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60"/>
  </p:notesMasterIdLst>
  <p:sldIdLst>
    <p:sldId id="256" r:id="rId3"/>
    <p:sldId id="257" r:id="rId4"/>
    <p:sldId id="258" r:id="rId5"/>
    <p:sldId id="316" r:id="rId6"/>
    <p:sldId id="317" r:id="rId7"/>
    <p:sldId id="259" r:id="rId8"/>
    <p:sldId id="260" r:id="rId9"/>
    <p:sldId id="261" r:id="rId10"/>
    <p:sldId id="262" r:id="rId11"/>
    <p:sldId id="263" r:id="rId12"/>
    <p:sldId id="264" r:id="rId13"/>
    <p:sldId id="318" r:id="rId14"/>
    <p:sldId id="265" r:id="rId15"/>
    <p:sldId id="266" r:id="rId16"/>
    <p:sldId id="324" r:id="rId17"/>
    <p:sldId id="267" r:id="rId18"/>
    <p:sldId id="268" r:id="rId19"/>
    <p:sldId id="269" r:id="rId20"/>
    <p:sldId id="270" r:id="rId21"/>
    <p:sldId id="275" r:id="rId22"/>
    <p:sldId id="276" r:id="rId23"/>
    <p:sldId id="277" r:id="rId24"/>
    <p:sldId id="278" r:id="rId25"/>
    <p:sldId id="279" r:id="rId26"/>
    <p:sldId id="32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329" r:id="rId36"/>
    <p:sldId id="330" r:id="rId37"/>
    <p:sldId id="334" r:id="rId38"/>
    <p:sldId id="333" r:id="rId39"/>
    <p:sldId id="335" r:id="rId40"/>
    <p:sldId id="332" r:id="rId41"/>
    <p:sldId id="289" r:id="rId42"/>
    <p:sldId id="290" r:id="rId43"/>
    <p:sldId id="336" r:id="rId44"/>
    <p:sldId id="337" r:id="rId45"/>
    <p:sldId id="338" r:id="rId46"/>
    <p:sldId id="293" r:id="rId47"/>
    <p:sldId id="322" r:id="rId48"/>
    <p:sldId id="294" r:id="rId49"/>
    <p:sldId id="296" r:id="rId50"/>
    <p:sldId id="297" r:id="rId51"/>
    <p:sldId id="298" r:id="rId52"/>
    <p:sldId id="300" r:id="rId53"/>
    <p:sldId id="313" r:id="rId54"/>
    <p:sldId id="339" r:id="rId55"/>
    <p:sldId id="302" r:id="rId56"/>
    <p:sldId id="303" r:id="rId57"/>
    <p:sldId id="304" r:id="rId58"/>
    <p:sldId id="326" r:id="rId5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Y3kzOiIsNTk911V2ygZSAMC8e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211f007f8_0_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6211f007f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13ab93460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ffc877e4a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32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0b757c6c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60b757c6c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0b757c6c1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g60b757c6c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ffc877e4a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ffc877e4a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g5ffc877e4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ffc877e4a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g5ffc877e4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0a5cf5ec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g60a5cf5e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0b757c6c1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g60b757c6c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0b1cb2fc3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g70b1cb2fc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0a5cf5ecd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g60a5cf5ec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49882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0a5cf5ecd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60a5cf5e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0a5cf5ecd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60a5cf5ec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0a5cf5ecd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g60a5cf5ec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0a5cf5ecd_0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g60a5cf5ec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0a5cf5ecd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0a5cf5ecd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60a5cf5ec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ffc877e4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5ffc877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0a5cf5ecd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g60a5cf5ec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0a5cf5ecd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54059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3527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0a5cf5ecd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g60a5cf5ec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0a5cf5ecd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g60a5cf5ec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0a5cf5ecd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g60a5cf5ec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0a5cf5ecd_0_2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4" name="Google Shape;364;g60a5cf5ec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60a5cf5ecd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g60a5cf5ec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07001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0b757c6c1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g60b757c6c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60a5cf5ec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0a5cf5ecd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0a5cf5ecd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g60a5cf5ecd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60a5cf5ecd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8" name="Google Shape;478;g60a5cf5ec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1b513c6b4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8" name="Google Shape;408;g41b513c6b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60a5cf5ecd_0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g60a5cf5ec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60a5cf5ecd_0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9" name="Google Shape;499;g60a5cf5ec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60a5cf5ecd_0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g60a5cf5ecd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ffc877e4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ffc877e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3" name="Google Shape;523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13ab9346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ffc877e4a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5ffc877e4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0b1cb2fc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70b1cb2f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0b1cb2fc3_0_9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70b1cb2fc3_0_9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70b1cb2fc3_0_9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70b1cb2fc3_0_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70b1cb2fc3_0_9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0b1cb2fc3_0_10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70b1cb2fc3_0_10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70b1cb2fc3_0_10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70b1cb2fc3_0_10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70b1cb2fc3_0_10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0b1cb2fc3_0_10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70b1cb2fc3_0_10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70b1cb2fc3_0_1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70b1cb2fc3_0_10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70b1cb2fc3_0_10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0b1cb2fc3_0_1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70b1cb2fc3_0_1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70b1cb2fc3_0_11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70b1cb2fc3_0_1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70b1cb2fc3_0_1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70b1cb2fc3_0_1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0b1cb2fc3_0_11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70b1cb2fc3_0_11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70b1cb2fc3_0_11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70b1cb2fc3_0_11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70b1cb2fc3_0_11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70b1cb2fc3_0_1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70b1cb2fc3_0_1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70b1cb2fc3_0_1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b1cb2fc3_0_1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70b1cb2fc3_0_1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70b1cb2fc3_0_1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70b1cb2fc3_0_1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0b1cb2fc3_0_1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70b1cb2fc3_0_1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70b1cb2fc3_0_1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0b1cb2fc3_0_13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70b1cb2fc3_0_13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70b1cb2fc3_0_13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g70b1cb2fc3_0_1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70b1cb2fc3_0_1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70b1cb2fc3_0_1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0b1cb2fc3_0_14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70b1cb2fc3_0_14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g70b1cb2fc3_0_14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g70b1cb2fc3_0_1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70b1cb2fc3_0_1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70b1cb2fc3_0_1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0b1cb2fc3_0_15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70b1cb2fc3_0_151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70b1cb2fc3_0_1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70b1cb2fc3_0_1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70b1cb2fc3_0_1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0b1cb2fc3_0_157"/>
          <p:cNvSpPr txBox="1">
            <a:spLocks noGrp="1"/>
          </p:cNvSpPr>
          <p:nvPr>
            <p:ph type="title"/>
          </p:nvPr>
        </p:nvSpPr>
        <p:spPr>
          <a:xfrm rot="5400000">
            <a:off x="4623599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70b1cb2fc3_0_157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70b1cb2fc3_0_1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70b1cb2fc3_0_1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70b1cb2fc3_0_1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0b1cb2fc3_0_8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70b1cb2fc3_0_8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70b1cb2fc3_0_8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70b1cb2fc3_0_8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70b1cb2fc3_0_8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vinky.cz/internet-a-pc/209215-na-informace-je-zapotrebi-nova-jednotka-zettabyte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6-OXKKngN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fss/kspsp/mvplzszz/dp_pokyny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jaksipujcit.php?podsekce=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nihovna.fss.muni.cz/ezdroje.php" TargetMode="External"/><Relationship Id="rId4" Type="http://schemas.openxmlformats.org/officeDocument/2006/relationships/hyperlink" Target="http://knihovna.fss.muni.cz/jaksipujcit.php?podsekce=65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knihovna.fss.muni.cz/ezdroj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://discovery.muni.cz" TargetMode="External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www.scienceopen.com/" TargetMode="External"/><Relationship Id="rId4" Type="http://schemas.openxmlformats.org/officeDocument/2006/relationships/hyperlink" Target="http://scholar.google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jsh.icm.edu.pl/cejsh/search/article.action?cid=b4602adc-496e-4c5f-8674-2f4d8c7fcf52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l.muni.cz/online-vyuka/pro-studenty" TargetMode="External"/><Relationship Id="rId2" Type="http://schemas.openxmlformats.org/officeDocument/2006/relationships/hyperlink" Target="https://it.muni.cz/sluzby/microsoft-teams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aleph.nkp.cz/F/?func=file&amp;file_name=find-b&amp;local_base=skc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ib.cz/" TargetMode="External"/><Relationship Id="rId11" Type="http://schemas.openxmlformats.org/officeDocument/2006/relationships/hyperlink" Target="https://www.taylorfrancis.com/" TargetMode="External"/><Relationship Id="rId5" Type="http://schemas.openxmlformats.org/officeDocument/2006/relationships/hyperlink" Target="https://www.knihovny.cz/" TargetMode="External"/><Relationship Id="rId10" Type="http://schemas.openxmlformats.org/officeDocument/2006/relationships/hyperlink" Target="http://sk.sagepub.com/" TargetMode="External"/><Relationship Id="rId4" Type="http://schemas.openxmlformats.org/officeDocument/2006/relationships/hyperlink" Target="https://katalog.muni.cz/" TargetMode="External"/><Relationship Id="rId9" Type="http://schemas.openxmlformats.org/officeDocument/2006/relationships/hyperlink" Target="http://knihovna.fss.muni.cz/ezdroje.php?podsekce=15&amp;ukol=2&amp;subukol=1&amp;id=61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katalog.muni.cz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pen.org/home?brand=oape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zdroje.php?podsekce=72" TargetMode="External"/><Relationship Id="rId5" Type="http://schemas.openxmlformats.org/officeDocument/2006/relationships/hyperlink" Target="http://books.google.com/" TargetMode="External"/><Relationship Id="rId4" Type="http://schemas.openxmlformats.org/officeDocument/2006/relationships/hyperlink" Target="http://doabooks.org/doab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zdroje.php?podsekce=&amp;ukol=1&amp;subukol=1&amp;id=2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s.muni.cz/ezdroje.php?podsekce=&amp;ukol=1&amp;subukol=1&amp;id=85" TargetMode="External"/><Relationship Id="rId5" Type="http://schemas.openxmlformats.org/officeDocument/2006/relationships/hyperlink" Target="https://www.pressreader.com/" TargetMode="External"/><Relationship Id="rId4" Type="http://schemas.openxmlformats.org/officeDocument/2006/relationships/hyperlink" Target="https://knihovna.fss.muni.cz/ezdroje.php?podsekce=&amp;ukol=1&amp;subukol=1&amp;id=78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qdtopen.proquest.com/search.html" TargetMode="External"/><Relationship Id="rId5" Type="http://schemas.openxmlformats.org/officeDocument/2006/relationships/hyperlink" Target="http://www.dart-europe.eu/basic-search.php" TargetMode="External"/><Relationship Id="rId4" Type="http://schemas.openxmlformats.org/officeDocument/2006/relationships/hyperlink" Target="http://theses.cz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upsv.cz/" TargetMode="External"/><Relationship Id="rId5" Type="http://schemas.openxmlformats.org/officeDocument/2006/relationships/hyperlink" Target="http://socialnirevue.cz/" TargetMode="External"/><Relationship Id="rId4" Type="http://schemas.openxmlformats.org/officeDocument/2006/relationships/hyperlink" Target="http://socialniprace.cz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library/publications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nedomova@fss.muni.cz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lar.google.com/" TargetMode="External"/><Relationship Id="rId5" Type="http://schemas.openxmlformats.org/officeDocument/2006/relationships/hyperlink" Target="https://www.icpsr.umich.edu/web/pages/" TargetMode="External"/><Relationship Id="rId4" Type="http://schemas.openxmlformats.org/officeDocument/2006/relationships/hyperlink" Target="http://www.ssrn.com/en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?lang=cs" TargetMode="External"/><Relationship Id="rId2" Type="http://schemas.openxmlformats.org/officeDocument/2006/relationships/hyperlink" Target="https://ezdroje.mu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ihovna.fss.muni.cz/ezdroje.php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ovinky.cz/internet-a-pc/209215-na-informace-je-zapotrebi-nova-jednotka-zettabyte.html" TargetMode="External"/><Relationship Id="rId4" Type="http://schemas.openxmlformats.org/officeDocument/2006/relationships/hyperlink" Target="http://cathryno.global2.vic.edu.au/2010/05/08/deep-web-vs-surface-web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edomova@fss.muni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353862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584616" y="2097824"/>
            <a:ext cx="8148283" cy="14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práce s informačními zdroji pro bakalářské studenty SPSP</a:t>
            </a:r>
            <a:endParaRPr sz="4000" b="1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5" name="Google Shape;165;p1"/>
          <p:cNvSpPr txBox="1">
            <a:spLocks noGrp="1"/>
          </p:cNvSpPr>
          <p:nvPr>
            <p:ph type="subTitle" idx="1"/>
          </p:nvPr>
        </p:nvSpPr>
        <p:spPr>
          <a:xfrm>
            <a:off x="5069149" y="5393651"/>
            <a:ext cx="4074849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Ing. Martina Nedomová, </a:t>
            </a:r>
            <a:r>
              <a:rPr lang="cs-CZ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DiS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91;p1">
            <a:extLst>
              <a:ext uri="{FF2B5EF4-FFF2-40B4-BE49-F238E27FC236}">
                <a16:creationId xmlns:a16="http://schemas.microsoft.com/office/drawing/2014/main" id="{02127912-3140-4604-A1DC-E8EF32DCB57C}"/>
              </a:ext>
            </a:extLst>
          </p:cNvPr>
          <p:cNvSpPr txBox="1"/>
          <p:nvPr/>
        </p:nvSpPr>
        <p:spPr>
          <a:xfrm>
            <a:off x="389743" y="5639513"/>
            <a:ext cx="3507553" cy="74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Brno, </a:t>
            </a:r>
            <a:r>
              <a:rPr lang="cs-CZ" sz="24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23. listopadu 2020</a:t>
            </a:r>
            <a:endParaRPr sz="2400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ffc877e4a_0_13"/>
          <p:cNvSpPr txBox="1">
            <a:spLocks noGrp="1"/>
          </p:cNvSpPr>
          <p:nvPr>
            <p:ph type="title"/>
          </p:nvPr>
        </p:nvSpPr>
        <p:spPr>
          <a:xfrm>
            <a:off x="628650" y="374754"/>
            <a:ext cx="7886700" cy="748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Kolik existuje informací?</a:t>
            </a:r>
            <a:endParaRPr sz="4000" dirty="0"/>
          </a:p>
        </p:txBody>
      </p:sp>
      <p:pic>
        <p:nvPicPr>
          <p:cNvPr id="214" name="Google Shape;214;g5ffc877e4a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4713" y="2548328"/>
            <a:ext cx="5091118" cy="313179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5ffc877e4a_0_13"/>
          <p:cNvSpPr txBox="1"/>
          <p:nvPr/>
        </p:nvSpPr>
        <p:spPr>
          <a:xfrm>
            <a:off x="79899" y="6036816"/>
            <a:ext cx="8176334" cy="44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-CZ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Zdroje: </a:t>
            </a:r>
            <a:br>
              <a:rPr lang="cs-CZ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informace je zapotřebí nová jednotka, </a:t>
            </a:r>
            <a:r>
              <a:rPr lang="cs-CZ" sz="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zettabyte</a:t>
            </a:r>
            <a:r>
              <a:rPr lang="cs-CZ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Novinky.cz</a:t>
            </a:r>
            <a:r>
              <a:rPr lang="cs-CZ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[online]. [cit. 2017-10-03]. Dostupné z: </a:t>
            </a:r>
            <a:r>
              <a:rPr lang="cs-CZ" sz="800" b="0" i="0" u="sng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https://www.novinky.cz/internet-a-pc/209215-na-informace-je-zapotrebi-nova-jednotka-zettabyte.html</a:t>
            </a:r>
            <a:br>
              <a:rPr lang="cs-CZ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cs-CZ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much data do </a:t>
            </a:r>
            <a:r>
              <a:rPr lang="cs-CZ" sz="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cs-CZ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lang="cs-CZ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</a:t>
            </a:r>
            <a:r>
              <a:rPr lang="cs-CZ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</a:t>
            </a:r>
            <a:r>
              <a:rPr lang="cs-CZ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cs-CZ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Forbes.com </a:t>
            </a:r>
            <a:r>
              <a:rPr lang="cs-CZ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[cit. 2019-2-12]. Dostupné z: https://www.forbes.com/sites/bernardmarr/2018/05/21/how-much-data-do-we-create-every-day-the-mind-blowing-stats-everyone-should-read/#3ff7a21d60ba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8;g5ffc877e4a_0_13">
            <a:extLst>
              <a:ext uri="{FF2B5EF4-FFF2-40B4-BE49-F238E27FC236}">
                <a16:creationId xmlns:a16="http://schemas.microsoft.com/office/drawing/2014/main" id="{D790E7A0-FCB5-47D1-A0FD-5FAF796A7B8D}"/>
              </a:ext>
            </a:extLst>
          </p:cNvPr>
          <p:cNvSpPr txBox="1"/>
          <p:nvPr/>
        </p:nvSpPr>
        <p:spPr>
          <a:xfrm>
            <a:off x="205150" y="1122950"/>
            <a:ext cx="8880900" cy="163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Každý den vytvoří lidstvo 2,5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quintilionu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bytů dat = </a:t>
            </a:r>
            <a:b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2,5 000 000 000 000 000 000 bytů.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Kvůli měření musely vzniknout nové jednotky.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0b1cb2fc3_0_0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Kolik existuje informací online?</a:t>
            </a:r>
            <a:endParaRPr sz="4000"/>
          </a:p>
        </p:txBody>
      </p:sp>
      <p:sp>
        <p:nvSpPr>
          <p:cNvPr id="222" name="Google Shape;222;g70b1cb2fc3_0_0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Množství informací na internetu v roce 2016 bylo 7,7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zetabajtů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dat, což je 7,7 bilionu gigabajtů - běžný pevný disk má 1024 gigabajtů.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“Kdybychom všechny tyto informace vytiskli na papír s běžnou velikostí písma, pokryli bychom jím celé Spojené státy. Vrstvou vysokou 4,5 metru.”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70b1cb2fc3_0_0"/>
          <p:cNvSpPr txBox="1"/>
          <p:nvPr/>
        </p:nvSpPr>
        <p:spPr>
          <a:xfrm>
            <a:off x="323526" y="6525087"/>
            <a:ext cx="7048200" cy="30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cs-CZ" sz="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Zdroj: </a:t>
            </a:r>
            <a:r>
              <a:rPr lang="cs-CZ" sz="800" b="0" i="0" u="none" strike="noStrike" cap="none" dirty="0">
                <a:solidFill>
                  <a:srgbClr val="212063"/>
                </a:solidFill>
                <a:highlight>
                  <a:srgbClr val="F5F6F7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GREGOR, Miloš a Petra VEJVODOVÁ. </a:t>
            </a:r>
            <a:r>
              <a:rPr lang="cs-CZ" sz="800" b="0" i="1" u="none" strike="noStrike" cap="none" dirty="0">
                <a:solidFill>
                  <a:srgbClr val="212063"/>
                </a:solidFill>
                <a:highlight>
                  <a:srgbClr val="F5F6F7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Nejlepší kniha o </a:t>
            </a:r>
            <a:r>
              <a:rPr lang="cs-CZ" sz="800" b="0" i="1" u="none" strike="noStrike" cap="none" dirty="0" err="1">
                <a:solidFill>
                  <a:srgbClr val="212063"/>
                </a:solidFill>
                <a:highlight>
                  <a:srgbClr val="F5F6F7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fake</a:t>
            </a:r>
            <a:r>
              <a:rPr lang="cs-CZ" sz="800" b="0" i="1" u="none" strike="noStrike" cap="none" dirty="0">
                <a:solidFill>
                  <a:srgbClr val="212063"/>
                </a:solidFill>
                <a:highlight>
                  <a:srgbClr val="F5F6F7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cs-CZ" sz="800" b="0" i="1" u="none" strike="noStrike" cap="none" dirty="0" err="1">
                <a:solidFill>
                  <a:srgbClr val="212063"/>
                </a:solidFill>
                <a:highlight>
                  <a:srgbClr val="F5F6F7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news</a:t>
            </a:r>
            <a:r>
              <a:rPr lang="cs-CZ" sz="800" b="0" i="1" u="none" strike="noStrike" cap="none" dirty="0">
                <a:solidFill>
                  <a:srgbClr val="212063"/>
                </a:solidFill>
                <a:highlight>
                  <a:srgbClr val="F5F6F7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, dezinformacích a manipulacích!!!</a:t>
            </a:r>
            <a:r>
              <a:rPr lang="cs-CZ" sz="800" b="0" i="0" u="none" strike="noStrike" cap="none" dirty="0">
                <a:solidFill>
                  <a:srgbClr val="212063"/>
                </a:solidFill>
                <a:highlight>
                  <a:srgbClr val="F5F6F7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 Brno: </a:t>
            </a:r>
            <a:r>
              <a:rPr lang="cs-CZ" sz="800" b="0" i="0" u="none" strike="noStrike" cap="none" dirty="0" err="1">
                <a:solidFill>
                  <a:srgbClr val="212063"/>
                </a:solidFill>
                <a:highlight>
                  <a:srgbClr val="F5F6F7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CPress</a:t>
            </a:r>
            <a:r>
              <a:rPr lang="cs-CZ" sz="800" b="0" i="0" u="none" strike="noStrike" cap="none" dirty="0">
                <a:solidFill>
                  <a:srgbClr val="212063"/>
                </a:solidFill>
                <a:highlight>
                  <a:srgbClr val="F5F6F7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, 2018. ISBN 978-80-264-1805-4.</a:t>
            </a:r>
            <a:endParaRPr sz="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6211f007f8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830" y="2350204"/>
            <a:ext cx="3713393" cy="225741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6211f007f8_0_7"/>
          <p:cNvSpPr txBox="1"/>
          <p:nvPr/>
        </p:nvSpPr>
        <p:spPr>
          <a:xfrm>
            <a:off x="416247" y="890198"/>
            <a:ext cx="66966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i="0" u="none" strike="noStrike" cap="none" dirty="0">
                <a:solidFill>
                  <a:srgbClr val="0000FF"/>
                </a:solidFill>
              </a:rPr>
              <a:t>více než 3.7 biliónu </a:t>
            </a:r>
            <a:r>
              <a:rPr lang="cs-CZ" sz="2400" i="0" u="none" strike="noStrike" cap="none" dirty="0">
                <a:solidFill>
                  <a:srgbClr val="000000"/>
                </a:solidFill>
              </a:rPr>
              <a:t>lidí</a:t>
            </a:r>
            <a:r>
              <a:rPr lang="cs-CZ" sz="2400" b="1" i="0" u="none" strike="noStrike" cap="none" dirty="0">
                <a:solidFill>
                  <a:srgbClr val="000000"/>
                </a:solidFill>
              </a:rPr>
              <a:t> </a:t>
            </a:r>
            <a:r>
              <a:rPr lang="cs-CZ" sz="2400" i="0" u="none" strike="noStrike" cap="none" dirty="0">
                <a:solidFill>
                  <a:srgbClr val="000000"/>
                </a:solidFill>
              </a:rPr>
              <a:t>používá internet</a:t>
            </a: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162" name="Google Shape;162;g6211f007f8_0_7"/>
          <p:cNvSpPr txBox="1"/>
          <p:nvPr/>
        </p:nvSpPr>
        <p:spPr>
          <a:xfrm>
            <a:off x="416243" y="1628800"/>
            <a:ext cx="75609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i="0" u="none" strike="noStrike" cap="none" dirty="0">
                <a:solidFill>
                  <a:srgbClr val="0000FF"/>
                </a:solidFill>
              </a:rPr>
              <a:t>více než 1/2 všech hledání</a:t>
            </a:r>
            <a:r>
              <a:rPr lang="cs-CZ" sz="2400" i="0" u="none" strike="noStrike" cap="none" dirty="0">
                <a:solidFill>
                  <a:srgbClr val="0070C0"/>
                </a:solidFill>
              </a:rPr>
              <a:t> </a:t>
            </a:r>
            <a:r>
              <a:rPr lang="cs-CZ" sz="2400" i="0" u="none" strike="noStrike" cap="none" dirty="0">
                <a:solidFill>
                  <a:srgbClr val="000000"/>
                </a:solidFill>
              </a:rPr>
              <a:t>na webu je prováděna z mobilu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163" name="Google Shape;163;g6211f007f8_0_7"/>
          <p:cNvSpPr txBox="1"/>
          <p:nvPr/>
        </p:nvSpPr>
        <p:spPr>
          <a:xfrm>
            <a:off x="395536" y="4737439"/>
            <a:ext cx="8280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i="0" u="none" strike="noStrike" cap="none" dirty="0">
                <a:solidFill>
                  <a:srgbClr val="0000FF"/>
                </a:solidFill>
              </a:rPr>
              <a:t>77%</a:t>
            </a:r>
            <a:r>
              <a:rPr lang="cs-CZ" sz="2400" i="0" u="none" strike="noStrike" cap="none" dirty="0">
                <a:solidFill>
                  <a:srgbClr val="0070C0"/>
                </a:solidFill>
              </a:rPr>
              <a:t> </a:t>
            </a:r>
            <a:r>
              <a:rPr lang="cs-CZ" sz="2400" i="0" u="none" strike="noStrike" cap="none" dirty="0">
                <a:solidFill>
                  <a:srgbClr val="000000"/>
                </a:solidFill>
              </a:rPr>
              <a:t>hledání je přes Google - každou sekundu provádí </a:t>
            </a:r>
            <a:r>
              <a:rPr lang="cs-CZ" sz="2400" b="1" i="0" u="none" strike="noStrike" cap="none" dirty="0">
                <a:solidFill>
                  <a:srgbClr val="0000FF"/>
                </a:solidFill>
              </a:rPr>
              <a:t>více než 40.000 hledání</a:t>
            </a:r>
            <a:endParaRPr sz="2400" i="0" u="none" strike="noStrike" cap="none" dirty="0">
              <a:solidFill>
                <a:srgbClr val="0000FF"/>
              </a:solidFill>
            </a:endParaRPr>
          </a:p>
        </p:txBody>
      </p:sp>
      <p:sp>
        <p:nvSpPr>
          <p:cNvPr id="164" name="Google Shape;164;g6211f007f8_0_7"/>
          <p:cNvSpPr txBox="1"/>
          <p:nvPr/>
        </p:nvSpPr>
        <p:spPr>
          <a:xfrm>
            <a:off x="395522" y="5698272"/>
            <a:ext cx="8569078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i="0" u="none" strike="noStrike" cap="none" dirty="0">
                <a:solidFill>
                  <a:srgbClr val="0000FF"/>
                </a:solidFill>
              </a:rPr>
              <a:t>5 biliónů hledání</a:t>
            </a:r>
            <a:r>
              <a:rPr lang="cs-CZ" sz="2400" b="1" i="0" u="none" strike="noStrike" cap="none" dirty="0">
                <a:solidFill>
                  <a:srgbClr val="0070C0"/>
                </a:solidFill>
              </a:rPr>
              <a:t> </a:t>
            </a:r>
            <a:r>
              <a:rPr lang="cs-CZ" sz="2400" i="0" u="none" strike="noStrike" cap="none" dirty="0">
                <a:solidFill>
                  <a:srgbClr val="000000"/>
                </a:solidFill>
              </a:rPr>
              <a:t>denně provedenou všechny vyhledávače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165" name="Google Shape;165;g6211f007f8_0_7"/>
          <p:cNvSpPr txBox="1"/>
          <p:nvPr/>
        </p:nvSpPr>
        <p:spPr>
          <a:xfrm>
            <a:off x="416251" y="118373"/>
            <a:ext cx="7056900" cy="51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ahoma"/>
              <a:buNone/>
            </a:pPr>
            <a:r>
              <a:rPr lang="cs-CZ" sz="3600" b="1" i="0" u="none" strike="noStrike" cap="none" dirty="0">
                <a:solidFill>
                  <a:srgbClr val="0000FF"/>
                </a:solidFill>
              </a:rPr>
              <a:t>Vyhledávání na internetu</a:t>
            </a:r>
            <a:endParaRPr sz="3600" i="0" u="none" strike="noStrike" cap="none" dirty="0">
              <a:solidFill>
                <a:srgbClr val="0000FF"/>
              </a:solidFill>
            </a:endParaRPr>
          </a:p>
        </p:txBody>
      </p:sp>
      <p:sp>
        <p:nvSpPr>
          <p:cNvPr id="166" name="Google Shape;166;g6211f007f8_0_7"/>
          <p:cNvSpPr txBox="1"/>
          <p:nvPr/>
        </p:nvSpPr>
        <p:spPr>
          <a:xfrm>
            <a:off x="179400" y="6436872"/>
            <a:ext cx="8964600" cy="23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cs-CZ" sz="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Zdroj: </a:t>
            </a:r>
            <a:r>
              <a:rPr lang="cs-CZ" sz="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How</a:t>
            </a:r>
            <a:r>
              <a:rPr lang="cs-CZ" sz="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much data do </a:t>
            </a:r>
            <a:r>
              <a:rPr lang="cs-CZ" sz="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we</a:t>
            </a:r>
            <a:r>
              <a:rPr lang="cs-CZ" sz="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cs-CZ" sz="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create</a:t>
            </a:r>
            <a:r>
              <a:rPr lang="cs-CZ" sz="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cs-CZ" sz="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every</a:t>
            </a:r>
            <a:r>
              <a:rPr lang="cs-CZ" sz="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cs-CZ" sz="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day</a:t>
            </a:r>
            <a:r>
              <a:rPr lang="cs-CZ" sz="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? </a:t>
            </a:r>
            <a:r>
              <a:rPr lang="cs-CZ" sz="800" b="0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Forbes.com </a:t>
            </a:r>
            <a:r>
              <a:rPr lang="cs-CZ" sz="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[online]. [cit. 2020-10-02]. Dostupné z: https://www.forbes.com/sites/bernardmarr/2018/05/21/how-much-data-do-we-create-every-day-the-mind-blowing-stats-everyone-should-read/#3ff7a21d60ba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13ab93460_0_33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4000" dirty="0"/>
          </a:p>
        </p:txBody>
      </p:sp>
      <p:sp>
        <p:nvSpPr>
          <p:cNvPr id="230" name="Google Shape;230;g613ab93460_0_33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 </a:t>
            </a:r>
            <a:r>
              <a:rPr lang="cs-CZ" sz="2775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Rozpoznání informační potřeby</a:t>
            </a:r>
            <a:endParaRPr sz="2775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666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00100" marR="0" lvl="0" indent="-457200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❑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Schopnost </a:t>
            </a:r>
            <a:r>
              <a:rPr lang="cs-CZ" sz="2775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informaci: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200150" marR="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nalézt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– znalost informačních zdrojů a    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vyhledávacích strategií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200150" marR="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vyhodnotit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– užitečnost/relevance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200150" marR="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použít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– pro daný účel, znalost autorského </a:t>
            </a:r>
            <a:endParaRPr sz="2775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zákona, problematiky citování a plagiátorství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5ffc877e4a_0_30"/>
          <p:cNvSpPr txBox="1"/>
          <p:nvPr/>
        </p:nvSpPr>
        <p:spPr>
          <a:xfrm>
            <a:off x="908025" y="192900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Psaní závěrečných (odborných) prací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Propagační 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video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Západočeské univerzity v Plzni</a:t>
            </a:r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0b757c6c1_0_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Metodika psaní odborných prací</a:t>
            </a:r>
            <a:endParaRPr sz="4000"/>
          </a:p>
        </p:txBody>
      </p:sp>
      <p:sp>
        <p:nvSpPr>
          <p:cNvPr id="243" name="Google Shape;243;g60b757c6c1_0_7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❏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Dostatek času</a:t>
            </a: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vyhledání a nastudovaní      příslušné literatury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99" marR="0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Vypracování námětu závěrečné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99" marR="0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Vymezení času potřebného k sepsání textu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99" marR="0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Dodržení všech předepsaných formálních a odborných náležitostí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99" marR="0" lvl="0" indent="-3049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Psaní závěrečné práce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0b757c6c1_0_13"/>
          <p:cNvSpPr txBox="1">
            <a:spLocks noGrp="1"/>
          </p:cNvSpPr>
          <p:nvPr>
            <p:ph type="title"/>
          </p:nvPr>
        </p:nvSpPr>
        <p:spPr>
          <a:xfrm>
            <a:off x="494675" y="640908"/>
            <a:ext cx="813417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8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Základní etapy přípravy písemné práce</a:t>
            </a:r>
            <a:endParaRPr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Google Shape;250;g60b757c6c1_0_13"/>
          <p:cNvSpPr txBox="1"/>
          <p:nvPr/>
        </p:nvSpPr>
        <p:spPr>
          <a:xfrm>
            <a:off x="177650" y="1813810"/>
            <a:ext cx="8880900" cy="4932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6812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Volba tématu a strategie přípravy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Zpracování výsledků průzkumu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Výzkum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Tvorba práce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dokumentace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konečné verze práce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Odevzdání práce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Obhajoba - prezentace práce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g5ffc877e4a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5453" y="-17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5ffc877e4a_0_4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Volba tématu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7" name="Google Shape;257;g5ffc877e4a_0_47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Podívat se do </a:t>
            </a:r>
            <a:r>
              <a:rPr lang="cs-CZ" sz="32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Archivu závěrečných prací IS MU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Případně na práce jiných univerzit: </a:t>
            </a:r>
            <a:r>
              <a:rPr lang="cs-CZ" sz="32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Vysokoškolské kvalifikační práce 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g5ffc877e4a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81075"/>
            <a:ext cx="8839200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kurzu</a:t>
            </a:r>
            <a:endParaRPr sz="4000"/>
          </a:p>
        </p:txBody>
      </p:sp>
      <p:sp>
        <p:nvSpPr>
          <p:cNvPr id="173" name="Google Shape;173;p2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44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cs-CZ" sz="1800" b="1">
                <a:latin typeface="Arial"/>
                <a:ea typeface="Arial"/>
                <a:cs typeface="Arial"/>
                <a:sym typeface="Arial"/>
              </a:rPr>
              <a:t>Práce s informacemi, základy EIZ, psaní odborných (závěrečných) prací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Char char="▪"/>
            </a:pPr>
            <a:r>
              <a:rPr lang="cs-CZ" sz="1800" b="1">
                <a:latin typeface="Arial"/>
                <a:ea typeface="Arial"/>
                <a:cs typeface="Arial"/>
                <a:sym typeface="Arial"/>
              </a:rPr>
              <a:t>Práce s elektronickými informačními zdroji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základy vyhledávacích technik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tvorba rešeršního dotazu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praktické vyhledávání v oborových databázích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Char char="▪"/>
            </a:pPr>
            <a:r>
              <a:rPr lang="cs-CZ" sz="1800" b="1">
                <a:latin typeface="Arial"/>
                <a:ea typeface="Arial"/>
                <a:cs typeface="Arial"/>
                <a:sym typeface="Arial"/>
              </a:rPr>
              <a:t>Citace, citování, plagiátorství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základní terminologie, citační styly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základy citování jednotlivých druhů dokumentů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citační software, zvláštnosti citování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Char char="▪"/>
            </a:pPr>
            <a:r>
              <a:rPr lang="cs-CZ" sz="1800" b="1">
                <a:latin typeface="Arial"/>
                <a:ea typeface="Arial"/>
                <a:cs typeface="Arial"/>
                <a:sym typeface="Arial"/>
              </a:rPr>
              <a:t>Práce s elektronickými informačními zdroji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EBSCO Discovery Service a nadstavbové nástroje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databáze elektronických knih</a:t>
            </a:r>
            <a:endParaRPr sz="180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g5ffc877e4a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5ffc877e4a_0_84"/>
          <p:cNvSpPr txBox="1">
            <a:spLocks noGrp="1"/>
          </p:cNvSpPr>
          <p:nvPr>
            <p:ph type="title"/>
          </p:nvPr>
        </p:nvSpPr>
        <p:spPr>
          <a:xfrm>
            <a:off x="296074" y="640908"/>
            <a:ext cx="829413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sz="3400" dirty="0"/>
          </a:p>
        </p:txBody>
      </p:sp>
      <p:sp>
        <p:nvSpPr>
          <p:cNvPr id="294" name="Google Shape;294;g5ffc877e4a_0_84"/>
          <p:cNvSpPr txBox="1"/>
          <p:nvPr/>
        </p:nvSpPr>
        <p:spPr>
          <a:xfrm>
            <a:off x="177650" y="1700011"/>
            <a:ext cx="8880900" cy="504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6812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Volba tématu a strategie přípravy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Zpracování výsledků průzkumu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Výzkum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Tvorba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dokumentace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konečné verze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Odevzdání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Obhajoba - prezentace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0a5cf5ecd_0_0"/>
          <p:cNvSpPr txBox="1">
            <a:spLocks noGrp="1"/>
          </p:cNvSpPr>
          <p:nvPr>
            <p:ph type="title"/>
          </p:nvPr>
        </p:nvSpPr>
        <p:spPr>
          <a:xfrm>
            <a:off x="584616" y="640908"/>
            <a:ext cx="7598159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4000" dirty="0"/>
          </a:p>
        </p:txBody>
      </p:sp>
      <p:sp>
        <p:nvSpPr>
          <p:cNvPr id="301" name="Google Shape;301;g60a5cf5ecd_0_0"/>
          <p:cNvSpPr txBox="1"/>
          <p:nvPr/>
        </p:nvSpPr>
        <p:spPr>
          <a:xfrm>
            <a:off x="374754" y="1980350"/>
            <a:ext cx="8544394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❑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Práce s informačními zdroji 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Hledání dokumentů, které souvisí se zvoleným tématem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47650" algn="l" rtl="0">
              <a:lnSpc>
                <a:spcPct val="1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❑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Získání dokumentů*: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6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Výpůjčka z knihovny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6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Výpůjčka/dodání dokumentu z jiné knihovny v  ČR/zahraničí -   MVS/MMVS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6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E-</a:t>
            </a:r>
            <a:r>
              <a:rPr lang="cs-CZ" sz="26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prezenčka</a:t>
            </a:r>
            <a:r>
              <a:rPr lang="cs-CZ" sz="26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, Copy on </a:t>
            </a:r>
            <a:r>
              <a:rPr lang="cs-CZ" sz="26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Demand</a:t>
            </a:r>
            <a:r>
              <a:rPr lang="cs-CZ" sz="26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 (</a:t>
            </a:r>
            <a:r>
              <a:rPr lang="cs-CZ" sz="26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CoD</a:t>
            </a:r>
            <a:r>
              <a:rPr lang="cs-CZ" sz="26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)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6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Licencované databáze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Internet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09612" marR="0" lvl="1" indent="-20955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cs-CZ" sz="1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*jako dokument budeme pro potřeby naší výuky označovat texty, obrázky, fotky, videa tj. jakoukoli formu  grafického znázornění informací</a:t>
            </a:r>
            <a:endParaRPr sz="11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0b757c6c1_0_1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zdroje</a:t>
            </a:r>
            <a:endParaRPr sz="4000" dirty="0"/>
          </a:p>
        </p:txBody>
      </p:sp>
      <p:sp>
        <p:nvSpPr>
          <p:cNvPr id="308" name="Google Shape;308;g60b757c6c1_0_19"/>
          <p:cNvSpPr txBox="1"/>
          <p:nvPr/>
        </p:nvSpPr>
        <p:spPr>
          <a:xfrm>
            <a:off x="296076" y="1675550"/>
            <a:ext cx="835325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Knihy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Periodika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odborné časopisy, magazíny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Referenční díla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encyklopedie, slovníky, tezaury, mapy, atlasy, bibliografie, adresáře, ročenky       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zdroje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závěrečné práce, materiály z konferencí, vládní publikace, šedá literatura, noviny,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newslettery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Internet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70b1cb2fc3_0_82"/>
          <p:cNvSpPr txBox="1">
            <a:spLocks noGrp="1"/>
          </p:cNvSpPr>
          <p:nvPr>
            <p:ph type="title"/>
          </p:nvPr>
        </p:nvSpPr>
        <p:spPr>
          <a:xfrm>
            <a:off x="599607" y="640908"/>
            <a:ext cx="758316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B0F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Cvičení</a:t>
            </a:r>
            <a:endParaRPr sz="4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98;g613ab93460_0_66">
            <a:extLst>
              <a:ext uri="{FF2B5EF4-FFF2-40B4-BE49-F238E27FC236}">
                <a16:creationId xmlns:a16="http://schemas.microsoft.com/office/drawing/2014/main" id="{D86156C3-91F4-4126-A6F3-24808B231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337" y="1648496"/>
            <a:ext cx="7720438" cy="468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Jaký je rozdíl mezi těmito pojmy?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Surface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Deep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Dark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endParaRPr lang="cs-CZ"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SzPts val="4000"/>
              <a:buNone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Řešení naleznete na dalším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slidu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60a5cf5ecd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60a5cf5ecd_0_31"/>
          <p:cNvSpPr txBox="1"/>
          <p:nvPr/>
        </p:nvSpPr>
        <p:spPr>
          <a:xfrm>
            <a:off x="122775" y="704537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  <a:b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b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  <a:b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b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  <a:br>
              <a:rPr lang="cs-CZ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g60a5cf5ecd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2570" y="0"/>
            <a:ext cx="57305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60a5cf5ecd_0_31"/>
          <p:cNvSpPr txBox="1"/>
          <p:nvPr/>
        </p:nvSpPr>
        <p:spPr>
          <a:xfrm>
            <a:off x="122774" y="6526800"/>
            <a:ext cx="3099819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cs-CZ" sz="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https://www.airsassociation.org/airs-articles/item/16220-how-to-access-the-dark-web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816585" y="144132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Informační zdroje aneb částečná ochutnávka z dalšíc</a:t>
            </a:r>
            <a:r>
              <a:rPr lang="cs-CZ" sz="6000" b="1" dirty="0">
                <a:solidFill>
                  <a:srgbClr val="FFFFFF"/>
                </a:solidFill>
              </a:rPr>
              <a:t>h lekcí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040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60a5cf5ecd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60a5cf5ecd_0_44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Licencované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zdroje I.</a:t>
            </a:r>
            <a:endParaRPr sz="4000" dirty="0"/>
          </a:p>
        </p:txBody>
      </p:sp>
      <p:sp>
        <p:nvSpPr>
          <p:cNvPr id="330" name="Google Shape;330;g60a5cf5ecd_0_44"/>
          <p:cNvSpPr txBox="1"/>
          <p:nvPr/>
        </p:nvSpPr>
        <p:spPr>
          <a:xfrm>
            <a:off x="177650" y="1751750"/>
            <a:ext cx="8471675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výrazy - komerční zdroje/databáze, elektronické informační zdroje,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e-zdroje, EIZ,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databáze, dokumenty v elektronické podobě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dostupné prostřednictvím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databází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volně dostupné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komerční (licencované)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0a5cf5ecd_0_5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Druhy databází </a:t>
            </a:r>
            <a:endParaRPr sz="4000" dirty="0"/>
          </a:p>
        </p:txBody>
      </p:sp>
      <p:sp>
        <p:nvSpPr>
          <p:cNvPr id="337" name="Google Shape;337;g60a5cf5ecd_0_51"/>
          <p:cNvSpPr txBox="1"/>
          <p:nvPr/>
        </p:nvSpPr>
        <p:spPr>
          <a:xfrm>
            <a:off x="419724" y="1751750"/>
            <a:ext cx="8409483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3083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Bibliografické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pouze základní  "identifikační" údaje o dokumentech (název, autor, rok vydání atd.) + abstrakt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Fulltextové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plné texty dokumentů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Multioborové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dokumenty z různých oborů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rozsáhlé databáze – např. </a:t>
            </a: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ProQuest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Wiley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EBSCO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není možné mít zaplacený přístup ke všem kolekcím, tj. ke všem fulltextům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60a5cf5ecd_0_5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Licencované zdroje II.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4" name="Google Shape;344;g60a5cf5ecd_0_57"/>
          <p:cNvSpPr txBox="1"/>
          <p:nvPr/>
        </p:nvSpPr>
        <p:spPr>
          <a:xfrm>
            <a:off x="177650" y="17517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 úplatu - 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 studenty MU zdarma ☺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informace jsou 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prověřené</a:t>
            </a:r>
            <a:r>
              <a:rPr lang="cs-CZ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(prochází recenzním řízením)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články většinou dostupné dříve než v tištěné podobě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doporučený zdroj pro psaní seminárních a závěrečných prací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g60a5cf5ecd_0_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60a5cf5ecd_0_221"/>
          <p:cNvSpPr txBox="1">
            <a:spLocks noGrp="1"/>
          </p:cNvSpPr>
          <p:nvPr>
            <p:ph type="title"/>
          </p:nvPr>
        </p:nvSpPr>
        <p:spPr>
          <a:xfrm>
            <a:off x="217125" y="640908"/>
            <a:ext cx="8717012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zdrojům?</a:t>
            </a:r>
            <a:endParaRPr sz="3400" dirty="0"/>
          </a:p>
        </p:txBody>
      </p:sp>
      <p:sp>
        <p:nvSpPr>
          <p:cNvPr id="351" name="Google Shape;351;g60a5cf5ecd_0_221"/>
          <p:cNvSpPr txBox="1"/>
          <p:nvPr/>
        </p:nvSpPr>
        <p:spPr>
          <a:xfrm>
            <a:off x="217125" y="1723876"/>
            <a:ext cx="8880900" cy="470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stránky knihovny FSS MU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http://knihovna.fss.muni.cz/ezdroje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257300" marR="0" lvl="2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8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databáze k oborům vyučovaným na FSS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2800" b="0" i="1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001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Portál elektronických informačních zdrojů MU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http://ezdroje.muni.cz/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databáze i z dalších oborů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5ffc877e4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5ffc877e4a_0_0"/>
          <p:cNvSpPr txBox="1">
            <a:spLocks noGrp="1"/>
          </p:cNvSpPr>
          <p:nvPr>
            <p:ph type="title"/>
          </p:nvPr>
        </p:nvSpPr>
        <p:spPr>
          <a:xfrm>
            <a:off x="628623" y="621150"/>
            <a:ext cx="788670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Podmínky absolvování předmětu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Google Shape;180;g5ffc877e4a_0_0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1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Zápočet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cs-CZ" sz="1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účast</a:t>
            </a:r>
            <a:r>
              <a:rPr lang="cs-CZ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na seminářích a přednášce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cs-CZ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vypracování </a:t>
            </a:r>
            <a:r>
              <a:rPr lang="cs-CZ" sz="1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dvou dílčích </a:t>
            </a:r>
            <a:r>
              <a:rPr lang="cs-CZ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praktických </a:t>
            </a:r>
            <a:r>
              <a:rPr lang="cs-CZ" sz="1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úkolů</a:t>
            </a:r>
            <a:r>
              <a:rPr lang="cs-CZ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a online cvičení na citace</a:t>
            </a:r>
            <a:endParaRPr sz="1800" b="1" u="sng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❖"/>
            </a:pPr>
            <a:r>
              <a:rPr lang="cs-CZ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vypracování </a:t>
            </a:r>
            <a:r>
              <a:rPr lang="cs-CZ" sz="1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rešerše</a:t>
            </a:r>
            <a:r>
              <a:rPr lang="cs-CZ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a závěrečného</a:t>
            </a:r>
            <a:r>
              <a:rPr lang="cs-CZ" sz="1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testu</a:t>
            </a:r>
            <a:endParaRPr sz="18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cs-CZ" sz="1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termíny kurzu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❖"/>
            </a:pPr>
            <a:r>
              <a:rPr lang="cs-CZ" sz="18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PÁ 4. 12. </a:t>
            </a:r>
            <a:r>
              <a:rPr lang="cs-CZ" sz="1800" dirty="0">
                <a:solidFill>
                  <a:srgbClr val="FF33C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         </a:t>
            </a:r>
            <a:r>
              <a:rPr lang="cs-CZ" sz="18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18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8:00 – 9:40 </a:t>
            </a:r>
            <a:r>
              <a:rPr lang="cs-CZ" sz="18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	seminář EIZ I.</a:t>
            </a:r>
            <a:endParaRPr sz="1800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33CC"/>
              </a:buClr>
              <a:buSzPts val="1800"/>
              <a:buChar char="❖"/>
            </a:pPr>
            <a:r>
              <a:rPr lang="cs-CZ" sz="1800" dirty="0">
                <a:solidFill>
                  <a:srgbClr val="FF33C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PÁ 11. 12.          </a:t>
            </a:r>
            <a:r>
              <a:rPr lang="cs-CZ" sz="18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18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8:00 – 9:40     přednáška na citace a citační manažery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❖"/>
            </a:pPr>
            <a:r>
              <a:rPr lang="cs-CZ" sz="18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PÁ 7. 1.  2021     8:00 – 9:40      seminář EIZ II.</a:t>
            </a:r>
            <a:endParaRPr sz="1800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g60a5cf5ecd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60a5cf5ecd_0_65"/>
          <p:cNvSpPr txBox="1">
            <a:spLocks noGrp="1"/>
          </p:cNvSpPr>
          <p:nvPr>
            <p:ph type="title"/>
          </p:nvPr>
        </p:nvSpPr>
        <p:spPr>
          <a:xfrm>
            <a:off x="296074" y="399245"/>
            <a:ext cx="8577469" cy="92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Jak se dostanu k licencovaným zdrojům mimo počítačovou síť univerzity?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" name="Google Shape;358;g60a5cf5ecd_0_65"/>
          <p:cNvSpPr txBox="1"/>
          <p:nvPr/>
        </p:nvSpPr>
        <p:spPr>
          <a:xfrm>
            <a:off x="131550" y="2188563"/>
            <a:ext cx="8880900" cy="427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Nastavte si na počítači </a:t>
            </a:r>
            <a:r>
              <a:rPr lang="cs-CZ" sz="32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vzdálený přístup</a:t>
            </a:r>
            <a:endParaRPr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OpenVPN</a:t>
            </a:r>
            <a:endParaRPr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Shibboleth</a:t>
            </a:r>
            <a:endParaRPr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EZproxy</a:t>
            </a:r>
            <a:endParaRPr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60a5cf5ecd_0_72"/>
          <p:cNvSpPr txBox="1">
            <a:spLocks noGrp="1"/>
          </p:cNvSpPr>
          <p:nvPr>
            <p:ph type="title"/>
          </p:nvPr>
        </p:nvSpPr>
        <p:spPr>
          <a:xfrm>
            <a:off x="296075" y="221675"/>
            <a:ext cx="8578102" cy="103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začít : vyhledávače, </a:t>
            </a:r>
            <a:r>
              <a:rPr lang="cs-CZ" sz="3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systémy a vědecké sítě</a:t>
            </a:r>
            <a:endParaRPr sz="3000" dirty="0"/>
          </a:p>
        </p:txBody>
      </p:sp>
      <p:sp>
        <p:nvSpPr>
          <p:cNvPr id="365" name="Google Shape;365;g60a5cf5ecd_0_72"/>
          <p:cNvSpPr txBox="1"/>
          <p:nvPr/>
        </p:nvSpPr>
        <p:spPr>
          <a:xfrm>
            <a:off x="131550" y="21267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EBSCO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Discovery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Service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"univerzitní Google" pro licencované i volně dostupné zdroje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Google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Scholar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vyhledávač </a:t>
            </a:r>
            <a:r>
              <a:rPr lang="cs-CZ" sz="2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odborné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literatury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Science Open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vědecká a publikační síť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g60a5cf5ecd_0_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9770" y="1823954"/>
            <a:ext cx="30099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60a5cf5ecd_0_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6475" y="1814429"/>
            <a:ext cx="2600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60a5cf5ecd_0_7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5192" y="1650294"/>
            <a:ext cx="146685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60a5cf5ecd_0_8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</a:t>
            </a: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hledat odborné časopisy? I.</a:t>
            </a:r>
            <a:endParaRPr sz="3600" dirty="0"/>
          </a:p>
        </p:txBody>
      </p:sp>
      <p:sp>
        <p:nvSpPr>
          <p:cNvPr id="375" name="Google Shape;375;g60a5cf5ecd_0_81"/>
          <p:cNvSpPr txBox="1"/>
          <p:nvPr/>
        </p:nvSpPr>
        <p:spPr>
          <a:xfrm>
            <a:off x="360150" y="1635000"/>
            <a:ext cx="8512512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EBSCO 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JSTOR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ProQuest</a:t>
            </a:r>
            <a:endParaRPr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Sage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Journals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Online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ScienceDirect</a:t>
            </a:r>
            <a:endParaRPr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SpringerLink</a:t>
            </a:r>
            <a:endParaRPr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Wiley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Online </a:t>
            </a: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Library</a:t>
            </a:r>
            <a:endParaRPr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60a5cf5ecd_0_81"/>
          <p:cNvSpPr/>
          <p:nvPr/>
        </p:nvSpPr>
        <p:spPr>
          <a:xfrm>
            <a:off x="5416346" y="1756830"/>
            <a:ext cx="3394800" cy="36003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highlight>
                <a:srgbClr val="6FA8D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60a5cf5ecd_0_81"/>
          <p:cNvSpPr txBox="1"/>
          <p:nvPr/>
        </p:nvSpPr>
        <p:spPr>
          <a:xfrm>
            <a:off x="5560362" y="1794711"/>
            <a:ext cx="33123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Multioborové databáze jsou dobrým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startovním místem pro vyhledávání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Můžete je prohledávat hromadně prostřednictvím </a:t>
            </a:r>
            <a:r>
              <a:rPr lang="cs-CZ" sz="2400" b="0" i="1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discovery</a:t>
            </a:r>
            <a:endParaRPr sz="2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60a5cf5ecd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60a5cf5ecd_0_8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odborné časopisy? II.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4" name="Google Shape;384;g60a5cf5ecd_0_8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60a5cf5ecd_0_8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2912" marR="0" lvl="0" indent="-41751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SocINDEX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with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Full Text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(přístup z databáze EBSCO)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ProQuest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Databases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Science Database 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(přístup z databáze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ProQuest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Sage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Journals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Online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Work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&amp;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Policy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SpringerLink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sciences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›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policy</a:t>
            </a:r>
            <a:endParaRPr sz="2800" b="1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2524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8712" marR="0" lvl="1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0a5cf5ecd_0_8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odborné časopisy III.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1" name="Google Shape;331;g60a5cf5ecd_0_89"/>
          <p:cNvSpPr txBox="1"/>
          <p:nvPr/>
        </p:nvSpPr>
        <p:spPr>
          <a:xfrm>
            <a:off x="210275" y="1880315"/>
            <a:ext cx="8640900" cy="47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dostupné zdroje: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444500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Directory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of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Open Access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Journals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(DOAJ)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adresář FT vědec. a akad. časopisů s otevřeným přístupem, přes 10.000 čas.</a:t>
            </a:r>
          </a:p>
          <a:p>
            <a:pPr marL="412750" lvl="1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19299" algn="just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Central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European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Journal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of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Sciences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and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Humanities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(CEJSH) 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abstraktová a fulltextová databáze článků uveřejněných ve vědeckých časopisech z oblasti humanitních a společenských věd vycházejících v ČR, SR, v Maďarsku, Polsku, atd. 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279599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0a5cf5ecd_0_65"/>
          <p:cNvSpPr txBox="1">
            <a:spLocks noGrp="1"/>
          </p:cNvSpPr>
          <p:nvPr>
            <p:ph type="title"/>
          </p:nvPr>
        </p:nvSpPr>
        <p:spPr>
          <a:xfrm>
            <a:off x="391886" y="37761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500" b="1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Cvičení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– vzdálený přístup a databáze </a:t>
            </a:r>
            <a:r>
              <a:rPr lang="cs-CZ" sz="2400" b="1" dirty="0" err="1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Sage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1" dirty="0" err="1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Journals</a:t>
            </a:r>
            <a:r>
              <a:rPr lang="cs-CZ" sz="2400" b="1" dirty="0">
                <a:solidFill>
                  <a:srgbClr val="00B0F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2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" name="Google Shape;332;g60a5cf5ecd_0_65"/>
          <p:cNvSpPr txBox="1"/>
          <p:nvPr/>
        </p:nvSpPr>
        <p:spPr>
          <a:xfrm>
            <a:off x="296125" y="900333"/>
            <a:ext cx="8573555" cy="57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Prosím, prostudujte si, jak funguje tzv.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vzdálený přístup k e-zdrojům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(tj. mimo počítačovou síť MU) -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https://ezdroje.muni.cz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- sekce vzdálený přístup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jeden z přístupů si zvolte pro další práci. </a:t>
            </a:r>
          </a:p>
          <a:p>
            <a:pPr algn="just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Poté se zkuste připojit do databáze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Na stránce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ezdroje.muni.cz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si zvolte „zdroje abecedně“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Dohledejte si databázi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u ní si klikněte na „více informací“ a poté zvolte dole na stránce přihlášení „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Následně se zobrazí tabulka, do které zadáte UČO a primární heslo. Případně českou federaci a následně MU. Alternativou samozřejmě zůstává přihlášení přes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Jak by měla stránka databáze vypadat, si můžete zkontrolovat na dalším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slidu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4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C5E6F44-2C12-415A-94D0-709B1C774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84" y="1029810"/>
            <a:ext cx="8356387" cy="549620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9617418-75AB-47FD-B608-5E2AA5FDCA7C}"/>
              </a:ext>
            </a:extLst>
          </p:cNvPr>
          <p:cNvSpPr txBox="1"/>
          <p:nvPr/>
        </p:nvSpPr>
        <p:spPr>
          <a:xfrm>
            <a:off x="5717220" y="337351"/>
            <a:ext cx="321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Přihlášení do databáze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přes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A627C098-7CAE-4EE0-A015-172A3C0D693F}"/>
              </a:ext>
            </a:extLst>
          </p:cNvPr>
          <p:cNvSpPr/>
          <p:nvPr/>
        </p:nvSpPr>
        <p:spPr>
          <a:xfrm>
            <a:off x="3222594" y="4767309"/>
            <a:ext cx="994300" cy="3639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981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86D16B2-B701-45CE-B8DE-123E744C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892059"/>
            <a:ext cx="7345961" cy="46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94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E0C2DCE-E7D7-4DE3-870A-6D6AD6B0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26" y="1252374"/>
            <a:ext cx="7556774" cy="435325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F97CAFF6-87D2-4FB4-A809-3D98E70C6DEA}"/>
              </a:ext>
            </a:extLst>
          </p:cNvPr>
          <p:cNvSpPr/>
          <p:nvPr/>
        </p:nvSpPr>
        <p:spPr>
          <a:xfrm>
            <a:off x="669326" y="5072966"/>
            <a:ext cx="3870664" cy="541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122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30C6FDC-F3B9-438A-BDCA-B7740CAAF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335"/>
            <a:ext cx="9144000" cy="525581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E3D2DB2-14AE-42DF-A387-56429E9DBA87}"/>
              </a:ext>
            </a:extLst>
          </p:cNvPr>
          <p:cNvSpPr txBox="1"/>
          <p:nvPr/>
        </p:nvSpPr>
        <p:spPr>
          <a:xfrm>
            <a:off x="135228" y="6086206"/>
            <a:ext cx="887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verze cvičení pro zvídavé – i když vyhledávání v databázích bude součástí až další lekce, přesto si můžete zkusit najít v této databázi zdroje (např. články) týkající se  „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“. Vyhledávejte v angličtině, téma si můžete zkusit více upřesnit pomocí dalších klíčových slov. Pokud si chcete následně přečíst celý text, tak by u záznamu mělo být uvedeno „Full Access“.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8639297-E9EA-4028-91A9-6D4B0C6A01F8}"/>
              </a:ext>
            </a:extLst>
          </p:cNvPr>
          <p:cNvSpPr txBox="1"/>
          <p:nvPr/>
        </p:nvSpPr>
        <p:spPr>
          <a:xfrm>
            <a:off x="135228" y="5674180"/>
            <a:ext cx="605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Náhled databáze </a:t>
            </a:r>
            <a:r>
              <a:rPr lang="cs-CZ" sz="1200" b="1" dirty="0" err="1"/>
              <a:t>Sage</a:t>
            </a:r>
            <a:r>
              <a:rPr lang="cs-CZ" sz="1200" b="1" dirty="0"/>
              <a:t> </a:t>
            </a:r>
            <a:r>
              <a:rPr lang="cs-CZ" sz="1200" b="1" dirty="0" err="1"/>
              <a:t>Journals</a:t>
            </a:r>
            <a:r>
              <a:rPr lang="cs-CZ" sz="1200" b="1" dirty="0"/>
              <a:t> po přihlášení přes </a:t>
            </a:r>
            <a:r>
              <a:rPr lang="cs-CZ" sz="1200" b="1" dirty="0" err="1"/>
              <a:t>přes</a:t>
            </a:r>
            <a:r>
              <a:rPr lang="cs-CZ" sz="1200" b="1" dirty="0"/>
              <a:t> </a:t>
            </a:r>
            <a:r>
              <a:rPr lang="cs-CZ" sz="1200" b="1" dirty="0" err="1"/>
              <a:t>Shibboleth</a:t>
            </a:r>
            <a:r>
              <a:rPr lang="cs-CZ" sz="1200" b="1" dirty="0"/>
              <a:t>.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9C68B11A-C04D-4E91-9A92-BF5D54C6A348}"/>
              </a:ext>
            </a:extLst>
          </p:cNvPr>
          <p:cNvSpPr/>
          <p:nvPr/>
        </p:nvSpPr>
        <p:spPr>
          <a:xfrm>
            <a:off x="6809174" y="283336"/>
            <a:ext cx="1305018" cy="879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86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AC042A-24B6-42B2-AB3C-109AC184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1" y="365126"/>
            <a:ext cx="8062589" cy="1325563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Online výuka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1192A0-63A9-4411-84AB-F7A19A291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61" y="1825624"/>
            <a:ext cx="8256233" cy="4667249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 návaznosti na rozhodnutí vedení univerzity je veškerá výuka převedena do online režimu. </a:t>
            </a:r>
          </a:p>
          <a:p>
            <a:pPr marL="11430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Předmět bude probíhat formou online setkání ve stejné dny a časy, jako by probíhala výuka v učebnách. Pro studenty zůstávají povinnosti vyplývající z tohoto sylabu. Pro realizaci přednášek a seminářů bude využíván komunikační program MS </a:t>
            </a:r>
            <a:r>
              <a:rPr lang="cs-CZ" dirty="0" err="1"/>
              <a:t>Teams</a:t>
            </a:r>
            <a:r>
              <a:rPr lang="cs-CZ" dirty="0"/>
              <a:t>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Doporučujeme si prostudovat fakultní manuál k aplikaci MS </a:t>
            </a:r>
            <a:r>
              <a:rPr lang="cs-CZ" u="sng" dirty="0" err="1"/>
              <a:t>Teams</a:t>
            </a:r>
            <a:r>
              <a:rPr lang="cs-CZ" u="sng" dirty="0"/>
              <a:t> </a:t>
            </a:r>
            <a:r>
              <a:rPr lang="cs-CZ" u="sng" dirty="0">
                <a:hlinkClick r:id="rId2"/>
              </a:rPr>
              <a:t>https://it.muni.cz/sluzby/microsoft-teams</a:t>
            </a:r>
            <a:r>
              <a:rPr lang="cs-CZ" dirty="0"/>
              <a:t> nebo </a:t>
            </a:r>
            <a:r>
              <a:rPr lang="cs-CZ" u="sng" dirty="0">
                <a:hlinkClick r:id="rId3"/>
              </a:rPr>
              <a:t>https://www.phil.muni.cz/online-</a:t>
            </a:r>
            <a:r>
              <a:rPr lang="cs-CZ" u="sng" dirty="0" err="1">
                <a:hlinkClick r:id="rId3"/>
              </a:rPr>
              <a:t>vyuka</a:t>
            </a:r>
            <a:r>
              <a:rPr lang="cs-CZ" u="sng" dirty="0">
                <a:hlinkClick r:id="rId3"/>
              </a:rPr>
              <a:t>/pro-studenty</a:t>
            </a:r>
            <a:r>
              <a:rPr lang="cs-CZ" dirty="0"/>
              <a:t>.</a:t>
            </a:r>
          </a:p>
          <a:p>
            <a:pPr marL="114300" indent="0">
              <a:buNone/>
            </a:pPr>
            <a:r>
              <a:rPr lang="cs-CZ" dirty="0"/>
              <a:t> 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220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g60a5cf5ecd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60a5cf5ecd_0_107"/>
          <p:cNvSpPr txBox="1"/>
          <p:nvPr/>
        </p:nvSpPr>
        <p:spPr>
          <a:xfrm>
            <a:off x="522975" y="1929000"/>
            <a:ext cx="8022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36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How  to  Read  (and  Understand) 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36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  Social  Science  Journal  Article</a:t>
            </a: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g60a5cf5ecd_0_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60a5cf5ecd_0_112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knihy I.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6" name="Google Shape;406;g60a5cf5ecd_0_11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60a5cf5ecd_0_112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Katalogy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Katalog MU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Aleph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Souborné katalogy –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knihovny.cz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6"/>
              </a:rPr>
              <a:t>,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7"/>
              </a:rPr>
              <a:t>CASLIN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8"/>
              </a:rPr>
              <a:t>Ebsco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8"/>
              </a:rPr>
              <a:t>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8"/>
              </a:rPr>
              <a:t>Discovery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8"/>
              </a:rPr>
              <a:t>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8"/>
              </a:rPr>
              <a:t>Service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09612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Licencované databáze 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9"/>
              </a:rPr>
              <a:t>Ebsco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9"/>
              </a:rPr>
              <a:t>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9"/>
              </a:rPr>
              <a:t>eBooks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0"/>
              </a:rPr>
              <a:t>Sage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0"/>
              </a:rPr>
              <a:t>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0"/>
              </a:rPr>
              <a:t>Knowledge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1"/>
              </a:rPr>
              <a:t>Taylor&amp;Francis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1"/>
              </a:rPr>
              <a:t>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1"/>
              </a:rPr>
              <a:t>eBooks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AA955-67AA-439F-AEAC-CDC891A2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93157"/>
          </a:xfrm>
        </p:spPr>
        <p:txBody>
          <a:bodyPr/>
          <a:lstStyle/>
          <a:p>
            <a:r>
              <a:rPr lang="cs-CZ" sz="3600" b="1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Cvičení </a:t>
            </a:r>
            <a:r>
              <a:rPr lang="cs-CZ" sz="2800" b="1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– Souborný katalog MU</a:t>
            </a:r>
            <a:endParaRPr lang="cs-CZ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0D9D3D-E55E-4C0D-B33B-CD6B9C40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295" y="1464816"/>
            <a:ext cx="7886700" cy="502805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dirty="0"/>
              <a:t>Otevřete si stránku </a:t>
            </a:r>
            <a:r>
              <a:rPr lang="cs-CZ" dirty="0">
                <a:hlinkClick r:id="rId2"/>
              </a:rPr>
              <a:t>https://katalog.muni.cz</a:t>
            </a:r>
            <a:endParaRPr lang="cs-CZ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/>
              <a:t>Dohledejte si knihu </a:t>
            </a:r>
            <a:r>
              <a:rPr lang="cs-CZ" b="1" dirty="0"/>
              <a:t>„Rodina, zaměstnání a sociální politika“</a:t>
            </a:r>
            <a:r>
              <a:rPr lang="cs-CZ" dirty="0"/>
              <a:t> (Tomáš </a:t>
            </a:r>
            <a:r>
              <a:rPr lang="cs-CZ" dirty="0" err="1"/>
              <a:t>Sirovátka</a:t>
            </a:r>
            <a:r>
              <a:rPr lang="cs-CZ" dirty="0"/>
              <a:t>) a podívejte se, které knihovny MU ji mají ve fondu. Je dostupná i na FSS? A pokud ano, je právě vypůjčená?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/>
              <a:t>V dolní části stránky si zvolte „abecední procházení“. Zde můžete vyhledávat podle tématu dokumentu. Zadejte si výraz, který Vás aktuálně zajímá a projděte si zobrazené výsledky.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/>
              <a:t>Zkuste si též zobrazit nové tituly za posledních 5 dnů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906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0a5cf5ecd_0_11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 II.</a:t>
            </a:r>
            <a:endParaRPr sz="3600" dirty="0"/>
          </a:p>
        </p:txBody>
      </p:sp>
      <p:sp>
        <p:nvSpPr>
          <p:cNvPr id="360" name="Google Shape;360;g60a5cf5ecd_0_11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61" name="Google Shape;361;g60a5cf5ecd_0_119"/>
          <p:cNvSpPr txBox="1"/>
          <p:nvPr/>
        </p:nvSpPr>
        <p:spPr>
          <a:xfrm>
            <a:off x="210275" y="1535837"/>
            <a:ext cx="8640900" cy="513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33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zdroje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OAPEN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Library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přístupné akademické knihy, zejména z oblasti humanitních a společenských věd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Directory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of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Open Access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Books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(DOAB)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seznam recenzovaných knih (OA), přes 4000 knih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Google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Books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4216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DDA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kniha na počkání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nový způsob nákupu e-knih dle požadavku uživatelů, platforma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ProQuest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Ebook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04482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Noto Sans Symbols"/>
              <a:buNone/>
            </a:pPr>
            <a:endParaRPr sz="240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133032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endParaRPr sz="240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0a5cf5ecd_0_22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informace z médií?</a:t>
            </a:r>
            <a:endParaRPr sz="3600" dirty="0"/>
          </a:p>
        </p:txBody>
      </p:sp>
      <p:sp>
        <p:nvSpPr>
          <p:cNvPr id="368" name="Google Shape;368;g60a5cf5ecd_0_22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69" name="Google Shape;369;g60a5cf5ecd_0_227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Denní tisk, TV a rozhlasové vysílání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Anopress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Monitoring Online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PressReader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zahraniční deníky a populárně naučné časopisy ze 100 zemí světa, archiv je u většiny titulů 3 měsíce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NEWTON Media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slovenská mediální databáze, retrospektiva do roku 1998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79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dirty="0">
              <a:solidFill>
                <a:schemeClr val="dk1"/>
              </a:solidFill>
            </a:endParaRPr>
          </a:p>
          <a:p>
            <a:pPr marL="914400" lvl="1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sz="2800" b="1" dirty="0">
                <a:solidFill>
                  <a:schemeClr val="dk1"/>
                </a:solidFill>
              </a:rPr>
              <a:t>ČTK (pouze knihovna FSS, PC54)</a:t>
            </a:r>
            <a:endParaRPr sz="28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60a5cf5ecd_0_126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závěrečné práce?</a:t>
            </a:r>
            <a:endParaRPr sz="3600"/>
          </a:p>
        </p:txBody>
      </p:sp>
      <p:sp>
        <p:nvSpPr>
          <p:cNvPr id="430" name="Google Shape;430;g60a5cf5ecd_0_126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60a5cf5ecd_0_126"/>
          <p:cNvSpPr txBox="1"/>
          <p:nvPr/>
        </p:nvSpPr>
        <p:spPr>
          <a:xfrm>
            <a:off x="210275" y="1764406"/>
            <a:ext cx="8640900" cy="536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Archiv závěrečných prací MU – Thesis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Vysokoškolské kvalifikační práce –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Theses</a:t>
            </a:r>
            <a:endParaRPr lang="cs-CZ" sz="2400" b="1" i="0" u="sng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400" b="1" dirty="0">
                <a:hlinkClick r:id="rId5"/>
              </a:rPr>
              <a:t>DART – </a:t>
            </a:r>
            <a:r>
              <a:rPr lang="cs-CZ" altLang="cs-CZ" sz="2400" b="1" dirty="0" err="1">
                <a:hlinkClick r:id="rId5"/>
              </a:rPr>
              <a:t>Europe</a:t>
            </a:r>
            <a:r>
              <a:rPr lang="cs-CZ" altLang="cs-CZ" sz="2400" b="1" dirty="0">
                <a:hlinkClick r:id="rId5"/>
              </a:rPr>
              <a:t> E-</a:t>
            </a:r>
            <a:r>
              <a:rPr lang="cs-CZ" altLang="cs-CZ" sz="2400" b="1" dirty="0" err="1">
                <a:hlinkClick r:id="rId5"/>
              </a:rPr>
              <a:t>theses</a:t>
            </a:r>
            <a:r>
              <a:rPr lang="cs-CZ" altLang="cs-CZ" sz="2400" b="1" dirty="0">
                <a:hlinkClick r:id="rId5"/>
              </a:rPr>
              <a:t> </a:t>
            </a:r>
            <a:r>
              <a:rPr lang="cs-CZ" altLang="cs-CZ" sz="2400" b="1" dirty="0" err="1">
                <a:hlinkClick r:id="rId5"/>
              </a:rPr>
              <a:t>Portal</a:t>
            </a:r>
            <a:endParaRPr lang="cs-CZ" altLang="cs-CZ" sz="2400" b="1" dirty="0"/>
          </a:p>
          <a:p>
            <a:pPr>
              <a:defRPr/>
            </a:pPr>
            <a:endParaRPr lang="cs-CZ" altLang="cs-CZ" sz="2400" b="1" dirty="0"/>
          </a:p>
          <a:p>
            <a:pPr>
              <a:defRPr/>
            </a:pPr>
            <a:endParaRPr lang="cs-CZ" altLang="cs-CZ" sz="11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sz="2400" b="1" dirty="0" err="1">
                <a:hlinkClick r:id="rId6"/>
              </a:rPr>
              <a:t>ProQuest</a:t>
            </a:r>
            <a:r>
              <a:rPr lang="cs-CZ" sz="2400" b="1" dirty="0">
                <a:hlinkClick r:id="rId6"/>
              </a:rPr>
              <a:t>® </a:t>
            </a:r>
            <a:r>
              <a:rPr lang="cs-CZ" sz="2400" b="1" dirty="0" err="1">
                <a:hlinkClick r:id="rId6"/>
              </a:rPr>
              <a:t>Dissertations</a:t>
            </a:r>
            <a:r>
              <a:rPr lang="cs-CZ" sz="2400" b="1" dirty="0">
                <a:hlinkClick r:id="rId6"/>
              </a:rPr>
              <a:t> &amp; </a:t>
            </a:r>
            <a:r>
              <a:rPr lang="cs-CZ" sz="2400" b="1" dirty="0" err="1">
                <a:hlinkClick r:id="rId6"/>
              </a:rPr>
              <a:t>Theses</a:t>
            </a:r>
            <a:r>
              <a:rPr lang="cs-CZ" sz="2400" b="1" dirty="0">
                <a:hlinkClick r:id="rId6"/>
              </a:rPr>
              <a:t> (PQDT OPEN) </a:t>
            </a:r>
            <a:r>
              <a:rPr lang="cs-CZ" sz="2400" dirty="0"/>
              <a:t>- Open Access </a:t>
            </a:r>
            <a:r>
              <a:rPr lang="cs-CZ" sz="2400" dirty="0" err="1"/>
              <a:t>Dissertatitons</a:t>
            </a:r>
            <a:r>
              <a:rPr lang="cs-CZ" sz="2400" dirty="0"/>
              <a:t> and </a:t>
            </a:r>
            <a:r>
              <a:rPr lang="cs-CZ" sz="2400" dirty="0" err="1"/>
              <a:t>Theses</a:t>
            </a:r>
            <a:endParaRPr lang="cs-CZ" sz="2400" dirty="0"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628650" y="52549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Cvičení</a:t>
            </a:r>
            <a:r>
              <a:rPr lang="cs-CZ"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– Archiv závěrečných prací MU 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512930" y="1468829"/>
            <a:ext cx="7886700" cy="500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just"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 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Archivu závěrečných prací IS MU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 v části „Vyhledávání absolventů a závěrečných prací“ dohledejte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práce absolventů vaší katedry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kteří již mají v archivu vloženou závěrečnou práci. Vyzkoušejte si různé typy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filtrů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(více položek lze vybrat přes </a:t>
            </a:r>
            <a:r>
              <a:rPr lang="cs-CZ" sz="2400" b="0" i="0" strike="noStrike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ctrl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). Zvolte si některý ze záznamů a prohlédněte si,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zde můžete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najít (abstrakt, klíčová slova, posudky, plný text práce, návrh hodnocení).</a:t>
            </a:r>
          </a:p>
          <a:p>
            <a:pPr lvl="0" algn="just">
              <a:spcAft>
                <a:spcPts val="600"/>
              </a:spcAft>
              <a:buClr>
                <a:schemeClr val="dk1"/>
              </a:buClr>
              <a:buSzPts val="3200"/>
            </a:pPr>
            <a:endParaRPr lang="cs-CZ" sz="2400" b="0" i="0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457200" algn="just"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též vyhledávání v jedné zahraniční databázi vysokoškolských prací. Zvolte si jeden ze záznamů a porovnejte s Archivem v </a:t>
            </a:r>
            <a:r>
              <a:rPr 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ISu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 zde můžete najít (FT, abstrakt, …).</a:t>
            </a:r>
            <a:endParaRPr sz="2400" b="0" i="0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9679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g60b757c6c1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60b757c6c1_0_32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další oborové zdroje?</a:t>
            </a:r>
            <a:endParaRPr sz="3600"/>
          </a:p>
        </p:txBody>
      </p:sp>
      <p:sp>
        <p:nvSpPr>
          <p:cNvPr id="438" name="Google Shape;438;g60b757c6c1_0_3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60b757c6c1_0_32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Char char="❑"/>
            </a:pPr>
            <a:r>
              <a:rPr lang="cs-CZ" sz="28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Sociální práce</a:t>
            </a:r>
            <a:endParaRPr sz="28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354012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Char char="❑"/>
            </a:pPr>
            <a:r>
              <a:rPr lang="cs-CZ" sz="28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Sociální revue </a:t>
            </a:r>
            <a:endParaRPr sz="28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354012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Char char="❑"/>
            </a:pPr>
            <a:r>
              <a:rPr lang="cs-CZ" sz="28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Výzkumný ústav práce a sociálních věcí</a:t>
            </a:r>
            <a:r>
              <a:rPr lang="cs-CZ" sz="24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 </a:t>
            </a:r>
            <a:endParaRPr sz="2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8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8712" marR="0" lvl="1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60a5cf5ecd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60a5cf5ecd_0_133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referenční díla?</a:t>
            </a:r>
            <a:endParaRPr sz="3600"/>
          </a:p>
        </p:txBody>
      </p:sp>
      <p:sp>
        <p:nvSpPr>
          <p:cNvPr id="384" name="Google Shape;384;g60a5cf5ecd_0_133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85" name="Google Shape;385;g60a5cf5ecd_0_133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Gale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Virtual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Reference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Library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(encyklopedie)</a:t>
            </a:r>
            <a:endParaRPr sz="3200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The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World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Factbook</a:t>
            </a:r>
            <a:endParaRPr sz="32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60a5cf5ecd_0_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60a5cf5ecd_0_234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statistické údaje?</a:t>
            </a:r>
            <a:endParaRPr sz="3600"/>
          </a:p>
        </p:txBody>
      </p:sp>
      <p:sp>
        <p:nvSpPr>
          <p:cNvPr id="392" name="Google Shape;39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93" name="Google Shape;393;g60a5cf5ecd_0_234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>
                <a:solidFill>
                  <a:srgbClr val="0000FF"/>
                </a:solidFill>
                <a:hlinkClick r:id="rId4"/>
              </a:rPr>
              <a:t>Český statistický úřad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>
                <a:solidFill>
                  <a:srgbClr val="0000FF"/>
                </a:solidFill>
                <a:hlinkClick r:id="rId5"/>
              </a:rPr>
              <a:t>Eurostat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4885670-B2C5-4731-994E-D56EC76F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708338"/>
            <a:ext cx="7886700" cy="5468625"/>
          </a:xfrm>
        </p:spPr>
        <p:txBody>
          <a:bodyPr/>
          <a:lstStyle/>
          <a:p>
            <a:pPr marL="114300" indent="0" algn="just">
              <a:buNone/>
            </a:pPr>
            <a:r>
              <a:rPr lang="cs-CZ" dirty="0"/>
              <a:t>Prezentaci, prosím, berte jako přehledovou. Možností a zdrojů je opravdu obrovské množství. Vyzkoušejte si uvedená praktická cvičení, podrobnější práce s databázemi bude obsahem následující lekce.</a:t>
            </a:r>
          </a:p>
          <a:p>
            <a:pPr marL="114300" indent="0" algn="just">
              <a:buNone/>
            </a:pPr>
            <a:endParaRPr lang="cs-CZ" dirty="0"/>
          </a:p>
          <a:p>
            <a:pPr marL="114300" indent="0" algn="just">
              <a:buNone/>
            </a:pPr>
            <a:r>
              <a:rPr lang="cs-CZ" dirty="0"/>
              <a:t>Přejeme vám hodně štěstí při studiu. V případě jakýchkoli dotazů či problémů se prosím ozvěte na email </a:t>
            </a:r>
            <a:r>
              <a:rPr lang="cs-CZ" dirty="0">
                <a:hlinkClick r:id="rId2"/>
              </a:rPr>
              <a:t>nedomova@fss.muni.cz</a:t>
            </a:r>
            <a:r>
              <a:rPr lang="cs-CZ" dirty="0"/>
              <a:t>  Pokusíme se vám poradit co nejdříve to bude možné. Děkujeme.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7112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g60a5cf5ecd_0_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60a5cf5ecd_0_24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další zdroje?</a:t>
            </a:r>
            <a:endParaRPr sz="3600"/>
          </a:p>
        </p:txBody>
      </p:sp>
      <p:sp>
        <p:nvSpPr>
          <p:cNvPr id="400" name="Google Shape;400;g60a5cf5ecd_0_24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01" name="Google Shape;401;g60a5cf5ecd_0_241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999" lvl="0" indent="-4065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Social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Science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Research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Network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brána k informačním zdrojům pro oblast humanitních věd a výzkumu (abstrakty)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ICPSR (Inter-university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Consortium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for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Political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and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Social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Research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)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sociálněvědný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datový archiv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Google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Scholar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g60a5cf5ecd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g60a5cf5ecd_0_188"/>
          <p:cNvSpPr txBox="1"/>
          <p:nvPr/>
        </p:nvSpPr>
        <p:spPr>
          <a:xfrm>
            <a:off x="522975" y="1929000"/>
            <a:ext cx="7617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endParaRPr sz="6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41b513c6b4_0_145"/>
          <p:cNvSpPr txBox="1"/>
          <p:nvPr/>
        </p:nvSpPr>
        <p:spPr>
          <a:xfrm>
            <a:off x="204399" y="452761"/>
            <a:ext cx="8493033" cy="626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Psaní závěrečných prací</a:t>
            </a:r>
          </a:p>
          <a:p>
            <a:pPr marL="741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Wingdings" panose="05000000000000000000" pitchFamily="2" charset="2"/>
              <a:buChar char="v"/>
            </a:pPr>
            <a:r>
              <a:rPr lang="cs-CZ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Volba tématu →</a:t>
            </a: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v Archivu závěrečných prací IS MU</a:t>
            </a:r>
          </a:p>
          <a:p>
            <a:pPr marL="742950" lvl="0" indent="-285750" algn="l" rtl="0">
              <a:spcBef>
                <a:spcPts val="56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Informační průzkum – kde hledat …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9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Katalogy knihoven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Licencované zdroje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Veřejné dostupné zdroje</a:t>
            </a:r>
          </a:p>
          <a:p>
            <a:pPr marL="742950" lvl="1" indent="-323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endParaRPr lang="cs-CZ"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19100">
              <a:buSzPts val="2400"/>
              <a:buFont typeface="Noto Sans Symbols"/>
              <a:buChar char="❑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 vyhledávání odborných informací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používejte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licencované informační zdroje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31800">
              <a:spcBef>
                <a:spcPts val="560"/>
              </a:spcBef>
              <a:buSzPct val="100000"/>
              <a:buChar char="❖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Ověřené, kvalitní, jedinečné informace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Mimo počítačovou síť MU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si nastavte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vzdálený přístup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OpenVPN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/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8950" lvl="1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/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67A53-2C10-4A66-B00E-BAF3F20C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9" y="239697"/>
            <a:ext cx="7886700" cy="1317827"/>
          </a:xfrm>
        </p:spPr>
        <p:txBody>
          <a:bodyPr/>
          <a:lstStyle/>
          <a:p>
            <a:pPr algn="ctr"/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3 nejdůležitější odkazy z této prezentace 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8DC39E-07AD-4FDC-AAF8-E9DDEBDAC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769833"/>
            <a:ext cx="7886700" cy="3407130"/>
          </a:xfrm>
        </p:spPr>
        <p:txBody>
          <a:bodyPr/>
          <a:lstStyle/>
          <a:p>
            <a:r>
              <a:rPr lang="cs-CZ" sz="4800" dirty="0">
                <a:hlinkClick r:id="rId2"/>
              </a:rPr>
              <a:t>Elektronické zdroje na MU</a:t>
            </a:r>
            <a:endParaRPr lang="cs-CZ" sz="4800" dirty="0"/>
          </a:p>
          <a:p>
            <a:r>
              <a:rPr lang="cs-CZ" sz="4800" dirty="0">
                <a:hlinkClick r:id="rId3"/>
              </a:rPr>
              <a:t>Vzdálený přístup</a:t>
            </a:r>
            <a:endParaRPr lang="cs-CZ" sz="4800" dirty="0"/>
          </a:p>
          <a:p>
            <a:r>
              <a:rPr lang="cs-CZ" sz="4800" dirty="0">
                <a:hlinkClick r:id="rId4"/>
              </a:rPr>
              <a:t>Knihovna FSS MU - </a:t>
            </a:r>
            <a:r>
              <a:rPr lang="cs-CZ" sz="4800" dirty="0" err="1">
                <a:hlinkClick r:id="rId4"/>
              </a:rPr>
              <a:t>ezdroje</a:t>
            </a:r>
            <a:endParaRPr lang="cs-CZ" sz="4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6184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g60a5cf5ecd_0_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60a5cf5ecd_0_200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60a5cf5ecd_0_200"/>
          <p:cNvSpPr txBox="1"/>
          <p:nvPr/>
        </p:nvSpPr>
        <p:spPr>
          <a:xfrm>
            <a:off x="480150" y="65446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vyhledávání odborných informací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používejte 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informační zdroje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Ověřené, kvalitní, jedinečné informace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Seznam databází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Stránky knihovny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Portál elektronických informačních zdrojů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Mimo počítačovou síť MU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nastavte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vzdálený přístup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OpenVPN, Shibboleth, EZproxy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g60a5cf5ecd_0_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g60a5cf5ecd_0_207"/>
          <p:cNvSpPr txBox="1">
            <a:spLocks noGrp="1"/>
          </p:cNvSpPr>
          <p:nvPr>
            <p:ph type="title"/>
          </p:nvPr>
        </p:nvSpPr>
        <p:spPr>
          <a:xfrm>
            <a:off x="480150" y="591575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3600"/>
          </a:p>
        </p:txBody>
      </p:sp>
      <p:sp>
        <p:nvSpPr>
          <p:cNvPr id="503" name="Google Shape;503;g60a5cf5ecd_0_20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60a5cf5ecd_0_207"/>
          <p:cNvSpPr txBox="1"/>
          <p:nvPr/>
        </p:nvSpPr>
        <p:spPr>
          <a:xfrm>
            <a:off x="480150" y="1513491"/>
            <a:ext cx="8175578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KATUŠČÁK, D., B. DROBÍKOVÁ a R. PAPÍK. 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 psát závěrečné a kvalifikační práce.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Nitra: Enigma, 2008, 161 s. ISBN 978-80-89132-70-6.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BOTHMA,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Navigating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literacy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society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survival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toolkit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3rd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Cape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Town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Pearson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2011, 208 s. ISBN 9781775782278. </a:t>
            </a:r>
            <a:endParaRPr sz="2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g60a5cf5ecd_0_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g60a5cf5ecd_0_214"/>
          <p:cNvSpPr txBox="1">
            <a:spLocks noGrp="1"/>
          </p:cNvSpPr>
          <p:nvPr>
            <p:ph type="title"/>
          </p:nvPr>
        </p:nvSpPr>
        <p:spPr>
          <a:xfrm>
            <a:off x="480150" y="591575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Obrázky</a:t>
            </a:r>
            <a:endParaRPr sz="3600"/>
          </a:p>
        </p:txBody>
      </p:sp>
      <p:sp>
        <p:nvSpPr>
          <p:cNvPr id="511" name="Google Shape;511;g60a5cf5ecd_0_21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60a5cf5ecd_0_214"/>
          <p:cNvSpPr txBox="1"/>
          <p:nvPr/>
        </p:nvSpPr>
        <p:spPr>
          <a:xfrm>
            <a:off x="480150" y="1513491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lang="cs-CZ" sz="1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http://cathryno.global2.vic.edu.au/2010/05/08/deep-web-vs-surface-web/</a:t>
            </a:r>
            <a:r>
              <a:rPr lang="cs-CZ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web)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cs-CZ" sz="1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https://www.novinky.cz/internet-a-pc/209215-na-informace-je-zapotrebi-nova-jednotka-zettabyte.html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(jak se počítá na počítači)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613c9f9505_0_120"/>
          <p:cNvSpPr txBox="1">
            <a:spLocks noGrp="1"/>
          </p:cNvSpPr>
          <p:nvPr>
            <p:ph type="title"/>
          </p:nvPr>
        </p:nvSpPr>
        <p:spPr>
          <a:xfrm>
            <a:off x="19825" y="129217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Děkujeme vám za pozornost</a:t>
            </a:r>
            <a:endParaRPr sz="4000" dirty="0"/>
          </a:p>
        </p:txBody>
      </p:sp>
      <p:sp>
        <p:nvSpPr>
          <p:cNvPr id="527" name="Google Shape;527;g613c9f9505_0_120"/>
          <p:cNvSpPr txBox="1"/>
          <p:nvPr/>
        </p:nvSpPr>
        <p:spPr>
          <a:xfrm>
            <a:off x="-106077" y="212677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cs-CZ"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 Martina Nedomová. </a:t>
            </a:r>
            <a:r>
              <a:rPr lang="cs-CZ" sz="35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</a:t>
            </a: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nedomova@fss.muni.cz</a:t>
            </a:r>
            <a:endParaRPr lang="cs-CZ"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Práce s informacemi</a:t>
            </a:r>
            <a:endParaRPr sz="60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6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Osnova přednášky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g5ffc877e4a_0_6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informacemi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společnost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gramotnost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Char char="▪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Psaní odborných (závěrečných) prací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Char char="▪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zdroje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typy informačních zdrojů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licencované zdroje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knihy, odborné časopisy, informace z médií, závěrečné práce, referenční díla, statistické údaje, oborové brány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613ab9346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613ab93460_0_0"/>
          <p:cNvSpPr txBox="1">
            <a:spLocks noGrp="1"/>
          </p:cNvSpPr>
          <p:nvPr>
            <p:ph type="body" idx="1"/>
          </p:nvPr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"Information these days seems to be everywhere. But rather than making research easier, this has made it harder, because when doing research you don´t just have to find </a:t>
            </a:r>
            <a:r>
              <a:rPr lang="cs-CZ" sz="2600" b="1" i="1"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 information, you have to find the </a:t>
            </a:r>
            <a:r>
              <a:rPr lang="cs-CZ" sz="2600" b="1" i="1"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 information."</a:t>
            </a:r>
            <a:endParaRPr sz="2600" i="1">
              <a:latin typeface="Arial"/>
              <a:ea typeface="Arial"/>
              <a:cs typeface="Arial"/>
              <a:sym typeface="Arial"/>
            </a:endParaRPr>
          </a:p>
          <a:p>
            <a:pPr marL="3657600" lvl="8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600"/>
              <a:t>                                                                   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E69D92E-7FF3-43A4-8CCD-998A333329E0}"/>
              </a:ext>
            </a:extLst>
          </p:cNvPr>
          <p:cNvSpPr txBox="1"/>
          <p:nvPr/>
        </p:nvSpPr>
        <p:spPr>
          <a:xfrm>
            <a:off x="412124" y="5872766"/>
            <a:ext cx="449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kern="1200" dirty="0">
                <a:solidFill>
                  <a:prstClr val="black"/>
                </a:solidFill>
                <a:latin typeface="Calibri"/>
              </a:rPr>
              <a:t>Zdroj: </a:t>
            </a:r>
            <a:r>
              <a:rPr lang="cs-CZ" kern="120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cs-CZ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kern="1200" dirty="0" err="1">
                <a:solidFill>
                  <a:prstClr val="black"/>
                </a:solidFill>
                <a:latin typeface="Calibri"/>
              </a:rPr>
              <a:t>Fishscale</a:t>
            </a:r>
            <a:r>
              <a:rPr lang="cs-CZ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kern="1200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cs-CZ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kern="1200" dirty="0" err="1">
                <a:solidFill>
                  <a:prstClr val="black"/>
                </a:solidFill>
                <a:latin typeface="Calibri"/>
              </a:rPr>
              <a:t>Academicness</a:t>
            </a:r>
            <a:endParaRPr lang="cs-CZ" kern="1200" dirty="0">
              <a:solidFill>
                <a:prstClr val="black"/>
              </a:solidFill>
              <a:latin typeface="Calibri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společnost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Založená na informacích a znalostech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525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Problémy při práci s informacemi:</a:t>
            </a:r>
            <a:endParaRPr sz="3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409700" marR="0" lvl="2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velké množství 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409700" marR="0" lvl="2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snadná dostupnost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409700" marR="0" lvl="2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kvalita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2419</Words>
  <Application>Microsoft Office PowerPoint</Application>
  <PresentationFormat>Předvádění na obrazovce (4:3)</PresentationFormat>
  <Paragraphs>355</Paragraphs>
  <Slides>57</Slides>
  <Notes>50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57</vt:i4>
      </vt:variant>
    </vt:vector>
  </HeadingPairs>
  <TitlesOfParts>
    <vt:vector size="65" baseType="lpstr">
      <vt:lpstr>Arial</vt:lpstr>
      <vt:lpstr>Calibri</vt:lpstr>
      <vt:lpstr>Noto Sans Symbols</vt:lpstr>
      <vt:lpstr>Tahoma</vt:lpstr>
      <vt:lpstr>Verdana</vt:lpstr>
      <vt:lpstr>Wingdings</vt:lpstr>
      <vt:lpstr>Motiv Office</vt:lpstr>
      <vt:lpstr>Motiv Office</vt:lpstr>
      <vt:lpstr>Základy práce s informačními zdroji pro bakalářské studenty SPSP</vt:lpstr>
      <vt:lpstr>Osnova kurzu</vt:lpstr>
      <vt:lpstr>Podmínky absolvování předmětu</vt:lpstr>
      <vt:lpstr>Online výuka</vt:lpstr>
      <vt:lpstr>Prezentace aplikace PowerPoint</vt:lpstr>
      <vt:lpstr>Prezentace aplikace PowerPoint</vt:lpstr>
      <vt:lpstr>Osnova přednášky</vt:lpstr>
      <vt:lpstr>Prezentace aplikace PowerPoint</vt:lpstr>
      <vt:lpstr>Informační společnost</vt:lpstr>
      <vt:lpstr>Kolik existuje informací?</vt:lpstr>
      <vt:lpstr>Kolik existuje informací online?</vt:lpstr>
      <vt:lpstr>Prezentace aplikace PowerPoint</vt:lpstr>
      <vt:lpstr>Informační gramotnost</vt:lpstr>
      <vt:lpstr>Prezentace aplikace PowerPoint</vt:lpstr>
      <vt:lpstr>Prezentace aplikace PowerPoint</vt:lpstr>
      <vt:lpstr>Metodika psaní odborných prací</vt:lpstr>
      <vt:lpstr>Základní etapy přípravy písemné práce</vt:lpstr>
      <vt:lpstr>Volba tématu</vt:lpstr>
      <vt:lpstr>Prezentace aplikace PowerPoint</vt:lpstr>
      <vt:lpstr>Základní etapy přípravy písemné práce</vt:lpstr>
      <vt:lpstr>Informační průzkum</vt:lpstr>
      <vt:lpstr>Informační zdroje</vt:lpstr>
      <vt:lpstr>Cvičení</vt:lpstr>
      <vt:lpstr>Prezentace aplikace PowerPoint</vt:lpstr>
      <vt:lpstr>Prezentace aplikace PowerPoint</vt:lpstr>
      <vt:lpstr>Licencované zdroje I.</vt:lpstr>
      <vt:lpstr>Druhy databází </vt:lpstr>
      <vt:lpstr>Licencované zdroje II.</vt:lpstr>
      <vt:lpstr>Jak se dostanu k licencovaným zdrojům?</vt:lpstr>
      <vt:lpstr>Jak se dostanu k licencovaným zdrojům mimo počítačovou síť univerzity?</vt:lpstr>
      <vt:lpstr>Kde začít : vyhledávače, discovery systémy a vědecké sítě</vt:lpstr>
      <vt:lpstr>Kde hledat odborné časopisy? I.</vt:lpstr>
      <vt:lpstr>Kde hledat odborné časopisy? II.</vt:lpstr>
      <vt:lpstr>Kde hledat odborné časopisy III.</vt:lpstr>
      <vt:lpstr>Cvičení – vzdálený přístup a databáze Sage Journals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Kde hledat knihy I.</vt:lpstr>
      <vt:lpstr>Cvičení – Souborný katalog MU</vt:lpstr>
      <vt:lpstr>Kde hledat knihy II.</vt:lpstr>
      <vt:lpstr>Kde hledat informace z médií?</vt:lpstr>
      <vt:lpstr>Kde hledat závěrečné práce?</vt:lpstr>
      <vt:lpstr>Cvičení – Archiv závěrečných prací MU </vt:lpstr>
      <vt:lpstr>Kde hledat další oborové zdroje?</vt:lpstr>
      <vt:lpstr>Kde hledat referenční díla?</vt:lpstr>
      <vt:lpstr>Kde hledat statistické údaje?</vt:lpstr>
      <vt:lpstr>Kde hledat další zdroje?</vt:lpstr>
      <vt:lpstr>Prezentace aplikace PowerPoint</vt:lpstr>
      <vt:lpstr>Prezentace aplikace PowerPoint</vt:lpstr>
      <vt:lpstr>3 nejdůležitější odkazy z této prezentace </vt:lpstr>
      <vt:lpstr>Prezentace aplikace PowerPoint</vt:lpstr>
      <vt:lpstr>Literatura</vt:lpstr>
      <vt:lpstr>Obrázky</vt:lpstr>
      <vt:lpstr>Děkujeme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SPSP</dc:title>
  <dc:creator>Aneta Pilátová</dc:creator>
  <cp:lastModifiedBy>Martina Nedomová</cp:lastModifiedBy>
  <cp:revision>10</cp:revision>
  <dcterms:created xsi:type="dcterms:W3CDTF">2019-07-22T10:37:01Z</dcterms:created>
  <dcterms:modified xsi:type="dcterms:W3CDTF">2020-11-11T11:51:47Z</dcterms:modified>
</cp:coreProperties>
</file>