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7" r:id="rId2"/>
    <p:sldMasterId id="2147483661" r:id="rId3"/>
  </p:sldMasterIdLst>
  <p:notesMasterIdLst>
    <p:notesMasterId r:id="rId51"/>
  </p:notesMasterIdLst>
  <p:sldIdLst>
    <p:sldId id="256" r:id="rId4"/>
    <p:sldId id="314" r:id="rId5"/>
    <p:sldId id="266" r:id="rId6"/>
    <p:sldId id="305" r:id="rId7"/>
    <p:sldId id="306" r:id="rId8"/>
    <p:sldId id="313" r:id="rId9"/>
    <p:sldId id="267" r:id="rId10"/>
    <p:sldId id="268" r:id="rId11"/>
    <p:sldId id="269" r:id="rId12"/>
    <p:sldId id="270" r:id="rId13"/>
    <p:sldId id="307" r:id="rId14"/>
    <p:sldId id="271" r:id="rId15"/>
    <p:sldId id="272" r:id="rId16"/>
    <p:sldId id="308" r:id="rId17"/>
    <p:sldId id="273" r:id="rId18"/>
    <p:sldId id="309" r:id="rId19"/>
    <p:sldId id="274" r:id="rId20"/>
    <p:sldId id="310" r:id="rId21"/>
    <p:sldId id="275" r:id="rId22"/>
    <p:sldId id="311" r:id="rId23"/>
    <p:sldId id="312" r:id="rId24"/>
    <p:sldId id="279" r:id="rId25"/>
    <p:sldId id="278" r:id="rId26"/>
    <p:sldId id="280" r:id="rId27"/>
    <p:sldId id="281" r:id="rId28"/>
    <p:sldId id="287" r:id="rId29"/>
    <p:sldId id="282" r:id="rId30"/>
    <p:sldId id="283" r:id="rId31"/>
    <p:sldId id="295" r:id="rId32"/>
    <p:sldId id="284" r:id="rId33"/>
    <p:sldId id="285" r:id="rId34"/>
    <p:sldId id="296" r:id="rId35"/>
    <p:sldId id="286" r:id="rId36"/>
    <p:sldId id="297" r:id="rId37"/>
    <p:sldId id="298" r:id="rId38"/>
    <p:sldId id="288" r:id="rId39"/>
    <p:sldId id="300" r:id="rId40"/>
    <p:sldId id="299" r:id="rId41"/>
    <p:sldId id="289" r:id="rId42"/>
    <p:sldId id="304" r:id="rId43"/>
    <p:sldId id="290" r:id="rId44"/>
    <p:sldId id="301" r:id="rId45"/>
    <p:sldId id="302" r:id="rId46"/>
    <p:sldId id="292" r:id="rId47"/>
    <p:sldId id="293" r:id="rId48"/>
    <p:sldId id="303" r:id="rId49"/>
    <p:sldId id="315"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entury Schoolbook" pitchFamily="18" charset="0"/>
        <a:ea typeface="+mn-ea"/>
        <a:cs typeface="+mn-cs"/>
      </a:defRPr>
    </a:lvl1pPr>
    <a:lvl2pPr marL="457200" algn="l" rtl="0" eaLnBrk="0" fontAlgn="base" hangingPunct="0">
      <a:spcBef>
        <a:spcPct val="0"/>
      </a:spcBef>
      <a:spcAft>
        <a:spcPct val="0"/>
      </a:spcAft>
      <a:defRPr sz="2400" kern="1200">
        <a:solidFill>
          <a:schemeClr val="tx1"/>
        </a:solidFill>
        <a:latin typeface="Century Schoolbook" pitchFamily="18" charset="0"/>
        <a:ea typeface="+mn-ea"/>
        <a:cs typeface="+mn-cs"/>
      </a:defRPr>
    </a:lvl2pPr>
    <a:lvl3pPr marL="914400" algn="l" rtl="0" eaLnBrk="0" fontAlgn="base" hangingPunct="0">
      <a:spcBef>
        <a:spcPct val="0"/>
      </a:spcBef>
      <a:spcAft>
        <a:spcPct val="0"/>
      </a:spcAft>
      <a:defRPr sz="2400" kern="1200">
        <a:solidFill>
          <a:schemeClr val="tx1"/>
        </a:solidFill>
        <a:latin typeface="Century Schoolbook"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Century Schoolbook"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Century Schoolbook" pitchFamily="18" charset="0"/>
        <a:ea typeface="+mn-ea"/>
        <a:cs typeface="+mn-cs"/>
      </a:defRPr>
    </a:lvl5pPr>
    <a:lvl6pPr marL="2286000" algn="l" defTabSz="914400" rtl="0" eaLnBrk="1" latinLnBrk="0" hangingPunct="1">
      <a:defRPr sz="2400" kern="1200">
        <a:solidFill>
          <a:schemeClr val="tx1"/>
        </a:solidFill>
        <a:latin typeface="Century Schoolbook" pitchFamily="18" charset="0"/>
        <a:ea typeface="+mn-ea"/>
        <a:cs typeface="+mn-cs"/>
      </a:defRPr>
    </a:lvl6pPr>
    <a:lvl7pPr marL="2743200" algn="l" defTabSz="914400" rtl="0" eaLnBrk="1" latinLnBrk="0" hangingPunct="1">
      <a:defRPr sz="2400" kern="1200">
        <a:solidFill>
          <a:schemeClr val="tx1"/>
        </a:solidFill>
        <a:latin typeface="Century Schoolbook" pitchFamily="18" charset="0"/>
        <a:ea typeface="+mn-ea"/>
        <a:cs typeface="+mn-cs"/>
      </a:defRPr>
    </a:lvl7pPr>
    <a:lvl8pPr marL="3200400" algn="l" defTabSz="914400" rtl="0" eaLnBrk="1" latinLnBrk="0" hangingPunct="1">
      <a:defRPr sz="2400" kern="1200">
        <a:solidFill>
          <a:schemeClr val="tx1"/>
        </a:solidFill>
        <a:latin typeface="Century Schoolbook" pitchFamily="18" charset="0"/>
        <a:ea typeface="+mn-ea"/>
        <a:cs typeface="+mn-cs"/>
      </a:defRPr>
    </a:lvl8pPr>
    <a:lvl9pPr marL="3657600" algn="l" defTabSz="914400" rtl="0" eaLnBrk="1" latinLnBrk="0" hangingPunct="1">
      <a:defRPr sz="2400" kern="1200">
        <a:solidFill>
          <a:schemeClr val="tx1"/>
        </a:solidFill>
        <a:latin typeface="Century Schoolbook" pitchFamily="18" charset="0"/>
        <a:ea typeface="+mn-ea"/>
        <a:cs typeface="+mn-cs"/>
      </a:defRPr>
    </a:lvl9pPr>
  </p:defaultTextStyle>
  <p:extLst>
    <p:ext uri="{EFAFB233-063F-42B5-8137-9DF3F51BA10A}">
      <p15:sldGuideLst xmlns:p15="http://schemas.microsoft.com/office/powerpoint/2012/main">
        <p15:guide id="1" orient="horz" pos="297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a:srgbClr val="00FF00"/>
    <a:srgbClr val="3333FF"/>
    <a:srgbClr val="3333CC"/>
    <a:srgbClr val="FFCCFF"/>
    <a:srgbClr val="00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6" autoAdjust="0"/>
  </p:normalViewPr>
  <p:slideViewPr>
    <p:cSldViewPr snapToGrid="0">
      <p:cViewPr varScale="1">
        <p:scale>
          <a:sx n="124" d="100"/>
          <a:sy n="124" d="100"/>
        </p:scale>
        <p:origin x="1224" y="102"/>
      </p:cViewPr>
      <p:guideLst>
        <p:guide orient="horz" pos="29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48119-51D6-4ECF-A8A8-FE5AC16793EF}" type="doc">
      <dgm:prSet loTypeId="urn:microsoft.com/office/officeart/2005/8/layout/pyramid2" loCatId="list" qsTypeId="urn:microsoft.com/office/officeart/2005/8/quickstyle/simple1" qsCatId="simple" csTypeId="urn:microsoft.com/office/officeart/2005/8/colors/accent1_2" csCatId="accent1" phldr="1"/>
      <dgm:spPr/>
    </dgm:pt>
    <dgm:pt modelId="{11C47547-C151-416C-A32A-3FF4E1089E99}">
      <dgm:prSet phldrT="[Text]"/>
      <dgm:spPr/>
      <dgm:t>
        <a:bodyPr/>
        <a:lstStyle/>
        <a:p>
          <a:r>
            <a:rPr lang="cs-CZ" dirty="0" smtClean="0"/>
            <a:t>Komunikace</a:t>
          </a:r>
          <a:endParaRPr lang="cs-CZ" dirty="0"/>
        </a:p>
      </dgm:t>
    </dgm:pt>
    <dgm:pt modelId="{8021562E-CE50-4DFF-84B4-55BB96380805}" type="parTrans" cxnId="{E922E395-DB1E-4EE5-A67C-C60D3686E196}">
      <dgm:prSet/>
      <dgm:spPr/>
      <dgm:t>
        <a:bodyPr/>
        <a:lstStyle/>
        <a:p>
          <a:endParaRPr lang="cs-CZ"/>
        </a:p>
      </dgm:t>
    </dgm:pt>
    <dgm:pt modelId="{02E77D69-997D-4CA0-8F97-9FB37C9103D6}" type="sibTrans" cxnId="{E922E395-DB1E-4EE5-A67C-C60D3686E196}">
      <dgm:prSet/>
      <dgm:spPr/>
      <dgm:t>
        <a:bodyPr/>
        <a:lstStyle/>
        <a:p>
          <a:endParaRPr lang="cs-CZ"/>
        </a:p>
      </dgm:t>
    </dgm:pt>
    <dgm:pt modelId="{6C1D9ED8-846B-4960-99EC-F26EE80AC06F}">
      <dgm:prSet phldrT="[Text]"/>
      <dgm:spPr/>
      <dgm:t>
        <a:bodyPr/>
        <a:lstStyle/>
        <a:p>
          <a:r>
            <a:rPr lang="cs-CZ" dirty="0" err="1" smtClean="0"/>
            <a:t>Copingové</a:t>
          </a:r>
          <a:r>
            <a:rPr lang="cs-CZ" dirty="0" smtClean="0"/>
            <a:t> pozice</a:t>
          </a:r>
          <a:endParaRPr lang="cs-CZ" dirty="0"/>
        </a:p>
      </dgm:t>
    </dgm:pt>
    <dgm:pt modelId="{86F88DDB-44DA-4160-BBB7-AB719BAD7BCC}" type="parTrans" cxnId="{DB0CC23F-18A8-4C56-873F-F7FF77E3E2ED}">
      <dgm:prSet/>
      <dgm:spPr/>
      <dgm:t>
        <a:bodyPr/>
        <a:lstStyle/>
        <a:p>
          <a:endParaRPr lang="cs-CZ"/>
        </a:p>
      </dgm:t>
    </dgm:pt>
    <dgm:pt modelId="{BD4636B2-0E10-480F-A8C5-8B08BDD03D9E}" type="sibTrans" cxnId="{DB0CC23F-18A8-4C56-873F-F7FF77E3E2ED}">
      <dgm:prSet/>
      <dgm:spPr/>
      <dgm:t>
        <a:bodyPr/>
        <a:lstStyle/>
        <a:p>
          <a:endParaRPr lang="cs-CZ"/>
        </a:p>
      </dgm:t>
    </dgm:pt>
    <dgm:pt modelId="{F837EC2D-C5BF-4325-AC8E-CEB096550B9F}">
      <dgm:prSet phldrT="[Text]"/>
      <dgm:spPr/>
      <dgm:t>
        <a:bodyPr/>
        <a:lstStyle/>
        <a:p>
          <a:r>
            <a:rPr lang="cs-CZ" dirty="0" smtClean="0"/>
            <a:t>Sebeúcta</a:t>
          </a:r>
          <a:endParaRPr lang="cs-CZ" dirty="0"/>
        </a:p>
      </dgm:t>
    </dgm:pt>
    <dgm:pt modelId="{1EF0F780-B862-4CDF-86D5-A8172DAC39D1}" type="parTrans" cxnId="{EC600E2D-BB2A-4EB3-BC47-79CB65B53C19}">
      <dgm:prSet/>
      <dgm:spPr/>
      <dgm:t>
        <a:bodyPr/>
        <a:lstStyle/>
        <a:p>
          <a:endParaRPr lang="cs-CZ"/>
        </a:p>
      </dgm:t>
    </dgm:pt>
    <dgm:pt modelId="{C0057D48-B81D-4690-823A-E04C0BEC3C3F}" type="sibTrans" cxnId="{EC600E2D-BB2A-4EB3-BC47-79CB65B53C19}">
      <dgm:prSet/>
      <dgm:spPr/>
      <dgm:t>
        <a:bodyPr/>
        <a:lstStyle/>
        <a:p>
          <a:endParaRPr lang="cs-CZ"/>
        </a:p>
      </dgm:t>
    </dgm:pt>
    <dgm:pt modelId="{81CD6528-FF8B-44EF-A599-5A8AC8417D4E}" type="pres">
      <dgm:prSet presAssocID="{04248119-51D6-4ECF-A8A8-FE5AC16793EF}" presName="compositeShape" presStyleCnt="0">
        <dgm:presLayoutVars>
          <dgm:dir/>
          <dgm:resizeHandles/>
        </dgm:presLayoutVars>
      </dgm:prSet>
      <dgm:spPr/>
    </dgm:pt>
    <dgm:pt modelId="{8CA0DCDF-E6BE-4202-874E-E365FC2875A8}" type="pres">
      <dgm:prSet presAssocID="{04248119-51D6-4ECF-A8A8-FE5AC16793EF}" presName="pyramid" presStyleLbl="node1" presStyleIdx="0" presStyleCnt="1" custLinFactNeighborX="21774" custLinFactNeighborY="-3099"/>
      <dgm:spPr>
        <a:solidFill>
          <a:srgbClr val="FF3300"/>
        </a:solidFill>
      </dgm:spPr>
    </dgm:pt>
    <dgm:pt modelId="{22C7FCE9-9822-4536-B587-01C1AA48343D}" type="pres">
      <dgm:prSet presAssocID="{04248119-51D6-4ECF-A8A8-FE5AC16793EF}" presName="theList" presStyleCnt="0"/>
      <dgm:spPr/>
    </dgm:pt>
    <dgm:pt modelId="{3297C69A-4153-4E24-A215-D177367BA0AF}" type="pres">
      <dgm:prSet presAssocID="{11C47547-C151-416C-A32A-3FF4E1089E99}" presName="aNode" presStyleLbl="fgAcc1" presStyleIdx="0" presStyleCnt="3" custLinFactNeighborX="-16703" custLinFactNeighborY="72766">
        <dgm:presLayoutVars>
          <dgm:bulletEnabled val="1"/>
        </dgm:presLayoutVars>
      </dgm:prSet>
      <dgm:spPr/>
      <dgm:t>
        <a:bodyPr/>
        <a:lstStyle/>
        <a:p>
          <a:endParaRPr lang="cs-CZ"/>
        </a:p>
      </dgm:t>
    </dgm:pt>
    <dgm:pt modelId="{A2335C2C-C34F-4A03-8608-206CE344C10E}" type="pres">
      <dgm:prSet presAssocID="{11C47547-C151-416C-A32A-3FF4E1089E99}" presName="aSpace" presStyleCnt="0"/>
      <dgm:spPr/>
    </dgm:pt>
    <dgm:pt modelId="{E6B62070-65BC-43B0-8CD0-58A27AF87675}" type="pres">
      <dgm:prSet presAssocID="{6C1D9ED8-846B-4960-99EC-F26EE80AC06F}" presName="aNode" presStyleLbl="fgAcc1" presStyleIdx="1" presStyleCnt="3" custScaleX="88561" custLinFactY="16012" custLinFactNeighborX="-15915" custLinFactNeighborY="100000">
        <dgm:presLayoutVars>
          <dgm:bulletEnabled val="1"/>
        </dgm:presLayoutVars>
      </dgm:prSet>
      <dgm:spPr/>
      <dgm:t>
        <a:bodyPr/>
        <a:lstStyle/>
        <a:p>
          <a:endParaRPr lang="cs-CZ"/>
        </a:p>
      </dgm:t>
    </dgm:pt>
    <dgm:pt modelId="{2DEDFA5F-FF06-4E90-944D-2860171A9FAB}" type="pres">
      <dgm:prSet presAssocID="{6C1D9ED8-846B-4960-99EC-F26EE80AC06F}" presName="aSpace" presStyleCnt="0"/>
      <dgm:spPr/>
    </dgm:pt>
    <dgm:pt modelId="{3543B2A9-6AEC-434D-A3FC-FE1DDEF80FD1}" type="pres">
      <dgm:prSet presAssocID="{F837EC2D-C5BF-4325-AC8E-CEB096550B9F}" presName="aNode" presStyleLbl="fgAcc1" presStyleIdx="2" presStyleCnt="3" custScaleX="130578" custLinFactY="28115" custLinFactNeighborX="-18545" custLinFactNeighborY="100000">
        <dgm:presLayoutVars>
          <dgm:bulletEnabled val="1"/>
        </dgm:presLayoutVars>
      </dgm:prSet>
      <dgm:spPr/>
      <dgm:t>
        <a:bodyPr/>
        <a:lstStyle/>
        <a:p>
          <a:endParaRPr lang="cs-CZ"/>
        </a:p>
      </dgm:t>
    </dgm:pt>
    <dgm:pt modelId="{EC179F44-631C-44AC-9A4F-32CC59A4A2E0}" type="pres">
      <dgm:prSet presAssocID="{F837EC2D-C5BF-4325-AC8E-CEB096550B9F}" presName="aSpace" presStyleCnt="0"/>
      <dgm:spPr/>
    </dgm:pt>
  </dgm:ptLst>
  <dgm:cxnLst>
    <dgm:cxn modelId="{E922E395-DB1E-4EE5-A67C-C60D3686E196}" srcId="{04248119-51D6-4ECF-A8A8-FE5AC16793EF}" destId="{11C47547-C151-416C-A32A-3FF4E1089E99}" srcOrd="0" destOrd="0" parTransId="{8021562E-CE50-4DFF-84B4-55BB96380805}" sibTransId="{02E77D69-997D-4CA0-8F97-9FB37C9103D6}"/>
    <dgm:cxn modelId="{C1FE9C54-E22A-4932-BCF8-F4560AD9327F}" type="presOf" srcId="{04248119-51D6-4ECF-A8A8-FE5AC16793EF}" destId="{81CD6528-FF8B-44EF-A599-5A8AC8417D4E}" srcOrd="0" destOrd="0" presId="urn:microsoft.com/office/officeart/2005/8/layout/pyramid2"/>
    <dgm:cxn modelId="{DB0CC23F-18A8-4C56-873F-F7FF77E3E2ED}" srcId="{04248119-51D6-4ECF-A8A8-FE5AC16793EF}" destId="{6C1D9ED8-846B-4960-99EC-F26EE80AC06F}" srcOrd="1" destOrd="0" parTransId="{86F88DDB-44DA-4160-BBB7-AB719BAD7BCC}" sibTransId="{BD4636B2-0E10-480F-A8C5-8B08BDD03D9E}"/>
    <dgm:cxn modelId="{D5BB64B6-BCAD-41E8-8613-26FA2B698C52}" type="presOf" srcId="{6C1D9ED8-846B-4960-99EC-F26EE80AC06F}" destId="{E6B62070-65BC-43B0-8CD0-58A27AF87675}" srcOrd="0" destOrd="0" presId="urn:microsoft.com/office/officeart/2005/8/layout/pyramid2"/>
    <dgm:cxn modelId="{9E90F152-49E1-47EA-B8B8-E91FCEF5E96D}" type="presOf" srcId="{11C47547-C151-416C-A32A-3FF4E1089E99}" destId="{3297C69A-4153-4E24-A215-D177367BA0AF}" srcOrd="0" destOrd="0" presId="urn:microsoft.com/office/officeart/2005/8/layout/pyramid2"/>
    <dgm:cxn modelId="{EC600E2D-BB2A-4EB3-BC47-79CB65B53C19}" srcId="{04248119-51D6-4ECF-A8A8-FE5AC16793EF}" destId="{F837EC2D-C5BF-4325-AC8E-CEB096550B9F}" srcOrd="2" destOrd="0" parTransId="{1EF0F780-B862-4CDF-86D5-A8172DAC39D1}" sibTransId="{C0057D48-B81D-4690-823A-E04C0BEC3C3F}"/>
    <dgm:cxn modelId="{3D90CC19-24C7-4F0D-8529-8D95B1D87650}" type="presOf" srcId="{F837EC2D-C5BF-4325-AC8E-CEB096550B9F}" destId="{3543B2A9-6AEC-434D-A3FC-FE1DDEF80FD1}" srcOrd="0" destOrd="0" presId="urn:microsoft.com/office/officeart/2005/8/layout/pyramid2"/>
    <dgm:cxn modelId="{7215B7E8-A2D2-4092-8A8D-E8381554FC37}" type="presParOf" srcId="{81CD6528-FF8B-44EF-A599-5A8AC8417D4E}" destId="{8CA0DCDF-E6BE-4202-874E-E365FC2875A8}" srcOrd="0" destOrd="0" presId="urn:microsoft.com/office/officeart/2005/8/layout/pyramid2"/>
    <dgm:cxn modelId="{BAB3DC40-84A4-4738-9613-F6ADA7E7C95E}" type="presParOf" srcId="{81CD6528-FF8B-44EF-A599-5A8AC8417D4E}" destId="{22C7FCE9-9822-4536-B587-01C1AA48343D}" srcOrd="1" destOrd="0" presId="urn:microsoft.com/office/officeart/2005/8/layout/pyramid2"/>
    <dgm:cxn modelId="{1E2B1866-BE18-44C1-833E-C41389660E4F}" type="presParOf" srcId="{22C7FCE9-9822-4536-B587-01C1AA48343D}" destId="{3297C69A-4153-4E24-A215-D177367BA0AF}" srcOrd="0" destOrd="0" presId="urn:microsoft.com/office/officeart/2005/8/layout/pyramid2"/>
    <dgm:cxn modelId="{19EEBFF6-8D77-4A9F-8D43-5CB31867E17F}" type="presParOf" srcId="{22C7FCE9-9822-4536-B587-01C1AA48343D}" destId="{A2335C2C-C34F-4A03-8608-206CE344C10E}" srcOrd="1" destOrd="0" presId="urn:microsoft.com/office/officeart/2005/8/layout/pyramid2"/>
    <dgm:cxn modelId="{30FD27C8-0B76-442C-9990-DC90F9F6E683}" type="presParOf" srcId="{22C7FCE9-9822-4536-B587-01C1AA48343D}" destId="{E6B62070-65BC-43B0-8CD0-58A27AF87675}" srcOrd="2" destOrd="0" presId="urn:microsoft.com/office/officeart/2005/8/layout/pyramid2"/>
    <dgm:cxn modelId="{1E061C08-D908-42E9-B9D9-5FE66CC400C9}" type="presParOf" srcId="{22C7FCE9-9822-4536-B587-01C1AA48343D}" destId="{2DEDFA5F-FF06-4E90-944D-2860171A9FAB}" srcOrd="3" destOrd="0" presId="urn:microsoft.com/office/officeart/2005/8/layout/pyramid2"/>
    <dgm:cxn modelId="{CA04A88E-C7C4-4CA9-AD9D-DEE34461BDB3}" type="presParOf" srcId="{22C7FCE9-9822-4536-B587-01C1AA48343D}" destId="{3543B2A9-6AEC-434D-A3FC-FE1DDEF80FD1}" srcOrd="4" destOrd="0" presId="urn:microsoft.com/office/officeart/2005/8/layout/pyramid2"/>
    <dgm:cxn modelId="{7235CFD9-7635-4282-BA42-304880FE8475}" type="presParOf" srcId="{22C7FCE9-9822-4536-B587-01C1AA48343D}" destId="{EC179F44-631C-44AC-9A4F-32CC59A4A2E0}" srcOrd="5" destOrd="0" presId="urn:microsoft.com/office/officeart/2005/8/layout/pyramid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0DCDF-E6BE-4202-874E-E365FC2875A8}">
      <dsp:nvSpPr>
        <dsp:cNvPr id="0" name=""/>
        <dsp:cNvSpPr/>
      </dsp:nvSpPr>
      <dsp:spPr>
        <a:xfrm>
          <a:off x="1261256" y="0"/>
          <a:ext cx="3565525" cy="3565525"/>
        </a:xfrm>
        <a:prstGeom prst="triangl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7C69A-4153-4E24-A215-D177367BA0AF}">
      <dsp:nvSpPr>
        <dsp:cNvPr id="0" name=""/>
        <dsp:cNvSpPr/>
      </dsp:nvSpPr>
      <dsp:spPr>
        <a:xfrm>
          <a:off x="1880554" y="435238"/>
          <a:ext cx="2317591" cy="84402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smtClean="0"/>
            <a:t>Komunikace</a:t>
          </a:r>
          <a:endParaRPr lang="cs-CZ" sz="2100" kern="1200" dirty="0"/>
        </a:p>
      </dsp:txBody>
      <dsp:txXfrm>
        <a:off x="1921756" y="476440"/>
        <a:ext cx="2235187" cy="761622"/>
      </dsp:txXfrm>
    </dsp:sp>
    <dsp:sp modelId="{E6B62070-65BC-43B0-8CD0-58A27AF87675}">
      <dsp:nvSpPr>
        <dsp:cNvPr id="0" name=""/>
        <dsp:cNvSpPr/>
      </dsp:nvSpPr>
      <dsp:spPr>
        <a:xfrm>
          <a:off x="2031371" y="1548646"/>
          <a:ext cx="2052481" cy="84402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err="1" smtClean="0"/>
            <a:t>Copingové</a:t>
          </a:r>
          <a:r>
            <a:rPr lang="cs-CZ" sz="2100" kern="1200" dirty="0" smtClean="0"/>
            <a:t> pozice</a:t>
          </a:r>
          <a:endParaRPr lang="cs-CZ" sz="2100" kern="1200" dirty="0"/>
        </a:p>
      </dsp:txBody>
      <dsp:txXfrm>
        <a:off x="2072573" y="1589848"/>
        <a:ext cx="1970077" cy="761622"/>
      </dsp:txXfrm>
    </dsp:sp>
    <dsp:sp modelId="{3543B2A9-6AEC-434D-A3FC-FE1DDEF80FD1}">
      <dsp:nvSpPr>
        <dsp:cNvPr id="0" name=""/>
        <dsp:cNvSpPr/>
      </dsp:nvSpPr>
      <dsp:spPr>
        <a:xfrm>
          <a:off x="1483528" y="2600328"/>
          <a:ext cx="3026264" cy="84402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cs-CZ" sz="2100" kern="1200" dirty="0" smtClean="0"/>
            <a:t>Sebeúcta</a:t>
          </a:r>
          <a:endParaRPr lang="cs-CZ" sz="2100" kern="1200" dirty="0"/>
        </a:p>
      </dsp:txBody>
      <dsp:txXfrm>
        <a:off x="1524730" y="2641530"/>
        <a:ext cx="2943860" cy="7616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6290372-9D32-4C8D-9077-24DAD39525CF}" type="slidenum">
              <a:rPr lang="en-US"/>
              <a:pPr>
                <a:defRPr/>
              </a:pPr>
              <a:t>‹#›</a:t>
            </a:fld>
            <a:endParaRPr lang="en-US"/>
          </a:p>
        </p:txBody>
      </p:sp>
    </p:spTree>
    <p:extLst>
      <p:ext uri="{BB962C8B-B14F-4D97-AF65-F5344CB8AC3E}">
        <p14:creationId xmlns:p14="http://schemas.microsoft.com/office/powerpoint/2010/main" val="2848922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1CA23F3-5AAB-426E-8288-28B0ED9265B6}" type="slidenum">
              <a:rPr lang="en-US" smtClean="0"/>
              <a:pPr/>
              <a:t>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r>
              <a:rPr lang="en-US" smtClean="0"/>
              <a:t>Insert a map of your country.</a:t>
            </a:r>
          </a:p>
        </p:txBody>
      </p:sp>
    </p:spTree>
    <p:extLst>
      <p:ext uri="{BB962C8B-B14F-4D97-AF65-F5344CB8AC3E}">
        <p14:creationId xmlns:p14="http://schemas.microsoft.com/office/powerpoint/2010/main" val="85093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A219874-A729-4DAE-9D85-73B0B9ABF78E}" type="slidenum">
              <a:rPr lang="en-US" smtClean="0"/>
              <a:pPr/>
              <a:t>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r>
              <a:rPr lang="en-US" smtClean="0"/>
              <a:t>Insert a map of your country.</a:t>
            </a:r>
          </a:p>
        </p:txBody>
      </p:sp>
    </p:spTree>
    <p:extLst>
      <p:ext uri="{BB962C8B-B14F-4D97-AF65-F5344CB8AC3E}">
        <p14:creationId xmlns:p14="http://schemas.microsoft.com/office/powerpoint/2010/main" val="269735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BBF56A2-0153-4C6C-9206-F9563CFD9768}" type="slidenum">
              <a:rPr lang="en-US" smtClean="0"/>
              <a:pPr/>
              <a:t>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p:spPr>
        <p:txBody>
          <a:bodyPr/>
          <a:lstStyle/>
          <a:p>
            <a:pPr eaLnBrk="1" hangingPunct="1"/>
            <a:r>
              <a:rPr lang="en-US" smtClean="0"/>
              <a:t>Insert a map of your country.</a:t>
            </a:r>
          </a:p>
        </p:txBody>
      </p:sp>
    </p:spTree>
    <p:extLst>
      <p:ext uri="{BB962C8B-B14F-4D97-AF65-F5344CB8AC3E}">
        <p14:creationId xmlns:p14="http://schemas.microsoft.com/office/powerpoint/2010/main" val="359207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34F7F44-76DC-4630-A20E-5E175D1061BE}" type="slidenum">
              <a:rPr lang="en-US" smtClean="0"/>
              <a:pPr/>
              <a:t>12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ln/>
        </p:spPr>
        <p:txBody>
          <a:bodyPr/>
          <a:lstStyle/>
          <a:p>
            <a:pPr eaLnBrk="1" hangingPunct="1"/>
            <a:r>
              <a:rPr lang="en-US" smtClean="0"/>
              <a:t>Insert a map of your country.</a:t>
            </a:r>
          </a:p>
        </p:txBody>
      </p:sp>
    </p:spTree>
    <p:extLst>
      <p:ext uri="{BB962C8B-B14F-4D97-AF65-F5344CB8AC3E}">
        <p14:creationId xmlns:p14="http://schemas.microsoft.com/office/powerpoint/2010/main" val="79621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C90A7DC-DAAC-454E-9970-3DBCF7E2307F}" type="slidenum">
              <a:rPr lang="en-US" smtClean="0"/>
              <a:pPr/>
              <a:t>13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a:ln/>
        </p:spPr>
        <p:txBody>
          <a:bodyPr/>
          <a:lstStyle/>
          <a:p>
            <a:pPr eaLnBrk="1" hangingPunct="1"/>
            <a:r>
              <a:rPr lang="en-US" smtClean="0"/>
              <a:t>Insert a map of your country.</a:t>
            </a:r>
          </a:p>
        </p:txBody>
      </p:sp>
    </p:spTree>
    <p:extLst>
      <p:ext uri="{BB962C8B-B14F-4D97-AF65-F5344CB8AC3E}">
        <p14:creationId xmlns:p14="http://schemas.microsoft.com/office/powerpoint/2010/main" val="50619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1B83883-8306-4E4D-A918-277910FB4BE4}" type="slidenum">
              <a:rPr lang="en-US" smtClean="0"/>
              <a:pPr/>
              <a:t>15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a:ln/>
        </p:spPr>
        <p:txBody>
          <a:bodyPr/>
          <a:lstStyle/>
          <a:p>
            <a:pPr eaLnBrk="1" hangingPunct="1"/>
            <a:r>
              <a:rPr lang="en-US" smtClean="0"/>
              <a:t>Insert a map of your country.</a:t>
            </a:r>
          </a:p>
        </p:txBody>
      </p:sp>
    </p:spTree>
    <p:extLst>
      <p:ext uri="{BB962C8B-B14F-4D97-AF65-F5344CB8AC3E}">
        <p14:creationId xmlns:p14="http://schemas.microsoft.com/office/powerpoint/2010/main" val="187937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57296B9-5621-4B9F-9711-19932558FEBE}" type="slidenum">
              <a:rPr lang="en-US" smtClean="0"/>
              <a:pPr/>
              <a:t>17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114800"/>
          </a:xfrm>
          <a:noFill/>
          <a:ln/>
        </p:spPr>
        <p:txBody>
          <a:bodyPr/>
          <a:lstStyle/>
          <a:p>
            <a:pPr eaLnBrk="1" hangingPunct="1"/>
            <a:r>
              <a:rPr lang="en-US" smtClean="0"/>
              <a:t>Insert a map of your country.</a:t>
            </a:r>
          </a:p>
        </p:txBody>
      </p:sp>
    </p:spTree>
    <p:extLst>
      <p:ext uri="{BB962C8B-B14F-4D97-AF65-F5344CB8AC3E}">
        <p14:creationId xmlns:p14="http://schemas.microsoft.com/office/powerpoint/2010/main" val="242975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DAFB8C5-954F-4A9D-A41D-377BC9F5F221}" type="slidenum">
              <a:rPr lang="en-US" smtClean="0"/>
              <a:pPr/>
              <a:t>19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a:ln/>
        </p:spPr>
        <p:txBody>
          <a:bodyPr/>
          <a:lstStyle/>
          <a:p>
            <a:pPr eaLnBrk="1" hangingPunct="1"/>
            <a:r>
              <a:rPr lang="en-US" smtClean="0"/>
              <a:t>Insert a map of your country.</a:t>
            </a:r>
          </a:p>
        </p:txBody>
      </p:sp>
    </p:spTree>
    <p:extLst>
      <p:ext uri="{BB962C8B-B14F-4D97-AF65-F5344CB8AC3E}">
        <p14:creationId xmlns:p14="http://schemas.microsoft.com/office/powerpoint/2010/main" val="181029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D71FA54-8429-4F8B-952F-6DD635A29D1A}" type="slidenum">
              <a:rPr lang="en-US"/>
              <a:pPr>
                <a:defRPr/>
              </a:pPr>
              <a:t>‹#›</a:t>
            </a:fld>
            <a:endParaRPr lang="en-US"/>
          </a:p>
        </p:txBody>
      </p:sp>
    </p:spTree>
  </p:cSld>
  <p:clrMapOvr>
    <a:masterClrMapping/>
  </p:clrMapOvr>
  <p:transition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ABAEF6D-F954-4F44-AAD4-3F97E378A29C}" type="slidenum">
              <a:rPr lang="en-US"/>
              <a:pPr>
                <a:defRPr/>
              </a:pPr>
              <a:t>‹#›</a:t>
            </a:fld>
            <a:endParaRPr lang="en-US"/>
          </a:p>
        </p:txBody>
      </p:sp>
    </p:spTree>
  </p:cSld>
  <p:clrMapOvr>
    <a:masterClrMapping/>
  </p:clrMapOvr>
  <p:transition advClick="0" advTm="4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EF7DA0-EB64-4227-90D6-B8C1A70D9069}" type="slidenum">
              <a:rPr lang="en-US"/>
              <a:pPr>
                <a:defRPr/>
              </a:pPr>
              <a:t>‹#›</a:t>
            </a:fld>
            <a:endParaRPr lang="en-US"/>
          </a:p>
        </p:txBody>
      </p:sp>
    </p:spTree>
  </p:cSld>
  <p:clrMapOvr>
    <a:masterClrMapping/>
  </p:clrMapOvr>
  <p:transition advClick="0" advTm="4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106b"/>
          <p:cNvPicPr>
            <a:picLocks noChangeAspect="1" noChangeArrowheads="1"/>
          </p:cNvPicPr>
          <p:nvPr userDrawn="1"/>
        </p:nvPicPr>
        <p:blipFill>
          <a:blip r:embed="rId2"/>
          <a:srcRect/>
          <a:stretch>
            <a:fillRect/>
          </a:stretch>
        </p:blipFill>
        <p:spPr bwMode="auto">
          <a:xfrm>
            <a:off x="-304800" y="-228600"/>
            <a:ext cx="9753600" cy="1752600"/>
          </a:xfrm>
          <a:prstGeom prst="rect">
            <a:avLst/>
          </a:prstGeom>
          <a:noFill/>
          <a:ln w="9525">
            <a:noFill/>
            <a:miter lim="800000"/>
            <a:headEnd/>
            <a:tailEnd/>
          </a:ln>
        </p:spPr>
      </p:pic>
      <p:sp>
        <p:nvSpPr>
          <p:cNvPr id="89090" name="Rectangle 2"/>
          <p:cNvSpPr>
            <a:spLocks noGrp="1" noChangeArrowheads="1"/>
          </p:cNvSpPr>
          <p:nvPr>
            <p:ph type="ctrTitle"/>
          </p:nvPr>
        </p:nvSpPr>
        <p:spPr>
          <a:xfrm>
            <a:off x="228600" y="0"/>
            <a:ext cx="7772400" cy="1470025"/>
          </a:xfrm>
        </p:spPr>
        <p:txBody>
          <a:bodyPr/>
          <a:lstStyle>
            <a:lvl1pPr>
              <a:defRPr/>
            </a:lvl1pPr>
          </a:lstStyle>
          <a:p>
            <a:r>
              <a:rPr lang="en-US"/>
              <a:t>Click to edit Master title style</a:t>
            </a:r>
          </a:p>
        </p:txBody>
      </p:sp>
      <p:sp>
        <p:nvSpPr>
          <p:cNvPr id="89091" name="Rectangle 3"/>
          <p:cNvSpPr>
            <a:spLocks noGrp="1" noChangeArrowheads="1"/>
          </p:cNvSpPr>
          <p:nvPr>
            <p:ph type="subTitle" idx="1"/>
          </p:nvPr>
        </p:nvSpPr>
        <p:spPr>
          <a:xfrm>
            <a:off x="990600" y="0"/>
            <a:ext cx="6400800" cy="12954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ftr" sz="quarter" idx="10"/>
          </p:nvPr>
        </p:nvSpPr>
        <p:spPr>
          <a:xfrm>
            <a:off x="304800" y="6172200"/>
            <a:ext cx="2895600" cy="476250"/>
          </a:xfrm>
        </p:spPr>
        <p:txBody>
          <a:bodyPr/>
          <a:lstStyle>
            <a:lvl1pPr>
              <a:defRPr/>
            </a:lvl1pPr>
          </a:lstStyle>
          <a:p>
            <a:pPr>
              <a:defRPr/>
            </a:pPr>
            <a:endParaRPr lang="en-US"/>
          </a:p>
        </p:txBody>
      </p:sp>
      <p:sp>
        <p:nvSpPr>
          <p:cNvPr id="6" name="Rectangle 5"/>
          <p:cNvSpPr>
            <a:spLocks noGrp="1" noChangeArrowheads="1"/>
          </p:cNvSpPr>
          <p:nvPr>
            <p:ph type="sldNum" sz="quarter" idx="11"/>
          </p:nvPr>
        </p:nvSpPr>
        <p:spPr>
          <a:xfrm>
            <a:off x="6096000" y="6248400"/>
            <a:ext cx="2133600" cy="476250"/>
          </a:xfrm>
        </p:spPr>
        <p:txBody>
          <a:bodyPr/>
          <a:lstStyle>
            <a:lvl1pPr>
              <a:defRPr/>
            </a:lvl1pPr>
          </a:lstStyle>
          <a:p>
            <a:pPr>
              <a:defRPr/>
            </a:pPr>
            <a:fld id="{BE100B4E-2B12-4232-B898-76318D8AFFE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58AEADD-6927-4DC8-B598-886A835216D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5D59A30-B0BA-4C2B-9BCD-B210C336FFE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95400"/>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8663" y="1295400"/>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8DB52313-7412-4F21-979A-D4763054BD0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35C185FD-5C16-4AAE-8053-39C91F1D4EA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52ED5A56-4B9E-4CC3-A3AA-EF1924CA97E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000D91DC-88AD-4889-B486-B8686AAEB9F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4579EF3-80DE-40E7-9329-131BE10465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B4F5B37-BA2A-4FFC-86AB-665F3DD14782}" type="slidenum">
              <a:rPr lang="en-US"/>
              <a:pPr>
                <a:defRPr/>
              </a:pPr>
              <a:t>‹#›</a:t>
            </a:fld>
            <a:endParaRPr lang="en-US"/>
          </a:p>
        </p:txBody>
      </p:sp>
    </p:spTree>
  </p:cSld>
  <p:clrMapOvr>
    <a:masterClrMapping/>
  </p:clrMapOvr>
  <p:transition advClick="0" advTm="4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461C13A-E357-42ED-9EDF-FEC8EC4097F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FCBA16F-25BB-4443-B83E-CC060D5EF7B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228600"/>
            <a:ext cx="2001837" cy="596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856288"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B0427A2-4A41-477D-B445-B585AE59A5D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3419475" y="1828800"/>
            <a:ext cx="5343525" cy="2362200"/>
          </a:xfrm>
        </p:spPr>
        <p:txBody>
          <a:bodyPr/>
          <a:lstStyle>
            <a:lvl1pPr>
              <a:defRPr/>
            </a:lvl1pPr>
          </a:lstStyle>
          <a:p>
            <a:r>
              <a:rPr lang="en-US"/>
              <a:t>Click to edit Master title style</a:t>
            </a:r>
          </a:p>
        </p:txBody>
      </p:sp>
      <p:sp>
        <p:nvSpPr>
          <p:cNvPr id="111619"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r>
              <a:rPr lang="en-US"/>
              <a:t>Click to edit Master subtitle style</a:t>
            </a:r>
          </a:p>
        </p:txBody>
      </p:sp>
      <p:sp>
        <p:nvSpPr>
          <p:cNvPr id="4" name="Rectangle 4"/>
          <p:cNvSpPr>
            <a:spLocks noGrp="1" noChangeArrowheads="1"/>
          </p:cNvSpPr>
          <p:nvPr>
            <p:ph type="dt" sz="half" idx="10"/>
          </p:nvPr>
        </p:nvSpPr>
        <p:spPr>
          <a:xfrm>
            <a:off x="1225550" y="6200775"/>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303588" y="6200775"/>
            <a:ext cx="3636962"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92950" y="6200775"/>
            <a:ext cx="1905000" cy="457200"/>
          </a:xfrm>
        </p:spPr>
        <p:txBody>
          <a:bodyPr/>
          <a:lstStyle>
            <a:lvl1pPr>
              <a:defRPr/>
            </a:lvl1pPr>
          </a:lstStyle>
          <a:p>
            <a:pPr>
              <a:defRPr/>
            </a:pPr>
            <a:fld id="{468CAE06-0D29-45D3-8B87-28D5A60DD9C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0D15F4-18D0-48C0-A7DD-36A3A2BA1B5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D0DF4-2B34-44F9-BA57-930F1C33D71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F38CB8-3E55-4B84-B177-9EB3FEF3159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44F013-1C68-4CD2-B163-E6CA7893064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4BEF49-A366-4D3A-9D4B-7304D05CED7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1C2069-FE01-4912-888C-A8DAF4A40E5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731F6B9-8C37-45C5-8640-5BA34CF11608}" type="slidenum">
              <a:rPr lang="en-US"/>
              <a:pPr>
                <a:defRPr/>
              </a:pPr>
              <a:t>‹#›</a:t>
            </a:fld>
            <a:endParaRPr lang="en-US"/>
          </a:p>
        </p:txBody>
      </p:sp>
    </p:spTree>
  </p:cSld>
  <p:clrMapOvr>
    <a:masterClrMapping/>
  </p:clrMapOvr>
  <p:transition advClick="0" advTm="4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D32002-E438-44F4-ADC0-33DE91783C3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59A726-98AF-4BB2-ADC9-0B0A6784807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010B5A-CD73-4D35-B3E0-BD9A321F048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25425"/>
            <a:ext cx="1925638"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2988" y="225425"/>
            <a:ext cx="5627687"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C8AE9F-0F6F-4256-927A-8DE32563D36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377666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2050" y="1304925"/>
            <a:ext cx="3776663"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659B59-F359-4FC6-B841-735A472A1E1E}"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377666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72050" y="1304925"/>
            <a:ext cx="3776663" cy="489585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C68F6C-B34A-4B78-A8A4-4B2897500D3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42988" y="225425"/>
            <a:ext cx="7705725" cy="5975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71CC94-EA34-4012-B664-8E6F64E242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6745C6-88C8-45C4-8B50-BE9EC3E3E20A}" type="slidenum">
              <a:rPr lang="en-US"/>
              <a:pPr>
                <a:defRPr/>
              </a:pPr>
              <a:t>‹#›</a:t>
            </a:fld>
            <a:endParaRPr lang="en-US"/>
          </a:p>
        </p:txBody>
      </p:sp>
    </p:spTree>
  </p:cSld>
  <p:clrMapOvr>
    <a:masterClrMapping/>
  </p:clrMapOvr>
  <p:transition advClick="0"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4CEBA225-2EC0-4421-AC86-B9A47874E73B}" type="slidenum">
              <a:rPr lang="en-US"/>
              <a:pPr>
                <a:defRPr/>
              </a:pPr>
              <a:t>‹#›</a:t>
            </a:fld>
            <a:endParaRPr lang="en-US"/>
          </a:p>
        </p:txBody>
      </p:sp>
    </p:spTree>
  </p:cSld>
  <p:clrMapOvr>
    <a:masterClrMapping/>
  </p:clrMapOvr>
  <p:transition advClick="0"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B4959B6-1582-444E-8DF1-0B9F38134A04}" type="slidenum">
              <a:rPr lang="en-US"/>
              <a:pPr>
                <a:defRPr/>
              </a:pPr>
              <a:t>‹#›</a:t>
            </a:fld>
            <a:endParaRPr lang="en-US"/>
          </a:p>
        </p:txBody>
      </p:sp>
    </p:spTree>
  </p:cSld>
  <p:clrMapOvr>
    <a:masterClrMapping/>
  </p:clrMapOvr>
  <p:transition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E6C5EA6-7BEE-4136-8FC9-9FB5F517D380}" type="slidenum">
              <a:rPr lang="en-US"/>
              <a:pPr>
                <a:defRPr/>
              </a:pPr>
              <a:t>‹#›</a:t>
            </a:fld>
            <a:endParaRPr lang="en-US"/>
          </a:p>
        </p:txBody>
      </p:sp>
    </p:spTree>
  </p:cSld>
  <p:clrMapOvr>
    <a:masterClrMapping/>
  </p:clrMapOvr>
  <p:transition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D4B48EB-5F79-4F4C-93A8-DD6745885DE1}" type="slidenum">
              <a:rPr lang="en-US"/>
              <a:pPr>
                <a:defRPr/>
              </a:pPr>
              <a:t>‹#›</a:t>
            </a:fld>
            <a:endParaRPr lang="en-US"/>
          </a:p>
        </p:txBody>
      </p:sp>
    </p:spTree>
  </p:cSld>
  <p:clrMapOvr>
    <a:masterClrMapping/>
  </p:clrMapOvr>
  <p:transition advClick="0"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2A69A5B-8F8D-44DB-BEEA-0938A6FED8BD}" type="slidenum">
              <a:rPr lang="en-US"/>
              <a:pPr>
                <a:defRPr/>
              </a:pPr>
              <a:t>‹#›</a:t>
            </a:fld>
            <a:endParaRPr lang="en-US"/>
          </a:p>
        </p:txBody>
      </p:sp>
    </p:spTree>
  </p:cSld>
  <p:clrMapOvr>
    <a:masterClrMapping/>
  </p:clrMapOvr>
  <p:transition advClick="0"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1"/>
            <a:endParaRPr lang="en-US" smtClean="0"/>
          </a:p>
        </p:txBody>
      </p:sp>
      <p:sp>
        <p:nvSpPr>
          <p:cNvPr id="4102" name="Rectangle 6"/>
          <p:cNvSpPr>
            <a:spLocks noGrp="1" noChangeArrowheads="1"/>
          </p:cNvSpPr>
          <p:nvPr>
            <p:ph type="sldNum" sz="quarter" idx="4"/>
          </p:nvPr>
        </p:nvSpPr>
        <p:spPr bwMode="auto">
          <a:xfrm>
            <a:off x="60960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208AC04F-13B5-4C27-B48B-89E270D5030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advClick="0" advTm="4000">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400" y="228600"/>
            <a:ext cx="7705725" cy="863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09600" y="1295400"/>
            <a:ext cx="7705725"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endParaRPr lang="en-US" smtClean="0"/>
          </a:p>
        </p:txBody>
      </p:sp>
      <p:sp>
        <p:nvSpPr>
          <p:cNvPr id="88069" name="Rectangle 5"/>
          <p:cNvSpPr>
            <a:spLocks noGrp="1" noChangeArrowheads="1"/>
          </p:cNvSpPr>
          <p:nvPr>
            <p:ph type="ftr" sz="quarter" idx="3"/>
          </p:nvPr>
        </p:nvSpPr>
        <p:spPr bwMode="auto">
          <a:xfrm>
            <a:off x="304800" y="6324600"/>
            <a:ext cx="36369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cs typeface="+mn-cs"/>
              </a:defRPr>
            </a:lvl1pPr>
          </a:lstStyle>
          <a:p>
            <a:pPr>
              <a:defRPr/>
            </a:pPr>
            <a:endParaRPr lang="en-US"/>
          </a:p>
        </p:txBody>
      </p:sp>
      <p:sp>
        <p:nvSpPr>
          <p:cNvPr id="88070" name="Rectangle 6"/>
          <p:cNvSpPr>
            <a:spLocks noGrp="1" noChangeArrowheads="1"/>
          </p:cNvSpPr>
          <p:nvPr>
            <p:ph type="sldNum" sz="quarter" idx="4"/>
          </p:nvPr>
        </p:nvSpPr>
        <p:spPr bwMode="auto">
          <a:xfrm>
            <a:off x="6400800" y="6400800"/>
            <a:ext cx="19050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cs typeface="+mn-cs"/>
              </a:defRPr>
            </a:lvl1pPr>
          </a:lstStyle>
          <a:p>
            <a:pPr>
              <a:defRPr/>
            </a:pPr>
            <a:fld id="{B8BF8C96-0F8D-4487-B548-C4317BCEDBE9}" type="slidenum">
              <a:rPr lang="en-US"/>
              <a:pPr>
                <a:defRPr/>
              </a:pPr>
              <a:t>‹#›</a:t>
            </a:fld>
            <a:endParaRPr lang="en-US"/>
          </a:p>
        </p:txBody>
      </p:sp>
      <p:pic>
        <p:nvPicPr>
          <p:cNvPr id="5126" name="Picture 7" descr="106b"/>
          <p:cNvPicPr>
            <a:picLocks noChangeAspect="1" noChangeArrowheads="1"/>
          </p:cNvPicPr>
          <p:nvPr userDrawn="1"/>
        </p:nvPicPr>
        <p:blipFill>
          <a:blip r:embed="rId14"/>
          <a:srcRect/>
          <a:stretch>
            <a:fillRect/>
          </a:stretch>
        </p:blipFill>
        <p:spPr bwMode="auto">
          <a:xfrm>
            <a:off x="-304800" y="-228600"/>
            <a:ext cx="9753600" cy="175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6"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2pPr>
      <a:lvl3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3pPr>
      <a:lvl4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4pPr>
      <a:lvl5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5pPr>
      <a:lvl6pPr marL="457200" algn="l" rtl="0" fontAlgn="base">
        <a:spcBef>
          <a:spcPct val="0"/>
        </a:spcBef>
        <a:spcAft>
          <a:spcPct val="0"/>
        </a:spcAft>
        <a:defRPr sz="3200">
          <a:solidFill>
            <a:schemeClr val="tx1"/>
          </a:solidFill>
          <a:latin typeface="Century Schoolbook" pitchFamily="18" charset="0"/>
          <a:cs typeface="Times New Roman" pitchFamily="18" charset="0"/>
        </a:defRPr>
      </a:lvl6pPr>
      <a:lvl7pPr marL="914400" algn="l" rtl="0" fontAlgn="base">
        <a:spcBef>
          <a:spcPct val="0"/>
        </a:spcBef>
        <a:spcAft>
          <a:spcPct val="0"/>
        </a:spcAft>
        <a:defRPr sz="3200">
          <a:solidFill>
            <a:schemeClr val="tx1"/>
          </a:solidFill>
          <a:latin typeface="Century Schoolbook" pitchFamily="18" charset="0"/>
          <a:cs typeface="Times New Roman" pitchFamily="18" charset="0"/>
        </a:defRPr>
      </a:lvl7pPr>
      <a:lvl8pPr marL="1371600" algn="l" rtl="0" fontAlgn="base">
        <a:spcBef>
          <a:spcPct val="0"/>
        </a:spcBef>
        <a:spcAft>
          <a:spcPct val="0"/>
        </a:spcAft>
        <a:defRPr sz="3200">
          <a:solidFill>
            <a:schemeClr val="tx1"/>
          </a:solidFill>
          <a:latin typeface="Century Schoolbook" pitchFamily="18" charset="0"/>
          <a:cs typeface="Times New Roman" pitchFamily="18" charset="0"/>
        </a:defRPr>
      </a:lvl8pPr>
      <a:lvl9pPr marL="1828800" algn="l" rtl="0" fontAlgn="base">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1600">
          <a:solidFill>
            <a:schemeClr val="tx1"/>
          </a:solidFill>
          <a:latin typeface="+mn-lt"/>
          <a:cs typeface="+mn-cs"/>
        </a:defRPr>
      </a:lvl5pPr>
      <a:lvl6pPr marL="2514600" indent="-228600" algn="l" rtl="0" fontAlgn="base">
        <a:spcBef>
          <a:spcPct val="20000"/>
        </a:spcBef>
        <a:spcAft>
          <a:spcPct val="0"/>
        </a:spcAft>
        <a:buClr>
          <a:schemeClr val="tx1"/>
        </a:buClr>
        <a:buChar char="•"/>
        <a:defRPr sz="1600">
          <a:solidFill>
            <a:schemeClr val="tx1"/>
          </a:solidFill>
          <a:latin typeface="+mn-lt"/>
          <a:cs typeface="+mn-cs"/>
        </a:defRPr>
      </a:lvl6pPr>
      <a:lvl7pPr marL="2971800" indent="-228600" algn="l" rtl="0" fontAlgn="base">
        <a:spcBef>
          <a:spcPct val="20000"/>
        </a:spcBef>
        <a:spcAft>
          <a:spcPct val="0"/>
        </a:spcAft>
        <a:buClr>
          <a:schemeClr val="tx1"/>
        </a:buClr>
        <a:buChar char="•"/>
        <a:defRPr sz="1600">
          <a:solidFill>
            <a:schemeClr val="tx1"/>
          </a:solidFill>
          <a:latin typeface="+mn-lt"/>
          <a:cs typeface="+mn-cs"/>
        </a:defRPr>
      </a:lvl7pPr>
      <a:lvl8pPr marL="3429000" indent="-228600" algn="l" rtl="0" fontAlgn="base">
        <a:spcBef>
          <a:spcPct val="20000"/>
        </a:spcBef>
        <a:spcAft>
          <a:spcPct val="0"/>
        </a:spcAft>
        <a:buClr>
          <a:schemeClr val="tx1"/>
        </a:buClr>
        <a:buChar char="•"/>
        <a:defRPr sz="1600">
          <a:solidFill>
            <a:schemeClr val="tx1"/>
          </a:solidFill>
          <a:latin typeface="+mn-lt"/>
          <a:cs typeface="+mn-cs"/>
        </a:defRPr>
      </a:lvl8pPr>
      <a:lvl9pPr marL="3886200" indent="-228600" algn="l" rtl="0" fontAlgn="base">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042988" y="225425"/>
            <a:ext cx="7705725" cy="863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1042988" y="1304925"/>
            <a:ext cx="7705725"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596" name="Rectangle 4"/>
          <p:cNvSpPr>
            <a:spLocks noGrp="1" noChangeArrowheads="1"/>
          </p:cNvSpPr>
          <p:nvPr>
            <p:ph type="dt" sz="half" idx="2"/>
          </p:nvPr>
        </p:nvSpPr>
        <p:spPr bwMode="auto">
          <a:xfrm>
            <a:off x="1042988" y="6308725"/>
            <a:ext cx="1838325"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cs typeface="+mn-cs"/>
              </a:defRPr>
            </a:lvl1pPr>
          </a:lstStyle>
          <a:p>
            <a:pPr>
              <a:defRPr/>
            </a:pPr>
            <a:endParaRPr lang="en-US"/>
          </a:p>
        </p:txBody>
      </p:sp>
      <p:sp>
        <p:nvSpPr>
          <p:cNvPr id="110597" name="Rectangle 5"/>
          <p:cNvSpPr>
            <a:spLocks noGrp="1" noChangeArrowheads="1"/>
          </p:cNvSpPr>
          <p:nvPr>
            <p:ph type="ftr" sz="quarter" idx="3"/>
          </p:nvPr>
        </p:nvSpPr>
        <p:spPr bwMode="auto">
          <a:xfrm>
            <a:off x="3054350" y="6308725"/>
            <a:ext cx="36369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cs typeface="+mn-cs"/>
              </a:defRPr>
            </a:lvl1pPr>
          </a:lstStyle>
          <a:p>
            <a:pPr>
              <a:defRPr/>
            </a:pPr>
            <a:endParaRPr lang="en-US"/>
          </a:p>
        </p:txBody>
      </p:sp>
      <p:sp>
        <p:nvSpPr>
          <p:cNvPr id="110598" name="Rectangle 6"/>
          <p:cNvSpPr>
            <a:spLocks noGrp="1" noChangeArrowheads="1"/>
          </p:cNvSpPr>
          <p:nvPr>
            <p:ph type="sldNum" sz="quarter" idx="4"/>
          </p:nvPr>
        </p:nvSpPr>
        <p:spPr bwMode="auto">
          <a:xfrm>
            <a:off x="6843713" y="6308725"/>
            <a:ext cx="19050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cs typeface="+mn-cs"/>
              </a:defRPr>
            </a:lvl1pPr>
          </a:lstStyle>
          <a:p>
            <a:pPr>
              <a:defRPr/>
            </a:pPr>
            <a:fld id="{2627E7AC-CB97-4412-8AF3-F82C91E67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8"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Lst>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2pPr>
      <a:lvl3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3pPr>
      <a:lvl4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4pPr>
      <a:lvl5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5pPr>
      <a:lvl6pPr marL="457200" algn="l" rtl="0" fontAlgn="base">
        <a:spcBef>
          <a:spcPct val="0"/>
        </a:spcBef>
        <a:spcAft>
          <a:spcPct val="0"/>
        </a:spcAft>
        <a:defRPr sz="3200">
          <a:solidFill>
            <a:schemeClr val="tx1"/>
          </a:solidFill>
          <a:latin typeface="Century Schoolbook" pitchFamily="18" charset="0"/>
          <a:cs typeface="Times New Roman" pitchFamily="18" charset="0"/>
        </a:defRPr>
      </a:lvl6pPr>
      <a:lvl7pPr marL="914400" algn="l" rtl="0" fontAlgn="base">
        <a:spcBef>
          <a:spcPct val="0"/>
        </a:spcBef>
        <a:spcAft>
          <a:spcPct val="0"/>
        </a:spcAft>
        <a:defRPr sz="3200">
          <a:solidFill>
            <a:schemeClr val="tx1"/>
          </a:solidFill>
          <a:latin typeface="Century Schoolbook" pitchFamily="18" charset="0"/>
          <a:cs typeface="Times New Roman" pitchFamily="18" charset="0"/>
        </a:defRPr>
      </a:lvl7pPr>
      <a:lvl8pPr marL="1371600" algn="l" rtl="0" fontAlgn="base">
        <a:spcBef>
          <a:spcPct val="0"/>
        </a:spcBef>
        <a:spcAft>
          <a:spcPct val="0"/>
        </a:spcAft>
        <a:defRPr sz="3200">
          <a:solidFill>
            <a:schemeClr val="tx1"/>
          </a:solidFill>
          <a:latin typeface="Century Schoolbook" pitchFamily="18" charset="0"/>
          <a:cs typeface="Times New Roman" pitchFamily="18" charset="0"/>
        </a:defRPr>
      </a:lvl8pPr>
      <a:lvl9pPr marL="1828800" algn="l" rtl="0" fontAlgn="base">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1600">
          <a:solidFill>
            <a:schemeClr val="tx1"/>
          </a:solidFill>
          <a:latin typeface="+mn-lt"/>
          <a:cs typeface="+mn-cs"/>
        </a:defRPr>
      </a:lvl5pPr>
      <a:lvl6pPr marL="2514600" indent="-228600" algn="l" rtl="0" fontAlgn="base">
        <a:spcBef>
          <a:spcPct val="20000"/>
        </a:spcBef>
        <a:spcAft>
          <a:spcPct val="0"/>
        </a:spcAft>
        <a:buClr>
          <a:schemeClr val="tx1"/>
        </a:buClr>
        <a:buChar char="•"/>
        <a:defRPr sz="1600">
          <a:solidFill>
            <a:schemeClr val="tx1"/>
          </a:solidFill>
          <a:latin typeface="+mn-lt"/>
          <a:cs typeface="+mn-cs"/>
        </a:defRPr>
      </a:lvl6pPr>
      <a:lvl7pPr marL="2971800" indent="-228600" algn="l" rtl="0" fontAlgn="base">
        <a:spcBef>
          <a:spcPct val="20000"/>
        </a:spcBef>
        <a:spcAft>
          <a:spcPct val="0"/>
        </a:spcAft>
        <a:buClr>
          <a:schemeClr val="tx1"/>
        </a:buClr>
        <a:buChar char="•"/>
        <a:defRPr sz="1600">
          <a:solidFill>
            <a:schemeClr val="tx1"/>
          </a:solidFill>
          <a:latin typeface="+mn-lt"/>
          <a:cs typeface="+mn-cs"/>
        </a:defRPr>
      </a:lvl7pPr>
      <a:lvl8pPr marL="3429000" indent="-228600" algn="l" rtl="0" fontAlgn="base">
        <a:spcBef>
          <a:spcPct val="20000"/>
        </a:spcBef>
        <a:spcAft>
          <a:spcPct val="0"/>
        </a:spcAft>
        <a:buClr>
          <a:schemeClr val="tx1"/>
        </a:buClr>
        <a:buChar char="•"/>
        <a:defRPr sz="1600">
          <a:solidFill>
            <a:schemeClr val="tx1"/>
          </a:solidFill>
          <a:latin typeface="+mn-lt"/>
          <a:cs typeface="+mn-cs"/>
        </a:defRPr>
      </a:lvl8pPr>
      <a:lvl9pPr marL="3886200" indent="-228600" algn="l" rtl="0" fontAlgn="base">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6.xml"/><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44.emf"/><Relationship Id="rId5" Type="http://schemas.openxmlformats.org/officeDocument/2006/relationships/image" Target="../media/image42.pn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47.emf"/><Relationship Id="rId5" Type="http://schemas.openxmlformats.org/officeDocument/2006/relationships/image" Target="../media/image39.wmf"/><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50.emf"/><Relationship Id="rId5" Type="http://schemas.openxmlformats.org/officeDocument/2006/relationships/image" Target="../media/image49.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42.png"/><Relationship Id="rId5" Type="http://schemas.openxmlformats.org/officeDocument/2006/relationships/image" Target="../media/image39.wmf"/><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7.png"/><Relationship Id="rId1" Type="http://schemas.openxmlformats.org/officeDocument/2006/relationships/slideLayout" Target="../slideLayouts/slideLayout24.xml"/><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4.xml"/><Relationship Id="rId5" Type="http://schemas.openxmlformats.org/officeDocument/2006/relationships/image" Target="../media/image71.jpeg"/><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4.wmf"/><Relationship Id="rId11" Type="http://schemas.openxmlformats.org/officeDocument/2006/relationships/diagramLayout" Target="../diagrams/layout1.xml"/><Relationship Id="rId5" Type="http://schemas.openxmlformats.org/officeDocument/2006/relationships/image" Target="../media/image13.gif"/><Relationship Id="rId10" Type="http://schemas.openxmlformats.org/officeDocument/2006/relationships/diagramData" Target="../diagrams/data1.xml"/><Relationship Id="rId4" Type="http://schemas.openxmlformats.org/officeDocument/2006/relationships/image" Target="../media/image12.gif"/><Relationship Id="rId9" Type="http://schemas.openxmlformats.org/officeDocument/2006/relationships/image" Target="../media/image17.jpeg"/><Relationship Id="rId14" Type="http://schemas.microsoft.com/office/2007/relationships/diagramDrawing" Target="../diagrams/drawing1.xml"/></Relationships>
</file>

<file path=ppt/slides/_rels/slide3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8" Type="http://schemas.openxmlformats.org/officeDocument/2006/relationships/image" Target="../media/image80.gif"/><Relationship Id="rId3" Type="http://schemas.openxmlformats.org/officeDocument/2006/relationships/image" Target="../media/image76.png"/><Relationship Id="rId7" Type="http://schemas.openxmlformats.org/officeDocument/2006/relationships/image" Target="../media/image79.gif"/><Relationship Id="rId2" Type="http://schemas.openxmlformats.org/officeDocument/2006/relationships/image" Target="../media/image75.png"/><Relationship Id="rId1" Type="http://schemas.openxmlformats.org/officeDocument/2006/relationships/slideLayout" Target="../slideLayouts/slideLayout24.xml"/><Relationship Id="rId6" Type="http://schemas.openxmlformats.org/officeDocument/2006/relationships/image" Target="../media/image74.jpeg"/><Relationship Id="rId5" Type="http://schemas.openxmlformats.org/officeDocument/2006/relationships/image" Target="../media/image78.jpeg"/><Relationship Id="rId4" Type="http://schemas.openxmlformats.org/officeDocument/2006/relationships/image" Target="../media/image77.wmf"/><Relationship Id="rId9"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4.png"/><Relationship Id="rId1" Type="http://schemas.openxmlformats.org/officeDocument/2006/relationships/slideLayout" Target="../slideLayouts/slideLayout24.xml"/><Relationship Id="rId4" Type="http://schemas.openxmlformats.org/officeDocument/2006/relationships/image" Target="../media/image85.jpeg"/></Relationships>
</file>

<file path=ppt/slides/_rels/slide35.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jpeg"/><Relationship Id="rId1" Type="http://schemas.openxmlformats.org/officeDocument/2006/relationships/slideLayout" Target="../slideLayouts/slideLayout24.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3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wmf"/><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image" Target="../media/image93.jpeg"/><Relationship Id="rId1" Type="http://schemas.openxmlformats.org/officeDocument/2006/relationships/slideLayout" Target="../slideLayouts/slideLayout26.xml"/><Relationship Id="rId6" Type="http://schemas.openxmlformats.org/officeDocument/2006/relationships/image" Target="../media/image97.jpeg"/><Relationship Id="rId11" Type="http://schemas.openxmlformats.org/officeDocument/2006/relationships/image" Target="../media/image102.jpeg"/><Relationship Id="rId5" Type="http://schemas.openxmlformats.org/officeDocument/2006/relationships/image" Target="../media/image96.jpeg"/><Relationship Id="rId10" Type="http://schemas.openxmlformats.org/officeDocument/2006/relationships/image" Target="../media/image101.jpeg"/><Relationship Id="rId4" Type="http://schemas.openxmlformats.org/officeDocument/2006/relationships/image" Target="../media/image95.jpeg"/><Relationship Id="rId9" Type="http://schemas.openxmlformats.org/officeDocument/2006/relationships/image" Target="../media/image100.jpe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3.jpeg"/><Relationship Id="rId1" Type="http://schemas.openxmlformats.org/officeDocument/2006/relationships/slideLayout" Target="../slideLayouts/slideLayout24.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3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34.xml"/><Relationship Id="rId4" Type="http://schemas.openxmlformats.org/officeDocument/2006/relationships/image" Target="../media/image20.wmf"/></Relationships>
</file>

<file path=ppt/slides/_rels/slide4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4.xml"/><Relationship Id="rId4" Type="http://schemas.openxmlformats.org/officeDocument/2006/relationships/image" Target="../media/image112.jpeg"/></Relationships>
</file>

<file path=ppt/slides/_rels/slide4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4.xml"/><Relationship Id="rId4" Type="http://schemas.openxmlformats.org/officeDocument/2006/relationships/image" Target="../media/image115.jpeg"/></Relationships>
</file>

<file path=ppt/slides/_rels/slide43.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24.xml"/><Relationship Id="rId4" Type="http://schemas.openxmlformats.org/officeDocument/2006/relationships/image" Target="../media/image120.jpeg"/></Relationships>
</file>

<file path=ppt/slides/_rels/slide45.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hyperlink" Target="http://www.avanta.net/" TargetMode="External"/><Relationship Id="rId1" Type="http://schemas.openxmlformats.org/officeDocument/2006/relationships/slideLayout" Target="../slideLayouts/slideLayout24.xml"/><Relationship Id="rId4" Type="http://schemas.openxmlformats.org/officeDocument/2006/relationships/image" Target="../media/image1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4.png"/><Relationship Id="rId7"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jpeg"/><Relationship Id="rId9" Type="http://schemas.openxmlformats.org/officeDocument/2006/relationships/image" Target="../media/image26.w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34.xml"/><Relationship Id="rId6" Type="http://schemas.openxmlformats.org/officeDocument/2006/relationships/image" Target="../media/image32.wmf"/><Relationship Id="rId5" Type="http://schemas.openxmlformats.org/officeDocument/2006/relationships/image" Target="../media/image31.jpeg"/><Relationship Id="rId4"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3600"/>
            <a:ext cx="9144000" cy="1470025"/>
          </a:xfrm>
        </p:spPr>
        <p:txBody>
          <a:bodyPr/>
          <a:lstStyle/>
          <a:p>
            <a:pPr algn="ctr" eaLnBrk="1" hangingPunct="1">
              <a:defRPr/>
            </a:pPr>
            <a:r>
              <a:rPr lang="en-US" dirty="0" smtClean="0"/>
              <a:t>Virginia </a:t>
            </a:r>
            <a:r>
              <a:rPr lang="en-US" dirty="0" err="1" smtClean="0"/>
              <a:t>Satir</a:t>
            </a:r>
            <a:r>
              <a:rPr lang="cs-CZ" dirty="0" err="1" smtClean="0"/>
              <a:t>ová</a:t>
            </a:r>
            <a:r>
              <a:rPr lang="en-US" dirty="0" smtClean="0"/>
              <a:t> </a:t>
            </a:r>
            <a:br>
              <a:rPr lang="en-US" dirty="0" smtClean="0"/>
            </a:br>
            <a:r>
              <a:rPr lang="cs-CZ" dirty="0" smtClean="0"/>
              <a:t>Sebeúcta, pozice přežití, kongruence</a:t>
            </a:r>
            <a:endParaRPr lang="en-US" dirty="0" smtClean="0"/>
          </a:p>
        </p:txBody>
      </p:sp>
      <p:sp>
        <p:nvSpPr>
          <p:cNvPr id="2051" name="Rectangle 3"/>
          <p:cNvSpPr>
            <a:spLocks noGrp="1" noChangeArrowheads="1"/>
          </p:cNvSpPr>
          <p:nvPr>
            <p:ph type="subTitle" idx="1"/>
          </p:nvPr>
        </p:nvSpPr>
        <p:spPr/>
        <p:txBody>
          <a:bodyPr/>
          <a:lstStyle/>
          <a:p>
            <a:pPr eaLnBrk="1" hangingPunct="1">
              <a:lnSpc>
                <a:spcPct val="80000"/>
              </a:lnSpc>
              <a:defRPr/>
            </a:pPr>
            <a:r>
              <a:rPr lang="cs-CZ" sz="2800" dirty="0" smtClean="0"/>
              <a:t>Pavel Navrátil</a:t>
            </a:r>
            <a:endParaRPr lang="en-US" sz="2800" dirty="0" smtClean="0"/>
          </a:p>
          <a:p>
            <a:pPr eaLnBrk="1" hangingPunct="1">
              <a:lnSpc>
                <a:spcPct val="80000"/>
              </a:lnSpc>
              <a:defRPr/>
            </a:pPr>
            <a:r>
              <a:rPr lang="cs-CZ" sz="2800" dirty="0" smtClean="0"/>
              <a:t>SPR 463 Model růstu</a:t>
            </a:r>
            <a:endParaRPr lang="en-US" sz="2800" dirty="0" smtClean="0"/>
          </a:p>
        </p:txBody>
      </p:sp>
      <p:pic>
        <p:nvPicPr>
          <p:cNvPr id="3074" name="Picture 2" descr="C:\Program Files\Microsoft Office\MEDIA\CAGCAT10\j03029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49" y="5714288"/>
            <a:ext cx="666369" cy="93416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Navratil\AppData\Local\Microsoft\Windows\Temporary Internet Files\Content.IE5\IP7IMID8\MP9003028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3577" y="228600"/>
            <a:ext cx="659066" cy="9239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Navratil\AppData\Local\Microsoft\Windows\Temporary Internet Files\Content.IE5\295M9HQV\MP90038746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0604" y="5894260"/>
            <a:ext cx="1057275" cy="75419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Navratil\AppData\Local\Microsoft\Windows\Temporary Internet Files\Content.IE5\2T3IKTKX\MP90030290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49" y="123824"/>
            <a:ext cx="733806"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Navratil\AppData\Local\Microsoft\Windows\Temporary Internet Files\Content.IE5\IP7IMID8\MP90022750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4819054"/>
            <a:ext cx="1495424" cy="9994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par>
                                <p:cTn id="10" presetID="44" presetClass="entr" presetSubtype="0" fill="hold" grpId="0" nodeType="withEffect">
                                  <p:stCondLst>
                                    <p:cond delay="150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1000"/>
                                        <p:tgtEl>
                                          <p:spTgt spid="2051">
                                            <p:txEl>
                                              <p:pRg st="0" end="0"/>
                                            </p:txEl>
                                          </p:spTgt>
                                        </p:tgtEl>
                                      </p:cBhvr>
                                    </p:animEffect>
                                    <p:anim calcmode="lin" valueType="num">
                                      <p:cBhvr>
                                        <p:cTn id="13"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051">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1000"/>
                                        <p:tgtEl>
                                          <p:spTgt spid="2051">
                                            <p:txEl>
                                              <p:pRg st="1" end="1"/>
                                            </p:txEl>
                                          </p:spTgt>
                                        </p:tgtEl>
                                      </p:cBhvr>
                                    </p:animEffect>
                                    <p:anim calcmode="lin" valueType="num">
                                      <p:cBhvr>
                                        <p:cTn id="18"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05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143000" y="225425"/>
            <a:ext cx="8001000" cy="536575"/>
          </a:xfrm>
        </p:spPr>
        <p:txBody>
          <a:bodyPr/>
          <a:lstStyle/>
          <a:p>
            <a:pPr algn="ctr" eaLnBrk="1" hangingPunct="1"/>
            <a:r>
              <a:rPr lang="cs-CZ" sz="2800" dirty="0" smtClean="0"/>
              <a:t>Tři úrovně kongruence</a:t>
            </a:r>
            <a:endParaRPr lang="en-US" sz="2800" dirty="0" smtClean="0"/>
          </a:p>
        </p:txBody>
      </p:sp>
      <p:pic>
        <p:nvPicPr>
          <p:cNvPr id="24579" name="Picture 8" descr="congruence1"/>
          <p:cNvPicPr>
            <a:picLocks noChangeAspect="1" noChangeArrowheads="1"/>
          </p:cNvPicPr>
          <p:nvPr/>
        </p:nvPicPr>
        <p:blipFill>
          <a:blip r:embed="rId2"/>
          <a:srcRect/>
          <a:stretch>
            <a:fillRect/>
          </a:stretch>
        </p:blipFill>
        <p:spPr bwMode="auto">
          <a:xfrm>
            <a:off x="7789863" y="1293813"/>
            <a:ext cx="1230312" cy="1450975"/>
          </a:xfrm>
          <a:prstGeom prst="rect">
            <a:avLst/>
          </a:prstGeom>
          <a:noFill/>
          <a:ln w="9525">
            <a:noFill/>
            <a:miter lim="800000"/>
            <a:headEnd/>
            <a:tailEnd/>
          </a:ln>
        </p:spPr>
      </p:pic>
      <p:pic>
        <p:nvPicPr>
          <p:cNvPr id="24580" name="Picture 9" descr="thumbnailCAIPIG8F"/>
          <p:cNvPicPr>
            <a:picLocks noChangeAspect="1" noChangeArrowheads="1"/>
          </p:cNvPicPr>
          <p:nvPr/>
        </p:nvPicPr>
        <p:blipFill>
          <a:blip r:embed="rId3"/>
          <a:srcRect/>
          <a:stretch>
            <a:fillRect/>
          </a:stretch>
        </p:blipFill>
        <p:spPr bwMode="auto">
          <a:xfrm>
            <a:off x="0" y="0"/>
            <a:ext cx="1304925" cy="1571625"/>
          </a:xfrm>
          <a:prstGeom prst="rect">
            <a:avLst/>
          </a:prstGeom>
          <a:noFill/>
          <a:ln w="9525">
            <a:noFill/>
            <a:miter lim="800000"/>
            <a:headEnd/>
            <a:tailEnd/>
          </a:ln>
        </p:spPr>
      </p:pic>
      <p:pic>
        <p:nvPicPr>
          <p:cNvPr id="24581" name="Picture 10" descr="thumbnailCAN03CAL"/>
          <p:cNvPicPr>
            <a:picLocks noChangeAspect="1" noChangeArrowheads="1"/>
          </p:cNvPicPr>
          <p:nvPr/>
        </p:nvPicPr>
        <p:blipFill>
          <a:blip r:embed="rId4"/>
          <a:srcRect/>
          <a:stretch>
            <a:fillRect/>
          </a:stretch>
        </p:blipFill>
        <p:spPr bwMode="auto">
          <a:xfrm>
            <a:off x="195263" y="3802063"/>
            <a:ext cx="874712" cy="1739900"/>
          </a:xfrm>
          <a:prstGeom prst="rect">
            <a:avLst/>
          </a:prstGeom>
          <a:noFill/>
          <a:ln w="9525">
            <a:noFill/>
            <a:miter lim="800000"/>
            <a:headEnd/>
            <a:tailEnd/>
          </a:ln>
        </p:spPr>
      </p:pic>
      <p:pic>
        <p:nvPicPr>
          <p:cNvPr id="24582" name="Picture 11" descr="level_of_congruence"/>
          <p:cNvPicPr>
            <a:picLocks noChangeAspect="1" noChangeArrowheads="1"/>
          </p:cNvPicPr>
          <p:nvPr/>
        </p:nvPicPr>
        <p:blipFill>
          <a:blip r:embed="rId5"/>
          <a:srcRect/>
          <a:stretch>
            <a:fillRect/>
          </a:stretch>
        </p:blipFill>
        <p:spPr bwMode="auto">
          <a:xfrm>
            <a:off x="1300163" y="852488"/>
            <a:ext cx="6381750" cy="60055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p:nvPr>
        </p:nvSpPr>
        <p:spPr/>
        <p:txBody>
          <a:bodyPr/>
          <a:lstStyle/>
          <a:p>
            <a:pPr marL="0" indent="0">
              <a:buNone/>
            </a:pPr>
            <a:r>
              <a:rPr lang="cs-CZ" b="1" dirty="0" smtClean="0"/>
              <a:t>Ledovec osobnosti</a:t>
            </a:r>
            <a:endParaRPr lang="cs-CZ" b="1"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50" y="1257300"/>
            <a:ext cx="3333750" cy="4552950"/>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130" y="1257300"/>
            <a:ext cx="4206414" cy="4838700"/>
          </a:xfrm>
          <a:prstGeom prst="rect">
            <a:avLst/>
          </a:prstGeom>
        </p:spPr>
      </p:pic>
    </p:spTree>
    <p:extLst>
      <p:ext uri="{BB962C8B-B14F-4D97-AF65-F5344CB8AC3E}">
        <p14:creationId xmlns:p14="http://schemas.microsoft.com/office/powerpoint/2010/main" val="17018128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438400" y="228600"/>
            <a:ext cx="3429000" cy="863600"/>
          </a:xfrm>
        </p:spPr>
        <p:txBody>
          <a:bodyPr/>
          <a:lstStyle/>
          <a:p>
            <a:pPr algn="ctr" eaLnBrk="1" hangingPunct="1"/>
            <a:r>
              <a:rPr lang="cs-CZ" dirty="0" smtClean="0"/>
              <a:t>Pozice přežití</a:t>
            </a:r>
            <a:endParaRPr lang="en-US" dirty="0" smtClean="0"/>
          </a:p>
        </p:txBody>
      </p:sp>
      <p:sp>
        <p:nvSpPr>
          <p:cNvPr id="25603" name="Rectangle 3"/>
          <p:cNvSpPr>
            <a:spLocks noGrp="1" noChangeArrowheads="1"/>
          </p:cNvSpPr>
          <p:nvPr>
            <p:ph type="body" sz="half" idx="1"/>
          </p:nvPr>
        </p:nvSpPr>
        <p:spPr>
          <a:xfrm>
            <a:off x="2743200" y="1295400"/>
            <a:ext cx="3776663" cy="4895850"/>
          </a:xfrm>
        </p:spPr>
        <p:txBody>
          <a:bodyPr/>
          <a:lstStyle/>
          <a:p>
            <a:pPr eaLnBrk="1" hangingPunct="1">
              <a:buFont typeface="Wingdings" pitchFamily="2" charset="2"/>
              <a:buChar char="v"/>
            </a:pPr>
            <a:r>
              <a:rPr lang="cs-CZ" sz="2000" dirty="0" smtClean="0"/>
              <a:t>Copingový proces je výsledkem pocitu ze sebe…</a:t>
            </a:r>
          </a:p>
          <a:p>
            <a:pPr eaLnBrk="1" hangingPunct="1">
              <a:buFont typeface="Wingdings" pitchFamily="2" charset="2"/>
              <a:buChar char="v"/>
            </a:pPr>
            <a:r>
              <a:rPr lang="cs-CZ" sz="2000" dirty="0" smtClean="0"/>
              <a:t>Existují čtyři pozice přežití</a:t>
            </a:r>
            <a:r>
              <a:rPr lang="en-US" sz="2000" dirty="0" smtClean="0"/>
              <a:t>:</a:t>
            </a:r>
          </a:p>
          <a:p>
            <a:pPr eaLnBrk="1" hangingPunct="1">
              <a:buFontTx/>
              <a:buNone/>
            </a:pPr>
            <a:r>
              <a:rPr lang="en-US" sz="2000" dirty="0" smtClean="0"/>
              <a:t>	- </a:t>
            </a:r>
            <a:r>
              <a:rPr lang="cs-CZ" sz="2000" dirty="0" smtClean="0"/>
              <a:t>Usmiřování</a:t>
            </a:r>
            <a:endParaRPr lang="en-US" sz="2000" dirty="0" smtClean="0"/>
          </a:p>
          <a:p>
            <a:pPr eaLnBrk="1" hangingPunct="1">
              <a:buFontTx/>
              <a:buNone/>
            </a:pPr>
            <a:r>
              <a:rPr lang="en-US" sz="2000" dirty="0" smtClean="0"/>
              <a:t>	- </a:t>
            </a:r>
            <a:r>
              <a:rPr lang="cs-CZ" sz="2000" dirty="0" smtClean="0"/>
              <a:t>Obviňování</a:t>
            </a:r>
            <a:endParaRPr lang="en-US" sz="2000" dirty="0" smtClean="0"/>
          </a:p>
          <a:p>
            <a:pPr eaLnBrk="1" hangingPunct="1">
              <a:buFontTx/>
              <a:buNone/>
            </a:pPr>
            <a:r>
              <a:rPr lang="en-US" sz="2000" dirty="0" smtClean="0"/>
              <a:t>	- </a:t>
            </a:r>
            <a:r>
              <a:rPr lang="cs-CZ" sz="2000" dirty="0" smtClean="0"/>
              <a:t>Superracionalita</a:t>
            </a:r>
            <a:endParaRPr lang="en-US" sz="2000" dirty="0" smtClean="0"/>
          </a:p>
          <a:p>
            <a:pPr eaLnBrk="1" hangingPunct="1">
              <a:buFontTx/>
              <a:buNone/>
            </a:pPr>
            <a:r>
              <a:rPr lang="en-US" sz="2000" dirty="0" smtClean="0"/>
              <a:t>	- </a:t>
            </a:r>
            <a:r>
              <a:rPr lang="cs-CZ" sz="2000" dirty="0" smtClean="0"/>
              <a:t>Rušení</a:t>
            </a:r>
            <a:endParaRPr lang="en-US" sz="2000" dirty="0" smtClean="0"/>
          </a:p>
          <a:p>
            <a:pPr eaLnBrk="1" hangingPunct="1">
              <a:buFont typeface="Wingdings" pitchFamily="2" charset="2"/>
              <a:buChar char="v"/>
            </a:pPr>
            <a:endParaRPr lang="en-US" sz="2000" dirty="0" smtClean="0"/>
          </a:p>
          <a:p>
            <a:pPr eaLnBrk="1" hangingPunct="1">
              <a:buFont typeface="Wingdings" pitchFamily="2" charset="2"/>
              <a:buChar char="v"/>
            </a:pPr>
            <a:r>
              <a:rPr lang="cs-CZ" sz="2000" dirty="0" smtClean="0"/>
              <a:t>Každá pozice přežití vyžaduje další osobu, která komunikuje nekongruentně</a:t>
            </a:r>
            <a:endParaRPr lang="en-US" sz="2000" dirty="0" smtClean="0"/>
          </a:p>
          <a:p>
            <a:pPr eaLnBrk="1" hangingPunct="1">
              <a:buFontTx/>
              <a:buNone/>
            </a:pPr>
            <a:endParaRPr lang="en-US" sz="2000" dirty="0" smtClean="0"/>
          </a:p>
          <a:p>
            <a:pPr eaLnBrk="1" hangingPunct="1">
              <a:buFontTx/>
              <a:buNone/>
            </a:pPr>
            <a:endParaRPr lang="en-US" sz="2000" dirty="0" smtClean="0"/>
          </a:p>
        </p:txBody>
      </p:sp>
      <p:pic>
        <p:nvPicPr>
          <p:cNvPr id="25604" name="Picture 5" descr="pe01545_"/>
          <p:cNvPicPr>
            <a:picLocks noChangeAspect="1" noChangeArrowheads="1"/>
          </p:cNvPicPr>
          <p:nvPr/>
        </p:nvPicPr>
        <p:blipFill>
          <a:blip r:embed="rId3"/>
          <a:srcRect/>
          <a:stretch>
            <a:fillRect/>
          </a:stretch>
        </p:blipFill>
        <p:spPr bwMode="auto">
          <a:xfrm>
            <a:off x="5867400" y="152400"/>
            <a:ext cx="3276600" cy="1600200"/>
          </a:xfrm>
          <a:prstGeom prst="rect">
            <a:avLst/>
          </a:prstGeom>
          <a:noFill/>
          <a:ln w="9525">
            <a:noFill/>
            <a:miter lim="800000"/>
            <a:headEnd/>
            <a:tailEnd/>
          </a:ln>
        </p:spPr>
      </p:pic>
      <p:pic>
        <p:nvPicPr>
          <p:cNvPr id="25605" name="Picture 9" descr="082b"/>
          <p:cNvPicPr>
            <a:picLocks noChangeAspect="1" noChangeArrowheads="1"/>
          </p:cNvPicPr>
          <p:nvPr/>
        </p:nvPicPr>
        <p:blipFill>
          <a:blip r:embed="rId4"/>
          <a:srcRect/>
          <a:stretch>
            <a:fillRect/>
          </a:stretch>
        </p:blipFill>
        <p:spPr bwMode="auto">
          <a:xfrm>
            <a:off x="152400" y="2590800"/>
            <a:ext cx="2514600" cy="1981200"/>
          </a:xfrm>
          <a:prstGeom prst="rect">
            <a:avLst/>
          </a:prstGeom>
          <a:noFill/>
          <a:ln w="9525">
            <a:noFill/>
            <a:miter lim="800000"/>
            <a:headEnd/>
            <a:tailEnd/>
          </a:ln>
        </p:spPr>
      </p:pic>
      <p:pic>
        <p:nvPicPr>
          <p:cNvPr id="25606" name="Picture 10" descr="plcater stance"/>
          <p:cNvPicPr>
            <a:picLocks noChangeAspect="1" noChangeArrowheads="1"/>
          </p:cNvPicPr>
          <p:nvPr/>
        </p:nvPicPr>
        <p:blipFill>
          <a:blip r:embed="rId5"/>
          <a:srcRect/>
          <a:stretch>
            <a:fillRect/>
          </a:stretch>
        </p:blipFill>
        <p:spPr bwMode="auto">
          <a:xfrm>
            <a:off x="6324600" y="2590800"/>
            <a:ext cx="2540000" cy="1905000"/>
          </a:xfrm>
          <a:prstGeom prst="rect">
            <a:avLst/>
          </a:prstGeom>
          <a:noFill/>
          <a:ln w="9525">
            <a:noFill/>
            <a:miter lim="800000"/>
            <a:headEnd/>
            <a:tailEnd/>
          </a:ln>
        </p:spPr>
      </p:pic>
      <p:pic>
        <p:nvPicPr>
          <p:cNvPr id="25607" name="Picture 16" descr="family"/>
          <p:cNvPicPr>
            <a:picLocks noChangeAspect="1" noChangeArrowheads="1"/>
          </p:cNvPicPr>
          <p:nvPr/>
        </p:nvPicPr>
        <p:blipFill>
          <a:blip r:embed="rId6"/>
          <a:srcRect/>
          <a:stretch>
            <a:fillRect/>
          </a:stretch>
        </p:blipFill>
        <p:spPr bwMode="auto">
          <a:xfrm>
            <a:off x="838200" y="4876800"/>
            <a:ext cx="1524000" cy="990600"/>
          </a:xfrm>
          <a:prstGeom prst="rect">
            <a:avLst/>
          </a:prstGeom>
          <a:noFill/>
          <a:ln w="9525">
            <a:noFill/>
            <a:miter lim="800000"/>
            <a:headEnd/>
            <a:tailEnd/>
          </a:ln>
        </p:spPr>
      </p:pic>
      <p:pic>
        <p:nvPicPr>
          <p:cNvPr id="25608" name="Picture 17" descr="062a"/>
          <p:cNvPicPr>
            <a:picLocks noChangeAspect="1" noChangeArrowheads="1"/>
          </p:cNvPicPr>
          <p:nvPr/>
        </p:nvPicPr>
        <p:blipFill>
          <a:blip r:embed="rId7"/>
          <a:srcRect/>
          <a:stretch>
            <a:fillRect/>
          </a:stretch>
        </p:blipFill>
        <p:spPr bwMode="auto">
          <a:xfrm>
            <a:off x="0" y="0"/>
            <a:ext cx="2209800" cy="15240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2438400" y="228600"/>
            <a:ext cx="3429000" cy="863600"/>
          </a:xfrm>
        </p:spPr>
        <p:txBody>
          <a:bodyPr/>
          <a:lstStyle/>
          <a:p>
            <a:pPr algn="ctr" eaLnBrk="1" hangingPunct="1"/>
            <a:r>
              <a:rPr lang="cs-CZ" b="1" dirty="0" smtClean="0"/>
              <a:t>Usmiřování</a:t>
            </a:r>
            <a:endParaRPr lang="en-US" b="1" dirty="0" smtClean="0"/>
          </a:p>
        </p:txBody>
      </p:sp>
      <p:pic>
        <p:nvPicPr>
          <p:cNvPr id="26629" name="Picture 4" descr="pe01545_"/>
          <p:cNvPicPr>
            <a:picLocks noChangeAspect="1" noChangeArrowheads="1"/>
          </p:cNvPicPr>
          <p:nvPr/>
        </p:nvPicPr>
        <p:blipFill>
          <a:blip r:embed="rId3"/>
          <a:srcRect/>
          <a:stretch>
            <a:fillRect/>
          </a:stretch>
        </p:blipFill>
        <p:spPr bwMode="auto">
          <a:xfrm>
            <a:off x="5867400" y="152400"/>
            <a:ext cx="3276600" cy="1600200"/>
          </a:xfrm>
          <a:prstGeom prst="rect">
            <a:avLst/>
          </a:prstGeom>
          <a:noFill/>
          <a:ln w="9525">
            <a:noFill/>
            <a:miter lim="800000"/>
            <a:headEnd/>
            <a:tailEnd/>
          </a:ln>
        </p:spPr>
      </p:pic>
      <p:pic>
        <p:nvPicPr>
          <p:cNvPr id="26630" name="Picture 6" descr="plcater stance"/>
          <p:cNvPicPr>
            <a:picLocks noChangeAspect="1" noChangeArrowheads="1"/>
          </p:cNvPicPr>
          <p:nvPr/>
        </p:nvPicPr>
        <p:blipFill>
          <a:blip r:embed="rId4"/>
          <a:srcRect/>
          <a:stretch>
            <a:fillRect/>
          </a:stretch>
        </p:blipFill>
        <p:spPr bwMode="auto">
          <a:xfrm>
            <a:off x="0" y="0"/>
            <a:ext cx="2540000" cy="1905000"/>
          </a:xfrm>
          <a:prstGeom prst="rect">
            <a:avLst/>
          </a:prstGeom>
          <a:noFill/>
          <a:ln w="9525">
            <a:noFill/>
            <a:miter lim="800000"/>
            <a:headEnd/>
            <a:tailEnd/>
          </a:ln>
        </p:spPr>
      </p:pic>
      <p:pic>
        <p:nvPicPr>
          <p:cNvPr id="26631" name="Picture 7" descr="family"/>
          <p:cNvPicPr>
            <a:picLocks noChangeAspect="1" noChangeArrowheads="1"/>
          </p:cNvPicPr>
          <p:nvPr/>
        </p:nvPicPr>
        <p:blipFill>
          <a:blip r:embed="rId5"/>
          <a:srcRect/>
          <a:stretch>
            <a:fillRect/>
          </a:stretch>
        </p:blipFill>
        <p:spPr bwMode="auto">
          <a:xfrm>
            <a:off x="543719" y="5776347"/>
            <a:ext cx="1524000" cy="990600"/>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9719" y="1413037"/>
            <a:ext cx="6075362" cy="521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élník 2"/>
          <p:cNvSpPr/>
          <p:nvPr/>
        </p:nvSpPr>
        <p:spPr>
          <a:xfrm>
            <a:off x="543719" y="1981170"/>
            <a:ext cx="2094706" cy="3785652"/>
          </a:xfrm>
          <a:prstGeom prst="rect">
            <a:avLst/>
          </a:prstGeom>
        </p:spPr>
        <p:txBody>
          <a:bodyPr wrap="square">
            <a:spAutoFit/>
          </a:bodyPr>
          <a:lstStyle/>
          <a:p>
            <a:r>
              <a:rPr lang="cs-CZ" sz="1600" dirty="0"/>
              <a:t>Usmiřování je sebezáchovná pozice, při které nebereme v úvahu vlastní hodnotu. Veškerou svoji cenu, hodnotu, sílu předáváme druhému člověku. Na všechno jsme připraveni odpovědět ano.  Je vyjádřením pravidla, že konflikt nesmí vzniknout. </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Usmiřování - příklad</a:t>
            </a:r>
            <a:endParaRPr lang="cs-CZ" b="1" dirty="0"/>
          </a:p>
        </p:txBody>
      </p:sp>
      <p:sp>
        <p:nvSpPr>
          <p:cNvPr id="3" name="Zástupný symbol pro text 2"/>
          <p:cNvSpPr>
            <a:spLocks noGrp="1"/>
          </p:cNvSpPr>
          <p:nvPr>
            <p:ph type="body" sz="half" idx="1"/>
          </p:nvPr>
        </p:nvSpPr>
        <p:spPr/>
        <p:txBody>
          <a:bodyPr/>
          <a:lstStyle/>
          <a:p>
            <a:r>
              <a:rPr lang="cs-CZ" sz="2000" dirty="0" smtClean="0"/>
              <a:t>D</a:t>
            </a:r>
            <a:r>
              <a:rPr lang="cs-CZ" sz="2000" dirty="0"/>
              <a:t>: Když jsem ráno přišel, zjistil jsem, že ten monitor byl polámaný. Vzalo mi to 1 hodinu, než jsem zjistil příčinu a opravil to.</a:t>
            </a:r>
          </a:p>
          <a:p>
            <a:r>
              <a:rPr lang="cs-CZ" sz="2000" dirty="0" smtClean="0"/>
              <a:t>U: </a:t>
            </a:r>
            <a:r>
              <a:rPr lang="cs-CZ" sz="2000" dirty="0"/>
              <a:t>Je mi to moc líto. Měl jsem pořídit kvalitnější vybavení. </a:t>
            </a:r>
          </a:p>
          <a:p>
            <a:r>
              <a:rPr lang="cs-CZ" sz="2000" dirty="0"/>
              <a:t>D: Všiml jsem si, že Petr včera s počítačem pracoval jako poslední. </a:t>
            </a:r>
          </a:p>
          <a:p>
            <a:r>
              <a:rPr lang="cs-CZ" sz="2000" dirty="0" smtClean="0"/>
              <a:t>U: </a:t>
            </a:r>
            <a:r>
              <a:rPr lang="cs-CZ" sz="2000" dirty="0"/>
              <a:t>Je mi to líto, měl jsem na Petra dohlídnout. Prosím tě, odpusť mi to!</a:t>
            </a:r>
          </a:p>
          <a:p>
            <a:endParaRPr lang="cs-CZ" sz="2000" dirty="0"/>
          </a:p>
        </p:txBody>
      </p:sp>
      <p:pic>
        <p:nvPicPr>
          <p:cNvPr id="5122"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5560381" y="2348088"/>
            <a:ext cx="2600000" cy="28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602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71725" y="0"/>
            <a:ext cx="3429000" cy="863600"/>
          </a:xfrm>
        </p:spPr>
        <p:txBody>
          <a:bodyPr/>
          <a:lstStyle/>
          <a:p>
            <a:pPr algn="ctr" eaLnBrk="1" hangingPunct="1"/>
            <a:r>
              <a:rPr lang="cs-CZ" b="1" smtClean="0"/>
              <a:t>Obviňování</a:t>
            </a:r>
            <a:endParaRPr lang="en-US" b="1" dirty="0" smtClean="0"/>
          </a:p>
        </p:txBody>
      </p:sp>
      <p:sp>
        <p:nvSpPr>
          <p:cNvPr id="27651" name="Rectangle 3"/>
          <p:cNvSpPr>
            <a:spLocks noGrp="1" noChangeArrowheads="1"/>
          </p:cNvSpPr>
          <p:nvPr>
            <p:ph type="body" sz="half" idx="1"/>
          </p:nvPr>
        </p:nvSpPr>
        <p:spPr>
          <a:xfrm>
            <a:off x="190500" y="2209800"/>
            <a:ext cx="2419350" cy="2847975"/>
          </a:xfrm>
        </p:spPr>
        <p:txBody>
          <a:bodyPr/>
          <a:lstStyle/>
          <a:p>
            <a:pPr eaLnBrk="1" hangingPunct="1">
              <a:buNone/>
            </a:pPr>
            <a:r>
              <a:rPr lang="cs-CZ" sz="1800" dirty="0" smtClean="0"/>
              <a:t>     Obviňování je opakem usmiřování. Obviňující </a:t>
            </a:r>
            <a:r>
              <a:rPr lang="cs-CZ" sz="1800" dirty="0" err="1" smtClean="0"/>
              <a:t>coping</a:t>
            </a:r>
            <a:r>
              <a:rPr lang="cs-CZ" sz="1800" dirty="0" smtClean="0"/>
              <a:t> opírá druhého. Je vyjádřením pravidla, že musíme být vždy silní. </a:t>
            </a:r>
          </a:p>
          <a:p>
            <a:pPr eaLnBrk="1" hangingPunct="1">
              <a:buFontTx/>
              <a:buNone/>
            </a:pPr>
            <a:endParaRPr lang="en-US" sz="2000" dirty="0" smtClean="0"/>
          </a:p>
        </p:txBody>
      </p:sp>
      <p:pic>
        <p:nvPicPr>
          <p:cNvPr id="27652" name="Picture 6" descr="family"/>
          <p:cNvPicPr>
            <a:picLocks noChangeAspect="1" noChangeArrowheads="1"/>
          </p:cNvPicPr>
          <p:nvPr/>
        </p:nvPicPr>
        <p:blipFill>
          <a:blip r:embed="rId3"/>
          <a:srcRect/>
          <a:stretch>
            <a:fillRect/>
          </a:stretch>
        </p:blipFill>
        <p:spPr bwMode="auto">
          <a:xfrm>
            <a:off x="742950" y="5581650"/>
            <a:ext cx="1524000" cy="990600"/>
          </a:xfrm>
          <a:prstGeom prst="rect">
            <a:avLst/>
          </a:prstGeom>
          <a:noFill/>
          <a:ln w="9525">
            <a:noFill/>
            <a:miter lim="800000"/>
            <a:headEnd/>
            <a:tailEnd/>
          </a:ln>
        </p:spPr>
      </p:pic>
      <p:pic>
        <p:nvPicPr>
          <p:cNvPr id="27653" name="Picture 8" descr="blaming2"/>
          <p:cNvPicPr>
            <a:picLocks noChangeAspect="1" noChangeArrowheads="1"/>
          </p:cNvPicPr>
          <p:nvPr/>
        </p:nvPicPr>
        <p:blipFill>
          <a:blip r:embed="rId4"/>
          <a:srcRect/>
          <a:stretch>
            <a:fillRect/>
          </a:stretch>
        </p:blipFill>
        <p:spPr bwMode="auto">
          <a:xfrm>
            <a:off x="0" y="0"/>
            <a:ext cx="1790700" cy="1981200"/>
          </a:xfrm>
          <a:prstGeom prst="rect">
            <a:avLst/>
          </a:prstGeom>
          <a:noFill/>
          <a:ln w="9525">
            <a:noFill/>
            <a:miter lim="800000"/>
            <a:headEnd/>
            <a:tailEnd/>
          </a:ln>
        </p:spPr>
      </p:pic>
      <p:pic>
        <p:nvPicPr>
          <p:cNvPr id="27655" name="Picture 4" descr="pe01545_"/>
          <p:cNvPicPr>
            <a:picLocks noChangeAspect="1" noChangeArrowheads="1"/>
          </p:cNvPicPr>
          <p:nvPr/>
        </p:nvPicPr>
        <p:blipFill>
          <a:blip r:embed="rId5"/>
          <a:srcRect/>
          <a:stretch>
            <a:fillRect/>
          </a:stretch>
        </p:blipFill>
        <p:spPr bwMode="auto">
          <a:xfrm>
            <a:off x="5867400" y="152400"/>
            <a:ext cx="3276600" cy="1600200"/>
          </a:xfrm>
          <a:prstGeom prst="rect">
            <a:avLst/>
          </a:prstGeom>
          <a:noFill/>
          <a:ln w="9525">
            <a:noFill/>
            <a:miter lim="800000"/>
            <a:headEnd/>
            <a:tailEnd/>
          </a:ln>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1825" y="1503458"/>
            <a:ext cx="6121300" cy="506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Obviňování - příklad</a:t>
            </a:r>
            <a:endParaRPr lang="cs-CZ" dirty="0"/>
          </a:p>
        </p:txBody>
      </p:sp>
      <p:sp>
        <p:nvSpPr>
          <p:cNvPr id="3" name="Zástupný symbol pro text 2"/>
          <p:cNvSpPr>
            <a:spLocks noGrp="1"/>
          </p:cNvSpPr>
          <p:nvPr>
            <p:ph type="body" sz="half" idx="1"/>
          </p:nvPr>
        </p:nvSpPr>
        <p:spPr/>
        <p:txBody>
          <a:bodyPr/>
          <a:lstStyle/>
          <a:p>
            <a:r>
              <a:rPr lang="cs-CZ" sz="2000" dirty="0"/>
              <a:t>D: Když jsem ráno přišel, zjistil jsem, že ten monitor byl polámaný. Vzalo mi to 1 hodinu, než jsem zjistil příčinu a opravil to. </a:t>
            </a:r>
          </a:p>
          <a:p>
            <a:r>
              <a:rPr lang="cs-CZ" sz="2000" dirty="0" smtClean="0"/>
              <a:t>O: </a:t>
            </a:r>
            <a:r>
              <a:rPr lang="cs-CZ" sz="2000" dirty="0"/>
              <a:t>Ty jsi to opět polámal? To už je popáté! Ty jsi takový lajdák. </a:t>
            </a:r>
          </a:p>
          <a:p>
            <a:r>
              <a:rPr lang="cs-CZ" sz="2000" dirty="0"/>
              <a:t>D: No, zjistil jsem, že naposledy byl včera u počítače Petr. </a:t>
            </a:r>
          </a:p>
          <a:p>
            <a:r>
              <a:rPr lang="cs-CZ" sz="2000" dirty="0" smtClean="0"/>
              <a:t>O: </a:t>
            </a:r>
            <a:r>
              <a:rPr lang="cs-CZ" sz="2000" dirty="0"/>
              <a:t>Nyní ještě obviňuješ někoho jiného, nikdy si nedokážeš přiznat pravdu a převzít odpovědnost! </a:t>
            </a:r>
          </a:p>
        </p:txBody>
      </p:sp>
      <p:pic>
        <p:nvPicPr>
          <p:cNvPr id="7170"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5660381" y="2309993"/>
            <a:ext cx="2400000" cy="288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792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2438399" y="228600"/>
            <a:ext cx="3819525" cy="609600"/>
          </a:xfrm>
        </p:spPr>
        <p:txBody>
          <a:bodyPr/>
          <a:lstStyle/>
          <a:p>
            <a:pPr algn="ctr" eaLnBrk="1" hangingPunct="1"/>
            <a:r>
              <a:rPr lang="cs-CZ" sz="2800" b="1" dirty="0" err="1" smtClean="0"/>
              <a:t>Superracionalizace</a:t>
            </a:r>
            <a:endParaRPr lang="en-US" sz="2800" b="1" dirty="0" smtClean="0"/>
          </a:p>
        </p:txBody>
      </p:sp>
      <p:sp>
        <p:nvSpPr>
          <p:cNvPr id="28676" name="Rectangle 3"/>
          <p:cNvSpPr>
            <a:spLocks noGrp="1" noChangeArrowheads="1"/>
          </p:cNvSpPr>
          <p:nvPr>
            <p:ph type="body" sz="half" idx="1"/>
          </p:nvPr>
        </p:nvSpPr>
        <p:spPr>
          <a:xfrm>
            <a:off x="447676" y="2819400"/>
            <a:ext cx="2285999" cy="2838450"/>
          </a:xfrm>
        </p:spPr>
        <p:txBody>
          <a:bodyPr/>
          <a:lstStyle/>
          <a:p>
            <a:pPr marL="0" indent="0">
              <a:buNone/>
            </a:pPr>
            <a:r>
              <a:rPr lang="cs-CZ" sz="1600" dirty="0" err="1" smtClean="0"/>
              <a:t>Superracionální</a:t>
            </a:r>
            <a:r>
              <a:rPr lang="cs-CZ" sz="1600" dirty="0" smtClean="0"/>
              <a:t> </a:t>
            </a:r>
            <a:r>
              <a:rPr lang="cs-CZ" sz="1600" dirty="0"/>
              <a:t>pozice nepočítá s druhými jako se subjektem komunikace. Pracuje především s kontextem, a to na úrovni dat, logiky. </a:t>
            </a:r>
          </a:p>
          <a:p>
            <a:pPr eaLnBrk="1" hangingPunct="1">
              <a:buFontTx/>
              <a:buNone/>
            </a:pPr>
            <a:r>
              <a:rPr lang="en-US" sz="1600" dirty="0" smtClean="0"/>
              <a:t>	</a:t>
            </a:r>
          </a:p>
          <a:p>
            <a:pPr eaLnBrk="1" hangingPunct="1">
              <a:buFontTx/>
              <a:buNone/>
            </a:pPr>
            <a:endParaRPr lang="en-US" sz="1600" dirty="0" smtClean="0"/>
          </a:p>
        </p:txBody>
      </p:sp>
      <p:pic>
        <p:nvPicPr>
          <p:cNvPr id="28677" name="Picture 4" descr="pe01545_"/>
          <p:cNvPicPr>
            <a:picLocks noChangeAspect="1" noChangeArrowheads="1"/>
          </p:cNvPicPr>
          <p:nvPr/>
        </p:nvPicPr>
        <p:blipFill>
          <a:blip r:embed="rId3"/>
          <a:srcRect/>
          <a:stretch>
            <a:fillRect/>
          </a:stretch>
        </p:blipFill>
        <p:spPr bwMode="auto">
          <a:xfrm>
            <a:off x="5867400" y="0"/>
            <a:ext cx="3276600" cy="1600200"/>
          </a:xfrm>
          <a:prstGeom prst="rect">
            <a:avLst/>
          </a:prstGeom>
          <a:noFill/>
          <a:ln w="9525">
            <a:noFill/>
            <a:miter lim="800000"/>
            <a:headEnd/>
            <a:tailEnd/>
          </a:ln>
        </p:spPr>
      </p:pic>
      <p:pic>
        <p:nvPicPr>
          <p:cNvPr id="28678" name="Picture 6" descr="family"/>
          <p:cNvPicPr>
            <a:picLocks noChangeAspect="1" noChangeArrowheads="1"/>
          </p:cNvPicPr>
          <p:nvPr/>
        </p:nvPicPr>
        <p:blipFill>
          <a:blip r:embed="rId4"/>
          <a:srcRect/>
          <a:stretch>
            <a:fillRect/>
          </a:stretch>
        </p:blipFill>
        <p:spPr bwMode="auto">
          <a:xfrm>
            <a:off x="723900" y="5248275"/>
            <a:ext cx="1524000" cy="990600"/>
          </a:xfrm>
          <a:prstGeom prst="rect">
            <a:avLst/>
          </a:prstGeom>
          <a:noFill/>
          <a:ln w="9525">
            <a:noFill/>
            <a:miter lim="800000"/>
            <a:headEnd/>
            <a:tailEnd/>
          </a:ln>
        </p:spPr>
      </p:pic>
      <p:pic>
        <p:nvPicPr>
          <p:cNvPr id="28679" name="Picture 7" descr="superreasonable"/>
          <p:cNvPicPr>
            <a:picLocks noChangeAspect="1" noChangeArrowheads="1"/>
          </p:cNvPicPr>
          <p:nvPr/>
        </p:nvPicPr>
        <p:blipFill>
          <a:blip r:embed="rId5"/>
          <a:srcRect/>
          <a:stretch>
            <a:fillRect/>
          </a:stretch>
        </p:blipFill>
        <p:spPr bwMode="auto">
          <a:xfrm>
            <a:off x="0" y="0"/>
            <a:ext cx="2514600" cy="2667000"/>
          </a:xfrm>
          <a:prstGeom prst="rect">
            <a:avLst/>
          </a:prstGeom>
          <a:noFill/>
          <a:ln w="9525">
            <a:noFill/>
            <a:miter lim="800000"/>
            <a:headEnd/>
            <a:tailEnd/>
          </a:ln>
        </p:spPr>
      </p:pic>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1266097"/>
            <a:ext cx="6073775" cy="542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Superracionalizace</a:t>
            </a:r>
            <a:endParaRPr lang="cs-CZ" b="1" dirty="0"/>
          </a:p>
        </p:txBody>
      </p:sp>
      <p:sp>
        <p:nvSpPr>
          <p:cNvPr id="3" name="Zástupný symbol pro text 2"/>
          <p:cNvSpPr>
            <a:spLocks noGrp="1"/>
          </p:cNvSpPr>
          <p:nvPr>
            <p:ph type="body" sz="half" idx="1"/>
          </p:nvPr>
        </p:nvSpPr>
        <p:spPr/>
        <p:txBody>
          <a:bodyPr/>
          <a:lstStyle/>
          <a:p>
            <a:r>
              <a:rPr lang="cs-CZ" dirty="0"/>
              <a:t>D: Když jsem ráno přišel, zjistil jsem, že ten monitor byl polámaný. Vzalo mi to 1 hodinu, než jsem zjistil příčinu a opravil to. </a:t>
            </a:r>
          </a:p>
          <a:p>
            <a:r>
              <a:rPr lang="cs-CZ" dirty="0" smtClean="0"/>
              <a:t>S: </a:t>
            </a:r>
            <a:r>
              <a:rPr lang="cs-CZ" dirty="0"/>
              <a:t>Chybovat je lidské, všichni proto musíme strávit čas nápravou našich chyb. Proč si tedy stěžuješ?</a:t>
            </a:r>
          </a:p>
        </p:txBody>
      </p:sp>
      <p:pic>
        <p:nvPicPr>
          <p:cNvPr id="9218"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6146095" y="2352850"/>
            <a:ext cx="1428572" cy="2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320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175" y="1188438"/>
            <a:ext cx="6270624" cy="537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8" descr="irrelevant"/>
          <p:cNvPicPr>
            <a:picLocks noChangeAspect="1" noChangeArrowheads="1"/>
          </p:cNvPicPr>
          <p:nvPr/>
        </p:nvPicPr>
        <p:blipFill>
          <a:blip r:embed="rId4"/>
          <a:srcRect/>
          <a:stretch>
            <a:fillRect/>
          </a:stretch>
        </p:blipFill>
        <p:spPr bwMode="auto">
          <a:xfrm>
            <a:off x="7277100" y="4330508"/>
            <a:ext cx="1398710" cy="1357496"/>
          </a:xfrm>
          <a:prstGeom prst="rect">
            <a:avLst/>
          </a:prstGeom>
          <a:noFill/>
          <a:ln w="9525">
            <a:noFill/>
            <a:miter lim="800000"/>
            <a:headEnd/>
            <a:tailEnd/>
          </a:ln>
        </p:spPr>
      </p:pic>
      <p:sp>
        <p:nvSpPr>
          <p:cNvPr id="29699" name="Rectangle 2"/>
          <p:cNvSpPr>
            <a:spLocks noGrp="1" noChangeArrowheads="1"/>
          </p:cNvSpPr>
          <p:nvPr>
            <p:ph type="title"/>
          </p:nvPr>
        </p:nvSpPr>
        <p:spPr>
          <a:xfrm>
            <a:off x="2438400" y="228600"/>
            <a:ext cx="3657600" cy="609600"/>
          </a:xfrm>
        </p:spPr>
        <p:txBody>
          <a:bodyPr/>
          <a:lstStyle/>
          <a:p>
            <a:pPr algn="ctr" eaLnBrk="1" hangingPunct="1"/>
            <a:r>
              <a:rPr lang="cs-CZ" b="1" dirty="0" smtClean="0"/>
              <a:t>Rušení</a:t>
            </a:r>
            <a:endParaRPr lang="en-US" b="1" dirty="0" smtClean="0"/>
          </a:p>
        </p:txBody>
      </p:sp>
      <p:sp>
        <p:nvSpPr>
          <p:cNvPr id="29700" name="Rectangle 3"/>
          <p:cNvSpPr>
            <a:spLocks noGrp="1" noChangeArrowheads="1"/>
          </p:cNvSpPr>
          <p:nvPr>
            <p:ph type="body" sz="half" idx="1"/>
          </p:nvPr>
        </p:nvSpPr>
        <p:spPr>
          <a:xfrm>
            <a:off x="609600" y="2362199"/>
            <a:ext cx="2328863" cy="3114675"/>
          </a:xfrm>
        </p:spPr>
        <p:txBody>
          <a:bodyPr/>
          <a:lstStyle/>
          <a:p>
            <a:pPr marL="0" indent="0" eaLnBrk="1" hangingPunct="1">
              <a:lnSpc>
                <a:spcPct val="90000"/>
              </a:lnSpc>
              <a:buNone/>
            </a:pPr>
            <a:r>
              <a:rPr lang="cs-CZ" sz="2000" dirty="0" smtClean="0"/>
              <a:t>Čtvrtá </a:t>
            </a:r>
            <a:r>
              <a:rPr lang="cs-CZ" sz="2000" dirty="0"/>
              <a:t>pozice vyjadřuje opak </a:t>
            </a:r>
            <a:r>
              <a:rPr lang="cs-CZ" sz="2000" i="1" dirty="0" err="1"/>
              <a:t>superracionality</a:t>
            </a:r>
            <a:r>
              <a:rPr lang="cs-CZ" sz="2000" dirty="0"/>
              <a:t>. Působí jako zábavní, spontánní a rozšafní lidé. </a:t>
            </a:r>
            <a:endParaRPr lang="cs-CZ" sz="2000" dirty="0" smtClean="0"/>
          </a:p>
          <a:p>
            <a:pPr marL="0" indent="0" eaLnBrk="1" hangingPunct="1">
              <a:lnSpc>
                <a:spcPct val="90000"/>
              </a:lnSpc>
              <a:buNone/>
            </a:pPr>
            <a:r>
              <a:rPr lang="cs-CZ" sz="2000" dirty="0" smtClean="0"/>
              <a:t>Já, druzí i kontext je nepodstatný. </a:t>
            </a:r>
          </a:p>
          <a:p>
            <a:pPr marL="0" indent="0" eaLnBrk="1" hangingPunct="1">
              <a:lnSpc>
                <a:spcPct val="90000"/>
              </a:lnSpc>
              <a:buNone/>
            </a:pPr>
            <a:endParaRPr lang="cs-CZ" sz="2000" dirty="0"/>
          </a:p>
          <a:p>
            <a:pPr eaLnBrk="1" hangingPunct="1">
              <a:lnSpc>
                <a:spcPct val="90000"/>
              </a:lnSpc>
              <a:buFontTx/>
              <a:buNone/>
            </a:pPr>
            <a:endParaRPr lang="en-US" sz="2000" dirty="0" smtClean="0"/>
          </a:p>
          <a:p>
            <a:pPr eaLnBrk="1" hangingPunct="1">
              <a:lnSpc>
                <a:spcPct val="90000"/>
              </a:lnSpc>
              <a:buFontTx/>
              <a:buNone/>
            </a:pPr>
            <a:r>
              <a:rPr lang="en-US" sz="1800" dirty="0" smtClean="0"/>
              <a:t>	</a:t>
            </a:r>
          </a:p>
          <a:p>
            <a:pPr eaLnBrk="1" hangingPunct="1">
              <a:lnSpc>
                <a:spcPct val="90000"/>
              </a:lnSpc>
              <a:buFontTx/>
              <a:buNone/>
            </a:pPr>
            <a:endParaRPr lang="en-US" sz="1800" dirty="0" smtClean="0"/>
          </a:p>
        </p:txBody>
      </p:sp>
      <p:pic>
        <p:nvPicPr>
          <p:cNvPr id="29701" name="Picture 4" descr="pe01545_"/>
          <p:cNvPicPr>
            <a:picLocks noChangeAspect="1" noChangeArrowheads="1"/>
          </p:cNvPicPr>
          <p:nvPr/>
        </p:nvPicPr>
        <p:blipFill>
          <a:blip r:embed="rId5"/>
          <a:srcRect/>
          <a:stretch>
            <a:fillRect/>
          </a:stretch>
        </p:blipFill>
        <p:spPr bwMode="auto">
          <a:xfrm>
            <a:off x="5867400" y="152400"/>
            <a:ext cx="3276600" cy="1600200"/>
          </a:xfrm>
          <a:prstGeom prst="rect">
            <a:avLst/>
          </a:prstGeom>
          <a:noFill/>
          <a:ln w="9525">
            <a:noFill/>
            <a:miter lim="800000"/>
            <a:headEnd/>
            <a:tailEnd/>
          </a:ln>
        </p:spPr>
      </p:pic>
      <p:pic>
        <p:nvPicPr>
          <p:cNvPr id="29702" name="Picture 6" descr="family"/>
          <p:cNvPicPr>
            <a:picLocks noChangeAspect="1" noChangeArrowheads="1"/>
          </p:cNvPicPr>
          <p:nvPr/>
        </p:nvPicPr>
        <p:blipFill>
          <a:blip r:embed="rId6"/>
          <a:srcRect/>
          <a:stretch>
            <a:fillRect/>
          </a:stretch>
        </p:blipFill>
        <p:spPr bwMode="auto">
          <a:xfrm>
            <a:off x="714375" y="5556252"/>
            <a:ext cx="1524000" cy="990600"/>
          </a:xfrm>
          <a:prstGeom prst="rect">
            <a:avLst/>
          </a:prstGeom>
          <a:noFill/>
          <a:ln w="9525">
            <a:noFill/>
            <a:miter lim="800000"/>
            <a:headEnd/>
            <a:tailEnd/>
          </a:ln>
        </p:spPr>
      </p:pic>
      <p:pic>
        <p:nvPicPr>
          <p:cNvPr id="29703" name="Picture 7" descr="irrelevant"/>
          <p:cNvPicPr>
            <a:picLocks noChangeAspect="1" noChangeArrowheads="1"/>
          </p:cNvPicPr>
          <p:nvPr/>
        </p:nvPicPr>
        <p:blipFill>
          <a:blip r:embed="rId7"/>
          <a:srcRect/>
          <a:stretch>
            <a:fillRect/>
          </a:stretch>
        </p:blipFill>
        <p:spPr bwMode="auto">
          <a:xfrm>
            <a:off x="0" y="0"/>
            <a:ext cx="20574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Úvod</a:t>
            </a:r>
            <a:endParaRPr lang="cs-CZ" dirty="0"/>
          </a:p>
        </p:txBody>
      </p:sp>
      <p:sp>
        <p:nvSpPr>
          <p:cNvPr id="3" name="Zástupný symbol pro obsah 2"/>
          <p:cNvSpPr>
            <a:spLocks noGrp="1"/>
          </p:cNvSpPr>
          <p:nvPr>
            <p:ph idx="1"/>
          </p:nvPr>
        </p:nvSpPr>
        <p:spPr/>
        <p:txBody>
          <a:bodyPr/>
          <a:lstStyle/>
          <a:p>
            <a:r>
              <a:rPr lang="cs-CZ" dirty="0" err="1" smtClean="0">
                <a:hlinkClick r:id="rId2" action="ppaction://hlinksldjump"/>
              </a:rPr>
              <a:t>Warm</a:t>
            </a:r>
            <a:r>
              <a:rPr lang="cs-CZ" dirty="0" smtClean="0">
                <a:hlinkClick r:id="rId2" action="ppaction://hlinksldjump"/>
              </a:rPr>
              <a:t>-up</a:t>
            </a:r>
            <a:endParaRPr lang="cs-CZ" dirty="0" smtClean="0"/>
          </a:p>
          <a:p>
            <a:r>
              <a:rPr lang="cs-CZ" dirty="0" smtClean="0"/>
              <a:t>Posledně jsme se bavili o vnímání světa, stala se od minule nějaká událost, která posunula, změnila či nějak konfrontovala mé vnímání světa? </a:t>
            </a:r>
            <a:endParaRPr lang="cs-CZ" dirty="0"/>
          </a:p>
        </p:txBody>
      </p:sp>
      <p:pic>
        <p:nvPicPr>
          <p:cNvPr id="4" name="Obrázek 3" descr="New Interventions for a Changing World: Celebrat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466484"/>
            <a:ext cx="4575675" cy="2391516"/>
          </a:xfrm>
          <a:prstGeom prst="rect">
            <a:avLst/>
          </a:prstGeom>
        </p:spPr>
      </p:pic>
    </p:spTree>
    <p:extLst>
      <p:ext uri="{BB962C8B-B14F-4D97-AF65-F5344CB8AC3E}">
        <p14:creationId xmlns:p14="http://schemas.microsoft.com/office/powerpoint/2010/main" val="3014670671"/>
      </p:ext>
    </p:extLst>
  </p:cSld>
  <p:clrMapOvr>
    <a:masterClrMapping/>
  </p:clrMapOvr>
  <p:transition advClick="0" advTm="4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Rušení - příklad</a:t>
            </a:r>
            <a:endParaRPr lang="cs-CZ" dirty="0"/>
          </a:p>
        </p:txBody>
      </p:sp>
      <p:sp>
        <p:nvSpPr>
          <p:cNvPr id="3" name="Zástupný symbol pro text 2"/>
          <p:cNvSpPr>
            <a:spLocks noGrp="1"/>
          </p:cNvSpPr>
          <p:nvPr>
            <p:ph type="body" sz="half" idx="1"/>
          </p:nvPr>
        </p:nvSpPr>
        <p:spPr>
          <a:xfrm>
            <a:off x="514349" y="1304925"/>
            <a:ext cx="4600575" cy="4895850"/>
          </a:xfrm>
        </p:spPr>
        <p:txBody>
          <a:bodyPr/>
          <a:lstStyle/>
          <a:p>
            <a:r>
              <a:rPr lang="cs-CZ" sz="2000" dirty="0"/>
              <a:t>D: Když jsem ráno přišel, zjistil jsem, že ten monitor byl polámaný. Vzalo mi to 1 hodinu, než jsem zjistil příčinu a opravil to.  </a:t>
            </a:r>
          </a:p>
          <a:p>
            <a:r>
              <a:rPr lang="cs-CZ" sz="2000" dirty="0" smtClean="0"/>
              <a:t>R: </a:t>
            </a:r>
            <a:r>
              <a:rPr lang="cs-CZ" sz="2000" dirty="0"/>
              <a:t>Díval ses včera večer na fotbal Česko: Německo?</a:t>
            </a:r>
          </a:p>
          <a:p>
            <a:r>
              <a:rPr lang="cs-CZ" sz="2000" dirty="0" smtClean="0"/>
              <a:t>D</a:t>
            </a:r>
            <a:r>
              <a:rPr lang="cs-CZ" sz="2000" dirty="0"/>
              <a:t>: Ano, díval jsem se, ale mluvil jsem o polámaném monitoru</a:t>
            </a:r>
            <a:r>
              <a:rPr lang="cs-CZ" sz="2000" dirty="0" smtClean="0"/>
              <a:t>…</a:t>
            </a:r>
            <a:r>
              <a:rPr lang="cs-CZ" sz="2000" dirty="0"/>
              <a:t> </a:t>
            </a:r>
          </a:p>
          <a:p>
            <a:r>
              <a:rPr lang="cs-CZ" sz="2000" dirty="0" smtClean="0"/>
              <a:t>R: </a:t>
            </a:r>
            <a:r>
              <a:rPr lang="cs-CZ" sz="2000" dirty="0"/>
              <a:t>A jak se ti zápas líbil? Mě se líbil moc, byl mnohem lepší ne předchozí zápas. Penaltu vstřelili tak úžasně…</a:t>
            </a:r>
          </a:p>
          <a:p>
            <a:r>
              <a:rPr lang="cs-CZ" sz="2000" dirty="0" smtClean="0"/>
              <a:t>D</a:t>
            </a:r>
            <a:r>
              <a:rPr lang="cs-CZ" sz="2000" dirty="0"/>
              <a:t>: Ahoj</a:t>
            </a:r>
            <a:r>
              <a:rPr lang="cs-CZ" sz="2000" dirty="0" smtClean="0"/>
              <a:t>...</a:t>
            </a:r>
            <a:endParaRPr lang="cs-CZ" sz="2000" dirty="0"/>
          </a:p>
        </p:txBody>
      </p:sp>
      <p:pic>
        <p:nvPicPr>
          <p:cNvPr id="11266"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5903238" y="2329040"/>
            <a:ext cx="1914286" cy="284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4965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a:t>
            </a:r>
            <a:endParaRPr lang="cs-CZ" dirty="0"/>
          </a:p>
        </p:txBody>
      </p:sp>
      <p:sp>
        <p:nvSpPr>
          <p:cNvPr id="3" name="Zástupný symbol pro text 2"/>
          <p:cNvSpPr>
            <a:spLocks noGrp="1"/>
          </p:cNvSpPr>
          <p:nvPr>
            <p:ph type="body" sz="half" idx="1"/>
          </p:nvPr>
        </p:nvSpPr>
        <p:spPr/>
        <p:txBody>
          <a:bodyPr/>
          <a:lstStyle/>
          <a:p>
            <a:r>
              <a:rPr lang="cs-CZ" dirty="0" smtClean="0"/>
              <a:t>Zpracujte esej, v níž popíšete příklady, zkušenost s </a:t>
            </a:r>
            <a:r>
              <a:rPr lang="cs-CZ" dirty="0" err="1" smtClean="0"/>
              <a:t>copingovými</a:t>
            </a:r>
            <a:r>
              <a:rPr lang="cs-CZ" dirty="0" smtClean="0"/>
              <a:t> pozicemi ze svého života.</a:t>
            </a:r>
          </a:p>
          <a:p>
            <a:r>
              <a:rPr lang="cs-CZ" dirty="0" smtClean="0"/>
              <a:t>Uveďte vždy alespoň tři příklady </a:t>
            </a:r>
            <a:r>
              <a:rPr lang="cs-CZ" dirty="0" err="1" smtClean="0"/>
              <a:t>copingové</a:t>
            </a:r>
            <a:r>
              <a:rPr lang="cs-CZ" dirty="0" smtClean="0"/>
              <a:t> strategie ze svého okolí. </a:t>
            </a:r>
            <a:endParaRPr lang="cs-CZ" dirty="0"/>
          </a:p>
        </p:txBody>
      </p:sp>
      <p:pic>
        <p:nvPicPr>
          <p:cNvPr id="12290" name="Picture 2" descr="C:\Users\Navratil\AppData\Local\Microsoft\Windows\Temporary Internet Files\Content.IE5\2T3IKTKX\MP900387503[1].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5555837" y="192405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6562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91200" y="0"/>
            <a:ext cx="2881313" cy="1146175"/>
          </a:xfrm>
        </p:spPr>
        <p:txBody>
          <a:bodyPr/>
          <a:lstStyle/>
          <a:p>
            <a:pPr algn="ctr" eaLnBrk="1" hangingPunct="1"/>
            <a:r>
              <a:rPr lang="en-US" smtClean="0"/>
              <a:t>Satir’s Approach</a:t>
            </a:r>
          </a:p>
        </p:txBody>
      </p:sp>
      <p:pic>
        <p:nvPicPr>
          <p:cNvPr id="30723" name="Picture 4" descr="contact satir"/>
          <p:cNvPicPr>
            <a:picLocks noChangeAspect="1" noChangeArrowheads="1"/>
          </p:cNvPicPr>
          <p:nvPr/>
        </p:nvPicPr>
        <p:blipFill>
          <a:blip r:embed="rId2"/>
          <a:srcRect/>
          <a:stretch>
            <a:fillRect/>
          </a:stretch>
        </p:blipFill>
        <p:spPr bwMode="auto">
          <a:xfrm>
            <a:off x="0" y="0"/>
            <a:ext cx="5791200" cy="6858000"/>
          </a:xfrm>
          <a:prstGeom prst="rect">
            <a:avLst/>
          </a:prstGeom>
          <a:noFill/>
          <a:ln w="9525">
            <a:noFill/>
            <a:miter lim="800000"/>
            <a:headEnd/>
            <a:tailEnd/>
          </a:ln>
        </p:spPr>
      </p:pic>
      <p:pic>
        <p:nvPicPr>
          <p:cNvPr id="30724" name="Picture 5" descr="satir approach"/>
          <p:cNvPicPr>
            <a:picLocks noChangeAspect="1" noChangeArrowheads="1"/>
          </p:cNvPicPr>
          <p:nvPr/>
        </p:nvPicPr>
        <p:blipFill>
          <a:blip r:embed="rId3"/>
          <a:srcRect/>
          <a:stretch>
            <a:fillRect/>
          </a:stretch>
        </p:blipFill>
        <p:spPr bwMode="auto">
          <a:xfrm>
            <a:off x="6477000" y="4495800"/>
            <a:ext cx="2286000" cy="1981200"/>
          </a:xfrm>
          <a:prstGeom prst="rect">
            <a:avLst/>
          </a:prstGeom>
          <a:noFill/>
          <a:ln w="9525">
            <a:noFill/>
            <a:miter lim="800000"/>
            <a:headEnd/>
            <a:tailEnd/>
          </a:ln>
        </p:spPr>
      </p:pic>
      <p:pic>
        <p:nvPicPr>
          <p:cNvPr id="30725" name="Picture 6" descr="Satir060926"/>
          <p:cNvPicPr>
            <a:picLocks noChangeAspect="1" noChangeArrowheads="1"/>
          </p:cNvPicPr>
          <p:nvPr/>
        </p:nvPicPr>
        <p:blipFill>
          <a:blip r:embed="rId4"/>
          <a:srcRect/>
          <a:stretch>
            <a:fillRect/>
          </a:stretch>
        </p:blipFill>
        <p:spPr bwMode="auto">
          <a:xfrm>
            <a:off x="5943600" y="1219200"/>
            <a:ext cx="3054350"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228600"/>
            <a:ext cx="7705725" cy="612775"/>
          </a:xfrm>
        </p:spPr>
        <p:txBody>
          <a:bodyPr/>
          <a:lstStyle/>
          <a:p>
            <a:pPr algn="ctr" eaLnBrk="1" hangingPunct="1"/>
            <a:r>
              <a:rPr lang="en-US" smtClean="0"/>
              <a:t>The Process of Change</a:t>
            </a:r>
          </a:p>
        </p:txBody>
      </p:sp>
      <p:sp>
        <p:nvSpPr>
          <p:cNvPr id="31747" name="Rectangle 3"/>
          <p:cNvSpPr>
            <a:spLocks noGrp="1" noChangeArrowheads="1"/>
          </p:cNvSpPr>
          <p:nvPr>
            <p:ph type="body" idx="1"/>
          </p:nvPr>
        </p:nvSpPr>
        <p:spPr>
          <a:xfrm>
            <a:off x="0" y="1524000"/>
            <a:ext cx="4191000" cy="5181600"/>
          </a:xfrm>
        </p:spPr>
        <p:txBody>
          <a:bodyPr/>
          <a:lstStyle/>
          <a:p>
            <a:pPr eaLnBrk="1" hangingPunct="1"/>
            <a:r>
              <a:rPr lang="en-US" smtClean="0">
                <a:latin typeface="Times New Roman" pitchFamily="18" charset="0"/>
              </a:rPr>
              <a:t>Goal is to change survival stances into congruent open communication.</a:t>
            </a:r>
          </a:p>
          <a:p>
            <a:pPr eaLnBrk="1" hangingPunct="1"/>
            <a:r>
              <a:rPr lang="en-US" smtClean="0">
                <a:latin typeface="Times New Roman" pitchFamily="18" charset="0"/>
              </a:rPr>
              <a:t>People learn only when they are in a state of chaos.</a:t>
            </a:r>
          </a:p>
          <a:p>
            <a:pPr eaLnBrk="1" hangingPunct="1"/>
            <a:r>
              <a:rPr lang="en-US" smtClean="0">
                <a:latin typeface="Times New Roman" pitchFamily="18" charset="0"/>
              </a:rPr>
              <a:t>Change is an internal shift that brings about external change.</a:t>
            </a:r>
            <a:r>
              <a:rPr lang="en-US" smtClean="0"/>
              <a:t>  </a:t>
            </a:r>
          </a:p>
          <a:p>
            <a:pPr eaLnBrk="1" hangingPunct="1"/>
            <a:r>
              <a:rPr lang="en-US" smtClean="0">
                <a:latin typeface="Times New Roman" pitchFamily="18" charset="0"/>
              </a:rPr>
              <a:t>A process of discovery, awareness and understanding.</a:t>
            </a:r>
          </a:p>
          <a:p>
            <a:pPr eaLnBrk="1" hangingPunct="1"/>
            <a:r>
              <a:rPr lang="en-US" smtClean="0">
                <a:latin typeface="Times New Roman" pitchFamily="18" charset="0"/>
              </a:rPr>
              <a:t>A process that adds, expands and transforms something else to what already exists.</a:t>
            </a:r>
          </a:p>
        </p:txBody>
      </p:sp>
      <p:sp>
        <p:nvSpPr>
          <p:cNvPr id="31748" name="Text Box 4"/>
          <p:cNvSpPr txBox="1">
            <a:spLocks noChangeArrowheads="1"/>
          </p:cNvSpPr>
          <p:nvPr/>
        </p:nvSpPr>
        <p:spPr bwMode="auto">
          <a:xfrm>
            <a:off x="4191000" y="1600200"/>
            <a:ext cx="4800600" cy="4616450"/>
          </a:xfrm>
          <a:prstGeom prst="rect">
            <a:avLst/>
          </a:prstGeom>
          <a:noFill/>
          <a:ln w="9525">
            <a:noFill/>
            <a:miter lim="800000"/>
            <a:headEnd/>
            <a:tailEnd/>
          </a:ln>
        </p:spPr>
        <p:txBody>
          <a:bodyPr>
            <a:spAutoFit/>
          </a:bodyPr>
          <a:lstStyle/>
          <a:p>
            <a:pPr>
              <a:spcBef>
                <a:spcPts val="600"/>
              </a:spcBef>
              <a:buFontTx/>
              <a:buChar char="•"/>
            </a:pPr>
            <a:r>
              <a:rPr lang="en-US">
                <a:latin typeface="Times New Roman" pitchFamily="18" charset="0"/>
              </a:rPr>
              <a:t>  People establish a status quo. </a:t>
            </a:r>
          </a:p>
          <a:p>
            <a:pPr>
              <a:spcBef>
                <a:spcPts val="600"/>
              </a:spcBef>
              <a:buFontTx/>
              <a:buChar char="•"/>
            </a:pPr>
            <a:r>
              <a:rPr lang="en-US">
                <a:latin typeface="Times New Roman" pitchFamily="18" charset="0"/>
              </a:rPr>
              <a:t> They know their context and how it fits into their world.</a:t>
            </a:r>
          </a:p>
          <a:p>
            <a:pPr>
              <a:spcBef>
                <a:spcPts val="600"/>
              </a:spcBef>
              <a:buFontTx/>
              <a:buChar char="•"/>
            </a:pPr>
            <a:r>
              <a:rPr lang="en-US">
                <a:latin typeface="Times New Roman" pitchFamily="18" charset="0"/>
              </a:rPr>
              <a:t>  Foreign elements are unwelcomed,  denied or eliminated.</a:t>
            </a:r>
          </a:p>
          <a:p>
            <a:pPr>
              <a:spcBef>
                <a:spcPts val="600"/>
              </a:spcBef>
              <a:buFontTx/>
              <a:buChar char="•"/>
            </a:pPr>
            <a:r>
              <a:rPr lang="en-US">
                <a:latin typeface="Times New Roman" pitchFamily="18" charset="0"/>
              </a:rPr>
              <a:t>  People avoid change</a:t>
            </a:r>
          </a:p>
          <a:p>
            <a:pPr>
              <a:spcBef>
                <a:spcPts val="600"/>
              </a:spcBef>
              <a:buFontTx/>
              <a:buChar char="•"/>
            </a:pPr>
            <a:r>
              <a:rPr lang="en-US">
                <a:latin typeface="Times New Roman" pitchFamily="18" charset="0"/>
              </a:rPr>
              <a:t>  A stimulus becomes necessary for meaningful change.</a:t>
            </a:r>
          </a:p>
          <a:p>
            <a:pPr>
              <a:spcBef>
                <a:spcPts val="600"/>
              </a:spcBef>
              <a:buFontTx/>
              <a:buChar char="•"/>
            </a:pPr>
            <a:r>
              <a:rPr lang="en-US">
                <a:latin typeface="Times New Roman" pitchFamily="18" charset="0"/>
              </a:rPr>
              <a:t>  Stimulus has to come from outside.</a:t>
            </a:r>
          </a:p>
          <a:p>
            <a:pPr>
              <a:spcBef>
                <a:spcPts val="600"/>
              </a:spcBef>
              <a:buFontTx/>
              <a:buChar char="•"/>
            </a:pPr>
            <a:r>
              <a:rPr lang="en-US">
                <a:latin typeface="Times New Roman" pitchFamily="18" charset="0"/>
              </a:rPr>
              <a:t>  Internal change occurs due to threat, pain, fear and hope.</a:t>
            </a:r>
          </a:p>
        </p:txBody>
      </p:sp>
      <p:sp>
        <p:nvSpPr>
          <p:cNvPr id="31749" name="Text Box 6"/>
          <p:cNvSpPr txBox="1">
            <a:spLocks noChangeArrowheads="1"/>
          </p:cNvSpPr>
          <p:nvPr/>
        </p:nvSpPr>
        <p:spPr bwMode="auto">
          <a:xfrm>
            <a:off x="5105400" y="1219200"/>
            <a:ext cx="2362200" cy="366713"/>
          </a:xfrm>
          <a:prstGeom prst="rect">
            <a:avLst/>
          </a:prstGeom>
          <a:noFill/>
          <a:ln w="9525">
            <a:noFill/>
            <a:miter lim="800000"/>
            <a:headEnd/>
            <a:tailEnd/>
          </a:ln>
        </p:spPr>
        <p:txBody>
          <a:bodyPr>
            <a:spAutoFit/>
          </a:bodyPr>
          <a:lstStyle/>
          <a:p>
            <a:pPr>
              <a:spcBef>
                <a:spcPct val="50000"/>
              </a:spcBef>
            </a:pPr>
            <a:r>
              <a:rPr lang="en-US" sz="1800">
                <a:solidFill>
                  <a:srgbClr val="3333FF"/>
                </a:solidFill>
                <a:latin typeface="Tahoma" pitchFamily="34" charset="0"/>
              </a:rPr>
              <a:t>Problem and trigger</a:t>
            </a:r>
          </a:p>
        </p:txBody>
      </p:sp>
      <p:pic>
        <p:nvPicPr>
          <p:cNvPr id="31750" name="Picture 10" descr="MPj03826740000[1]"/>
          <p:cNvPicPr>
            <a:picLocks noChangeAspect="1" noChangeArrowheads="1"/>
          </p:cNvPicPr>
          <p:nvPr/>
        </p:nvPicPr>
        <p:blipFill>
          <a:blip r:embed="rId2"/>
          <a:srcRect/>
          <a:stretch>
            <a:fillRect/>
          </a:stretch>
        </p:blipFill>
        <p:spPr bwMode="auto">
          <a:xfrm>
            <a:off x="0" y="0"/>
            <a:ext cx="1600200" cy="1524000"/>
          </a:xfrm>
          <a:prstGeom prst="rect">
            <a:avLst/>
          </a:prstGeom>
          <a:noFill/>
          <a:ln w="9525">
            <a:noFill/>
            <a:miter lim="800000"/>
            <a:headEnd/>
            <a:tailEnd/>
          </a:ln>
        </p:spPr>
      </p:pic>
      <p:sp>
        <p:nvSpPr>
          <p:cNvPr id="31751" name="Text Box 5"/>
          <p:cNvSpPr txBox="1">
            <a:spLocks noChangeArrowheads="1"/>
          </p:cNvSpPr>
          <p:nvPr/>
        </p:nvSpPr>
        <p:spPr bwMode="auto">
          <a:xfrm>
            <a:off x="1219200" y="1143000"/>
            <a:ext cx="2590800" cy="366713"/>
          </a:xfrm>
          <a:prstGeom prst="rect">
            <a:avLst/>
          </a:prstGeom>
          <a:noFill/>
          <a:ln w="9525">
            <a:noFill/>
            <a:miter lim="800000"/>
            <a:headEnd/>
            <a:tailEnd/>
          </a:ln>
        </p:spPr>
        <p:txBody>
          <a:bodyPr>
            <a:spAutoFit/>
          </a:bodyPr>
          <a:lstStyle/>
          <a:p>
            <a:pPr algn="ctr">
              <a:spcBef>
                <a:spcPct val="50000"/>
              </a:spcBef>
            </a:pPr>
            <a:r>
              <a:rPr lang="en-US" sz="1800">
                <a:solidFill>
                  <a:srgbClr val="3333FF"/>
                </a:solidFill>
                <a:latin typeface="Tahoma" pitchFamily="34" charset="0"/>
              </a:rPr>
              <a:t>Goal and meaning</a:t>
            </a:r>
          </a:p>
        </p:txBody>
      </p:sp>
      <p:pic>
        <p:nvPicPr>
          <p:cNvPr id="31752" name="Picture 12" descr="MCj01987490000[1]"/>
          <p:cNvPicPr>
            <a:picLocks noChangeAspect="1" noChangeArrowheads="1"/>
          </p:cNvPicPr>
          <p:nvPr/>
        </p:nvPicPr>
        <p:blipFill>
          <a:blip r:embed="rId3"/>
          <a:srcRect/>
          <a:stretch>
            <a:fillRect/>
          </a:stretch>
        </p:blipFill>
        <p:spPr bwMode="auto">
          <a:xfrm>
            <a:off x="7239000" y="0"/>
            <a:ext cx="19050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038600" y="152400"/>
            <a:ext cx="3048000" cy="609600"/>
          </a:xfrm>
        </p:spPr>
        <p:txBody>
          <a:bodyPr/>
          <a:lstStyle/>
          <a:p>
            <a:pPr eaLnBrk="1" hangingPunct="1"/>
            <a:r>
              <a:rPr lang="en-US" smtClean="0"/>
              <a:t>Stage of Change</a:t>
            </a:r>
          </a:p>
        </p:txBody>
      </p:sp>
      <p:pic>
        <p:nvPicPr>
          <p:cNvPr id="32771" name="Picture 5" descr="035a"/>
          <p:cNvPicPr>
            <a:picLocks noChangeAspect="1" noChangeArrowheads="1"/>
          </p:cNvPicPr>
          <p:nvPr/>
        </p:nvPicPr>
        <p:blipFill>
          <a:blip r:embed="rId2"/>
          <a:srcRect/>
          <a:stretch>
            <a:fillRect/>
          </a:stretch>
        </p:blipFill>
        <p:spPr bwMode="auto">
          <a:xfrm>
            <a:off x="0" y="0"/>
            <a:ext cx="3276600" cy="1524000"/>
          </a:xfrm>
          <a:prstGeom prst="rect">
            <a:avLst/>
          </a:prstGeom>
          <a:noFill/>
          <a:ln w="9525">
            <a:noFill/>
            <a:miter lim="800000"/>
            <a:headEnd/>
            <a:tailEnd/>
          </a:ln>
        </p:spPr>
      </p:pic>
      <p:pic>
        <p:nvPicPr>
          <p:cNvPr id="32772" name="Picture 6" descr="learning_zone"/>
          <p:cNvPicPr>
            <a:picLocks noChangeAspect="1" noChangeArrowheads="1"/>
          </p:cNvPicPr>
          <p:nvPr/>
        </p:nvPicPr>
        <p:blipFill>
          <a:blip r:embed="rId3"/>
          <a:srcRect/>
          <a:stretch>
            <a:fillRect/>
          </a:stretch>
        </p:blipFill>
        <p:spPr bwMode="auto">
          <a:xfrm>
            <a:off x="3276600" y="914400"/>
            <a:ext cx="5867400" cy="5791200"/>
          </a:xfrm>
          <a:prstGeom prst="rect">
            <a:avLst/>
          </a:prstGeom>
          <a:noFill/>
          <a:ln w="9525">
            <a:noFill/>
            <a:miter lim="800000"/>
            <a:headEnd/>
            <a:tailEnd/>
          </a:ln>
        </p:spPr>
      </p:pic>
      <p:sp>
        <p:nvSpPr>
          <p:cNvPr id="32773" name="Text Box 8"/>
          <p:cNvSpPr txBox="1">
            <a:spLocks noChangeArrowheads="1"/>
          </p:cNvSpPr>
          <p:nvPr/>
        </p:nvSpPr>
        <p:spPr bwMode="auto">
          <a:xfrm>
            <a:off x="152400" y="1524000"/>
            <a:ext cx="2971800" cy="5589588"/>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800">
                <a:latin typeface="Tahoma" pitchFamily="34" charset="0"/>
              </a:rPr>
              <a:t> </a:t>
            </a:r>
            <a:r>
              <a:rPr lang="en-US" sz="1800" b="1" u="sng">
                <a:latin typeface="Times New Roman" pitchFamily="18" charset="0"/>
              </a:rPr>
              <a:t>Status quo</a:t>
            </a:r>
            <a:r>
              <a:rPr lang="en-US" sz="1800">
                <a:latin typeface="Times New Roman" pitchFamily="18" charset="0"/>
              </a:rPr>
              <a:t>: Need for change emerges</a:t>
            </a:r>
          </a:p>
          <a:p>
            <a:pPr>
              <a:spcBef>
                <a:spcPct val="50000"/>
              </a:spcBef>
              <a:buFont typeface="Wingdings" pitchFamily="2" charset="2"/>
              <a:buChar char="ü"/>
            </a:pPr>
            <a:r>
              <a:rPr lang="en-US" sz="1800" b="1" u="sng">
                <a:latin typeface="Times New Roman" pitchFamily="18" charset="0"/>
              </a:rPr>
              <a:t>Introduction foreign element</a:t>
            </a:r>
            <a:r>
              <a:rPr lang="en-US" sz="1800">
                <a:latin typeface="Times New Roman" pitchFamily="18" charset="0"/>
              </a:rPr>
              <a:t>: System articulates need to another person.</a:t>
            </a:r>
          </a:p>
          <a:p>
            <a:pPr>
              <a:spcBef>
                <a:spcPct val="50000"/>
              </a:spcBef>
              <a:buFont typeface="Wingdings" pitchFamily="2" charset="2"/>
              <a:buChar char="ü"/>
            </a:pPr>
            <a:r>
              <a:rPr lang="en-US" sz="1800" b="1" i="1" u="sng">
                <a:latin typeface="Times New Roman" pitchFamily="18" charset="0"/>
              </a:rPr>
              <a:t>Chaos</a:t>
            </a:r>
            <a:r>
              <a:rPr lang="en-US" sz="1800">
                <a:latin typeface="Times New Roman" pitchFamily="18" charset="0"/>
              </a:rPr>
              <a:t>: System moves into a state of disequilibrium.</a:t>
            </a:r>
          </a:p>
          <a:p>
            <a:pPr>
              <a:spcBef>
                <a:spcPct val="50000"/>
              </a:spcBef>
              <a:buFont typeface="Wingdings" pitchFamily="2" charset="2"/>
              <a:buChar char="ü"/>
            </a:pPr>
            <a:r>
              <a:rPr lang="en-US" sz="1800" b="1" u="sng">
                <a:latin typeface="Times New Roman" pitchFamily="18" charset="0"/>
              </a:rPr>
              <a:t>Integration</a:t>
            </a:r>
            <a:r>
              <a:rPr lang="en-US" sz="1800">
                <a:latin typeface="Times New Roman" pitchFamily="18" charset="0"/>
              </a:rPr>
              <a:t>: System integrates new learning, and a new states emerges.</a:t>
            </a:r>
          </a:p>
          <a:p>
            <a:pPr>
              <a:spcBef>
                <a:spcPct val="50000"/>
              </a:spcBef>
              <a:buFont typeface="Wingdings" pitchFamily="2" charset="2"/>
              <a:buChar char="ü"/>
            </a:pPr>
            <a:r>
              <a:rPr lang="en-US" sz="1800" b="1" u="sng">
                <a:latin typeface="Times New Roman" pitchFamily="18" charset="0"/>
              </a:rPr>
              <a:t>Practice</a:t>
            </a:r>
            <a:r>
              <a:rPr lang="en-US" sz="1800">
                <a:latin typeface="Times New Roman" pitchFamily="18" charset="0"/>
              </a:rPr>
              <a:t>: System practices new learning, and strengthens the new state</a:t>
            </a:r>
          </a:p>
          <a:p>
            <a:pPr>
              <a:spcBef>
                <a:spcPct val="50000"/>
              </a:spcBef>
              <a:buFont typeface="Wingdings" pitchFamily="2" charset="2"/>
              <a:buChar char="ü"/>
            </a:pPr>
            <a:r>
              <a:rPr lang="en-US" sz="1800" b="1" u="sng">
                <a:latin typeface="Times New Roman" pitchFamily="18" charset="0"/>
              </a:rPr>
              <a:t>New status quo</a:t>
            </a:r>
            <a:r>
              <a:rPr lang="en-US" sz="1800">
                <a:latin typeface="Times New Roman" pitchFamily="18" charset="0"/>
              </a:rPr>
              <a:t>: New status quo represents a more functional state of being.</a:t>
            </a:r>
          </a:p>
          <a:p>
            <a:pPr>
              <a:spcBef>
                <a:spcPct val="50000"/>
              </a:spcBef>
            </a:pPr>
            <a:endParaRPr lang="en-US" sz="1800">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a:xfrm>
            <a:off x="795338" y="482600"/>
            <a:ext cx="3833812" cy="536575"/>
          </a:xfrm>
        </p:spPr>
        <p:txBody>
          <a:bodyPr/>
          <a:lstStyle/>
          <a:p>
            <a:pPr algn="ctr" eaLnBrk="1" hangingPunct="1"/>
            <a:r>
              <a:rPr lang="en-US" sz="2800" smtClean="0"/>
              <a:t>Stage 1-Status Quo</a:t>
            </a:r>
          </a:p>
        </p:txBody>
      </p:sp>
      <p:sp>
        <p:nvSpPr>
          <p:cNvPr id="33795" name="Rectangle 7"/>
          <p:cNvSpPr>
            <a:spLocks noGrp="1" noChangeArrowheads="1"/>
          </p:cNvSpPr>
          <p:nvPr>
            <p:ph type="body" sz="half" idx="1"/>
          </p:nvPr>
        </p:nvSpPr>
        <p:spPr/>
        <p:txBody>
          <a:bodyPr/>
          <a:lstStyle/>
          <a:p>
            <a:pPr eaLnBrk="1" hangingPunct="1"/>
            <a:r>
              <a:rPr lang="en-US" sz="2000" smtClean="0"/>
              <a:t>Family has clear set of expectations and reactions</a:t>
            </a:r>
          </a:p>
          <a:p>
            <a:pPr eaLnBrk="1" hangingPunct="1"/>
            <a:r>
              <a:rPr lang="en-US" sz="2000" smtClean="0"/>
              <a:t>Repetition is self-reinforce</a:t>
            </a:r>
          </a:p>
          <a:p>
            <a:pPr eaLnBrk="1" hangingPunct="1"/>
            <a:r>
              <a:rPr lang="en-US" sz="2000" smtClean="0"/>
              <a:t>Stances and beliefs are powerful</a:t>
            </a:r>
          </a:p>
          <a:p>
            <a:pPr eaLnBrk="1" hangingPunct="1"/>
            <a:r>
              <a:rPr lang="en-US" sz="2000" smtClean="0"/>
              <a:t>Person and behavior are separated</a:t>
            </a:r>
          </a:p>
          <a:p>
            <a:pPr eaLnBrk="1" hangingPunct="1"/>
            <a:r>
              <a:rPr lang="en-US" sz="2000" smtClean="0"/>
              <a:t>Exchange of values is unfair and unjust but stable</a:t>
            </a:r>
          </a:p>
          <a:p>
            <a:pPr eaLnBrk="1" hangingPunct="1"/>
            <a:r>
              <a:rPr lang="en-US" sz="2000" smtClean="0"/>
              <a:t>Members cope with survival stances</a:t>
            </a:r>
          </a:p>
          <a:p>
            <a:pPr eaLnBrk="1" hangingPunct="1"/>
            <a:r>
              <a:rPr lang="en-US" sz="2000" smtClean="0"/>
              <a:t>Therapist must find the thread to original systemic crisis</a:t>
            </a:r>
          </a:p>
        </p:txBody>
      </p:sp>
      <p:sp>
        <p:nvSpPr>
          <p:cNvPr id="33796" name="Rectangle 8"/>
          <p:cNvSpPr>
            <a:spLocks noGrp="1" noChangeArrowheads="1"/>
          </p:cNvSpPr>
          <p:nvPr>
            <p:ph type="body" sz="half" idx="2"/>
          </p:nvPr>
        </p:nvSpPr>
        <p:spPr/>
        <p:txBody>
          <a:bodyPr/>
          <a:lstStyle/>
          <a:p>
            <a:pPr eaLnBrk="1" hangingPunct="1"/>
            <a:r>
              <a:rPr lang="en-US" sz="2000" smtClean="0"/>
              <a:t>Foreign element is therapist</a:t>
            </a:r>
          </a:p>
          <a:p>
            <a:pPr eaLnBrk="1" hangingPunct="1"/>
            <a:r>
              <a:rPr lang="en-US" sz="2000" smtClean="0"/>
              <a:t>Majority of family members must accept outside element</a:t>
            </a:r>
          </a:p>
          <a:p>
            <a:pPr eaLnBrk="1" hangingPunct="1"/>
            <a:r>
              <a:rPr lang="en-US" sz="2000" smtClean="0"/>
              <a:t>Therapist models congruence to give hope</a:t>
            </a:r>
          </a:p>
          <a:p>
            <a:pPr eaLnBrk="1" hangingPunct="1"/>
            <a:r>
              <a:rPr lang="en-US" sz="2000" smtClean="0"/>
              <a:t>Therapist is in charge of the process</a:t>
            </a:r>
          </a:p>
          <a:p>
            <a:pPr eaLnBrk="1" hangingPunct="1"/>
            <a:r>
              <a:rPr lang="en-US" sz="2000" smtClean="0"/>
              <a:t>Therapist conveys acceptance, credibility, and an awareness of change</a:t>
            </a:r>
          </a:p>
          <a:p>
            <a:pPr eaLnBrk="1" hangingPunct="1"/>
            <a:r>
              <a:rPr lang="en-US" sz="2000" smtClean="0"/>
              <a:t>Therapist must make personal contact below level of coping dynamics and survival stances</a:t>
            </a:r>
          </a:p>
        </p:txBody>
      </p:sp>
      <p:sp>
        <p:nvSpPr>
          <p:cNvPr id="33797" name="Text Box 9"/>
          <p:cNvSpPr txBox="1">
            <a:spLocks noChangeArrowheads="1"/>
          </p:cNvSpPr>
          <p:nvPr/>
        </p:nvSpPr>
        <p:spPr bwMode="auto">
          <a:xfrm>
            <a:off x="5029200" y="152400"/>
            <a:ext cx="3810000" cy="946150"/>
          </a:xfrm>
          <a:prstGeom prst="rect">
            <a:avLst/>
          </a:prstGeom>
          <a:noFill/>
          <a:ln w="9525">
            <a:noFill/>
            <a:miter lim="800000"/>
            <a:headEnd/>
            <a:tailEnd/>
          </a:ln>
        </p:spPr>
        <p:txBody>
          <a:bodyPr>
            <a:spAutoFit/>
          </a:bodyPr>
          <a:lstStyle/>
          <a:p>
            <a:pPr algn="ctr">
              <a:spcBef>
                <a:spcPct val="50000"/>
              </a:spcBef>
            </a:pPr>
            <a:r>
              <a:rPr lang="en-US" sz="2800"/>
              <a:t>Stage 2- Introduction new element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1776413" y="692150"/>
            <a:ext cx="2662237" cy="441325"/>
          </a:xfrm>
        </p:spPr>
        <p:txBody>
          <a:bodyPr/>
          <a:lstStyle/>
          <a:p>
            <a:pPr algn="ctr" eaLnBrk="1" hangingPunct="1"/>
            <a:r>
              <a:rPr lang="en-US" sz="2800" smtClean="0"/>
              <a:t>Stage 3 - Chaos</a:t>
            </a:r>
          </a:p>
        </p:txBody>
      </p:sp>
      <p:sp>
        <p:nvSpPr>
          <p:cNvPr id="34819" name="Rectangle 5"/>
          <p:cNvSpPr>
            <a:spLocks noGrp="1" noChangeArrowheads="1"/>
          </p:cNvSpPr>
          <p:nvPr>
            <p:ph type="body" sz="half" idx="1"/>
          </p:nvPr>
        </p:nvSpPr>
        <p:spPr>
          <a:xfrm>
            <a:off x="638175" y="1600200"/>
            <a:ext cx="4062413" cy="4895850"/>
          </a:xfrm>
        </p:spPr>
        <p:txBody>
          <a:bodyPr/>
          <a:lstStyle/>
          <a:p>
            <a:pPr eaLnBrk="1" hangingPunct="1"/>
            <a:r>
              <a:rPr lang="en-US" sz="2000" smtClean="0">
                <a:latin typeface="Times New Roman" pitchFamily="18" charset="0"/>
              </a:rPr>
              <a:t>System operates in unpredictable ways</a:t>
            </a:r>
          </a:p>
          <a:p>
            <a:pPr eaLnBrk="1" hangingPunct="1"/>
            <a:r>
              <a:rPr lang="en-US" sz="2000" smtClean="0">
                <a:latin typeface="Times New Roman" pitchFamily="18" charset="0"/>
              </a:rPr>
              <a:t>Therapist must neutralize family’s fear and anxiety</a:t>
            </a:r>
          </a:p>
          <a:p>
            <a:pPr eaLnBrk="1" hangingPunct="1"/>
            <a:r>
              <a:rPr lang="en-US" sz="2000" smtClean="0">
                <a:latin typeface="Times New Roman" pitchFamily="18" charset="0"/>
              </a:rPr>
              <a:t>Therapist stays congruent, calm, supportive and accepting of family members </a:t>
            </a:r>
          </a:p>
          <a:p>
            <a:pPr eaLnBrk="1" hangingPunct="1"/>
            <a:r>
              <a:rPr lang="en-US" sz="2000" smtClean="0">
                <a:latin typeface="Times New Roman" pitchFamily="18" charset="0"/>
              </a:rPr>
              <a:t>Therapist stands back, stays grounded, explores expectations, and investigates people’s feeling</a:t>
            </a:r>
          </a:p>
          <a:p>
            <a:pPr eaLnBrk="1" hangingPunct="1"/>
            <a:r>
              <a:rPr lang="en-US" sz="2000" smtClean="0">
                <a:latin typeface="Times New Roman" pitchFamily="18" charset="0"/>
              </a:rPr>
              <a:t>Therapist may use humor, reframing or sculpting</a:t>
            </a:r>
          </a:p>
        </p:txBody>
      </p:sp>
      <p:sp>
        <p:nvSpPr>
          <p:cNvPr id="34820" name="Rectangle 6"/>
          <p:cNvSpPr>
            <a:spLocks noGrp="1" noChangeArrowheads="1"/>
          </p:cNvSpPr>
          <p:nvPr>
            <p:ph type="body" sz="half" idx="2"/>
          </p:nvPr>
        </p:nvSpPr>
        <p:spPr>
          <a:xfrm>
            <a:off x="4819650" y="1314450"/>
            <a:ext cx="3776663" cy="4895850"/>
          </a:xfrm>
        </p:spPr>
        <p:txBody>
          <a:bodyPr/>
          <a:lstStyle/>
          <a:p>
            <a:pPr eaLnBrk="1" hangingPunct="1"/>
            <a:r>
              <a:rPr lang="en-US" sz="2000" smtClean="0">
                <a:latin typeface="Times New Roman" pitchFamily="18" charset="0"/>
              </a:rPr>
              <a:t>Development of new possibilities</a:t>
            </a:r>
          </a:p>
          <a:p>
            <a:pPr eaLnBrk="1" hangingPunct="1"/>
            <a:r>
              <a:rPr lang="en-US" sz="2000" smtClean="0">
                <a:latin typeface="Times New Roman" pitchFamily="18" charset="0"/>
              </a:rPr>
              <a:t>Re-evaluation of past and present expectations</a:t>
            </a:r>
          </a:p>
          <a:p>
            <a:pPr eaLnBrk="1" hangingPunct="1"/>
            <a:r>
              <a:rPr lang="en-US" sz="2000" smtClean="0">
                <a:latin typeface="Times New Roman" pitchFamily="18" charset="0"/>
              </a:rPr>
              <a:t>Use of inner resources</a:t>
            </a:r>
          </a:p>
          <a:p>
            <a:pPr eaLnBrk="1" hangingPunct="1"/>
            <a:r>
              <a:rPr lang="en-US" sz="2000" smtClean="0">
                <a:latin typeface="Times New Roman" pitchFamily="18" charset="0"/>
              </a:rPr>
              <a:t>Acceptance of parents, life experiences, self-worth and future</a:t>
            </a:r>
          </a:p>
          <a:p>
            <a:pPr eaLnBrk="1" hangingPunct="1"/>
            <a:r>
              <a:rPr lang="en-US" sz="2000" smtClean="0">
                <a:latin typeface="Times New Roman" pitchFamily="18" charset="0"/>
              </a:rPr>
              <a:t>Letting go of survival stances</a:t>
            </a:r>
          </a:p>
          <a:p>
            <a:pPr eaLnBrk="1" hangingPunct="1"/>
            <a:r>
              <a:rPr lang="en-US" sz="2000" smtClean="0">
                <a:latin typeface="Times New Roman" pitchFamily="18" charset="0"/>
              </a:rPr>
              <a:t>Decision about how to be perceived by others and self</a:t>
            </a:r>
          </a:p>
          <a:p>
            <a:pPr eaLnBrk="1" hangingPunct="1"/>
            <a:r>
              <a:rPr lang="en-US" sz="2000" smtClean="0">
                <a:latin typeface="Times New Roman" pitchFamily="18" charset="0"/>
              </a:rPr>
              <a:t>Differentiation between anxiety and excitement</a:t>
            </a:r>
          </a:p>
        </p:txBody>
      </p:sp>
      <p:sp>
        <p:nvSpPr>
          <p:cNvPr id="34821" name="Text Box 7"/>
          <p:cNvSpPr txBox="1">
            <a:spLocks noChangeArrowheads="1"/>
          </p:cNvSpPr>
          <p:nvPr/>
        </p:nvSpPr>
        <p:spPr bwMode="auto">
          <a:xfrm>
            <a:off x="4400550" y="581025"/>
            <a:ext cx="3962400" cy="519113"/>
          </a:xfrm>
          <a:prstGeom prst="rect">
            <a:avLst/>
          </a:prstGeom>
          <a:noFill/>
          <a:ln w="9525">
            <a:noFill/>
            <a:miter lim="800000"/>
            <a:headEnd/>
            <a:tailEnd/>
          </a:ln>
        </p:spPr>
        <p:txBody>
          <a:bodyPr>
            <a:spAutoFit/>
          </a:bodyPr>
          <a:lstStyle/>
          <a:p>
            <a:pPr algn="ctr">
              <a:spcBef>
                <a:spcPct val="50000"/>
              </a:spcBef>
            </a:pPr>
            <a:r>
              <a:rPr lang="en-US" sz="2800"/>
              <a:t>Stage 4 - Integration</a:t>
            </a:r>
          </a:p>
        </p:txBody>
      </p:sp>
      <p:pic>
        <p:nvPicPr>
          <p:cNvPr id="34822" name="Picture 8" descr="040a"/>
          <p:cNvPicPr>
            <a:picLocks noChangeAspect="1" noChangeArrowheads="1"/>
          </p:cNvPicPr>
          <p:nvPr/>
        </p:nvPicPr>
        <p:blipFill>
          <a:blip r:embed="rId2"/>
          <a:srcRect/>
          <a:stretch>
            <a:fillRect/>
          </a:stretch>
        </p:blipFill>
        <p:spPr bwMode="auto">
          <a:xfrm>
            <a:off x="0" y="0"/>
            <a:ext cx="1752600" cy="1524000"/>
          </a:xfrm>
          <a:prstGeom prst="rect">
            <a:avLst/>
          </a:prstGeom>
          <a:noFill/>
          <a:ln w="9525">
            <a:noFill/>
            <a:miter lim="800000"/>
            <a:headEnd/>
            <a:tailEnd/>
          </a:ln>
        </p:spPr>
      </p:pic>
      <p:pic>
        <p:nvPicPr>
          <p:cNvPr id="34823" name="Picture 9" descr="thumbnailCABJWJDU"/>
          <p:cNvPicPr>
            <a:picLocks noChangeAspect="1" noChangeArrowheads="1"/>
          </p:cNvPicPr>
          <p:nvPr/>
        </p:nvPicPr>
        <p:blipFill>
          <a:blip r:embed="rId3"/>
          <a:srcRect/>
          <a:stretch>
            <a:fillRect/>
          </a:stretch>
        </p:blipFill>
        <p:spPr bwMode="auto">
          <a:xfrm>
            <a:off x="8077200" y="1023938"/>
            <a:ext cx="1066800"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4810125" y="590550"/>
            <a:ext cx="3810000" cy="482600"/>
          </a:xfrm>
        </p:spPr>
        <p:txBody>
          <a:bodyPr/>
          <a:lstStyle/>
          <a:p>
            <a:pPr algn="ctr" eaLnBrk="1" hangingPunct="1"/>
            <a:r>
              <a:rPr lang="en-US" sz="2400" smtClean="0"/>
              <a:t>Stage 6 – New Status Quo</a:t>
            </a:r>
          </a:p>
        </p:txBody>
      </p:sp>
      <p:sp>
        <p:nvSpPr>
          <p:cNvPr id="35843" name="Rectangle 5"/>
          <p:cNvSpPr>
            <a:spLocks noGrp="1" noChangeArrowheads="1"/>
          </p:cNvSpPr>
          <p:nvPr>
            <p:ph type="body" sz="half" idx="1"/>
          </p:nvPr>
        </p:nvSpPr>
        <p:spPr>
          <a:xfrm>
            <a:off x="390525" y="1390650"/>
            <a:ext cx="4210050" cy="3467100"/>
          </a:xfrm>
        </p:spPr>
        <p:txBody>
          <a:bodyPr/>
          <a:lstStyle/>
          <a:p>
            <a:pPr eaLnBrk="1" hangingPunct="1"/>
            <a:r>
              <a:rPr lang="en-US" sz="2400" smtClean="0">
                <a:latin typeface="Times New Roman" pitchFamily="18" charset="0"/>
              </a:rPr>
              <a:t>Practice Stage</a:t>
            </a:r>
          </a:p>
          <a:p>
            <a:pPr eaLnBrk="1" hangingPunct="1"/>
            <a:r>
              <a:rPr lang="en-US" sz="2400" smtClean="0">
                <a:latin typeface="Times New Roman" pitchFamily="18" charset="0"/>
              </a:rPr>
              <a:t>Therapist wants to encourage affirmations, meditations, anchoring exercises or the writing of reminders</a:t>
            </a:r>
          </a:p>
          <a:p>
            <a:pPr eaLnBrk="1" hangingPunct="1"/>
            <a:r>
              <a:rPr lang="en-US" sz="2400" smtClean="0">
                <a:latin typeface="Times New Roman" pitchFamily="18" charset="0"/>
              </a:rPr>
              <a:t>Goal is to eliminate the way that blocks people from functioning more fully</a:t>
            </a:r>
          </a:p>
        </p:txBody>
      </p:sp>
      <p:sp>
        <p:nvSpPr>
          <p:cNvPr id="35844" name="Rectangle 6"/>
          <p:cNvSpPr>
            <a:spLocks noGrp="1" noChangeArrowheads="1"/>
          </p:cNvSpPr>
          <p:nvPr>
            <p:ph type="body" sz="half" idx="2"/>
          </p:nvPr>
        </p:nvSpPr>
        <p:spPr>
          <a:xfrm>
            <a:off x="4972050" y="1171575"/>
            <a:ext cx="3690938" cy="3695700"/>
          </a:xfrm>
        </p:spPr>
        <p:txBody>
          <a:bodyPr/>
          <a:lstStyle/>
          <a:p>
            <a:pPr eaLnBrk="1" hangingPunct="1"/>
            <a:r>
              <a:rPr lang="en-US" sz="2400" smtClean="0">
                <a:latin typeface="Times New Roman" pitchFamily="18" charset="0"/>
              </a:rPr>
              <a:t>Provide a new Status quo</a:t>
            </a:r>
          </a:p>
          <a:p>
            <a:pPr eaLnBrk="1" hangingPunct="1"/>
            <a:r>
              <a:rPr lang="en-US" sz="2400" smtClean="0">
                <a:latin typeface="Times New Roman" pitchFamily="18" charset="0"/>
              </a:rPr>
              <a:t>Give a healthier equilibrium</a:t>
            </a:r>
          </a:p>
          <a:p>
            <a:pPr eaLnBrk="1" hangingPunct="1"/>
            <a:r>
              <a:rPr lang="en-US" sz="2400" smtClean="0">
                <a:latin typeface="Times New Roman" pitchFamily="18" charset="0"/>
              </a:rPr>
              <a:t>People relate more fully</a:t>
            </a:r>
          </a:p>
          <a:p>
            <a:pPr eaLnBrk="1" hangingPunct="1"/>
            <a:r>
              <a:rPr lang="en-US" sz="2400" smtClean="0">
                <a:latin typeface="Times New Roman" pitchFamily="18" charset="0"/>
              </a:rPr>
              <a:t>New set of prediction, sense of comfort, self-image and hope emerge</a:t>
            </a:r>
          </a:p>
        </p:txBody>
      </p:sp>
      <p:sp>
        <p:nvSpPr>
          <p:cNvPr id="35845" name="Text Box 7"/>
          <p:cNvSpPr txBox="1">
            <a:spLocks noChangeArrowheads="1"/>
          </p:cNvSpPr>
          <p:nvPr/>
        </p:nvSpPr>
        <p:spPr bwMode="auto">
          <a:xfrm>
            <a:off x="990600" y="228600"/>
            <a:ext cx="3810000" cy="457200"/>
          </a:xfrm>
          <a:prstGeom prst="rect">
            <a:avLst/>
          </a:prstGeom>
          <a:noFill/>
          <a:ln w="9525">
            <a:noFill/>
            <a:miter lim="800000"/>
            <a:headEnd/>
            <a:tailEnd/>
          </a:ln>
        </p:spPr>
        <p:txBody>
          <a:bodyPr>
            <a:spAutoFit/>
          </a:bodyPr>
          <a:lstStyle/>
          <a:p>
            <a:pPr>
              <a:spcBef>
                <a:spcPct val="50000"/>
              </a:spcBef>
            </a:pPr>
            <a:endParaRPr lang="en-US"/>
          </a:p>
        </p:txBody>
      </p:sp>
      <p:sp>
        <p:nvSpPr>
          <p:cNvPr id="35846" name="Text Box 8"/>
          <p:cNvSpPr txBox="1">
            <a:spLocks noChangeArrowheads="1"/>
          </p:cNvSpPr>
          <p:nvPr/>
        </p:nvSpPr>
        <p:spPr bwMode="auto">
          <a:xfrm>
            <a:off x="1066800" y="381000"/>
            <a:ext cx="3657600" cy="457200"/>
          </a:xfrm>
          <a:prstGeom prst="rect">
            <a:avLst/>
          </a:prstGeom>
          <a:noFill/>
          <a:ln w="9525">
            <a:noFill/>
            <a:miter lim="800000"/>
            <a:headEnd/>
            <a:tailEnd/>
          </a:ln>
        </p:spPr>
        <p:txBody>
          <a:bodyPr>
            <a:spAutoFit/>
          </a:bodyPr>
          <a:lstStyle/>
          <a:p>
            <a:pPr>
              <a:spcBef>
                <a:spcPct val="50000"/>
              </a:spcBef>
            </a:pPr>
            <a:endParaRPr lang="en-US"/>
          </a:p>
        </p:txBody>
      </p:sp>
      <p:sp>
        <p:nvSpPr>
          <p:cNvPr id="35847" name="Text Box 9"/>
          <p:cNvSpPr txBox="1">
            <a:spLocks noChangeArrowheads="1"/>
          </p:cNvSpPr>
          <p:nvPr/>
        </p:nvSpPr>
        <p:spPr bwMode="auto">
          <a:xfrm>
            <a:off x="1066800" y="628650"/>
            <a:ext cx="3657600" cy="457200"/>
          </a:xfrm>
          <a:prstGeom prst="rect">
            <a:avLst/>
          </a:prstGeom>
          <a:noFill/>
          <a:ln w="9525">
            <a:noFill/>
            <a:miter lim="800000"/>
            <a:headEnd/>
            <a:tailEnd/>
          </a:ln>
        </p:spPr>
        <p:txBody>
          <a:bodyPr>
            <a:spAutoFit/>
          </a:bodyPr>
          <a:lstStyle/>
          <a:p>
            <a:pPr algn="ctr">
              <a:spcBef>
                <a:spcPct val="50000"/>
              </a:spcBef>
            </a:pPr>
            <a:r>
              <a:rPr lang="en-US"/>
              <a:t>Stage 5 - Implementation</a:t>
            </a:r>
          </a:p>
        </p:txBody>
      </p:sp>
      <p:sp>
        <p:nvSpPr>
          <p:cNvPr id="35848" name="Text Box 10"/>
          <p:cNvSpPr txBox="1">
            <a:spLocks noChangeArrowheads="1"/>
          </p:cNvSpPr>
          <p:nvPr/>
        </p:nvSpPr>
        <p:spPr bwMode="auto">
          <a:xfrm>
            <a:off x="1295400" y="4800600"/>
            <a:ext cx="6781800" cy="1938338"/>
          </a:xfrm>
          <a:prstGeom prst="rect">
            <a:avLst/>
          </a:prstGeom>
          <a:noFill/>
          <a:ln w="9525">
            <a:noFill/>
            <a:miter lim="800000"/>
            <a:headEnd/>
            <a:tailEnd/>
          </a:ln>
        </p:spPr>
        <p:txBody>
          <a:bodyPr>
            <a:spAutoFit/>
          </a:bodyPr>
          <a:lstStyle/>
          <a:p>
            <a:pPr>
              <a:spcBef>
                <a:spcPct val="50000"/>
              </a:spcBef>
            </a:pPr>
            <a:r>
              <a:rPr lang="en-US">
                <a:solidFill>
                  <a:srgbClr val="3333FF"/>
                </a:solidFill>
                <a:latin typeface="Times New Roman" pitchFamily="18" charset="0"/>
              </a:rPr>
              <a:t>The stages, in the process of change, build one upon the other.</a:t>
            </a:r>
          </a:p>
          <a:p>
            <a:pPr>
              <a:spcBef>
                <a:spcPct val="50000"/>
              </a:spcBef>
            </a:pPr>
            <a:r>
              <a:rPr lang="en-US">
                <a:solidFill>
                  <a:srgbClr val="3333FF"/>
                </a:solidFill>
                <a:latin typeface="Times New Roman" pitchFamily="18" charset="0"/>
              </a:rPr>
              <a:t>Stages are multiphasic and repetitious</a:t>
            </a:r>
          </a:p>
          <a:p>
            <a:pPr>
              <a:spcBef>
                <a:spcPct val="50000"/>
              </a:spcBef>
            </a:pPr>
            <a:r>
              <a:rPr lang="en-US">
                <a:solidFill>
                  <a:srgbClr val="3333FF"/>
                </a:solidFill>
                <a:latin typeface="Times New Roman" pitchFamily="18" charset="0"/>
              </a:rPr>
              <a:t>Process of change continues throughout life</a:t>
            </a:r>
          </a:p>
        </p:txBody>
      </p:sp>
      <p:pic>
        <p:nvPicPr>
          <p:cNvPr id="35849" name="Picture 11" descr="thumbnailCABO81AO"/>
          <p:cNvPicPr>
            <a:picLocks noChangeAspect="1" noChangeArrowheads="1"/>
          </p:cNvPicPr>
          <p:nvPr/>
        </p:nvPicPr>
        <p:blipFill>
          <a:blip r:embed="rId2"/>
          <a:srcRect/>
          <a:stretch>
            <a:fillRect/>
          </a:stretch>
        </p:blipFill>
        <p:spPr bwMode="auto">
          <a:xfrm>
            <a:off x="0" y="0"/>
            <a:ext cx="1365250"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n-US" smtClean="0"/>
              <a:t>Ingredient of an Interaction</a:t>
            </a:r>
          </a:p>
        </p:txBody>
      </p:sp>
      <p:sp>
        <p:nvSpPr>
          <p:cNvPr id="36867" name="Rectangle 3"/>
          <p:cNvSpPr>
            <a:spLocks noGrp="1" noChangeArrowheads="1"/>
          </p:cNvSpPr>
          <p:nvPr>
            <p:ph type="body" idx="1"/>
          </p:nvPr>
        </p:nvSpPr>
        <p:spPr>
          <a:xfrm>
            <a:off x="1042988" y="1304925"/>
            <a:ext cx="7705725" cy="2276475"/>
          </a:xfrm>
        </p:spPr>
        <p:txBody>
          <a:bodyPr/>
          <a:lstStyle/>
          <a:p>
            <a:pPr algn="ctr" eaLnBrk="1" hangingPunct="1">
              <a:lnSpc>
                <a:spcPct val="80000"/>
              </a:lnSpc>
              <a:buFont typeface="Wingdings" pitchFamily="2" charset="2"/>
              <a:buChar char="§"/>
            </a:pPr>
            <a:r>
              <a:rPr lang="en-US" smtClean="0">
                <a:latin typeface="Times New Roman" pitchFamily="18" charset="0"/>
              </a:rPr>
              <a:t>Intervention can be used independently of any other technique</a:t>
            </a:r>
          </a:p>
          <a:p>
            <a:pPr algn="ctr" eaLnBrk="1" hangingPunct="1">
              <a:lnSpc>
                <a:spcPct val="80000"/>
              </a:lnSpc>
              <a:buClr>
                <a:srgbClr val="CC0000"/>
              </a:buClr>
              <a:buFont typeface="Wingdings" pitchFamily="2" charset="2"/>
              <a:buChar char="§"/>
            </a:pPr>
            <a:r>
              <a:rPr lang="en-US" smtClean="0">
                <a:solidFill>
                  <a:srgbClr val="CC0000"/>
                </a:solidFill>
                <a:latin typeface="Times New Roman" pitchFamily="18" charset="0"/>
              </a:rPr>
              <a:t>Focus on the internal mental and emotional patterns use in processing messages</a:t>
            </a:r>
          </a:p>
          <a:p>
            <a:pPr algn="ctr" eaLnBrk="1" hangingPunct="1">
              <a:lnSpc>
                <a:spcPct val="80000"/>
              </a:lnSpc>
              <a:buClr>
                <a:srgbClr val="3333FF"/>
              </a:buClr>
              <a:buFont typeface="Wingdings" pitchFamily="2" charset="2"/>
              <a:buChar char="§"/>
            </a:pPr>
            <a:r>
              <a:rPr lang="en-US" smtClean="0">
                <a:solidFill>
                  <a:srgbClr val="3333FF"/>
                </a:solidFill>
                <a:latin typeface="Times New Roman" pitchFamily="18" charset="0"/>
              </a:rPr>
              <a:t>Explore family rules that people follow for processing information</a:t>
            </a:r>
          </a:p>
          <a:p>
            <a:pPr algn="ctr" eaLnBrk="1" hangingPunct="1">
              <a:lnSpc>
                <a:spcPct val="80000"/>
              </a:lnSpc>
              <a:buClr>
                <a:srgbClr val="33CC33"/>
              </a:buClr>
              <a:buFont typeface="Wingdings" pitchFamily="2" charset="2"/>
              <a:buChar char="§"/>
            </a:pPr>
            <a:r>
              <a:rPr lang="en-US" smtClean="0">
                <a:solidFill>
                  <a:srgbClr val="33CC33"/>
                </a:solidFill>
                <a:latin typeface="Times New Roman" pitchFamily="18" charset="0"/>
              </a:rPr>
              <a:t>Analyze coping style</a:t>
            </a:r>
          </a:p>
          <a:p>
            <a:pPr algn="ctr" eaLnBrk="1" hangingPunct="1">
              <a:lnSpc>
                <a:spcPct val="80000"/>
              </a:lnSpc>
              <a:buFont typeface="Wingdings" pitchFamily="2" charset="2"/>
              <a:buChar char="§"/>
            </a:pPr>
            <a:r>
              <a:rPr lang="en-US" smtClean="0">
                <a:latin typeface="Times New Roman" pitchFamily="18" charset="0"/>
              </a:rPr>
              <a:t>Identify what people learned  from their family of origin, and replace their old learning of interaction with healthier and more relevant ways</a:t>
            </a:r>
          </a:p>
          <a:p>
            <a:pPr algn="ctr" eaLnBrk="1" hangingPunct="1">
              <a:lnSpc>
                <a:spcPct val="80000"/>
              </a:lnSpc>
              <a:buClr>
                <a:srgbClr val="CC0000"/>
              </a:buClr>
              <a:buFont typeface="Wingdings" pitchFamily="2" charset="2"/>
              <a:buChar char="§"/>
            </a:pPr>
            <a:r>
              <a:rPr lang="en-US" smtClean="0">
                <a:solidFill>
                  <a:srgbClr val="CC0000"/>
                </a:solidFill>
                <a:latin typeface="Times New Roman" pitchFamily="18" charset="0"/>
              </a:rPr>
              <a:t>Ask six questions about specific intervention</a:t>
            </a:r>
          </a:p>
          <a:p>
            <a:pPr algn="ctr" eaLnBrk="1" hangingPunct="1">
              <a:lnSpc>
                <a:spcPct val="80000"/>
              </a:lnSpc>
              <a:buClr>
                <a:srgbClr val="3333FF"/>
              </a:buClr>
              <a:buFont typeface="Wingdings" pitchFamily="2" charset="2"/>
              <a:buChar char="§"/>
            </a:pPr>
            <a:r>
              <a:rPr lang="en-US" smtClean="0">
                <a:solidFill>
                  <a:srgbClr val="3333FF"/>
                </a:solidFill>
                <a:latin typeface="Times New Roman" pitchFamily="18" charset="0"/>
              </a:rPr>
              <a:t>Identify defenses, explore alternatives ways to perceive oneself, and change patterns to more healthy ways</a:t>
            </a:r>
          </a:p>
          <a:p>
            <a:pPr algn="ctr" eaLnBrk="1" hangingPunct="1">
              <a:lnSpc>
                <a:spcPct val="80000"/>
              </a:lnSpc>
              <a:buFont typeface="Wingdings" pitchFamily="2" charset="2"/>
              <a:buChar char="§"/>
            </a:pPr>
            <a:r>
              <a:rPr lang="en-US" smtClean="0">
                <a:latin typeface="Times New Roman" pitchFamily="18" charset="0"/>
              </a:rPr>
              <a:t>Aim to help people understand themselves</a:t>
            </a:r>
          </a:p>
        </p:txBody>
      </p:sp>
      <p:pic>
        <p:nvPicPr>
          <p:cNvPr id="36868" name="Picture 4" descr="3672670999"/>
          <p:cNvPicPr>
            <a:picLocks noChangeAspect="1" noChangeArrowheads="1"/>
          </p:cNvPicPr>
          <p:nvPr/>
        </p:nvPicPr>
        <p:blipFill>
          <a:blip r:embed="rId2"/>
          <a:srcRect/>
          <a:stretch>
            <a:fillRect/>
          </a:stretch>
        </p:blipFill>
        <p:spPr bwMode="auto">
          <a:xfrm>
            <a:off x="7686675" y="0"/>
            <a:ext cx="1457325" cy="1295400"/>
          </a:xfrm>
          <a:prstGeom prst="rect">
            <a:avLst/>
          </a:prstGeom>
          <a:noFill/>
          <a:ln w="9525">
            <a:noFill/>
            <a:miter lim="800000"/>
            <a:headEnd/>
            <a:tailEnd/>
          </a:ln>
        </p:spPr>
      </p:pic>
      <p:pic>
        <p:nvPicPr>
          <p:cNvPr id="36869" name="Picture 5" descr="thumbnailCAM7J2DU"/>
          <p:cNvPicPr>
            <a:picLocks noChangeAspect="1" noChangeArrowheads="1"/>
          </p:cNvPicPr>
          <p:nvPr/>
        </p:nvPicPr>
        <p:blipFill>
          <a:blip r:embed="rId3"/>
          <a:srcRect/>
          <a:stretch>
            <a:fillRect/>
          </a:stretch>
        </p:blipFill>
        <p:spPr bwMode="auto">
          <a:xfrm>
            <a:off x="0" y="0"/>
            <a:ext cx="1427163" cy="149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42988" y="225425"/>
            <a:ext cx="7705725" cy="384175"/>
          </a:xfrm>
        </p:spPr>
        <p:txBody>
          <a:bodyPr/>
          <a:lstStyle/>
          <a:p>
            <a:pPr algn="ctr" eaLnBrk="1" hangingPunct="1"/>
            <a:r>
              <a:rPr lang="en-US" sz="2800" smtClean="0"/>
              <a:t>Ingredients of an Interaction Process</a:t>
            </a:r>
          </a:p>
        </p:txBody>
      </p:sp>
      <p:pic>
        <p:nvPicPr>
          <p:cNvPr id="37891" name="Picture 6" descr="people16"/>
          <p:cNvPicPr>
            <a:picLocks noChangeAspect="1" noChangeArrowheads="1"/>
          </p:cNvPicPr>
          <p:nvPr/>
        </p:nvPicPr>
        <p:blipFill>
          <a:blip r:embed="rId2"/>
          <a:srcRect/>
          <a:stretch>
            <a:fillRect/>
          </a:stretch>
        </p:blipFill>
        <p:spPr bwMode="auto">
          <a:xfrm>
            <a:off x="7772400" y="152400"/>
            <a:ext cx="1181100" cy="1285875"/>
          </a:xfrm>
          <a:prstGeom prst="rect">
            <a:avLst/>
          </a:prstGeom>
          <a:noFill/>
          <a:ln w="9525">
            <a:noFill/>
            <a:miter lim="800000"/>
            <a:headEnd/>
            <a:tailEnd/>
          </a:ln>
        </p:spPr>
      </p:pic>
      <p:pic>
        <p:nvPicPr>
          <p:cNvPr id="37892" name="Picture 7" descr="048a"/>
          <p:cNvPicPr>
            <a:picLocks noChangeAspect="1" noChangeArrowheads="1"/>
          </p:cNvPicPr>
          <p:nvPr/>
        </p:nvPicPr>
        <p:blipFill>
          <a:blip r:embed="rId3"/>
          <a:srcRect/>
          <a:stretch>
            <a:fillRect/>
          </a:stretch>
        </p:blipFill>
        <p:spPr bwMode="auto">
          <a:xfrm>
            <a:off x="0" y="0"/>
            <a:ext cx="2209800" cy="1676400"/>
          </a:xfrm>
          <a:prstGeom prst="rect">
            <a:avLst/>
          </a:prstGeom>
          <a:noFill/>
          <a:ln w="9525">
            <a:noFill/>
            <a:miter lim="800000"/>
            <a:headEnd/>
            <a:tailEnd/>
          </a:ln>
        </p:spPr>
      </p:pic>
      <p:pic>
        <p:nvPicPr>
          <p:cNvPr id="37893" name="Picture 8" descr="077a"/>
          <p:cNvPicPr>
            <a:picLocks noChangeAspect="1" noChangeArrowheads="1"/>
          </p:cNvPicPr>
          <p:nvPr/>
        </p:nvPicPr>
        <p:blipFill>
          <a:blip r:embed="rId4" cstate="print"/>
          <a:srcRect/>
          <a:stretch>
            <a:fillRect/>
          </a:stretch>
        </p:blipFill>
        <p:spPr bwMode="auto">
          <a:xfrm>
            <a:off x="0" y="4495800"/>
            <a:ext cx="2209800" cy="1695450"/>
          </a:xfrm>
          <a:prstGeom prst="rect">
            <a:avLst/>
          </a:prstGeom>
          <a:noFill/>
          <a:ln w="9525">
            <a:noFill/>
            <a:miter lim="800000"/>
            <a:headEnd/>
            <a:tailEnd/>
          </a:ln>
        </p:spPr>
      </p:pic>
      <p:pic>
        <p:nvPicPr>
          <p:cNvPr id="37894" name="Picture 10" descr="Ingredient_of_interaction"/>
          <p:cNvPicPr>
            <a:picLocks noChangeAspect="1" noChangeArrowheads="1"/>
          </p:cNvPicPr>
          <p:nvPr/>
        </p:nvPicPr>
        <p:blipFill>
          <a:blip r:embed="rId5"/>
          <a:srcRect/>
          <a:stretch>
            <a:fillRect/>
          </a:stretch>
        </p:blipFill>
        <p:spPr bwMode="auto">
          <a:xfrm>
            <a:off x="2257425" y="762000"/>
            <a:ext cx="54864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971800" y="225425"/>
            <a:ext cx="2667000" cy="863600"/>
          </a:xfrm>
        </p:spPr>
        <p:txBody>
          <a:bodyPr/>
          <a:lstStyle/>
          <a:p>
            <a:pPr algn="ctr" eaLnBrk="1" hangingPunct="1"/>
            <a:r>
              <a:rPr lang="cs-CZ" dirty="0" err="1" smtClean="0"/>
              <a:t>Copingové</a:t>
            </a:r>
            <a:r>
              <a:rPr lang="cs-CZ" dirty="0" smtClean="0"/>
              <a:t> pozice</a:t>
            </a:r>
            <a:endParaRPr lang="en-US" dirty="0" smtClean="0"/>
          </a:p>
        </p:txBody>
      </p:sp>
      <p:pic>
        <p:nvPicPr>
          <p:cNvPr id="20483" name="Picture 5" descr="satir approach"/>
          <p:cNvPicPr>
            <a:picLocks noChangeAspect="1" noChangeArrowheads="1"/>
          </p:cNvPicPr>
          <p:nvPr/>
        </p:nvPicPr>
        <p:blipFill>
          <a:blip r:embed="rId3"/>
          <a:srcRect/>
          <a:stretch>
            <a:fillRect/>
          </a:stretch>
        </p:blipFill>
        <p:spPr bwMode="auto">
          <a:xfrm>
            <a:off x="0" y="0"/>
            <a:ext cx="1447800" cy="1524000"/>
          </a:xfrm>
          <a:prstGeom prst="rect">
            <a:avLst/>
          </a:prstGeom>
          <a:noFill/>
          <a:ln w="9525">
            <a:noFill/>
            <a:miter lim="800000"/>
            <a:headEnd/>
            <a:tailEnd/>
          </a:ln>
        </p:spPr>
      </p:pic>
      <p:pic>
        <p:nvPicPr>
          <p:cNvPr id="20484" name="Picture 7" descr="MMj02832590000[1]"/>
          <p:cNvPicPr>
            <a:picLocks noChangeAspect="1" noChangeArrowheads="1" noCrop="1"/>
          </p:cNvPicPr>
          <p:nvPr/>
        </p:nvPicPr>
        <p:blipFill>
          <a:blip r:embed="rId4"/>
          <a:srcRect/>
          <a:stretch>
            <a:fillRect/>
          </a:stretch>
        </p:blipFill>
        <p:spPr bwMode="auto">
          <a:xfrm>
            <a:off x="7210425" y="9525"/>
            <a:ext cx="1219200" cy="1219200"/>
          </a:xfrm>
          <a:prstGeom prst="rect">
            <a:avLst/>
          </a:prstGeom>
          <a:noFill/>
          <a:ln w="9525">
            <a:noFill/>
            <a:miter lim="800000"/>
            <a:headEnd/>
            <a:tailEnd/>
          </a:ln>
        </p:spPr>
      </p:pic>
      <p:pic>
        <p:nvPicPr>
          <p:cNvPr id="20485" name="Picture 8" descr="MMj02347630000[1]"/>
          <p:cNvPicPr>
            <a:picLocks noChangeAspect="1" noChangeArrowheads="1" noCrop="1"/>
          </p:cNvPicPr>
          <p:nvPr/>
        </p:nvPicPr>
        <p:blipFill>
          <a:blip r:embed="rId5"/>
          <a:srcRect/>
          <a:stretch>
            <a:fillRect/>
          </a:stretch>
        </p:blipFill>
        <p:spPr bwMode="auto">
          <a:xfrm>
            <a:off x="5638800" y="0"/>
            <a:ext cx="1162050" cy="1143000"/>
          </a:xfrm>
          <a:prstGeom prst="rect">
            <a:avLst/>
          </a:prstGeom>
          <a:noFill/>
          <a:ln w="9525">
            <a:noFill/>
            <a:miter lim="800000"/>
            <a:headEnd/>
            <a:tailEnd/>
          </a:ln>
        </p:spPr>
      </p:pic>
      <p:pic>
        <p:nvPicPr>
          <p:cNvPr id="20486" name="Picture 10" descr="MCBD05064_0000[1]"/>
          <p:cNvPicPr>
            <a:picLocks noChangeAspect="1" noChangeArrowheads="1"/>
          </p:cNvPicPr>
          <p:nvPr/>
        </p:nvPicPr>
        <p:blipFill>
          <a:blip r:embed="rId6"/>
          <a:srcRect/>
          <a:stretch>
            <a:fillRect/>
          </a:stretch>
        </p:blipFill>
        <p:spPr bwMode="auto">
          <a:xfrm>
            <a:off x="1447800" y="0"/>
            <a:ext cx="1524000" cy="1524000"/>
          </a:xfrm>
          <a:prstGeom prst="rect">
            <a:avLst/>
          </a:prstGeom>
          <a:noFill/>
          <a:ln w="9525">
            <a:noFill/>
            <a:miter lim="800000"/>
            <a:headEnd/>
            <a:tailEnd/>
          </a:ln>
        </p:spPr>
      </p:pic>
      <p:sp>
        <p:nvSpPr>
          <p:cNvPr id="20487" name="Rectangle 3"/>
          <p:cNvSpPr>
            <a:spLocks noGrp="1" noChangeArrowheads="1"/>
          </p:cNvSpPr>
          <p:nvPr>
            <p:ph type="body" sz="half" idx="1"/>
          </p:nvPr>
        </p:nvSpPr>
        <p:spPr>
          <a:xfrm>
            <a:off x="-1" y="1676400"/>
            <a:ext cx="3571875" cy="3086100"/>
          </a:xfrm>
        </p:spPr>
        <p:txBody>
          <a:bodyPr/>
          <a:lstStyle/>
          <a:p>
            <a:pPr eaLnBrk="1" hangingPunct="1"/>
            <a:r>
              <a:rPr lang="cs-CZ" sz="2000" dirty="0" err="1" smtClean="0">
                <a:solidFill>
                  <a:srgbClr val="FF0000"/>
                </a:solidFill>
              </a:rPr>
              <a:t>Copingové</a:t>
            </a:r>
            <a:r>
              <a:rPr lang="cs-CZ" sz="2000" dirty="0">
                <a:solidFill>
                  <a:srgbClr val="FF0000"/>
                </a:solidFill>
              </a:rPr>
              <a:t> </a:t>
            </a:r>
            <a:r>
              <a:rPr lang="cs-CZ" sz="2000" dirty="0" smtClean="0">
                <a:solidFill>
                  <a:srgbClr val="FF0000"/>
                </a:solidFill>
              </a:rPr>
              <a:t>pozice</a:t>
            </a:r>
            <a:r>
              <a:rPr lang="cs-CZ" sz="2000" dirty="0" smtClean="0">
                <a:solidFill>
                  <a:srgbClr val="3333CC"/>
                </a:solidFill>
              </a:rPr>
              <a:t>: </a:t>
            </a:r>
            <a:r>
              <a:rPr lang="cs-CZ" sz="2000" dirty="0" smtClean="0">
                <a:solidFill>
                  <a:srgbClr val="3333CC"/>
                </a:solidFill>
              </a:rPr>
              <a:t>jsou </a:t>
            </a:r>
            <a:r>
              <a:rPr lang="cs-CZ" sz="2000" u="sng" dirty="0" smtClean="0">
                <a:solidFill>
                  <a:srgbClr val="3333CC"/>
                </a:solidFill>
              </a:rPr>
              <a:t>cestami</a:t>
            </a:r>
            <a:r>
              <a:rPr lang="cs-CZ" sz="2000" dirty="0" smtClean="0">
                <a:solidFill>
                  <a:srgbClr val="3333CC"/>
                </a:solidFill>
              </a:rPr>
              <a:t>, jak lidé chrání svoji </a:t>
            </a:r>
            <a:r>
              <a:rPr lang="cs-CZ" sz="2000" b="1" dirty="0" smtClean="0">
                <a:solidFill>
                  <a:srgbClr val="3333CC"/>
                </a:solidFill>
              </a:rPr>
              <a:t>sebeúctu</a:t>
            </a:r>
            <a:r>
              <a:rPr lang="cs-CZ" sz="2000" dirty="0" smtClean="0">
                <a:solidFill>
                  <a:srgbClr val="3333CC"/>
                </a:solidFill>
              </a:rPr>
              <a:t> proti </a:t>
            </a:r>
            <a:r>
              <a:rPr lang="cs-CZ" sz="2000" dirty="0" smtClean="0">
                <a:solidFill>
                  <a:schemeClr val="accent4"/>
                </a:solidFill>
              </a:rPr>
              <a:t>verbálním</a:t>
            </a:r>
            <a:r>
              <a:rPr lang="cs-CZ" sz="2000" dirty="0" smtClean="0">
                <a:solidFill>
                  <a:srgbClr val="FF0000"/>
                </a:solidFill>
              </a:rPr>
              <a:t> </a:t>
            </a:r>
            <a:r>
              <a:rPr lang="cs-CZ" sz="2000" dirty="0" smtClean="0">
                <a:solidFill>
                  <a:srgbClr val="3333CC"/>
                </a:solidFill>
              </a:rPr>
              <a:t>i </a:t>
            </a:r>
            <a:r>
              <a:rPr lang="cs-CZ" sz="2000" dirty="0" smtClean="0">
                <a:solidFill>
                  <a:schemeClr val="accent1">
                    <a:lumMod val="75000"/>
                  </a:schemeClr>
                </a:solidFill>
              </a:rPr>
              <a:t>neverbálním</a:t>
            </a:r>
            <a:r>
              <a:rPr lang="cs-CZ" sz="2000" dirty="0" smtClean="0">
                <a:solidFill>
                  <a:srgbClr val="3333CC"/>
                </a:solidFill>
              </a:rPr>
              <a:t>, </a:t>
            </a:r>
            <a:r>
              <a:rPr lang="cs-CZ" sz="2000" dirty="0" smtClean="0">
                <a:solidFill>
                  <a:srgbClr val="00B050"/>
                </a:solidFill>
              </a:rPr>
              <a:t>vnímaným</a:t>
            </a:r>
            <a:r>
              <a:rPr lang="cs-CZ" sz="2000" dirty="0" smtClean="0">
                <a:solidFill>
                  <a:srgbClr val="3333CC"/>
                </a:solidFill>
              </a:rPr>
              <a:t> i </a:t>
            </a:r>
            <a:r>
              <a:rPr lang="cs-CZ" sz="2000" dirty="0" err="1" smtClean="0">
                <a:solidFill>
                  <a:schemeClr val="tx2">
                    <a:lumMod val="75000"/>
                  </a:schemeClr>
                </a:solidFill>
              </a:rPr>
              <a:t>domělým</a:t>
            </a:r>
            <a:r>
              <a:rPr lang="cs-CZ" sz="2000" dirty="0" smtClean="0">
                <a:solidFill>
                  <a:schemeClr val="accent3">
                    <a:lumMod val="50000"/>
                  </a:schemeClr>
                </a:solidFill>
              </a:rPr>
              <a:t> </a:t>
            </a:r>
            <a:r>
              <a:rPr lang="cs-CZ" sz="2000" dirty="0" smtClean="0">
                <a:solidFill>
                  <a:srgbClr val="3333CC"/>
                </a:solidFill>
              </a:rPr>
              <a:t>hrozbám (pozice přežití)</a:t>
            </a:r>
          </a:p>
          <a:p>
            <a:pPr eaLnBrk="1" hangingPunct="1"/>
            <a:r>
              <a:rPr lang="cs-CZ" sz="2000" dirty="0" err="1" smtClean="0">
                <a:solidFill>
                  <a:srgbClr val="FF3300"/>
                </a:solidFill>
              </a:rPr>
              <a:t>Coping</a:t>
            </a:r>
            <a:r>
              <a:rPr lang="cs-CZ" sz="2000" dirty="0" smtClean="0">
                <a:solidFill>
                  <a:srgbClr val="FF3300"/>
                </a:solidFill>
              </a:rPr>
              <a:t>: </a:t>
            </a:r>
            <a:r>
              <a:rPr lang="cs-CZ" sz="2000" dirty="0" smtClean="0"/>
              <a:t>zahrnuje </a:t>
            </a:r>
            <a:r>
              <a:rPr lang="cs-CZ" sz="2000" i="1" dirty="0" smtClean="0"/>
              <a:t>externí</a:t>
            </a:r>
            <a:r>
              <a:rPr lang="en-US" sz="2000" dirty="0" smtClean="0"/>
              <a:t> a</a:t>
            </a:r>
            <a:r>
              <a:rPr lang="cs-CZ" sz="2000" dirty="0" smtClean="0"/>
              <a:t> </a:t>
            </a:r>
            <a:r>
              <a:rPr lang="cs-CZ" sz="2000" i="1" dirty="0" smtClean="0"/>
              <a:t>interní</a:t>
            </a:r>
            <a:r>
              <a:rPr lang="cs-CZ" sz="2000" dirty="0" smtClean="0"/>
              <a:t> procesy</a:t>
            </a:r>
            <a:endParaRPr lang="en-US" sz="2000" dirty="0" smtClean="0"/>
          </a:p>
        </p:txBody>
      </p:sp>
      <p:sp>
        <p:nvSpPr>
          <p:cNvPr id="20488" name="Text Box 16"/>
          <p:cNvSpPr txBox="1">
            <a:spLocks noChangeArrowheads="1"/>
          </p:cNvSpPr>
          <p:nvPr/>
        </p:nvSpPr>
        <p:spPr bwMode="auto">
          <a:xfrm>
            <a:off x="3964880" y="1650206"/>
            <a:ext cx="3019425" cy="366713"/>
          </a:xfrm>
          <a:prstGeom prst="rect">
            <a:avLst/>
          </a:prstGeom>
          <a:noFill/>
          <a:ln w="9525">
            <a:noFill/>
            <a:miter lim="800000"/>
            <a:headEnd/>
            <a:tailEnd/>
          </a:ln>
        </p:spPr>
        <p:txBody>
          <a:bodyPr wrap="square">
            <a:spAutoFit/>
          </a:bodyPr>
          <a:lstStyle/>
          <a:p>
            <a:pPr>
              <a:spcBef>
                <a:spcPct val="50000"/>
              </a:spcBef>
            </a:pPr>
            <a:r>
              <a:rPr lang="cs-CZ" sz="1800" dirty="0" err="1" smtClean="0">
                <a:latin typeface="Tahoma" pitchFamily="34" charset="0"/>
              </a:rPr>
              <a:t>Coping</a:t>
            </a:r>
            <a:r>
              <a:rPr lang="cs-CZ" sz="1800" dirty="0" smtClean="0">
                <a:latin typeface="Tahoma" pitchFamily="34" charset="0"/>
              </a:rPr>
              <a:t> a komunikace</a:t>
            </a:r>
            <a:endParaRPr lang="en-US" sz="1800" dirty="0">
              <a:latin typeface="Tahoma" pitchFamily="34" charset="0"/>
            </a:endParaRPr>
          </a:p>
        </p:txBody>
      </p:sp>
      <p:pic>
        <p:nvPicPr>
          <p:cNvPr id="20490" name="Picture 14" descr="023b"/>
          <p:cNvPicPr>
            <a:picLocks noChangeAspect="1" noChangeArrowheads="1"/>
          </p:cNvPicPr>
          <p:nvPr/>
        </p:nvPicPr>
        <p:blipFill>
          <a:blip r:embed="rId7"/>
          <a:srcRect/>
          <a:stretch>
            <a:fillRect/>
          </a:stretch>
        </p:blipFill>
        <p:spPr bwMode="auto">
          <a:xfrm>
            <a:off x="7315200" y="1401538"/>
            <a:ext cx="1828800" cy="1371600"/>
          </a:xfrm>
          <a:prstGeom prst="rect">
            <a:avLst/>
          </a:prstGeom>
          <a:noFill/>
          <a:ln w="9525">
            <a:noFill/>
            <a:miter lim="800000"/>
            <a:headEnd/>
            <a:tailEnd/>
          </a:ln>
        </p:spPr>
      </p:pic>
      <p:pic>
        <p:nvPicPr>
          <p:cNvPr id="20491" name="Picture 23" descr="074a"/>
          <p:cNvPicPr>
            <a:picLocks noChangeAspect="1" noChangeArrowheads="1"/>
          </p:cNvPicPr>
          <p:nvPr/>
        </p:nvPicPr>
        <p:blipFill>
          <a:blip r:embed="rId8"/>
          <a:srcRect/>
          <a:stretch>
            <a:fillRect/>
          </a:stretch>
        </p:blipFill>
        <p:spPr bwMode="auto">
          <a:xfrm>
            <a:off x="0" y="5486400"/>
            <a:ext cx="1828800" cy="1371600"/>
          </a:xfrm>
          <a:prstGeom prst="rect">
            <a:avLst/>
          </a:prstGeom>
          <a:noFill/>
          <a:ln w="9525">
            <a:noFill/>
            <a:miter lim="800000"/>
            <a:headEnd/>
            <a:tailEnd/>
          </a:ln>
        </p:spPr>
      </p:pic>
      <p:pic>
        <p:nvPicPr>
          <p:cNvPr id="20492" name="Picture 24" descr="048a"/>
          <p:cNvPicPr>
            <a:picLocks noChangeAspect="1" noChangeArrowheads="1"/>
          </p:cNvPicPr>
          <p:nvPr/>
        </p:nvPicPr>
        <p:blipFill>
          <a:blip r:embed="rId9"/>
          <a:srcRect/>
          <a:stretch>
            <a:fillRect/>
          </a:stretch>
        </p:blipFill>
        <p:spPr bwMode="auto">
          <a:xfrm>
            <a:off x="7467600" y="5600700"/>
            <a:ext cx="1676400" cy="1257300"/>
          </a:xfrm>
          <a:prstGeom prst="rect">
            <a:avLst/>
          </a:prstGeom>
          <a:noFill/>
          <a:ln w="9525">
            <a:noFill/>
            <a:miter lim="800000"/>
            <a:headEnd/>
            <a:tailEnd/>
          </a:ln>
        </p:spPr>
      </p:pic>
      <p:graphicFrame>
        <p:nvGraphicFramePr>
          <p:cNvPr id="3" name="Diagram 2"/>
          <p:cNvGraphicFramePr/>
          <p:nvPr>
            <p:extLst>
              <p:ext uri="{D42A27DB-BD31-4B8C-83A1-F6EECF244321}">
                <p14:modId xmlns:p14="http://schemas.microsoft.com/office/powerpoint/2010/main" val="4000597110"/>
              </p:ext>
            </p:extLst>
          </p:nvPr>
        </p:nvGraphicFramePr>
        <p:xfrm>
          <a:off x="2088356" y="2438400"/>
          <a:ext cx="5424489" cy="35655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4" name="Přímá spojnice 3"/>
          <p:cNvCxnSpPr/>
          <p:nvPr/>
        </p:nvCxnSpPr>
        <p:spPr bwMode="auto">
          <a:xfrm flipV="1">
            <a:off x="3726756" y="4917781"/>
            <a:ext cx="2781620" cy="23052"/>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7" name="Šipka dolů 6"/>
          <p:cNvSpPr/>
          <p:nvPr/>
        </p:nvSpPr>
        <p:spPr bwMode="auto">
          <a:xfrm>
            <a:off x="2903714" y="4940833"/>
            <a:ext cx="323580" cy="128851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Century Schoolbook" pitchFamily="18" charset="0"/>
            </a:endParaRPr>
          </a:p>
        </p:txBody>
      </p:sp>
      <p:sp>
        <p:nvSpPr>
          <p:cNvPr id="8" name="Šipka doprava 7"/>
          <p:cNvSpPr/>
          <p:nvPr/>
        </p:nvSpPr>
        <p:spPr bwMode="auto">
          <a:xfrm rot="16200000">
            <a:off x="5826180" y="3505601"/>
            <a:ext cx="2440164" cy="30576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Century Schoolbook" pitchFamily="18" charset="0"/>
            </a:endParaRPr>
          </a:p>
        </p:txBody>
      </p:sp>
      <p:sp>
        <p:nvSpPr>
          <p:cNvPr id="9" name="TextovéPole 8"/>
          <p:cNvSpPr txBox="1"/>
          <p:nvPr/>
        </p:nvSpPr>
        <p:spPr>
          <a:xfrm>
            <a:off x="2549772" y="4940833"/>
            <a:ext cx="353943" cy="1600438"/>
          </a:xfrm>
          <a:prstGeom prst="rect">
            <a:avLst/>
          </a:prstGeom>
          <a:noFill/>
        </p:spPr>
        <p:txBody>
          <a:bodyPr vert="horz" wrap="square" rtlCol="0">
            <a:spAutoFit/>
          </a:bodyPr>
          <a:lstStyle/>
          <a:p>
            <a:r>
              <a:rPr lang="cs-CZ" sz="1400" b="1" dirty="0" smtClean="0"/>
              <a:t>Interní</a:t>
            </a:r>
            <a:endParaRPr lang="cs-CZ" sz="700" b="1" dirty="0"/>
          </a:p>
        </p:txBody>
      </p:sp>
      <p:sp>
        <p:nvSpPr>
          <p:cNvPr id="10" name="TextovéPole 9"/>
          <p:cNvSpPr txBox="1"/>
          <p:nvPr/>
        </p:nvSpPr>
        <p:spPr>
          <a:xfrm>
            <a:off x="7197512" y="3124951"/>
            <a:ext cx="257175" cy="1815882"/>
          </a:xfrm>
          <a:prstGeom prst="rect">
            <a:avLst/>
          </a:prstGeom>
          <a:noFill/>
        </p:spPr>
        <p:txBody>
          <a:bodyPr wrap="square" rtlCol="0">
            <a:spAutoFit/>
          </a:bodyPr>
          <a:lstStyle/>
          <a:p>
            <a:r>
              <a:rPr lang="cs-CZ" sz="1600" b="1" dirty="0" smtClean="0"/>
              <a:t>Externí</a:t>
            </a:r>
            <a:endParaRPr lang="cs-CZ" sz="1600"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en-US" smtClean="0"/>
              <a:t>The transformation Process</a:t>
            </a:r>
          </a:p>
        </p:txBody>
      </p:sp>
      <p:sp>
        <p:nvSpPr>
          <p:cNvPr id="38915" name="Oval 4"/>
          <p:cNvSpPr>
            <a:spLocks noChangeAspect="1" noChangeArrowheads="1"/>
          </p:cNvSpPr>
          <p:nvPr/>
        </p:nvSpPr>
        <p:spPr bwMode="auto">
          <a:xfrm>
            <a:off x="2590800" y="2743200"/>
            <a:ext cx="3962400" cy="3962400"/>
          </a:xfrm>
          <a:prstGeom prst="ellipse">
            <a:avLst/>
          </a:prstGeom>
          <a:solidFill>
            <a:srgbClr val="3333FF"/>
          </a:solidFill>
          <a:ln w="9525">
            <a:solidFill>
              <a:schemeClr val="tx1"/>
            </a:solidFill>
            <a:round/>
            <a:headEnd/>
            <a:tailEnd/>
          </a:ln>
        </p:spPr>
        <p:txBody>
          <a:bodyPr wrap="none" anchor="ctr"/>
          <a:lstStyle/>
          <a:p>
            <a:endParaRPr lang="en-US"/>
          </a:p>
        </p:txBody>
      </p:sp>
      <p:sp>
        <p:nvSpPr>
          <p:cNvPr id="38916" name="Oval 9"/>
          <p:cNvSpPr>
            <a:spLocks noChangeArrowheads="1"/>
          </p:cNvSpPr>
          <p:nvPr/>
        </p:nvSpPr>
        <p:spPr bwMode="auto">
          <a:xfrm>
            <a:off x="2895600" y="3048000"/>
            <a:ext cx="3352800" cy="3352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8917" name="Oval 10"/>
          <p:cNvSpPr>
            <a:spLocks noChangeAspect="1" noChangeArrowheads="1"/>
          </p:cNvSpPr>
          <p:nvPr/>
        </p:nvSpPr>
        <p:spPr bwMode="auto">
          <a:xfrm>
            <a:off x="3200400" y="3327400"/>
            <a:ext cx="2743200" cy="2792413"/>
          </a:xfrm>
          <a:prstGeom prst="ellipse">
            <a:avLst/>
          </a:prstGeom>
          <a:solidFill>
            <a:srgbClr val="66FF66"/>
          </a:solidFill>
          <a:ln w="9525">
            <a:solidFill>
              <a:schemeClr val="tx1"/>
            </a:solidFill>
            <a:round/>
            <a:headEnd/>
            <a:tailEnd/>
          </a:ln>
        </p:spPr>
        <p:txBody>
          <a:bodyPr wrap="none" anchor="ctr"/>
          <a:lstStyle/>
          <a:p>
            <a:endParaRPr lang="en-US"/>
          </a:p>
        </p:txBody>
      </p:sp>
      <p:sp>
        <p:nvSpPr>
          <p:cNvPr id="38918" name="Oval 11"/>
          <p:cNvSpPr>
            <a:spLocks noChangeArrowheads="1"/>
          </p:cNvSpPr>
          <p:nvPr/>
        </p:nvSpPr>
        <p:spPr bwMode="auto">
          <a:xfrm>
            <a:off x="3505200" y="3638550"/>
            <a:ext cx="2133600" cy="2171700"/>
          </a:xfrm>
          <a:prstGeom prst="ellipse">
            <a:avLst/>
          </a:prstGeom>
          <a:solidFill>
            <a:srgbClr val="FF66FF"/>
          </a:solidFill>
          <a:ln w="9525">
            <a:solidFill>
              <a:schemeClr val="tx1"/>
            </a:solidFill>
            <a:round/>
            <a:headEnd/>
            <a:tailEnd/>
          </a:ln>
        </p:spPr>
        <p:txBody>
          <a:bodyPr wrap="none" anchor="ctr"/>
          <a:lstStyle/>
          <a:p>
            <a:endParaRPr lang="en-US"/>
          </a:p>
        </p:txBody>
      </p:sp>
      <p:sp>
        <p:nvSpPr>
          <p:cNvPr id="38919" name="Oval 12"/>
          <p:cNvSpPr>
            <a:spLocks noChangeArrowheads="1"/>
          </p:cNvSpPr>
          <p:nvPr/>
        </p:nvSpPr>
        <p:spPr bwMode="auto">
          <a:xfrm>
            <a:off x="3810000" y="3962400"/>
            <a:ext cx="1524000" cy="1600200"/>
          </a:xfrm>
          <a:prstGeom prst="ellipse">
            <a:avLst/>
          </a:prstGeom>
          <a:solidFill>
            <a:srgbClr val="99CCFF"/>
          </a:solidFill>
          <a:ln w="9525">
            <a:solidFill>
              <a:schemeClr val="tx1"/>
            </a:solidFill>
            <a:round/>
            <a:headEnd/>
            <a:tailEnd/>
          </a:ln>
        </p:spPr>
        <p:txBody>
          <a:bodyPr wrap="none" anchor="ctr"/>
          <a:lstStyle/>
          <a:p>
            <a:endParaRPr lang="en-US"/>
          </a:p>
        </p:txBody>
      </p:sp>
      <p:sp>
        <p:nvSpPr>
          <p:cNvPr id="38920" name="Oval 13"/>
          <p:cNvSpPr>
            <a:spLocks noChangeArrowheads="1"/>
          </p:cNvSpPr>
          <p:nvPr/>
        </p:nvSpPr>
        <p:spPr bwMode="auto">
          <a:xfrm>
            <a:off x="4038600" y="4171950"/>
            <a:ext cx="1066800" cy="1162050"/>
          </a:xfrm>
          <a:prstGeom prst="ellipse">
            <a:avLst/>
          </a:prstGeom>
          <a:solidFill>
            <a:srgbClr val="FF0066"/>
          </a:solidFill>
          <a:ln w="9525">
            <a:solidFill>
              <a:schemeClr val="tx1"/>
            </a:solidFill>
            <a:round/>
            <a:headEnd/>
            <a:tailEnd/>
          </a:ln>
        </p:spPr>
        <p:txBody>
          <a:bodyPr wrap="none" anchor="ctr"/>
          <a:lstStyle/>
          <a:p>
            <a:endParaRPr lang="en-US"/>
          </a:p>
        </p:txBody>
      </p:sp>
      <p:sp>
        <p:nvSpPr>
          <p:cNvPr id="38921" name="Oval 14"/>
          <p:cNvSpPr>
            <a:spLocks noChangeArrowheads="1"/>
          </p:cNvSpPr>
          <p:nvPr/>
        </p:nvSpPr>
        <p:spPr bwMode="auto">
          <a:xfrm>
            <a:off x="4248150" y="4457700"/>
            <a:ext cx="647700" cy="6477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8922" name="Text Box 15"/>
          <p:cNvSpPr txBox="1">
            <a:spLocks noChangeArrowheads="1"/>
          </p:cNvSpPr>
          <p:nvPr/>
        </p:nvSpPr>
        <p:spPr bwMode="auto">
          <a:xfrm>
            <a:off x="4152900" y="4572000"/>
            <a:ext cx="838200" cy="457200"/>
          </a:xfrm>
          <a:prstGeom prst="rect">
            <a:avLst/>
          </a:prstGeom>
          <a:noFill/>
          <a:ln w="9525">
            <a:noFill/>
            <a:miter lim="800000"/>
            <a:headEnd/>
            <a:tailEnd/>
          </a:ln>
        </p:spPr>
        <p:txBody>
          <a:bodyPr>
            <a:spAutoFit/>
          </a:bodyPr>
          <a:lstStyle/>
          <a:p>
            <a:pPr algn="ctr">
              <a:spcBef>
                <a:spcPct val="50000"/>
              </a:spcBef>
            </a:pPr>
            <a:r>
              <a:rPr lang="en-US"/>
              <a:t>Self</a:t>
            </a:r>
          </a:p>
        </p:txBody>
      </p:sp>
      <p:sp>
        <p:nvSpPr>
          <p:cNvPr id="38923" name="Line 16"/>
          <p:cNvSpPr>
            <a:spLocks noChangeShapeType="1"/>
          </p:cNvSpPr>
          <p:nvPr/>
        </p:nvSpPr>
        <p:spPr bwMode="auto">
          <a:xfrm flipH="1">
            <a:off x="2124075" y="4305300"/>
            <a:ext cx="2438400" cy="0"/>
          </a:xfrm>
          <a:prstGeom prst="line">
            <a:avLst/>
          </a:prstGeom>
          <a:noFill/>
          <a:ln w="19050">
            <a:solidFill>
              <a:srgbClr val="FF3300"/>
            </a:solidFill>
            <a:round/>
            <a:headEnd/>
            <a:tailEnd type="triangle" w="med" len="med"/>
          </a:ln>
        </p:spPr>
        <p:txBody>
          <a:bodyPr/>
          <a:lstStyle/>
          <a:p>
            <a:endParaRPr lang="en-US"/>
          </a:p>
        </p:txBody>
      </p:sp>
      <p:sp>
        <p:nvSpPr>
          <p:cNvPr id="38924" name="Line 17"/>
          <p:cNvSpPr>
            <a:spLocks noChangeShapeType="1"/>
          </p:cNvSpPr>
          <p:nvPr/>
        </p:nvSpPr>
        <p:spPr bwMode="auto">
          <a:xfrm flipH="1">
            <a:off x="1647825" y="4676775"/>
            <a:ext cx="2286000" cy="28575"/>
          </a:xfrm>
          <a:prstGeom prst="line">
            <a:avLst/>
          </a:prstGeom>
          <a:noFill/>
          <a:ln w="19050">
            <a:solidFill>
              <a:srgbClr val="6666FF"/>
            </a:solidFill>
            <a:round/>
            <a:headEnd/>
            <a:tailEnd type="triangle" w="med" len="med"/>
          </a:ln>
        </p:spPr>
        <p:txBody>
          <a:bodyPr/>
          <a:lstStyle/>
          <a:p>
            <a:endParaRPr lang="en-US"/>
          </a:p>
        </p:txBody>
      </p:sp>
      <p:sp>
        <p:nvSpPr>
          <p:cNvPr id="38925" name="Line 18"/>
          <p:cNvSpPr>
            <a:spLocks noChangeShapeType="1"/>
          </p:cNvSpPr>
          <p:nvPr/>
        </p:nvSpPr>
        <p:spPr bwMode="auto">
          <a:xfrm flipH="1">
            <a:off x="1628775" y="5076825"/>
            <a:ext cx="2095500" cy="57150"/>
          </a:xfrm>
          <a:prstGeom prst="line">
            <a:avLst/>
          </a:prstGeom>
          <a:noFill/>
          <a:ln w="19050">
            <a:solidFill>
              <a:srgbClr val="FF66FF"/>
            </a:solidFill>
            <a:round/>
            <a:headEnd/>
            <a:tailEnd type="triangle" w="med" len="med"/>
          </a:ln>
        </p:spPr>
        <p:txBody>
          <a:bodyPr/>
          <a:lstStyle/>
          <a:p>
            <a:endParaRPr lang="en-US"/>
          </a:p>
        </p:txBody>
      </p:sp>
      <p:sp>
        <p:nvSpPr>
          <p:cNvPr id="38926" name="Line 19"/>
          <p:cNvSpPr>
            <a:spLocks noChangeShapeType="1"/>
          </p:cNvSpPr>
          <p:nvPr/>
        </p:nvSpPr>
        <p:spPr bwMode="auto">
          <a:xfrm flipH="1">
            <a:off x="1876425" y="5905500"/>
            <a:ext cx="1685925" cy="46038"/>
          </a:xfrm>
          <a:prstGeom prst="line">
            <a:avLst/>
          </a:prstGeom>
          <a:noFill/>
          <a:ln w="19050">
            <a:solidFill>
              <a:schemeClr val="tx1"/>
            </a:solidFill>
            <a:round/>
            <a:headEnd/>
            <a:tailEnd type="triangle" w="med" len="med"/>
          </a:ln>
        </p:spPr>
        <p:txBody>
          <a:bodyPr/>
          <a:lstStyle/>
          <a:p>
            <a:endParaRPr lang="en-US"/>
          </a:p>
        </p:txBody>
      </p:sp>
      <p:sp>
        <p:nvSpPr>
          <p:cNvPr id="38927" name="Line 20"/>
          <p:cNvSpPr>
            <a:spLocks noChangeShapeType="1"/>
          </p:cNvSpPr>
          <p:nvPr/>
        </p:nvSpPr>
        <p:spPr bwMode="auto">
          <a:xfrm flipH="1">
            <a:off x="1685925" y="6343650"/>
            <a:ext cx="2038350" cy="28575"/>
          </a:xfrm>
          <a:prstGeom prst="line">
            <a:avLst/>
          </a:prstGeom>
          <a:noFill/>
          <a:ln w="19050">
            <a:solidFill>
              <a:srgbClr val="3333FF"/>
            </a:solidFill>
            <a:round/>
            <a:headEnd/>
            <a:tailEnd type="triangle" w="med" len="med"/>
          </a:ln>
        </p:spPr>
        <p:txBody>
          <a:bodyPr/>
          <a:lstStyle/>
          <a:p>
            <a:endParaRPr lang="en-US"/>
          </a:p>
        </p:txBody>
      </p:sp>
      <p:sp>
        <p:nvSpPr>
          <p:cNvPr id="38928" name="Line 21"/>
          <p:cNvSpPr>
            <a:spLocks noChangeShapeType="1"/>
          </p:cNvSpPr>
          <p:nvPr/>
        </p:nvSpPr>
        <p:spPr bwMode="auto">
          <a:xfrm flipH="1">
            <a:off x="1866900" y="5476875"/>
            <a:ext cx="1685925" cy="38100"/>
          </a:xfrm>
          <a:prstGeom prst="line">
            <a:avLst/>
          </a:prstGeom>
          <a:noFill/>
          <a:ln w="9525">
            <a:solidFill>
              <a:srgbClr val="009900"/>
            </a:solidFill>
            <a:round/>
            <a:headEnd/>
            <a:tailEnd type="triangle" w="med" len="med"/>
          </a:ln>
        </p:spPr>
        <p:txBody>
          <a:bodyPr/>
          <a:lstStyle/>
          <a:p>
            <a:endParaRPr lang="en-US"/>
          </a:p>
        </p:txBody>
      </p:sp>
      <p:sp>
        <p:nvSpPr>
          <p:cNvPr id="38929" name="Text Box 22"/>
          <p:cNvSpPr txBox="1">
            <a:spLocks noChangeArrowheads="1"/>
          </p:cNvSpPr>
          <p:nvPr/>
        </p:nvSpPr>
        <p:spPr bwMode="auto">
          <a:xfrm>
            <a:off x="7086600" y="4313238"/>
            <a:ext cx="1752600" cy="822325"/>
          </a:xfrm>
          <a:prstGeom prst="rect">
            <a:avLst/>
          </a:prstGeom>
          <a:noFill/>
          <a:ln w="9525">
            <a:noFill/>
            <a:miter lim="800000"/>
            <a:headEnd/>
            <a:tailEnd/>
          </a:ln>
        </p:spPr>
        <p:txBody>
          <a:bodyPr>
            <a:spAutoFit/>
          </a:bodyPr>
          <a:lstStyle/>
          <a:p>
            <a:pPr>
              <a:spcBef>
                <a:spcPct val="50000"/>
              </a:spcBef>
            </a:pPr>
            <a:r>
              <a:rPr lang="en-US"/>
              <a:t>6 levels of Experience</a:t>
            </a:r>
          </a:p>
        </p:txBody>
      </p:sp>
      <p:sp>
        <p:nvSpPr>
          <p:cNvPr id="38930" name="Text Box 23"/>
          <p:cNvSpPr txBox="1">
            <a:spLocks noChangeArrowheads="1"/>
          </p:cNvSpPr>
          <p:nvPr/>
        </p:nvSpPr>
        <p:spPr bwMode="auto">
          <a:xfrm>
            <a:off x="485775" y="6143625"/>
            <a:ext cx="123825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Behaviors</a:t>
            </a:r>
          </a:p>
        </p:txBody>
      </p:sp>
      <p:sp>
        <p:nvSpPr>
          <p:cNvPr id="38931" name="Text Box 24"/>
          <p:cNvSpPr txBox="1">
            <a:spLocks noChangeArrowheads="1"/>
          </p:cNvSpPr>
          <p:nvPr/>
        </p:nvSpPr>
        <p:spPr bwMode="auto">
          <a:xfrm>
            <a:off x="114300" y="5705475"/>
            <a:ext cx="1743075" cy="400050"/>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Coping</a:t>
            </a:r>
            <a:r>
              <a:rPr lang="en-US" sz="2000"/>
              <a:t> </a:t>
            </a:r>
            <a:r>
              <a:rPr lang="en-US" sz="2000">
                <a:latin typeface="Times New Roman" pitchFamily="18" charset="0"/>
              </a:rPr>
              <a:t>stances</a:t>
            </a:r>
          </a:p>
        </p:txBody>
      </p:sp>
      <p:sp>
        <p:nvSpPr>
          <p:cNvPr id="38932" name="Text Box 25"/>
          <p:cNvSpPr txBox="1">
            <a:spLocks noChangeArrowheads="1"/>
          </p:cNvSpPr>
          <p:nvPr/>
        </p:nvSpPr>
        <p:spPr bwMode="auto">
          <a:xfrm>
            <a:off x="523875" y="5305425"/>
            <a:ext cx="1447800" cy="396875"/>
          </a:xfrm>
          <a:prstGeom prst="rect">
            <a:avLst/>
          </a:prstGeom>
          <a:noFill/>
          <a:ln w="9525">
            <a:noFill/>
            <a:miter lim="800000"/>
            <a:headEnd/>
            <a:tailEnd/>
          </a:ln>
        </p:spPr>
        <p:txBody>
          <a:bodyPr>
            <a:spAutoFit/>
          </a:bodyPr>
          <a:lstStyle/>
          <a:p>
            <a:pPr>
              <a:spcBef>
                <a:spcPct val="50000"/>
              </a:spcBef>
            </a:pPr>
            <a:r>
              <a:rPr lang="en-US" sz="2000"/>
              <a:t>Emotions</a:t>
            </a:r>
          </a:p>
        </p:txBody>
      </p:sp>
      <p:sp>
        <p:nvSpPr>
          <p:cNvPr id="38933" name="Text Box 26"/>
          <p:cNvSpPr txBox="1">
            <a:spLocks noChangeArrowheads="1"/>
          </p:cNvSpPr>
          <p:nvPr/>
        </p:nvSpPr>
        <p:spPr bwMode="auto">
          <a:xfrm>
            <a:off x="123825" y="4924425"/>
            <a:ext cx="1628775" cy="400050"/>
          </a:xfrm>
          <a:prstGeom prst="rect">
            <a:avLst/>
          </a:prstGeom>
          <a:noFill/>
          <a:ln w="9525">
            <a:noFill/>
            <a:miter lim="800000"/>
            <a:headEnd/>
            <a:tailEnd/>
          </a:ln>
        </p:spPr>
        <p:txBody>
          <a:bodyPr>
            <a:spAutoFit/>
          </a:bodyPr>
          <a:lstStyle/>
          <a:p>
            <a:pPr>
              <a:spcBef>
                <a:spcPct val="50000"/>
              </a:spcBef>
            </a:pPr>
            <a:r>
              <a:rPr lang="en-US" sz="2000"/>
              <a:t>Perceptions</a:t>
            </a:r>
          </a:p>
        </p:txBody>
      </p:sp>
      <p:sp>
        <p:nvSpPr>
          <p:cNvPr id="38934" name="Text Box 27"/>
          <p:cNvSpPr txBox="1">
            <a:spLocks noChangeArrowheads="1"/>
          </p:cNvSpPr>
          <p:nvPr/>
        </p:nvSpPr>
        <p:spPr bwMode="auto">
          <a:xfrm>
            <a:off x="0" y="4457700"/>
            <a:ext cx="1657350" cy="400050"/>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Ex</a:t>
            </a:r>
            <a:r>
              <a:rPr lang="en-US" sz="2000"/>
              <a:t>pectatio</a:t>
            </a:r>
            <a:r>
              <a:rPr lang="en-US" sz="2000">
                <a:latin typeface="Times New Roman" pitchFamily="18" charset="0"/>
              </a:rPr>
              <a:t>ns</a:t>
            </a:r>
          </a:p>
        </p:txBody>
      </p:sp>
      <p:sp>
        <p:nvSpPr>
          <p:cNvPr id="38935" name="Text Box 28"/>
          <p:cNvSpPr txBox="1">
            <a:spLocks noChangeArrowheads="1"/>
          </p:cNvSpPr>
          <p:nvPr/>
        </p:nvSpPr>
        <p:spPr bwMode="auto">
          <a:xfrm>
            <a:off x="838200" y="4087813"/>
            <a:ext cx="12954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Yearnings</a:t>
            </a:r>
          </a:p>
        </p:txBody>
      </p:sp>
      <p:pic>
        <p:nvPicPr>
          <p:cNvPr id="38936" name="Picture 29" descr="life in living color"/>
          <p:cNvPicPr>
            <a:picLocks noChangeAspect="1" noChangeArrowheads="1"/>
          </p:cNvPicPr>
          <p:nvPr/>
        </p:nvPicPr>
        <p:blipFill>
          <a:blip r:embed="rId2"/>
          <a:srcRect/>
          <a:stretch>
            <a:fillRect/>
          </a:stretch>
        </p:blipFill>
        <p:spPr bwMode="auto">
          <a:xfrm>
            <a:off x="0" y="0"/>
            <a:ext cx="1741488" cy="1600200"/>
          </a:xfrm>
          <a:prstGeom prst="rect">
            <a:avLst/>
          </a:prstGeom>
          <a:noFill/>
          <a:ln w="9525">
            <a:noFill/>
            <a:miter lim="800000"/>
            <a:headEnd/>
            <a:tailEnd/>
          </a:ln>
        </p:spPr>
      </p:pic>
      <p:sp>
        <p:nvSpPr>
          <p:cNvPr id="38937" name="Rectangle 3"/>
          <p:cNvSpPr>
            <a:spLocks noGrp="1" noChangeArrowheads="1"/>
          </p:cNvSpPr>
          <p:nvPr>
            <p:ph type="body" idx="1"/>
          </p:nvPr>
        </p:nvSpPr>
        <p:spPr>
          <a:xfrm>
            <a:off x="1309688" y="1304925"/>
            <a:ext cx="7705725" cy="1590675"/>
          </a:xfrm>
        </p:spPr>
        <p:txBody>
          <a:bodyPr/>
          <a:lstStyle/>
          <a:p>
            <a:pPr algn="ctr" eaLnBrk="1" hangingPunct="1"/>
            <a:r>
              <a:rPr lang="en-US" sz="2000" smtClean="0"/>
              <a:t>Experience takes place within specific context at this moment</a:t>
            </a:r>
          </a:p>
          <a:p>
            <a:pPr algn="ctr" eaLnBrk="1" hangingPunct="1"/>
            <a:r>
              <a:rPr lang="en-US" sz="2000" smtClean="0"/>
              <a:t>Content of problem is the context in which change is possible</a:t>
            </a:r>
          </a:p>
          <a:p>
            <a:pPr algn="ctr" eaLnBrk="1" hangingPunct="1"/>
            <a:r>
              <a:rPr lang="en-US" sz="2000" smtClean="0"/>
              <a:t>Content provides context to identify coping behaviors</a:t>
            </a:r>
          </a:p>
          <a:p>
            <a:pPr algn="ctr" eaLnBrk="1" hangingPunct="1"/>
            <a:r>
              <a:rPr lang="en-US" sz="2000" smtClean="0"/>
              <a:t>Self affects external behavior and context affects self</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en-US" smtClean="0"/>
              <a:t>The Parts Party</a:t>
            </a:r>
          </a:p>
        </p:txBody>
      </p:sp>
      <p:sp>
        <p:nvSpPr>
          <p:cNvPr id="39939" name="Rectangle 3"/>
          <p:cNvSpPr>
            <a:spLocks noGrp="1" noChangeArrowheads="1"/>
          </p:cNvSpPr>
          <p:nvPr>
            <p:ph type="body" idx="1"/>
          </p:nvPr>
        </p:nvSpPr>
        <p:spPr>
          <a:xfrm>
            <a:off x="1042988" y="1304925"/>
            <a:ext cx="8101012" cy="4200525"/>
          </a:xfrm>
        </p:spPr>
        <p:txBody>
          <a:bodyPr/>
          <a:lstStyle/>
          <a:p>
            <a:pPr algn="ctr" eaLnBrk="1" hangingPunct="1"/>
            <a:r>
              <a:rPr lang="en-US" sz="2000" smtClean="0">
                <a:solidFill>
                  <a:srgbClr val="3333FF"/>
                </a:solidFill>
                <a:latin typeface="Franklin Gothic Medium Cond" pitchFamily="34" charset="0"/>
              </a:rPr>
              <a:t>Process that identifies, transforms, and integrates a person’s inner parts and resources</a:t>
            </a:r>
          </a:p>
          <a:p>
            <a:pPr algn="ctr" eaLnBrk="1" hangingPunct="1">
              <a:buFontTx/>
              <a:buNone/>
            </a:pPr>
            <a:endParaRPr lang="en-US" sz="2000" smtClean="0"/>
          </a:p>
          <a:p>
            <a:pPr algn="ctr" eaLnBrk="1" hangingPunct="1">
              <a:buFontTx/>
              <a:buNone/>
            </a:pPr>
            <a:r>
              <a:rPr lang="en-US" b="1" smtClean="0"/>
              <a:t>Parts Party Steps</a:t>
            </a:r>
          </a:p>
          <a:p>
            <a:pPr algn="ctr" eaLnBrk="1" hangingPunct="1">
              <a:buFontTx/>
              <a:buNone/>
            </a:pPr>
            <a:endParaRPr lang="en-US" b="1" smtClean="0"/>
          </a:p>
          <a:p>
            <a:pPr eaLnBrk="1" hangingPunct="1"/>
            <a:r>
              <a:rPr lang="en-US" sz="2000" smtClean="0">
                <a:solidFill>
                  <a:srgbClr val="009900"/>
                </a:solidFill>
              </a:rPr>
              <a:t>Step 1</a:t>
            </a:r>
            <a:r>
              <a:rPr lang="en-US" sz="2000" smtClean="0"/>
              <a:t>: </a:t>
            </a:r>
            <a:r>
              <a:rPr lang="en-US" sz="2000" b="1" smtClean="0"/>
              <a:t>Preparation of the host</a:t>
            </a:r>
          </a:p>
          <a:p>
            <a:pPr eaLnBrk="1" hangingPunct="1"/>
            <a:r>
              <a:rPr lang="en-US" sz="2000" smtClean="0">
                <a:solidFill>
                  <a:srgbClr val="009900"/>
                </a:solidFill>
              </a:rPr>
              <a:t>Step 2</a:t>
            </a:r>
            <a:r>
              <a:rPr lang="en-US" sz="2000" smtClean="0"/>
              <a:t>: </a:t>
            </a:r>
            <a:r>
              <a:rPr lang="en-US" sz="2000" b="1" smtClean="0"/>
              <a:t>Description of the parts’ behavior</a:t>
            </a:r>
          </a:p>
          <a:p>
            <a:pPr eaLnBrk="1" hangingPunct="1"/>
            <a:r>
              <a:rPr lang="en-US" sz="2000" smtClean="0">
                <a:solidFill>
                  <a:srgbClr val="009900"/>
                </a:solidFill>
              </a:rPr>
              <a:t>Step 3</a:t>
            </a:r>
            <a:r>
              <a:rPr lang="en-US" sz="2000" smtClean="0"/>
              <a:t>: </a:t>
            </a:r>
            <a:r>
              <a:rPr lang="en-US" sz="2000" b="1" smtClean="0"/>
              <a:t>Development of a conflict between the parts</a:t>
            </a:r>
          </a:p>
          <a:p>
            <a:pPr eaLnBrk="1" hangingPunct="1"/>
            <a:r>
              <a:rPr lang="en-US" sz="2000" smtClean="0">
                <a:solidFill>
                  <a:srgbClr val="009900"/>
                </a:solidFill>
              </a:rPr>
              <a:t>Step 4</a:t>
            </a:r>
            <a:r>
              <a:rPr lang="en-US" sz="2000" smtClean="0"/>
              <a:t>: </a:t>
            </a:r>
            <a:r>
              <a:rPr lang="en-US" sz="2000" b="1" smtClean="0"/>
              <a:t>Transformation of the parts to resolve the conflict</a:t>
            </a:r>
          </a:p>
          <a:p>
            <a:pPr eaLnBrk="1" hangingPunct="1"/>
            <a:r>
              <a:rPr lang="en-US" sz="2000" smtClean="0">
                <a:solidFill>
                  <a:srgbClr val="009900"/>
                </a:solidFill>
              </a:rPr>
              <a:t>Step 5</a:t>
            </a:r>
            <a:r>
              <a:rPr lang="en-US" sz="2000" smtClean="0"/>
              <a:t>: </a:t>
            </a:r>
            <a:r>
              <a:rPr lang="en-US" sz="2000" b="1" smtClean="0"/>
              <a:t>Integration experience. Ritual to integrate the transformation process</a:t>
            </a:r>
          </a:p>
          <a:p>
            <a:pPr eaLnBrk="1" hangingPunct="1"/>
            <a:endParaRPr lang="en-US" sz="2000" b="1" smtClean="0"/>
          </a:p>
          <a:p>
            <a:pPr eaLnBrk="1" hangingPunct="1"/>
            <a:endParaRPr lang="en-US" sz="2000" smtClean="0"/>
          </a:p>
        </p:txBody>
      </p:sp>
      <p:pic>
        <p:nvPicPr>
          <p:cNvPr id="39940" name="Picture 4" descr="roleplayin1"/>
          <p:cNvPicPr>
            <a:picLocks noChangeAspect="1" noChangeArrowheads="1"/>
          </p:cNvPicPr>
          <p:nvPr/>
        </p:nvPicPr>
        <p:blipFill>
          <a:blip r:embed="rId2"/>
          <a:srcRect/>
          <a:stretch>
            <a:fillRect/>
          </a:stretch>
        </p:blipFill>
        <p:spPr bwMode="auto">
          <a:xfrm>
            <a:off x="0" y="0"/>
            <a:ext cx="1519238" cy="1546225"/>
          </a:xfrm>
          <a:prstGeom prst="rect">
            <a:avLst/>
          </a:prstGeom>
          <a:noFill/>
          <a:ln w="9525">
            <a:noFill/>
            <a:miter lim="800000"/>
            <a:headEnd/>
            <a:tailEnd/>
          </a:ln>
        </p:spPr>
      </p:pic>
      <p:pic>
        <p:nvPicPr>
          <p:cNvPr id="39941" name="Picture 6" descr="group of people"/>
          <p:cNvPicPr>
            <a:picLocks noChangeAspect="1" noChangeArrowheads="1"/>
          </p:cNvPicPr>
          <p:nvPr/>
        </p:nvPicPr>
        <p:blipFill>
          <a:blip r:embed="rId3"/>
          <a:srcRect/>
          <a:stretch>
            <a:fillRect/>
          </a:stretch>
        </p:blipFill>
        <p:spPr bwMode="auto">
          <a:xfrm>
            <a:off x="7810500" y="0"/>
            <a:ext cx="1333500"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n-US" smtClean="0"/>
              <a:t>The Parts Party</a:t>
            </a:r>
          </a:p>
        </p:txBody>
      </p:sp>
      <p:pic>
        <p:nvPicPr>
          <p:cNvPr id="40963" name="Picture 5" descr="eyes"/>
          <p:cNvPicPr>
            <a:picLocks noChangeAspect="1" noChangeArrowheads="1"/>
          </p:cNvPicPr>
          <p:nvPr/>
        </p:nvPicPr>
        <p:blipFill>
          <a:blip r:embed="rId2"/>
          <a:srcRect/>
          <a:stretch>
            <a:fillRect/>
          </a:stretch>
        </p:blipFill>
        <p:spPr bwMode="auto">
          <a:xfrm>
            <a:off x="900113" y="5510213"/>
            <a:ext cx="866775" cy="923925"/>
          </a:xfrm>
          <a:prstGeom prst="rect">
            <a:avLst/>
          </a:prstGeom>
          <a:noFill/>
          <a:ln w="9525">
            <a:noFill/>
            <a:miter lim="800000"/>
            <a:headEnd/>
            <a:tailEnd/>
          </a:ln>
        </p:spPr>
      </p:pic>
      <p:pic>
        <p:nvPicPr>
          <p:cNvPr id="40964" name="Picture 6" descr="kid2"/>
          <p:cNvPicPr>
            <a:picLocks noChangeAspect="1" noChangeArrowheads="1"/>
          </p:cNvPicPr>
          <p:nvPr/>
        </p:nvPicPr>
        <p:blipFill>
          <a:blip r:embed="rId3"/>
          <a:srcRect/>
          <a:stretch>
            <a:fillRect/>
          </a:stretch>
        </p:blipFill>
        <p:spPr bwMode="auto">
          <a:xfrm>
            <a:off x="7834313" y="4424363"/>
            <a:ext cx="866775" cy="923925"/>
          </a:xfrm>
          <a:prstGeom prst="rect">
            <a:avLst/>
          </a:prstGeom>
          <a:noFill/>
          <a:ln w="9525">
            <a:noFill/>
            <a:miter lim="800000"/>
            <a:headEnd/>
            <a:tailEnd/>
          </a:ln>
        </p:spPr>
      </p:pic>
      <p:pic>
        <p:nvPicPr>
          <p:cNvPr id="40965" name="Picture 7" descr="j0299125"/>
          <p:cNvPicPr>
            <a:picLocks noChangeAspect="1" noChangeArrowheads="1"/>
          </p:cNvPicPr>
          <p:nvPr/>
        </p:nvPicPr>
        <p:blipFill>
          <a:blip r:embed="rId4"/>
          <a:srcRect/>
          <a:stretch>
            <a:fillRect/>
          </a:stretch>
        </p:blipFill>
        <p:spPr bwMode="auto">
          <a:xfrm>
            <a:off x="7116763" y="2649538"/>
            <a:ext cx="862012" cy="1195387"/>
          </a:xfrm>
          <a:prstGeom prst="rect">
            <a:avLst/>
          </a:prstGeom>
          <a:noFill/>
          <a:ln w="9525">
            <a:noFill/>
            <a:miter lim="800000"/>
            <a:headEnd/>
            <a:tailEnd/>
          </a:ln>
        </p:spPr>
      </p:pic>
      <p:pic>
        <p:nvPicPr>
          <p:cNvPr id="40966" name="Picture 9" descr="017i"/>
          <p:cNvPicPr>
            <a:picLocks noChangeAspect="1" noChangeArrowheads="1"/>
          </p:cNvPicPr>
          <p:nvPr/>
        </p:nvPicPr>
        <p:blipFill>
          <a:blip r:embed="rId5"/>
          <a:srcRect/>
          <a:stretch>
            <a:fillRect/>
          </a:stretch>
        </p:blipFill>
        <p:spPr bwMode="auto">
          <a:xfrm>
            <a:off x="0" y="0"/>
            <a:ext cx="2286000" cy="1476375"/>
          </a:xfrm>
          <a:prstGeom prst="rect">
            <a:avLst/>
          </a:prstGeom>
          <a:noFill/>
          <a:ln w="9525">
            <a:noFill/>
            <a:miter lim="800000"/>
            <a:headEnd/>
            <a:tailEnd/>
          </a:ln>
        </p:spPr>
      </p:pic>
      <p:pic>
        <p:nvPicPr>
          <p:cNvPr id="40967" name="Picture 10" descr="group of people"/>
          <p:cNvPicPr>
            <a:picLocks noChangeAspect="1" noChangeArrowheads="1"/>
          </p:cNvPicPr>
          <p:nvPr/>
        </p:nvPicPr>
        <p:blipFill>
          <a:blip r:embed="rId6"/>
          <a:srcRect/>
          <a:stretch>
            <a:fillRect/>
          </a:stretch>
        </p:blipFill>
        <p:spPr bwMode="auto">
          <a:xfrm>
            <a:off x="400050" y="3895725"/>
            <a:ext cx="1000125" cy="819150"/>
          </a:xfrm>
          <a:prstGeom prst="rect">
            <a:avLst/>
          </a:prstGeom>
          <a:noFill/>
          <a:ln w="9525">
            <a:noFill/>
            <a:miter lim="800000"/>
            <a:headEnd/>
            <a:tailEnd/>
          </a:ln>
        </p:spPr>
      </p:pic>
      <p:pic>
        <p:nvPicPr>
          <p:cNvPr id="40968" name="Picture 11" descr="Alien114"/>
          <p:cNvPicPr>
            <a:picLocks noChangeAspect="1" noChangeArrowheads="1" noCrop="1"/>
          </p:cNvPicPr>
          <p:nvPr/>
        </p:nvPicPr>
        <p:blipFill>
          <a:blip r:embed="rId7"/>
          <a:srcRect/>
          <a:stretch>
            <a:fillRect/>
          </a:stretch>
        </p:blipFill>
        <p:spPr bwMode="auto">
          <a:xfrm>
            <a:off x="1628775" y="1466850"/>
            <a:ext cx="628650" cy="1143000"/>
          </a:xfrm>
          <a:prstGeom prst="rect">
            <a:avLst/>
          </a:prstGeom>
          <a:noFill/>
          <a:ln w="9525">
            <a:noFill/>
            <a:miter lim="800000"/>
            <a:headEnd/>
            <a:tailEnd/>
          </a:ln>
        </p:spPr>
      </p:pic>
      <p:sp>
        <p:nvSpPr>
          <p:cNvPr id="40969" name="Text Box 12"/>
          <p:cNvSpPr txBox="1">
            <a:spLocks noChangeArrowheads="1"/>
          </p:cNvSpPr>
          <p:nvPr/>
        </p:nvSpPr>
        <p:spPr bwMode="auto">
          <a:xfrm>
            <a:off x="2286000" y="1533525"/>
            <a:ext cx="6410325" cy="1016000"/>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a:latin typeface="Times New Roman" pitchFamily="18" charset="0"/>
              </a:rPr>
              <a:t>Prepare the guide and host by developing trust</a:t>
            </a:r>
          </a:p>
          <a:p>
            <a:pPr>
              <a:spcBef>
                <a:spcPct val="50000"/>
              </a:spcBef>
              <a:buFont typeface="Wingdings" pitchFamily="2" charset="2"/>
              <a:buChar char="ü"/>
            </a:pPr>
            <a:r>
              <a:rPr lang="en-US">
                <a:solidFill>
                  <a:srgbClr val="0070C0"/>
                </a:solidFill>
              </a:rPr>
              <a:t>     </a:t>
            </a:r>
            <a:r>
              <a:rPr lang="en-US">
                <a:solidFill>
                  <a:srgbClr val="0070C0"/>
                </a:solidFill>
                <a:latin typeface="Times New Roman" pitchFamily="18" charset="0"/>
              </a:rPr>
              <a:t>From trust and process the host gain hope.</a:t>
            </a:r>
          </a:p>
        </p:txBody>
      </p:sp>
      <p:pic>
        <p:nvPicPr>
          <p:cNvPr id="40970" name="Picture 13" descr="Alien124"/>
          <p:cNvPicPr>
            <a:picLocks noChangeAspect="1" noChangeArrowheads="1" noCrop="1"/>
          </p:cNvPicPr>
          <p:nvPr/>
        </p:nvPicPr>
        <p:blipFill>
          <a:blip r:embed="rId8"/>
          <a:srcRect/>
          <a:stretch>
            <a:fillRect/>
          </a:stretch>
        </p:blipFill>
        <p:spPr bwMode="auto">
          <a:xfrm>
            <a:off x="8205788" y="1524000"/>
            <a:ext cx="752475" cy="828675"/>
          </a:xfrm>
          <a:prstGeom prst="rect">
            <a:avLst/>
          </a:prstGeom>
          <a:noFill/>
          <a:ln w="9525">
            <a:noFill/>
            <a:miter lim="800000"/>
            <a:headEnd/>
            <a:tailEnd/>
          </a:ln>
        </p:spPr>
      </p:pic>
      <p:sp>
        <p:nvSpPr>
          <p:cNvPr id="40971" name="Text Box 14"/>
          <p:cNvSpPr txBox="1">
            <a:spLocks noChangeArrowheads="1"/>
          </p:cNvSpPr>
          <p:nvPr/>
        </p:nvSpPr>
        <p:spPr bwMode="auto">
          <a:xfrm>
            <a:off x="0" y="2667000"/>
            <a:ext cx="7124700" cy="1200150"/>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a:latin typeface="Times New Roman" pitchFamily="18" charset="0"/>
              </a:rPr>
              <a:t>Host selects six to eight parts to work with, and think of well-known people or characters to represent these parts</a:t>
            </a:r>
          </a:p>
        </p:txBody>
      </p:sp>
      <p:sp>
        <p:nvSpPr>
          <p:cNvPr id="40972" name="Text Box 15"/>
          <p:cNvSpPr txBox="1">
            <a:spLocks noChangeArrowheads="1"/>
          </p:cNvSpPr>
          <p:nvPr/>
        </p:nvSpPr>
        <p:spPr bwMode="auto">
          <a:xfrm>
            <a:off x="1609725" y="3486150"/>
            <a:ext cx="7534275" cy="1384300"/>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a:solidFill>
                  <a:srgbClr val="00B050"/>
                </a:solidFill>
                <a:latin typeface="Times New Roman" pitchFamily="18" charset="0"/>
              </a:rPr>
              <a:t>Select the role-players</a:t>
            </a:r>
          </a:p>
          <a:p>
            <a:pPr>
              <a:spcBef>
                <a:spcPct val="50000"/>
              </a:spcBef>
              <a:buFont typeface="Wingdings" pitchFamily="2" charset="2"/>
              <a:buChar char="ü"/>
            </a:pPr>
            <a:r>
              <a:rPr lang="en-US"/>
              <a:t> </a:t>
            </a:r>
            <a:r>
              <a:rPr lang="en-US">
                <a:latin typeface="Times New Roman" pitchFamily="18" charset="0"/>
              </a:rPr>
              <a:t>Use adjectives, body movements, and interactive behaviors to describe parts </a:t>
            </a:r>
          </a:p>
        </p:txBody>
      </p:sp>
      <p:sp>
        <p:nvSpPr>
          <p:cNvPr id="40973" name="Text Box 16"/>
          <p:cNvSpPr txBox="1">
            <a:spLocks noChangeArrowheads="1"/>
          </p:cNvSpPr>
          <p:nvPr/>
        </p:nvSpPr>
        <p:spPr bwMode="auto">
          <a:xfrm>
            <a:off x="142875" y="4819650"/>
            <a:ext cx="7943850" cy="830263"/>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a:solidFill>
                  <a:srgbClr val="C00000"/>
                </a:solidFill>
                <a:latin typeface="Times New Roman" pitchFamily="18" charset="0"/>
              </a:rPr>
              <a:t>Parts meet, develop a conflict, and transform it by achieving cooperation</a:t>
            </a:r>
          </a:p>
        </p:txBody>
      </p:sp>
      <p:sp>
        <p:nvSpPr>
          <p:cNvPr id="40974" name="Text Box 17"/>
          <p:cNvSpPr txBox="1">
            <a:spLocks noChangeArrowheads="1"/>
          </p:cNvSpPr>
          <p:nvPr/>
        </p:nvSpPr>
        <p:spPr bwMode="auto">
          <a:xfrm>
            <a:off x="1943100" y="5553075"/>
            <a:ext cx="7200900" cy="830263"/>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a:latin typeface="Times New Roman" pitchFamily="18" charset="0"/>
              </a:rPr>
              <a:t>Perform the integration ritual to take charge of the parts with new choices and new energy</a:t>
            </a:r>
          </a:p>
        </p:txBody>
      </p:sp>
      <p:pic>
        <p:nvPicPr>
          <p:cNvPr id="40975" name="Picture 18" descr="party"/>
          <p:cNvPicPr>
            <a:picLocks noChangeAspect="1" noChangeArrowheads="1"/>
          </p:cNvPicPr>
          <p:nvPr/>
        </p:nvPicPr>
        <p:blipFill>
          <a:blip r:embed="rId9"/>
          <a:srcRect/>
          <a:stretch>
            <a:fillRect/>
          </a:stretch>
        </p:blipFill>
        <p:spPr bwMode="auto">
          <a:xfrm>
            <a:off x="6886575" y="0"/>
            <a:ext cx="2257425"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05038" y="225425"/>
            <a:ext cx="5391150" cy="863600"/>
          </a:xfrm>
        </p:spPr>
        <p:txBody>
          <a:bodyPr/>
          <a:lstStyle/>
          <a:p>
            <a:pPr algn="ctr" eaLnBrk="1" hangingPunct="1"/>
            <a:r>
              <a:rPr lang="en-US" smtClean="0"/>
              <a:t>Family Reconstruction</a:t>
            </a:r>
          </a:p>
        </p:txBody>
      </p:sp>
      <p:sp>
        <p:nvSpPr>
          <p:cNvPr id="41987" name="Rectangle 3"/>
          <p:cNvSpPr>
            <a:spLocks noGrp="1" noChangeArrowheads="1"/>
          </p:cNvSpPr>
          <p:nvPr>
            <p:ph type="body" idx="1"/>
          </p:nvPr>
        </p:nvSpPr>
        <p:spPr>
          <a:xfrm>
            <a:off x="1195388" y="1400175"/>
            <a:ext cx="7705725" cy="4810125"/>
          </a:xfrm>
        </p:spPr>
        <p:txBody>
          <a:bodyPr/>
          <a:lstStyle/>
          <a:p>
            <a:pPr algn="ctr" eaLnBrk="1" hangingPunct="1"/>
            <a:r>
              <a:rPr lang="en-US" smtClean="0">
                <a:solidFill>
                  <a:srgbClr val="006600"/>
                </a:solidFill>
                <a:latin typeface="Times New Roman" pitchFamily="18" charset="0"/>
              </a:rPr>
              <a:t>Allow people to relive past experiences from formative years in the family of origin</a:t>
            </a:r>
          </a:p>
          <a:p>
            <a:pPr algn="ctr" eaLnBrk="1" hangingPunct="1">
              <a:buClr>
                <a:srgbClr val="3333FF"/>
              </a:buClr>
            </a:pPr>
            <a:r>
              <a:rPr lang="en-US" smtClean="0">
                <a:solidFill>
                  <a:srgbClr val="3333FF"/>
                </a:solidFill>
                <a:latin typeface="Times New Roman" pitchFamily="18" charset="0"/>
              </a:rPr>
              <a:t>Provide new way of seeing self and family of origin, thus seeing present and future in a new perspective</a:t>
            </a:r>
          </a:p>
          <a:p>
            <a:pPr algn="ctr" eaLnBrk="1" hangingPunct="1">
              <a:buClr>
                <a:srgbClr val="FF0000"/>
              </a:buClr>
            </a:pPr>
            <a:r>
              <a:rPr lang="en-US" smtClean="0">
                <a:solidFill>
                  <a:srgbClr val="FF3300"/>
                </a:solidFill>
                <a:latin typeface="Times New Roman" pitchFamily="18" charset="0"/>
              </a:rPr>
              <a:t>Offer an opportunity to make sense of all relational parts of our experience</a:t>
            </a:r>
          </a:p>
          <a:p>
            <a:pPr algn="ctr" eaLnBrk="1" hangingPunct="1"/>
            <a:r>
              <a:rPr lang="en-US" smtClean="0">
                <a:latin typeface="Times New Roman" pitchFamily="18" charset="0"/>
              </a:rPr>
              <a:t>Allow people to see themselves and family members in a way that exposes their beliefs, ignorance, unawareness, and misunderstanding</a:t>
            </a:r>
          </a:p>
          <a:p>
            <a:pPr algn="ctr" eaLnBrk="1" hangingPunct="1">
              <a:buClr>
                <a:srgbClr val="3333FF"/>
              </a:buClr>
            </a:pPr>
            <a:r>
              <a:rPr lang="en-US" smtClean="0">
                <a:solidFill>
                  <a:srgbClr val="3333FF"/>
                </a:solidFill>
                <a:latin typeface="Times New Roman" pitchFamily="18" charset="0"/>
              </a:rPr>
              <a:t>Help body and mind move beyond stress, survival and coping to positive way of expressing and experiencing life</a:t>
            </a:r>
          </a:p>
        </p:txBody>
      </p:sp>
      <p:pic>
        <p:nvPicPr>
          <p:cNvPr id="41988" name="Picture 4" descr="partsparty"/>
          <p:cNvPicPr>
            <a:picLocks noChangeAspect="1" noChangeArrowheads="1"/>
          </p:cNvPicPr>
          <p:nvPr/>
        </p:nvPicPr>
        <p:blipFill>
          <a:blip r:embed="rId2"/>
          <a:srcRect/>
          <a:stretch>
            <a:fillRect/>
          </a:stretch>
        </p:blipFill>
        <p:spPr bwMode="auto">
          <a:xfrm>
            <a:off x="0" y="0"/>
            <a:ext cx="1709738" cy="1497013"/>
          </a:xfrm>
          <a:prstGeom prst="rect">
            <a:avLst/>
          </a:prstGeom>
          <a:noFill/>
          <a:ln w="9525">
            <a:noFill/>
            <a:miter lim="800000"/>
            <a:headEnd/>
            <a:tailEnd/>
          </a:ln>
        </p:spPr>
      </p:pic>
      <p:pic>
        <p:nvPicPr>
          <p:cNvPr id="41989" name="Picture 5" descr="thumbnailCANDZ6QJ"/>
          <p:cNvPicPr>
            <a:picLocks noChangeAspect="1" noChangeArrowheads="1"/>
          </p:cNvPicPr>
          <p:nvPr/>
        </p:nvPicPr>
        <p:blipFill>
          <a:blip r:embed="rId3"/>
          <a:srcRect/>
          <a:stretch>
            <a:fillRect/>
          </a:stretch>
        </p:blipFill>
        <p:spPr bwMode="auto">
          <a:xfrm>
            <a:off x="7064375" y="127000"/>
            <a:ext cx="2079625" cy="963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en-US" smtClean="0">
                <a:latin typeface="Times New Roman" pitchFamily="18" charset="0"/>
              </a:rPr>
              <a:t>Family</a:t>
            </a:r>
            <a:r>
              <a:rPr lang="en-US" smtClean="0"/>
              <a:t> Reconstruction Process</a:t>
            </a:r>
          </a:p>
        </p:txBody>
      </p:sp>
      <p:sp>
        <p:nvSpPr>
          <p:cNvPr id="43011" name="Rectangle 3"/>
          <p:cNvSpPr>
            <a:spLocks noGrp="1" noChangeArrowheads="1"/>
          </p:cNvSpPr>
          <p:nvPr>
            <p:ph type="body" idx="1"/>
          </p:nvPr>
        </p:nvSpPr>
        <p:spPr>
          <a:xfrm>
            <a:off x="1438275" y="1304925"/>
            <a:ext cx="7705725" cy="4895850"/>
          </a:xfrm>
        </p:spPr>
        <p:txBody>
          <a:bodyPr/>
          <a:lstStyle/>
          <a:p>
            <a:pPr marL="457200" indent="-457200" algn="ctr" eaLnBrk="1" hangingPunct="1">
              <a:lnSpc>
                <a:spcPct val="90000"/>
              </a:lnSpc>
              <a:buClr>
                <a:srgbClr val="CC0000"/>
              </a:buClr>
              <a:buFontTx/>
              <a:buAutoNum type="arabicPeriod"/>
            </a:pPr>
            <a:r>
              <a:rPr lang="en-US" smtClean="0">
                <a:latin typeface="Times New Roman" pitchFamily="18" charset="0"/>
              </a:rPr>
              <a:t>Introduction of client’s life history </a:t>
            </a:r>
          </a:p>
          <a:p>
            <a:pPr marL="457200" indent="-457200" eaLnBrk="1" hangingPunct="1">
              <a:lnSpc>
                <a:spcPct val="90000"/>
              </a:lnSpc>
              <a:buFont typeface="Wingdings" pitchFamily="2" charset="2"/>
              <a:buChar char="ü"/>
            </a:pPr>
            <a:r>
              <a:rPr lang="en-US" smtClean="0">
                <a:latin typeface="Times New Roman" pitchFamily="18" charset="0"/>
              </a:rPr>
              <a:t>Construction of family map, family life chronology, wheel of influence</a:t>
            </a:r>
          </a:p>
          <a:p>
            <a:pPr marL="457200" indent="-457200" algn="ctr" eaLnBrk="1" hangingPunct="1">
              <a:lnSpc>
                <a:spcPct val="90000"/>
              </a:lnSpc>
              <a:buClr>
                <a:srgbClr val="CC0000"/>
              </a:buClr>
              <a:buFontTx/>
              <a:buAutoNum type="arabicPeriod" startAt="2"/>
            </a:pPr>
            <a:r>
              <a:rPr lang="en-US" smtClean="0">
                <a:latin typeface="Times New Roman" pitchFamily="18" charset="0"/>
              </a:rPr>
              <a:t>Sculpting of family of origin and parents’ family of origin</a:t>
            </a:r>
          </a:p>
          <a:p>
            <a:pPr marL="457200" indent="-457200" eaLnBrk="1" hangingPunct="1">
              <a:lnSpc>
                <a:spcPct val="90000"/>
              </a:lnSpc>
              <a:buFont typeface="Wingdings" pitchFamily="2" charset="2"/>
              <a:buChar char="ü"/>
            </a:pPr>
            <a:r>
              <a:rPr lang="en-US" smtClean="0">
                <a:latin typeface="Times New Roman" pitchFamily="18" charset="0"/>
              </a:rPr>
              <a:t>Client externalizes construct of family dynamics, and identifies perceptions and feelings when under stress</a:t>
            </a:r>
          </a:p>
          <a:p>
            <a:pPr marL="457200" indent="-457200" eaLnBrk="1" hangingPunct="1">
              <a:lnSpc>
                <a:spcPct val="90000"/>
              </a:lnSpc>
              <a:buFont typeface="Wingdings" pitchFamily="2" charset="2"/>
              <a:buChar char="ü"/>
            </a:pPr>
            <a:r>
              <a:rPr lang="en-US" smtClean="0">
                <a:latin typeface="Times New Roman" pitchFamily="18" charset="0"/>
              </a:rPr>
              <a:t>Focus on major learning within parents family of origin</a:t>
            </a:r>
          </a:p>
          <a:p>
            <a:pPr marL="457200" indent="-457200" eaLnBrk="1" hangingPunct="1">
              <a:lnSpc>
                <a:spcPct val="90000"/>
              </a:lnSpc>
              <a:buFont typeface="Wingdings" pitchFamily="2" charset="2"/>
              <a:buChar char="ü"/>
            </a:pPr>
            <a:r>
              <a:rPr lang="en-US" smtClean="0">
                <a:latin typeface="Times New Roman" pitchFamily="18" charset="0"/>
              </a:rPr>
              <a:t>Verbalize own unmet expectations and yearnings</a:t>
            </a:r>
          </a:p>
          <a:p>
            <a:pPr marL="457200" indent="-457200" eaLnBrk="1" hangingPunct="1">
              <a:lnSpc>
                <a:spcPct val="90000"/>
              </a:lnSpc>
              <a:buFont typeface="Wingdings" pitchFamily="2" charset="2"/>
              <a:buChar char="ü"/>
            </a:pPr>
            <a:r>
              <a:rPr lang="en-US" smtClean="0">
                <a:latin typeface="Times New Roman" pitchFamily="18" charset="0"/>
              </a:rPr>
              <a:t>Express feelings, identify strengths and weaknesses</a:t>
            </a:r>
          </a:p>
          <a:p>
            <a:pPr marL="457200" indent="-457200" eaLnBrk="1" hangingPunct="1">
              <a:lnSpc>
                <a:spcPct val="90000"/>
              </a:lnSpc>
              <a:buFont typeface="Wingdings" pitchFamily="2" charset="2"/>
              <a:buChar char="ü"/>
            </a:pPr>
            <a:r>
              <a:rPr lang="en-US" smtClean="0">
                <a:latin typeface="Times New Roman" pitchFamily="18" charset="0"/>
              </a:rPr>
              <a:t>Accept self and parents, similarities and differences, parents as human beings and self high self-esteem</a:t>
            </a:r>
          </a:p>
          <a:p>
            <a:pPr marL="457200" indent="-457200" algn="ctr" eaLnBrk="1" hangingPunct="1">
              <a:lnSpc>
                <a:spcPct val="90000"/>
              </a:lnSpc>
            </a:pPr>
            <a:endParaRPr lang="en-US" smtClean="0">
              <a:latin typeface="Times New Roman" pitchFamily="18" charset="0"/>
            </a:endParaRPr>
          </a:p>
          <a:p>
            <a:pPr marL="457200" indent="-457200" eaLnBrk="1" hangingPunct="1">
              <a:lnSpc>
                <a:spcPct val="90000"/>
              </a:lnSpc>
            </a:pPr>
            <a:endParaRPr lang="en-US" smtClean="0"/>
          </a:p>
        </p:txBody>
      </p:sp>
      <p:pic>
        <p:nvPicPr>
          <p:cNvPr id="43012" name="Picture 4" descr="people10"/>
          <p:cNvPicPr>
            <a:picLocks noChangeAspect="1" noChangeArrowheads="1"/>
          </p:cNvPicPr>
          <p:nvPr/>
        </p:nvPicPr>
        <p:blipFill>
          <a:blip r:embed="rId2"/>
          <a:srcRect/>
          <a:stretch>
            <a:fillRect/>
          </a:stretch>
        </p:blipFill>
        <p:spPr bwMode="auto">
          <a:xfrm>
            <a:off x="7578725" y="0"/>
            <a:ext cx="1565275" cy="1038225"/>
          </a:xfrm>
          <a:prstGeom prst="rect">
            <a:avLst/>
          </a:prstGeom>
          <a:noFill/>
          <a:ln w="9525">
            <a:noFill/>
            <a:miter lim="800000"/>
            <a:headEnd/>
            <a:tailEnd/>
          </a:ln>
        </p:spPr>
      </p:pic>
      <p:pic>
        <p:nvPicPr>
          <p:cNvPr id="43013" name="Picture 6" descr="partsparty"/>
          <p:cNvPicPr>
            <a:picLocks noChangeAspect="1" noChangeArrowheads="1"/>
          </p:cNvPicPr>
          <p:nvPr/>
        </p:nvPicPr>
        <p:blipFill>
          <a:blip r:embed="rId3"/>
          <a:srcRect/>
          <a:stretch>
            <a:fillRect/>
          </a:stretch>
        </p:blipFill>
        <p:spPr bwMode="auto">
          <a:xfrm>
            <a:off x="0" y="5499100"/>
            <a:ext cx="1471613" cy="1358900"/>
          </a:xfrm>
          <a:prstGeom prst="rect">
            <a:avLst/>
          </a:prstGeom>
          <a:noFill/>
          <a:ln w="9525">
            <a:noFill/>
            <a:miter lim="800000"/>
            <a:headEnd/>
            <a:tailEnd/>
          </a:ln>
        </p:spPr>
      </p:pic>
      <p:pic>
        <p:nvPicPr>
          <p:cNvPr id="43014" name="Picture 7" descr="thumbnailCAUWUAKW"/>
          <p:cNvPicPr>
            <a:picLocks noChangeAspect="1" noChangeArrowheads="1"/>
          </p:cNvPicPr>
          <p:nvPr/>
        </p:nvPicPr>
        <p:blipFill>
          <a:blip r:embed="rId4"/>
          <a:srcRect/>
          <a:stretch>
            <a:fillRect/>
          </a:stretch>
        </p:blipFill>
        <p:spPr bwMode="auto">
          <a:xfrm>
            <a:off x="0" y="0"/>
            <a:ext cx="2047875"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42988" y="225425"/>
            <a:ext cx="7705725" cy="349250"/>
          </a:xfrm>
        </p:spPr>
        <p:txBody>
          <a:bodyPr/>
          <a:lstStyle/>
          <a:p>
            <a:pPr algn="ctr" eaLnBrk="1" hangingPunct="1"/>
            <a:r>
              <a:rPr lang="en-US" sz="2800" smtClean="0">
                <a:latin typeface="Times New Roman" pitchFamily="18" charset="0"/>
              </a:rPr>
              <a:t>Level of Change in Family Reconstruction</a:t>
            </a:r>
          </a:p>
        </p:txBody>
      </p:sp>
      <p:pic>
        <p:nvPicPr>
          <p:cNvPr id="44035" name="Picture 4" descr="family_reconstruction"/>
          <p:cNvPicPr>
            <a:picLocks noChangeAspect="1" noChangeArrowheads="1"/>
          </p:cNvPicPr>
          <p:nvPr/>
        </p:nvPicPr>
        <p:blipFill>
          <a:blip r:embed="rId2"/>
          <a:srcRect/>
          <a:stretch>
            <a:fillRect/>
          </a:stretch>
        </p:blipFill>
        <p:spPr bwMode="auto">
          <a:xfrm>
            <a:off x="1871663" y="647700"/>
            <a:ext cx="5457825" cy="6210300"/>
          </a:xfrm>
          <a:prstGeom prst="rect">
            <a:avLst/>
          </a:prstGeom>
          <a:noFill/>
          <a:ln w="9525">
            <a:noFill/>
            <a:miter lim="800000"/>
            <a:headEnd/>
            <a:tailEnd/>
          </a:ln>
        </p:spPr>
      </p:pic>
      <p:pic>
        <p:nvPicPr>
          <p:cNvPr id="44036" name="Picture 7" descr="j0291984"/>
          <p:cNvPicPr>
            <a:picLocks noChangeAspect="1" noChangeArrowheads="1"/>
          </p:cNvPicPr>
          <p:nvPr/>
        </p:nvPicPr>
        <p:blipFill>
          <a:blip r:embed="rId3"/>
          <a:srcRect/>
          <a:stretch>
            <a:fillRect/>
          </a:stretch>
        </p:blipFill>
        <p:spPr bwMode="auto">
          <a:xfrm>
            <a:off x="7618413" y="0"/>
            <a:ext cx="1325562" cy="1543050"/>
          </a:xfrm>
          <a:prstGeom prst="rect">
            <a:avLst/>
          </a:prstGeom>
          <a:noFill/>
          <a:ln w="9525">
            <a:noFill/>
            <a:miter lim="800000"/>
            <a:headEnd/>
            <a:tailEnd/>
          </a:ln>
        </p:spPr>
      </p:pic>
      <p:pic>
        <p:nvPicPr>
          <p:cNvPr id="44037" name="Picture 8" descr="brainstorming2"/>
          <p:cNvPicPr>
            <a:picLocks noChangeAspect="1" noChangeArrowheads="1"/>
          </p:cNvPicPr>
          <p:nvPr/>
        </p:nvPicPr>
        <p:blipFill>
          <a:blip r:embed="rId4"/>
          <a:srcRect/>
          <a:stretch>
            <a:fillRect/>
          </a:stretch>
        </p:blipFill>
        <p:spPr bwMode="auto">
          <a:xfrm>
            <a:off x="0" y="0"/>
            <a:ext cx="1857375" cy="1447800"/>
          </a:xfrm>
          <a:prstGeom prst="rect">
            <a:avLst/>
          </a:prstGeom>
          <a:noFill/>
          <a:ln w="9525">
            <a:noFill/>
            <a:miter lim="800000"/>
            <a:headEnd/>
            <a:tailEnd/>
          </a:ln>
        </p:spPr>
      </p:pic>
      <p:pic>
        <p:nvPicPr>
          <p:cNvPr id="44038" name="Picture 9" descr="brainstorming1"/>
          <p:cNvPicPr>
            <a:picLocks noChangeAspect="1" noChangeArrowheads="1"/>
          </p:cNvPicPr>
          <p:nvPr/>
        </p:nvPicPr>
        <p:blipFill>
          <a:blip r:embed="rId5"/>
          <a:srcRect/>
          <a:stretch>
            <a:fillRect/>
          </a:stretch>
        </p:blipFill>
        <p:spPr bwMode="auto">
          <a:xfrm>
            <a:off x="238125" y="2638425"/>
            <a:ext cx="1381125" cy="1685925"/>
          </a:xfrm>
          <a:prstGeom prst="rect">
            <a:avLst/>
          </a:prstGeom>
          <a:noFill/>
          <a:ln w="9525">
            <a:noFill/>
            <a:miter lim="800000"/>
            <a:headEnd/>
            <a:tailEnd/>
          </a:ln>
        </p:spPr>
      </p:pic>
      <p:pic>
        <p:nvPicPr>
          <p:cNvPr id="44039" name="Picture 10" descr="brainstorming"/>
          <p:cNvPicPr>
            <a:picLocks noChangeAspect="1" noChangeArrowheads="1"/>
          </p:cNvPicPr>
          <p:nvPr/>
        </p:nvPicPr>
        <p:blipFill>
          <a:blip r:embed="rId6"/>
          <a:srcRect/>
          <a:stretch>
            <a:fillRect/>
          </a:stretch>
        </p:blipFill>
        <p:spPr bwMode="auto">
          <a:xfrm>
            <a:off x="7396163" y="4924425"/>
            <a:ext cx="1747837"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smtClean="0"/>
              <a:t>Other Techniques</a:t>
            </a:r>
          </a:p>
        </p:txBody>
      </p:sp>
      <p:sp>
        <p:nvSpPr>
          <p:cNvPr id="45059" name="AutoShape 4"/>
          <p:cNvSpPr>
            <a:spLocks noChangeAspect="1" noChangeArrowheads="1"/>
          </p:cNvSpPr>
          <p:nvPr/>
        </p:nvSpPr>
        <p:spPr bwMode="auto">
          <a:xfrm>
            <a:off x="2514600" y="2438400"/>
            <a:ext cx="3913188" cy="3700463"/>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45060" name="Rectangle 5"/>
          <p:cNvSpPr>
            <a:spLocks noChangeArrowheads="1"/>
          </p:cNvSpPr>
          <p:nvPr/>
        </p:nvSpPr>
        <p:spPr bwMode="auto">
          <a:xfrm rot="-2899523">
            <a:off x="2393950" y="2732088"/>
            <a:ext cx="1209675" cy="441325"/>
          </a:xfrm>
          <a:prstGeom prst="rect">
            <a:avLst/>
          </a:prstGeom>
          <a:solidFill>
            <a:srgbClr val="66FF66"/>
          </a:solidFill>
          <a:ln w="9525">
            <a:solidFill>
              <a:schemeClr val="tx1"/>
            </a:solidFill>
            <a:miter lim="800000"/>
            <a:headEnd/>
            <a:tailEnd/>
          </a:ln>
        </p:spPr>
        <p:txBody>
          <a:bodyPr wrap="none" anchor="ctr"/>
          <a:lstStyle/>
          <a:p>
            <a:endParaRPr lang="en-US"/>
          </a:p>
        </p:txBody>
      </p:sp>
      <p:sp>
        <p:nvSpPr>
          <p:cNvPr id="45061" name="Rectangle 6"/>
          <p:cNvSpPr>
            <a:spLocks noChangeArrowheads="1"/>
          </p:cNvSpPr>
          <p:nvPr/>
        </p:nvSpPr>
        <p:spPr bwMode="auto">
          <a:xfrm rot="-5400000">
            <a:off x="1933575" y="4095751"/>
            <a:ext cx="1152525" cy="419100"/>
          </a:xfrm>
          <a:prstGeom prst="rect">
            <a:avLst/>
          </a:prstGeom>
          <a:solidFill>
            <a:srgbClr val="66FF66"/>
          </a:solidFill>
          <a:ln w="9525">
            <a:solidFill>
              <a:schemeClr val="tx1"/>
            </a:solidFill>
            <a:miter lim="800000"/>
            <a:headEnd/>
            <a:tailEnd/>
          </a:ln>
        </p:spPr>
        <p:txBody>
          <a:bodyPr wrap="none" anchor="ctr"/>
          <a:lstStyle/>
          <a:p>
            <a:endParaRPr lang="en-US"/>
          </a:p>
        </p:txBody>
      </p:sp>
      <p:sp>
        <p:nvSpPr>
          <p:cNvPr id="45062" name="Rectangle 7"/>
          <p:cNvSpPr>
            <a:spLocks noChangeArrowheads="1"/>
          </p:cNvSpPr>
          <p:nvPr/>
        </p:nvSpPr>
        <p:spPr bwMode="auto">
          <a:xfrm rot="-7834040">
            <a:off x="2402682" y="5325269"/>
            <a:ext cx="1309687" cy="460375"/>
          </a:xfrm>
          <a:prstGeom prst="rect">
            <a:avLst/>
          </a:prstGeom>
          <a:solidFill>
            <a:srgbClr val="66FF66"/>
          </a:solidFill>
          <a:ln w="9525">
            <a:solidFill>
              <a:schemeClr val="tx1"/>
            </a:solidFill>
            <a:miter lim="800000"/>
            <a:headEnd/>
            <a:tailEnd/>
          </a:ln>
        </p:spPr>
        <p:txBody>
          <a:bodyPr wrap="none" anchor="ctr"/>
          <a:lstStyle/>
          <a:p>
            <a:endParaRPr lang="en-US"/>
          </a:p>
        </p:txBody>
      </p:sp>
      <p:sp>
        <p:nvSpPr>
          <p:cNvPr id="45063" name="Rectangle 8"/>
          <p:cNvSpPr>
            <a:spLocks noChangeArrowheads="1"/>
          </p:cNvSpPr>
          <p:nvPr/>
        </p:nvSpPr>
        <p:spPr bwMode="auto">
          <a:xfrm>
            <a:off x="3848100" y="5943600"/>
            <a:ext cx="1228725" cy="457200"/>
          </a:xfrm>
          <a:prstGeom prst="rect">
            <a:avLst/>
          </a:prstGeom>
          <a:solidFill>
            <a:srgbClr val="66FF66"/>
          </a:solidFill>
          <a:ln w="9525">
            <a:solidFill>
              <a:schemeClr val="tx1"/>
            </a:solidFill>
            <a:miter lim="800000"/>
            <a:headEnd/>
            <a:tailEnd/>
          </a:ln>
        </p:spPr>
        <p:txBody>
          <a:bodyPr wrap="none" anchor="ctr"/>
          <a:lstStyle/>
          <a:p>
            <a:endParaRPr lang="en-US"/>
          </a:p>
        </p:txBody>
      </p:sp>
      <p:sp>
        <p:nvSpPr>
          <p:cNvPr id="45064" name="Rectangle 9"/>
          <p:cNvSpPr>
            <a:spLocks noChangeArrowheads="1"/>
          </p:cNvSpPr>
          <p:nvPr/>
        </p:nvSpPr>
        <p:spPr bwMode="auto">
          <a:xfrm rot="8208941">
            <a:off x="5292725" y="5318125"/>
            <a:ext cx="1150938" cy="436563"/>
          </a:xfrm>
          <a:prstGeom prst="rect">
            <a:avLst/>
          </a:prstGeom>
          <a:solidFill>
            <a:srgbClr val="66FF66"/>
          </a:solidFill>
          <a:ln w="9525">
            <a:solidFill>
              <a:schemeClr val="tx1"/>
            </a:solidFill>
            <a:miter lim="800000"/>
            <a:headEnd/>
            <a:tailEnd/>
          </a:ln>
        </p:spPr>
        <p:txBody>
          <a:bodyPr wrap="none" anchor="ctr"/>
          <a:lstStyle/>
          <a:p>
            <a:endParaRPr lang="en-US"/>
          </a:p>
        </p:txBody>
      </p:sp>
      <p:sp>
        <p:nvSpPr>
          <p:cNvPr id="45065" name="Rectangle 10"/>
          <p:cNvSpPr>
            <a:spLocks noChangeArrowheads="1"/>
          </p:cNvSpPr>
          <p:nvPr/>
        </p:nvSpPr>
        <p:spPr bwMode="auto">
          <a:xfrm rot="5400000">
            <a:off x="5819775" y="4076700"/>
            <a:ext cx="1209675" cy="390525"/>
          </a:xfrm>
          <a:prstGeom prst="rect">
            <a:avLst/>
          </a:prstGeom>
          <a:solidFill>
            <a:srgbClr val="66FF66"/>
          </a:solidFill>
          <a:ln w="9525">
            <a:solidFill>
              <a:schemeClr val="tx1"/>
            </a:solidFill>
            <a:miter lim="800000"/>
            <a:headEnd/>
            <a:tailEnd/>
          </a:ln>
        </p:spPr>
        <p:txBody>
          <a:bodyPr wrap="none" anchor="ctr"/>
          <a:lstStyle/>
          <a:p>
            <a:endParaRPr lang="en-US"/>
          </a:p>
        </p:txBody>
      </p:sp>
      <p:sp>
        <p:nvSpPr>
          <p:cNvPr id="45066" name="Rectangle 11"/>
          <p:cNvSpPr>
            <a:spLocks noChangeArrowheads="1"/>
          </p:cNvSpPr>
          <p:nvPr/>
        </p:nvSpPr>
        <p:spPr bwMode="auto">
          <a:xfrm rot="2724911">
            <a:off x="5236370" y="2751931"/>
            <a:ext cx="1363662" cy="396875"/>
          </a:xfrm>
          <a:prstGeom prst="rect">
            <a:avLst/>
          </a:prstGeom>
          <a:solidFill>
            <a:srgbClr val="66FF66"/>
          </a:solidFill>
          <a:ln w="9525">
            <a:solidFill>
              <a:schemeClr val="tx1"/>
            </a:solidFill>
            <a:miter lim="800000"/>
            <a:headEnd/>
            <a:tailEnd/>
          </a:ln>
        </p:spPr>
        <p:txBody>
          <a:bodyPr wrap="none" anchor="ctr"/>
          <a:lstStyle/>
          <a:p>
            <a:endParaRPr lang="en-US"/>
          </a:p>
        </p:txBody>
      </p:sp>
      <p:sp>
        <p:nvSpPr>
          <p:cNvPr id="45067" name="Rectangle 12"/>
          <p:cNvSpPr>
            <a:spLocks noChangeArrowheads="1"/>
          </p:cNvSpPr>
          <p:nvPr/>
        </p:nvSpPr>
        <p:spPr bwMode="auto">
          <a:xfrm>
            <a:off x="3810000" y="2247900"/>
            <a:ext cx="1333500" cy="390525"/>
          </a:xfrm>
          <a:prstGeom prst="rect">
            <a:avLst/>
          </a:prstGeom>
          <a:solidFill>
            <a:srgbClr val="66FF66"/>
          </a:solidFill>
          <a:ln w="9525">
            <a:solidFill>
              <a:schemeClr val="tx1"/>
            </a:solidFill>
            <a:miter lim="800000"/>
            <a:headEnd/>
            <a:tailEnd/>
          </a:ln>
        </p:spPr>
        <p:txBody>
          <a:bodyPr wrap="none" anchor="ctr"/>
          <a:lstStyle/>
          <a:p>
            <a:endParaRPr lang="en-US"/>
          </a:p>
        </p:txBody>
      </p:sp>
      <p:sp>
        <p:nvSpPr>
          <p:cNvPr id="45068" name="Text Box 13"/>
          <p:cNvSpPr txBox="1">
            <a:spLocks noChangeArrowheads="1"/>
          </p:cNvSpPr>
          <p:nvPr/>
        </p:nvSpPr>
        <p:spPr bwMode="auto">
          <a:xfrm rot="-2928844">
            <a:off x="2380457" y="2715418"/>
            <a:ext cx="1200150" cy="366713"/>
          </a:xfrm>
          <a:prstGeom prst="rect">
            <a:avLst/>
          </a:prstGeom>
          <a:noFill/>
          <a:ln w="9525">
            <a:noFill/>
            <a:miter lim="800000"/>
            <a:headEnd/>
            <a:tailEnd/>
          </a:ln>
        </p:spPr>
        <p:txBody>
          <a:bodyPr>
            <a:spAutoFit/>
          </a:bodyPr>
          <a:lstStyle/>
          <a:p>
            <a:pPr>
              <a:spcBef>
                <a:spcPct val="50000"/>
              </a:spcBef>
            </a:pPr>
            <a:r>
              <a:rPr lang="en-US" sz="1800">
                <a:latin typeface="Times New Roman" pitchFamily="18" charset="0"/>
              </a:rPr>
              <a:t>Nutritional</a:t>
            </a:r>
          </a:p>
        </p:txBody>
      </p:sp>
      <p:sp>
        <p:nvSpPr>
          <p:cNvPr id="45069" name="Text Box 14"/>
          <p:cNvSpPr txBox="1">
            <a:spLocks noChangeArrowheads="1"/>
          </p:cNvSpPr>
          <p:nvPr/>
        </p:nvSpPr>
        <p:spPr bwMode="auto">
          <a:xfrm>
            <a:off x="3895725" y="2238375"/>
            <a:ext cx="1143000" cy="366713"/>
          </a:xfrm>
          <a:prstGeom prst="rect">
            <a:avLst/>
          </a:prstGeom>
          <a:noFill/>
          <a:ln w="9525">
            <a:noFill/>
            <a:miter lim="800000"/>
            <a:headEnd/>
            <a:tailEnd/>
          </a:ln>
        </p:spPr>
        <p:txBody>
          <a:bodyPr>
            <a:spAutoFit/>
          </a:bodyPr>
          <a:lstStyle/>
          <a:p>
            <a:pPr>
              <a:spcBef>
                <a:spcPct val="50000"/>
              </a:spcBef>
            </a:pPr>
            <a:r>
              <a:rPr lang="en-US" sz="1800">
                <a:latin typeface="Times New Roman" pitchFamily="18" charset="0"/>
              </a:rPr>
              <a:t>Emotional</a:t>
            </a:r>
          </a:p>
        </p:txBody>
      </p:sp>
      <p:sp>
        <p:nvSpPr>
          <p:cNvPr id="45070" name="Text Box 15"/>
          <p:cNvSpPr txBox="1">
            <a:spLocks noChangeArrowheads="1"/>
          </p:cNvSpPr>
          <p:nvPr/>
        </p:nvSpPr>
        <p:spPr bwMode="auto">
          <a:xfrm rot="2609554">
            <a:off x="5267325" y="2762250"/>
            <a:ext cx="1390650" cy="366713"/>
          </a:xfrm>
          <a:prstGeom prst="rect">
            <a:avLst/>
          </a:prstGeom>
          <a:noFill/>
          <a:ln w="9525">
            <a:noFill/>
            <a:miter lim="800000"/>
            <a:headEnd/>
            <a:tailEnd/>
          </a:ln>
        </p:spPr>
        <p:txBody>
          <a:bodyPr>
            <a:spAutoFit/>
          </a:bodyPr>
          <a:lstStyle/>
          <a:p>
            <a:pPr>
              <a:spcBef>
                <a:spcPct val="50000"/>
              </a:spcBef>
            </a:pPr>
            <a:r>
              <a:rPr lang="en-US" sz="1800">
                <a:latin typeface="Times New Roman" pitchFamily="18" charset="0"/>
              </a:rPr>
              <a:t>Intellectual</a:t>
            </a:r>
          </a:p>
        </p:txBody>
      </p:sp>
      <p:sp>
        <p:nvSpPr>
          <p:cNvPr id="45071" name="Text Box 16"/>
          <p:cNvSpPr txBox="1">
            <a:spLocks noChangeArrowheads="1"/>
          </p:cNvSpPr>
          <p:nvPr/>
        </p:nvSpPr>
        <p:spPr bwMode="auto">
          <a:xfrm rot="5400000">
            <a:off x="5885656" y="4096545"/>
            <a:ext cx="1095375" cy="366712"/>
          </a:xfrm>
          <a:prstGeom prst="rect">
            <a:avLst/>
          </a:prstGeom>
          <a:noFill/>
          <a:ln w="9525">
            <a:noFill/>
            <a:miter lim="800000"/>
            <a:headEnd/>
            <a:tailEnd/>
          </a:ln>
        </p:spPr>
        <p:txBody>
          <a:bodyPr>
            <a:spAutoFit/>
          </a:bodyPr>
          <a:lstStyle/>
          <a:p>
            <a:pPr>
              <a:spcBef>
                <a:spcPct val="50000"/>
              </a:spcBef>
            </a:pPr>
            <a:r>
              <a:rPr lang="en-US" sz="1800">
                <a:latin typeface="Times New Roman" pitchFamily="18" charset="0"/>
              </a:rPr>
              <a:t>Sensual</a:t>
            </a:r>
          </a:p>
        </p:txBody>
      </p:sp>
      <p:sp>
        <p:nvSpPr>
          <p:cNvPr id="45072" name="Text Box 17"/>
          <p:cNvSpPr txBox="1">
            <a:spLocks noChangeArrowheads="1"/>
          </p:cNvSpPr>
          <p:nvPr/>
        </p:nvSpPr>
        <p:spPr bwMode="auto">
          <a:xfrm rot="8134398">
            <a:off x="5429250" y="5334000"/>
            <a:ext cx="1000125" cy="366713"/>
          </a:xfrm>
          <a:prstGeom prst="rect">
            <a:avLst/>
          </a:prstGeom>
          <a:noFill/>
          <a:ln w="9525">
            <a:noFill/>
            <a:miter lim="800000"/>
            <a:headEnd/>
            <a:tailEnd/>
          </a:ln>
        </p:spPr>
        <p:txBody>
          <a:bodyPr>
            <a:spAutoFit/>
          </a:bodyPr>
          <a:lstStyle/>
          <a:p>
            <a:pPr>
              <a:spcBef>
                <a:spcPct val="50000"/>
              </a:spcBef>
            </a:pPr>
            <a:r>
              <a:rPr lang="en-US" sz="1800">
                <a:latin typeface="Times New Roman" pitchFamily="18" charset="0"/>
              </a:rPr>
              <a:t>Spiritual</a:t>
            </a:r>
          </a:p>
        </p:txBody>
      </p:sp>
      <p:sp>
        <p:nvSpPr>
          <p:cNvPr id="45073" name="Text Box 18"/>
          <p:cNvSpPr txBox="1">
            <a:spLocks noChangeArrowheads="1"/>
          </p:cNvSpPr>
          <p:nvPr/>
        </p:nvSpPr>
        <p:spPr bwMode="auto">
          <a:xfrm rot="10800000">
            <a:off x="3876675" y="6010275"/>
            <a:ext cx="1200150" cy="366713"/>
          </a:xfrm>
          <a:prstGeom prst="rect">
            <a:avLst/>
          </a:prstGeom>
          <a:noFill/>
          <a:ln w="9525">
            <a:noFill/>
            <a:miter lim="800000"/>
            <a:headEnd/>
            <a:tailEnd/>
          </a:ln>
        </p:spPr>
        <p:txBody>
          <a:bodyPr>
            <a:spAutoFit/>
          </a:bodyPr>
          <a:lstStyle/>
          <a:p>
            <a:pPr>
              <a:spcBef>
                <a:spcPct val="50000"/>
              </a:spcBef>
            </a:pPr>
            <a:r>
              <a:rPr lang="en-US" sz="1800">
                <a:latin typeface="Times New Roman" pitchFamily="18" charset="0"/>
              </a:rPr>
              <a:t>Contextual</a:t>
            </a:r>
          </a:p>
        </p:txBody>
      </p:sp>
      <p:sp>
        <p:nvSpPr>
          <p:cNvPr id="45074" name="Text Box 19"/>
          <p:cNvSpPr txBox="1">
            <a:spLocks noChangeArrowheads="1"/>
          </p:cNvSpPr>
          <p:nvPr/>
        </p:nvSpPr>
        <p:spPr bwMode="auto">
          <a:xfrm rot="-7848905">
            <a:off x="2355850" y="5357813"/>
            <a:ext cx="1417638" cy="366712"/>
          </a:xfrm>
          <a:prstGeom prst="rect">
            <a:avLst/>
          </a:prstGeom>
          <a:noFill/>
          <a:ln w="9525">
            <a:noFill/>
            <a:miter lim="800000"/>
            <a:headEnd/>
            <a:tailEnd/>
          </a:ln>
        </p:spPr>
        <p:txBody>
          <a:bodyPr>
            <a:spAutoFit/>
          </a:bodyPr>
          <a:lstStyle/>
          <a:p>
            <a:pPr>
              <a:spcBef>
                <a:spcPct val="50000"/>
              </a:spcBef>
            </a:pPr>
            <a:r>
              <a:rPr lang="en-US" sz="1800">
                <a:latin typeface="Times New Roman" pitchFamily="18" charset="0"/>
              </a:rPr>
              <a:t>Interact ional</a:t>
            </a:r>
          </a:p>
        </p:txBody>
      </p:sp>
      <p:sp>
        <p:nvSpPr>
          <p:cNvPr id="45075" name="Text Box 20"/>
          <p:cNvSpPr txBox="1">
            <a:spLocks noChangeArrowheads="1"/>
          </p:cNvSpPr>
          <p:nvPr/>
        </p:nvSpPr>
        <p:spPr bwMode="auto">
          <a:xfrm rot="-5400000">
            <a:off x="1961357" y="4125118"/>
            <a:ext cx="1066800" cy="366713"/>
          </a:xfrm>
          <a:prstGeom prst="rect">
            <a:avLst/>
          </a:prstGeom>
          <a:noFill/>
          <a:ln w="9525">
            <a:noFill/>
            <a:miter lim="800000"/>
            <a:headEnd/>
            <a:tailEnd/>
          </a:ln>
        </p:spPr>
        <p:txBody>
          <a:bodyPr>
            <a:spAutoFit/>
          </a:bodyPr>
          <a:lstStyle/>
          <a:p>
            <a:pPr>
              <a:spcBef>
                <a:spcPct val="50000"/>
              </a:spcBef>
            </a:pPr>
            <a:r>
              <a:rPr lang="en-US" sz="1800">
                <a:latin typeface="Times New Roman" pitchFamily="18" charset="0"/>
              </a:rPr>
              <a:t>Physical</a:t>
            </a:r>
          </a:p>
        </p:txBody>
      </p:sp>
      <p:sp>
        <p:nvSpPr>
          <p:cNvPr id="45076" name="Text Box 21"/>
          <p:cNvSpPr txBox="1">
            <a:spLocks noChangeArrowheads="1"/>
          </p:cNvSpPr>
          <p:nvPr/>
        </p:nvSpPr>
        <p:spPr bwMode="auto">
          <a:xfrm>
            <a:off x="3790950" y="3619500"/>
            <a:ext cx="1495425" cy="1004888"/>
          </a:xfrm>
          <a:prstGeom prst="rect">
            <a:avLst/>
          </a:prstGeom>
          <a:noFill/>
          <a:ln w="9525">
            <a:noFill/>
            <a:miter lim="800000"/>
            <a:headEnd/>
            <a:tailEnd/>
          </a:ln>
        </p:spPr>
        <p:txBody>
          <a:bodyPr>
            <a:spAutoFit/>
          </a:bodyPr>
          <a:lstStyle/>
          <a:p>
            <a:pPr algn="ctr">
              <a:spcBef>
                <a:spcPct val="50000"/>
              </a:spcBef>
            </a:pPr>
            <a:r>
              <a:rPr lang="en-US"/>
              <a:t>I AM</a:t>
            </a:r>
          </a:p>
          <a:p>
            <a:pPr algn="ctr">
              <a:spcBef>
                <a:spcPct val="50000"/>
              </a:spcBef>
            </a:pPr>
            <a:r>
              <a:rPr lang="en-US"/>
              <a:t>Self</a:t>
            </a:r>
          </a:p>
        </p:txBody>
      </p:sp>
      <p:sp>
        <p:nvSpPr>
          <p:cNvPr id="45077" name="Text Box 22"/>
          <p:cNvSpPr txBox="1">
            <a:spLocks noChangeArrowheads="1"/>
          </p:cNvSpPr>
          <p:nvPr/>
        </p:nvSpPr>
        <p:spPr bwMode="auto">
          <a:xfrm>
            <a:off x="0" y="4772025"/>
            <a:ext cx="2495550" cy="1190625"/>
          </a:xfrm>
          <a:prstGeom prst="rect">
            <a:avLst/>
          </a:prstGeom>
          <a:noFill/>
          <a:ln w="9525">
            <a:noFill/>
            <a:miter lim="800000"/>
            <a:headEnd/>
            <a:tailEnd/>
          </a:ln>
        </p:spPr>
        <p:txBody>
          <a:bodyPr>
            <a:spAutoFit/>
          </a:bodyPr>
          <a:lstStyle/>
          <a:p>
            <a:pPr>
              <a:spcBef>
                <a:spcPct val="50000"/>
              </a:spcBef>
            </a:pPr>
            <a:r>
              <a:rPr lang="en-US" sz="1800" b="1">
                <a:latin typeface="Times New Roman" pitchFamily="18" charset="0"/>
              </a:rPr>
              <a:t>Stress occurs when any of the eight parts is discounted, denied, or rejected</a:t>
            </a:r>
          </a:p>
        </p:txBody>
      </p:sp>
      <p:sp>
        <p:nvSpPr>
          <p:cNvPr id="45078" name="Text Box 23"/>
          <p:cNvSpPr txBox="1">
            <a:spLocks noChangeArrowheads="1"/>
          </p:cNvSpPr>
          <p:nvPr/>
        </p:nvSpPr>
        <p:spPr bwMode="auto">
          <a:xfrm>
            <a:off x="6896100" y="2495550"/>
            <a:ext cx="2057400" cy="641350"/>
          </a:xfrm>
          <a:prstGeom prst="rect">
            <a:avLst/>
          </a:prstGeom>
          <a:noFill/>
          <a:ln w="9525">
            <a:noFill/>
            <a:miter lim="800000"/>
            <a:headEnd/>
            <a:tailEnd/>
          </a:ln>
        </p:spPr>
        <p:txBody>
          <a:bodyPr>
            <a:spAutoFit/>
          </a:bodyPr>
          <a:lstStyle/>
          <a:p>
            <a:pPr>
              <a:spcBef>
                <a:spcPct val="50000"/>
              </a:spcBef>
            </a:pPr>
            <a:r>
              <a:rPr lang="en-US" sz="1800" b="1">
                <a:latin typeface="Times New Roman" pitchFamily="18" charset="0"/>
              </a:rPr>
              <a:t>Every part affects each other</a:t>
            </a:r>
          </a:p>
        </p:txBody>
      </p:sp>
      <p:sp>
        <p:nvSpPr>
          <p:cNvPr id="45079" name="Text Box 24"/>
          <p:cNvSpPr txBox="1">
            <a:spLocks noChangeArrowheads="1"/>
          </p:cNvSpPr>
          <p:nvPr/>
        </p:nvSpPr>
        <p:spPr bwMode="auto">
          <a:xfrm>
            <a:off x="6886575" y="4819650"/>
            <a:ext cx="1809750" cy="641350"/>
          </a:xfrm>
          <a:prstGeom prst="rect">
            <a:avLst/>
          </a:prstGeom>
          <a:noFill/>
          <a:ln w="9525">
            <a:noFill/>
            <a:miter lim="800000"/>
            <a:headEnd/>
            <a:tailEnd/>
          </a:ln>
        </p:spPr>
        <p:txBody>
          <a:bodyPr>
            <a:spAutoFit/>
          </a:bodyPr>
          <a:lstStyle/>
          <a:p>
            <a:pPr>
              <a:spcBef>
                <a:spcPct val="50000"/>
              </a:spcBef>
            </a:pPr>
            <a:r>
              <a:rPr lang="en-US" sz="1800" b="1">
                <a:latin typeface="Times New Roman" pitchFamily="18" charset="0"/>
              </a:rPr>
              <a:t>Each part is of equal value</a:t>
            </a:r>
          </a:p>
        </p:txBody>
      </p:sp>
      <p:sp>
        <p:nvSpPr>
          <p:cNvPr id="45080" name="Text Box 25"/>
          <p:cNvSpPr txBox="1">
            <a:spLocks noChangeArrowheads="1"/>
          </p:cNvSpPr>
          <p:nvPr/>
        </p:nvSpPr>
        <p:spPr bwMode="auto">
          <a:xfrm>
            <a:off x="0" y="2428875"/>
            <a:ext cx="2647950" cy="641350"/>
          </a:xfrm>
          <a:prstGeom prst="rect">
            <a:avLst/>
          </a:prstGeom>
          <a:noFill/>
          <a:ln w="9525">
            <a:noFill/>
            <a:miter lim="800000"/>
            <a:headEnd/>
            <a:tailEnd/>
          </a:ln>
        </p:spPr>
        <p:txBody>
          <a:bodyPr>
            <a:spAutoFit/>
          </a:bodyPr>
          <a:lstStyle/>
          <a:p>
            <a:pPr>
              <a:spcBef>
                <a:spcPct val="50000"/>
              </a:spcBef>
            </a:pPr>
            <a:r>
              <a:rPr lang="en-US" sz="1800" b="1">
                <a:latin typeface="Times New Roman" pitchFamily="18" charset="0"/>
              </a:rPr>
              <a:t>Each part is connected and interdependent</a:t>
            </a:r>
          </a:p>
        </p:txBody>
      </p:sp>
      <p:pic>
        <p:nvPicPr>
          <p:cNvPr id="45081" name="Picture 28" descr="MCBD19877_0000[1]"/>
          <p:cNvPicPr>
            <a:picLocks noChangeAspect="1" noChangeArrowheads="1"/>
          </p:cNvPicPr>
          <p:nvPr/>
        </p:nvPicPr>
        <p:blipFill>
          <a:blip r:embed="rId2"/>
          <a:srcRect/>
          <a:stretch>
            <a:fillRect/>
          </a:stretch>
        </p:blipFill>
        <p:spPr bwMode="auto">
          <a:xfrm>
            <a:off x="7489825" y="0"/>
            <a:ext cx="1654175" cy="1760538"/>
          </a:xfrm>
          <a:prstGeom prst="rect">
            <a:avLst/>
          </a:prstGeom>
          <a:noFill/>
          <a:ln w="9525">
            <a:noFill/>
            <a:miter lim="800000"/>
            <a:headEnd/>
            <a:tailEnd/>
          </a:ln>
        </p:spPr>
      </p:pic>
      <p:pic>
        <p:nvPicPr>
          <p:cNvPr id="45082" name="Picture 30" descr="thumbnailCAQA3VOE"/>
          <p:cNvPicPr>
            <a:picLocks noChangeAspect="1" noChangeArrowheads="1"/>
          </p:cNvPicPr>
          <p:nvPr/>
        </p:nvPicPr>
        <p:blipFill>
          <a:blip r:embed="rId3"/>
          <a:srcRect/>
          <a:stretch>
            <a:fillRect/>
          </a:stretch>
        </p:blipFill>
        <p:spPr bwMode="auto">
          <a:xfrm>
            <a:off x="0" y="0"/>
            <a:ext cx="1382713" cy="1485900"/>
          </a:xfrm>
          <a:prstGeom prst="rect">
            <a:avLst/>
          </a:prstGeom>
          <a:noFill/>
          <a:ln w="9525">
            <a:noFill/>
            <a:miter lim="800000"/>
            <a:headEnd/>
            <a:tailEnd/>
          </a:ln>
        </p:spPr>
      </p:pic>
      <p:sp>
        <p:nvSpPr>
          <p:cNvPr id="45083" name="Rectangle 3"/>
          <p:cNvSpPr>
            <a:spLocks noGrp="1" noChangeArrowheads="1"/>
          </p:cNvSpPr>
          <p:nvPr>
            <p:ph type="body" idx="1"/>
          </p:nvPr>
        </p:nvSpPr>
        <p:spPr>
          <a:xfrm>
            <a:off x="1042988" y="1304925"/>
            <a:ext cx="7705725" cy="2276475"/>
          </a:xfrm>
        </p:spPr>
        <p:txBody>
          <a:bodyPr/>
          <a:lstStyle/>
          <a:p>
            <a:pPr algn="ctr" eaLnBrk="1" hangingPunct="1">
              <a:buClr>
                <a:srgbClr val="3333FF"/>
              </a:buClr>
            </a:pPr>
            <a:r>
              <a:rPr lang="en-US" smtClean="0">
                <a:solidFill>
                  <a:srgbClr val="3333FF"/>
                </a:solidFill>
                <a:latin typeface="Times New Roman" pitchFamily="18" charset="0"/>
              </a:rPr>
              <a:t>Self Mandala</a:t>
            </a:r>
            <a:r>
              <a:rPr lang="en-US" smtClean="0">
                <a:latin typeface="Times New Roman" pitchFamily="18" charset="0"/>
              </a:rPr>
              <a:t>: the universal human resources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805113" y="234950"/>
            <a:ext cx="2962275" cy="454025"/>
          </a:xfrm>
        </p:spPr>
        <p:txBody>
          <a:bodyPr/>
          <a:lstStyle/>
          <a:p>
            <a:pPr algn="ctr" eaLnBrk="1" hangingPunct="1"/>
            <a:r>
              <a:rPr lang="en-US" sz="2800" smtClean="0"/>
              <a:t>Self-Esteem Kit</a:t>
            </a:r>
          </a:p>
        </p:txBody>
      </p:sp>
      <p:sp>
        <p:nvSpPr>
          <p:cNvPr id="46083" name="Rectangle 3"/>
          <p:cNvSpPr>
            <a:spLocks noGrp="1" noChangeArrowheads="1"/>
          </p:cNvSpPr>
          <p:nvPr>
            <p:ph type="body" sz="half" idx="1"/>
          </p:nvPr>
        </p:nvSpPr>
        <p:spPr>
          <a:xfrm>
            <a:off x="490538" y="1571625"/>
            <a:ext cx="2557462" cy="523875"/>
          </a:xfrm>
        </p:spPr>
        <p:txBody>
          <a:bodyPr/>
          <a:lstStyle/>
          <a:p>
            <a:pPr algn="ctr" eaLnBrk="1" hangingPunct="1">
              <a:lnSpc>
                <a:spcPct val="90000"/>
              </a:lnSpc>
              <a:buClr>
                <a:srgbClr val="3333FF"/>
              </a:buClr>
            </a:pPr>
            <a:r>
              <a:rPr lang="en-US" sz="2000" smtClean="0">
                <a:solidFill>
                  <a:srgbClr val="3333FF"/>
                </a:solidFill>
              </a:rPr>
              <a:t>A detective Hat</a:t>
            </a:r>
          </a:p>
        </p:txBody>
      </p:sp>
      <p:sp>
        <p:nvSpPr>
          <p:cNvPr id="46084" name="Rectangle 5"/>
          <p:cNvSpPr>
            <a:spLocks noGrp="1" noChangeArrowheads="1"/>
          </p:cNvSpPr>
          <p:nvPr>
            <p:ph type="body" sz="half" idx="2"/>
          </p:nvPr>
        </p:nvSpPr>
        <p:spPr>
          <a:xfrm>
            <a:off x="4972050" y="1304925"/>
            <a:ext cx="1909763" cy="381000"/>
          </a:xfrm>
        </p:spPr>
        <p:txBody>
          <a:bodyPr/>
          <a:lstStyle/>
          <a:p>
            <a:pPr eaLnBrk="1" hangingPunct="1">
              <a:lnSpc>
                <a:spcPct val="90000"/>
              </a:lnSpc>
              <a:buClr>
                <a:srgbClr val="3333FF"/>
              </a:buClr>
            </a:pPr>
            <a:r>
              <a:rPr lang="en-US" sz="2000" smtClean="0">
                <a:solidFill>
                  <a:srgbClr val="3333FF"/>
                </a:solidFill>
              </a:rPr>
              <a:t>A Medallion</a:t>
            </a:r>
          </a:p>
        </p:txBody>
      </p:sp>
      <p:sp>
        <p:nvSpPr>
          <p:cNvPr id="46085" name="Text Box 4"/>
          <p:cNvSpPr txBox="1">
            <a:spLocks noChangeArrowheads="1"/>
          </p:cNvSpPr>
          <p:nvPr/>
        </p:nvSpPr>
        <p:spPr bwMode="auto">
          <a:xfrm>
            <a:off x="152400" y="1990725"/>
            <a:ext cx="4448175" cy="703263"/>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latin typeface="Times New Roman" pitchFamily="18" charset="0"/>
              </a:rPr>
              <a:t>To use when puzzle or need effort to understand</a:t>
            </a:r>
          </a:p>
          <a:p>
            <a:pPr>
              <a:spcBef>
                <a:spcPct val="50000"/>
              </a:spcBef>
              <a:buFont typeface="Wingdings" pitchFamily="2" charset="2"/>
              <a:buChar char="ü"/>
            </a:pPr>
            <a:r>
              <a:rPr lang="en-US" sz="1600">
                <a:latin typeface="Times New Roman" pitchFamily="18" charset="0"/>
              </a:rPr>
              <a:t>To go on a journey of exploration</a:t>
            </a:r>
          </a:p>
        </p:txBody>
      </p:sp>
      <p:sp>
        <p:nvSpPr>
          <p:cNvPr id="46086" name="Text Box 6"/>
          <p:cNvSpPr txBox="1">
            <a:spLocks noChangeArrowheads="1"/>
          </p:cNvSpPr>
          <p:nvPr/>
        </p:nvSpPr>
        <p:spPr bwMode="auto">
          <a:xfrm>
            <a:off x="4991100" y="1800225"/>
            <a:ext cx="2619375" cy="336550"/>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latin typeface="Times New Roman" pitchFamily="18" charset="0"/>
              </a:rPr>
              <a:t>To hang around your neck</a:t>
            </a:r>
            <a:endParaRPr lang="en-US" sz="1600"/>
          </a:p>
        </p:txBody>
      </p:sp>
      <p:sp>
        <p:nvSpPr>
          <p:cNvPr id="46087" name="Oval 7"/>
          <p:cNvSpPr>
            <a:spLocks noChangeAspect="1" noChangeArrowheads="1"/>
          </p:cNvSpPr>
          <p:nvPr/>
        </p:nvSpPr>
        <p:spPr bwMode="auto">
          <a:xfrm>
            <a:off x="4391025" y="2095500"/>
            <a:ext cx="1343025" cy="1187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6088" name="Oval 8"/>
          <p:cNvSpPr>
            <a:spLocks noChangeAspect="1" noChangeArrowheads="1"/>
          </p:cNvSpPr>
          <p:nvPr/>
        </p:nvSpPr>
        <p:spPr bwMode="auto">
          <a:xfrm>
            <a:off x="6858000" y="2095500"/>
            <a:ext cx="1379538" cy="12160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6089" name="Text Box 9"/>
          <p:cNvSpPr txBox="1">
            <a:spLocks noChangeArrowheads="1"/>
          </p:cNvSpPr>
          <p:nvPr/>
        </p:nvSpPr>
        <p:spPr bwMode="auto">
          <a:xfrm>
            <a:off x="4514850" y="2257425"/>
            <a:ext cx="1181100" cy="73025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Yes, Thank you for noticing me</a:t>
            </a:r>
          </a:p>
        </p:txBody>
      </p:sp>
      <p:sp>
        <p:nvSpPr>
          <p:cNvPr id="46090" name="Text Box 10"/>
          <p:cNvSpPr txBox="1">
            <a:spLocks noChangeArrowheads="1"/>
          </p:cNvSpPr>
          <p:nvPr/>
        </p:nvSpPr>
        <p:spPr bwMode="auto">
          <a:xfrm>
            <a:off x="6943725" y="2293938"/>
            <a:ext cx="1384300" cy="730250"/>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No, Thank you it does not fit me now</a:t>
            </a:r>
          </a:p>
        </p:txBody>
      </p:sp>
      <p:sp>
        <p:nvSpPr>
          <p:cNvPr id="46091" name="Text Box 11"/>
          <p:cNvSpPr txBox="1">
            <a:spLocks noChangeArrowheads="1"/>
          </p:cNvSpPr>
          <p:nvPr/>
        </p:nvSpPr>
        <p:spPr bwMode="auto">
          <a:xfrm>
            <a:off x="266700" y="3086100"/>
            <a:ext cx="2057400" cy="366713"/>
          </a:xfrm>
          <a:prstGeom prst="rect">
            <a:avLst/>
          </a:prstGeom>
          <a:noFill/>
          <a:ln w="9525">
            <a:noFill/>
            <a:miter lim="800000"/>
            <a:headEnd/>
            <a:tailEnd/>
          </a:ln>
        </p:spPr>
        <p:txBody>
          <a:bodyPr>
            <a:spAutoFit/>
          </a:bodyPr>
          <a:lstStyle/>
          <a:p>
            <a:pPr>
              <a:spcBef>
                <a:spcPct val="50000"/>
              </a:spcBef>
              <a:buClr>
                <a:srgbClr val="3333FF"/>
              </a:buClr>
              <a:buFontTx/>
              <a:buChar char="•"/>
            </a:pPr>
            <a:r>
              <a:rPr lang="en-US" sz="1800">
                <a:latin typeface="Times New Roman" pitchFamily="18" charset="0"/>
              </a:rPr>
              <a:t> </a:t>
            </a:r>
            <a:r>
              <a:rPr lang="en-US" sz="1800">
                <a:solidFill>
                  <a:srgbClr val="3333FF"/>
                </a:solidFill>
                <a:latin typeface="Times New Roman" pitchFamily="18" charset="0"/>
              </a:rPr>
              <a:t>A key to integrity</a:t>
            </a:r>
          </a:p>
        </p:txBody>
      </p:sp>
      <p:sp>
        <p:nvSpPr>
          <p:cNvPr id="46092" name="Text Box 12"/>
          <p:cNvSpPr txBox="1">
            <a:spLocks noChangeArrowheads="1"/>
          </p:cNvSpPr>
          <p:nvPr/>
        </p:nvSpPr>
        <p:spPr bwMode="auto">
          <a:xfrm>
            <a:off x="200025" y="3524250"/>
            <a:ext cx="2438400" cy="336550"/>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latin typeface="Times New Roman" pitchFamily="18" charset="0"/>
              </a:rPr>
              <a:t>To say the real yes or no</a:t>
            </a:r>
          </a:p>
        </p:txBody>
      </p:sp>
      <p:sp>
        <p:nvSpPr>
          <p:cNvPr id="46093" name="Text Box 13"/>
          <p:cNvSpPr txBox="1">
            <a:spLocks noChangeArrowheads="1"/>
          </p:cNvSpPr>
          <p:nvPr/>
        </p:nvSpPr>
        <p:spPr bwMode="auto">
          <a:xfrm>
            <a:off x="5800725" y="2181225"/>
            <a:ext cx="942975" cy="517525"/>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Sides of medallion</a:t>
            </a:r>
          </a:p>
        </p:txBody>
      </p:sp>
      <p:sp>
        <p:nvSpPr>
          <p:cNvPr id="46094" name="Text Box 14"/>
          <p:cNvSpPr txBox="1">
            <a:spLocks noChangeArrowheads="1"/>
          </p:cNvSpPr>
          <p:nvPr/>
        </p:nvSpPr>
        <p:spPr bwMode="auto">
          <a:xfrm>
            <a:off x="1143000" y="3943350"/>
            <a:ext cx="4324350" cy="641350"/>
          </a:xfrm>
          <a:prstGeom prst="rect">
            <a:avLst/>
          </a:prstGeom>
          <a:noFill/>
          <a:ln w="9525">
            <a:noFill/>
            <a:miter lim="800000"/>
            <a:headEnd/>
            <a:tailEnd/>
          </a:ln>
        </p:spPr>
        <p:txBody>
          <a:bodyPr>
            <a:spAutoFit/>
          </a:bodyPr>
          <a:lstStyle/>
          <a:p>
            <a:pPr>
              <a:spcBef>
                <a:spcPct val="50000"/>
              </a:spcBef>
              <a:buClr>
                <a:srgbClr val="3333FF"/>
              </a:buClr>
              <a:buFontTx/>
              <a:buChar char="•"/>
            </a:pPr>
            <a:r>
              <a:rPr lang="en-US" sz="1800">
                <a:latin typeface="Times New Roman" pitchFamily="18" charset="0"/>
              </a:rPr>
              <a:t> </a:t>
            </a:r>
            <a:r>
              <a:rPr lang="en-US" sz="1800">
                <a:solidFill>
                  <a:srgbClr val="3333FF"/>
                </a:solidFill>
                <a:latin typeface="Times New Roman" pitchFamily="18" charset="0"/>
              </a:rPr>
              <a:t>An Empowering Wand, a wishing hand, and a courage stick</a:t>
            </a:r>
          </a:p>
        </p:txBody>
      </p:sp>
      <p:sp>
        <p:nvSpPr>
          <p:cNvPr id="46095" name="Text Box 15"/>
          <p:cNvSpPr txBox="1">
            <a:spLocks noChangeArrowheads="1"/>
          </p:cNvSpPr>
          <p:nvPr/>
        </p:nvSpPr>
        <p:spPr bwMode="auto">
          <a:xfrm>
            <a:off x="1485900" y="4752975"/>
            <a:ext cx="2924175" cy="581025"/>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latin typeface="Times New Roman" pitchFamily="18" charset="0"/>
              </a:rPr>
              <a:t>Use it to empower yourself, use yourself as reference</a:t>
            </a:r>
          </a:p>
        </p:txBody>
      </p:sp>
      <p:sp>
        <p:nvSpPr>
          <p:cNvPr id="46096" name="Text Box 16"/>
          <p:cNvSpPr txBox="1">
            <a:spLocks noChangeArrowheads="1"/>
          </p:cNvSpPr>
          <p:nvPr/>
        </p:nvSpPr>
        <p:spPr bwMode="auto">
          <a:xfrm>
            <a:off x="5848350" y="3724275"/>
            <a:ext cx="1790700" cy="366713"/>
          </a:xfrm>
          <a:prstGeom prst="rect">
            <a:avLst/>
          </a:prstGeom>
          <a:noFill/>
          <a:ln w="9525">
            <a:noFill/>
            <a:miter lim="800000"/>
            <a:headEnd/>
            <a:tailEnd/>
          </a:ln>
        </p:spPr>
        <p:txBody>
          <a:bodyPr>
            <a:spAutoFit/>
          </a:bodyPr>
          <a:lstStyle/>
          <a:p>
            <a:pPr>
              <a:spcBef>
                <a:spcPct val="50000"/>
              </a:spcBef>
              <a:buClr>
                <a:srgbClr val="3333FF"/>
              </a:buClr>
              <a:buFontTx/>
              <a:buChar char="•"/>
            </a:pPr>
            <a:r>
              <a:rPr lang="en-US" sz="1800">
                <a:latin typeface="Times New Roman" pitchFamily="18" charset="0"/>
              </a:rPr>
              <a:t> </a:t>
            </a:r>
            <a:r>
              <a:rPr lang="en-US" sz="1800">
                <a:solidFill>
                  <a:srgbClr val="3333FF"/>
                </a:solidFill>
                <a:latin typeface="Times New Roman" pitchFamily="18" charset="0"/>
              </a:rPr>
              <a:t>A golden key</a:t>
            </a:r>
          </a:p>
        </p:txBody>
      </p:sp>
      <p:sp>
        <p:nvSpPr>
          <p:cNvPr id="46097" name="Text Box 17"/>
          <p:cNvSpPr txBox="1">
            <a:spLocks noChangeArrowheads="1"/>
          </p:cNvSpPr>
          <p:nvPr/>
        </p:nvSpPr>
        <p:spPr bwMode="auto">
          <a:xfrm>
            <a:off x="5724525" y="4048125"/>
            <a:ext cx="3181350" cy="1681163"/>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latin typeface="Times New Roman" pitchFamily="18" charset="0"/>
              </a:rPr>
              <a:t>Use to open any door</a:t>
            </a:r>
          </a:p>
          <a:p>
            <a:pPr>
              <a:spcBef>
                <a:spcPct val="50000"/>
              </a:spcBef>
              <a:buFont typeface="Wingdings" pitchFamily="2" charset="2"/>
              <a:buChar char="ü"/>
            </a:pPr>
            <a:r>
              <a:rPr lang="en-US" sz="1600">
                <a:latin typeface="Times New Roman" pitchFamily="18" charset="0"/>
              </a:rPr>
              <a:t>Ask any question</a:t>
            </a:r>
          </a:p>
          <a:p>
            <a:pPr>
              <a:spcBef>
                <a:spcPct val="50000"/>
              </a:spcBef>
              <a:buFont typeface="Wingdings" pitchFamily="2" charset="2"/>
              <a:buChar char="ü"/>
            </a:pPr>
            <a:r>
              <a:rPr lang="en-US" sz="1600">
                <a:latin typeface="Times New Roman" pitchFamily="18" charset="0"/>
              </a:rPr>
              <a:t>Make speakable what is unspeakable</a:t>
            </a:r>
          </a:p>
          <a:p>
            <a:pPr>
              <a:spcBef>
                <a:spcPct val="50000"/>
              </a:spcBef>
              <a:buFont typeface="Wingdings" pitchFamily="2" charset="2"/>
              <a:buChar char="ü"/>
            </a:pPr>
            <a:r>
              <a:rPr lang="en-US" sz="1600">
                <a:latin typeface="Times New Roman" pitchFamily="18" charset="0"/>
              </a:rPr>
              <a:t>Attempt the undoable</a:t>
            </a:r>
          </a:p>
        </p:txBody>
      </p:sp>
      <p:sp>
        <p:nvSpPr>
          <p:cNvPr id="46098" name="Text Box 18"/>
          <p:cNvSpPr txBox="1">
            <a:spLocks noChangeArrowheads="1"/>
          </p:cNvSpPr>
          <p:nvPr/>
        </p:nvSpPr>
        <p:spPr bwMode="auto">
          <a:xfrm>
            <a:off x="1266825" y="5705475"/>
            <a:ext cx="2124075" cy="366713"/>
          </a:xfrm>
          <a:prstGeom prst="rect">
            <a:avLst/>
          </a:prstGeom>
          <a:noFill/>
          <a:ln w="9525">
            <a:noFill/>
            <a:miter lim="800000"/>
            <a:headEnd/>
            <a:tailEnd/>
          </a:ln>
        </p:spPr>
        <p:txBody>
          <a:bodyPr>
            <a:spAutoFit/>
          </a:bodyPr>
          <a:lstStyle/>
          <a:p>
            <a:pPr>
              <a:spcBef>
                <a:spcPct val="50000"/>
              </a:spcBef>
              <a:buClr>
                <a:srgbClr val="3333FF"/>
              </a:buClr>
              <a:buFontTx/>
              <a:buChar char="•"/>
            </a:pPr>
            <a:r>
              <a:rPr lang="en-US" sz="1800">
                <a:latin typeface="Times New Roman" pitchFamily="18" charset="0"/>
              </a:rPr>
              <a:t> </a:t>
            </a:r>
            <a:r>
              <a:rPr lang="en-US" sz="1800">
                <a:solidFill>
                  <a:srgbClr val="3333FF"/>
                </a:solidFill>
                <a:latin typeface="Times New Roman" pitchFamily="18" charset="0"/>
              </a:rPr>
              <a:t>A wisdom box</a:t>
            </a:r>
          </a:p>
        </p:txBody>
      </p:sp>
      <p:sp>
        <p:nvSpPr>
          <p:cNvPr id="46099" name="Text Box 19"/>
          <p:cNvSpPr txBox="1">
            <a:spLocks noChangeArrowheads="1"/>
          </p:cNvSpPr>
          <p:nvPr/>
        </p:nvSpPr>
        <p:spPr bwMode="auto">
          <a:xfrm>
            <a:off x="209550" y="6000750"/>
            <a:ext cx="4191000" cy="581025"/>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latin typeface="Times New Roman" pitchFamily="18" charset="0"/>
              </a:rPr>
              <a:t>To contact with all the wisdom of the universe,  the wisdom from the past and inside self</a:t>
            </a:r>
          </a:p>
        </p:txBody>
      </p:sp>
      <p:pic>
        <p:nvPicPr>
          <p:cNvPr id="46100" name="Picture 20" descr="self esteem1"/>
          <p:cNvPicPr>
            <a:picLocks noChangeAspect="1" noChangeArrowheads="1"/>
          </p:cNvPicPr>
          <p:nvPr/>
        </p:nvPicPr>
        <p:blipFill>
          <a:blip r:embed="rId2"/>
          <a:srcRect/>
          <a:stretch>
            <a:fillRect/>
          </a:stretch>
        </p:blipFill>
        <p:spPr bwMode="auto">
          <a:xfrm>
            <a:off x="0" y="0"/>
            <a:ext cx="1309688" cy="1539875"/>
          </a:xfrm>
          <a:prstGeom prst="rect">
            <a:avLst/>
          </a:prstGeom>
          <a:noFill/>
          <a:ln w="9525">
            <a:noFill/>
            <a:miter lim="800000"/>
            <a:headEnd/>
            <a:tailEnd/>
          </a:ln>
        </p:spPr>
      </p:pic>
      <p:pic>
        <p:nvPicPr>
          <p:cNvPr id="46101" name="Picture 21" descr="hat"/>
          <p:cNvPicPr>
            <a:picLocks noChangeAspect="1" noChangeArrowheads="1"/>
          </p:cNvPicPr>
          <p:nvPr/>
        </p:nvPicPr>
        <p:blipFill>
          <a:blip r:embed="rId3"/>
          <a:srcRect/>
          <a:stretch>
            <a:fillRect/>
          </a:stretch>
        </p:blipFill>
        <p:spPr bwMode="auto">
          <a:xfrm>
            <a:off x="3213100" y="1227138"/>
            <a:ext cx="1192213" cy="849312"/>
          </a:xfrm>
          <a:prstGeom prst="rect">
            <a:avLst/>
          </a:prstGeom>
          <a:noFill/>
          <a:ln w="9525">
            <a:noFill/>
            <a:miter lim="800000"/>
            <a:headEnd/>
            <a:tailEnd/>
          </a:ln>
        </p:spPr>
      </p:pic>
      <p:pic>
        <p:nvPicPr>
          <p:cNvPr id="46102" name="Picture 22" descr="kle"/>
          <p:cNvPicPr>
            <a:picLocks noChangeAspect="1" noChangeArrowheads="1"/>
          </p:cNvPicPr>
          <p:nvPr/>
        </p:nvPicPr>
        <p:blipFill>
          <a:blip r:embed="rId4"/>
          <a:srcRect/>
          <a:stretch>
            <a:fillRect/>
          </a:stretch>
        </p:blipFill>
        <p:spPr bwMode="auto">
          <a:xfrm>
            <a:off x="2197100" y="2825750"/>
            <a:ext cx="1035050" cy="796925"/>
          </a:xfrm>
          <a:prstGeom prst="rect">
            <a:avLst/>
          </a:prstGeom>
          <a:noFill/>
          <a:ln w="9525">
            <a:noFill/>
            <a:miter lim="800000"/>
            <a:headEnd/>
            <a:tailEnd/>
          </a:ln>
        </p:spPr>
      </p:pic>
      <p:pic>
        <p:nvPicPr>
          <p:cNvPr id="46103" name="Picture 23" descr="thumbnailCA6D0PEV"/>
          <p:cNvPicPr>
            <a:picLocks noChangeAspect="1" noChangeArrowheads="1"/>
          </p:cNvPicPr>
          <p:nvPr/>
        </p:nvPicPr>
        <p:blipFill>
          <a:blip r:embed="rId5"/>
          <a:srcRect/>
          <a:stretch>
            <a:fillRect/>
          </a:stretch>
        </p:blipFill>
        <p:spPr bwMode="auto">
          <a:xfrm>
            <a:off x="4457700" y="4433888"/>
            <a:ext cx="1266825" cy="827087"/>
          </a:xfrm>
          <a:prstGeom prst="rect">
            <a:avLst/>
          </a:prstGeom>
          <a:noFill/>
          <a:ln w="9525">
            <a:noFill/>
            <a:miter lim="800000"/>
            <a:headEnd/>
            <a:tailEnd/>
          </a:ln>
        </p:spPr>
      </p:pic>
      <p:pic>
        <p:nvPicPr>
          <p:cNvPr id="46104" name="Picture 24" descr="thumbnailCA82VF6E"/>
          <p:cNvPicPr>
            <a:picLocks noChangeAspect="1" noChangeArrowheads="1"/>
          </p:cNvPicPr>
          <p:nvPr/>
        </p:nvPicPr>
        <p:blipFill>
          <a:blip r:embed="rId6"/>
          <a:srcRect/>
          <a:stretch>
            <a:fillRect/>
          </a:stretch>
        </p:blipFill>
        <p:spPr bwMode="auto">
          <a:xfrm>
            <a:off x="7043738" y="0"/>
            <a:ext cx="1776412" cy="1735138"/>
          </a:xfrm>
          <a:prstGeom prst="rect">
            <a:avLst/>
          </a:prstGeom>
          <a:noFill/>
          <a:ln w="9525">
            <a:noFill/>
            <a:miter lim="800000"/>
            <a:headEnd/>
            <a:tailEnd/>
          </a:ln>
        </p:spPr>
      </p:pic>
      <p:pic>
        <p:nvPicPr>
          <p:cNvPr id="46105" name="Picture 25" descr="thumbnailCAF1M6U0"/>
          <p:cNvPicPr>
            <a:picLocks noChangeAspect="1" noChangeArrowheads="1"/>
          </p:cNvPicPr>
          <p:nvPr/>
        </p:nvPicPr>
        <p:blipFill>
          <a:blip r:embed="rId7"/>
          <a:srcRect/>
          <a:stretch>
            <a:fillRect/>
          </a:stretch>
        </p:blipFill>
        <p:spPr bwMode="auto">
          <a:xfrm>
            <a:off x="7715250" y="5668963"/>
            <a:ext cx="1428750" cy="1189037"/>
          </a:xfrm>
          <a:prstGeom prst="rect">
            <a:avLst/>
          </a:prstGeom>
          <a:noFill/>
          <a:ln w="9525">
            <a:noFill/>
            <a:miter lim="800000"/>
            <a:headEnd/>
            <a:tailEnd/>
          </a:ln>
        </p:spPr>
      </p:pic>
      <p:pic>
        <p:nvPicPr>
          <p:cNvPr id="46106" name="Picture 26" descr="thumbnailCASWH1O9"/>
          <p:cNvPicPr>
            <a:picLocks noChangeAspect="1" noChangeArrowheads="1"/>
          </p:cNvPicPr>
          <p:nvPr/>
        </p:nvPicPr>
        <p:blipFill>
          <a:blip r:embed="rId8"/>
          <a:srcRect/>
          <a:stretch>
            <a:fillRect/>
          </a:stretch>
        </p:blipFill>
        <p:spPr bwMode="auto">
          <a:xfrm>
            <a:off x="7654925" y="3851275"/>
            <a:ext cx="1235075" cy="944563"/>
          </a:xfrm>
          <a:prstGeom prst="rect">
            <a:avLst/>
          </a:prstGeom>
          <a:noFill/>
          <a:ln w="9525">
            <a:noFill/>
            <a:miter lim="800000"/>
            <a:headEnd/>
            <a:tailEnd/>
          </a:ln>
        </p:spPr>
      </p:pic>
      <p:pic>
        <p:nvPicPr>
          <p:cNvPr id="46107" name="Picture 27" descr="thumbnailCAQPTKTU"/>
          <p:cNvPicPr>
            <a:picLocks noChangeAspect="1" noChangeArrowheads="1"/>
          </p:cNvPicPr>
          <p:nvPr/>
        </p:nvPicPr>
        <p:blipFill>
          <a:blip r:embed="rId9"/>
          <a:srcRect/>
          <a:stretch>
            <a:fillRect/>
          </a:stretch>
        </p:blipFill>
        <p:spPr bwMode="auto">
          <a:xfrm>
            <a:off x="4476750" y="5676900"/>
            <a:ext cx="1219200" cy="1181100"/>
          </a:xfrm>
          <a:prstGeom prst="rect">
            <a:avLst/>
          </a:prstGeom>
          <a:noFill/>
          <a:ln w="9525">
            <a:noFill/>
            <a:miter lim="800000"/>
            <a:headEnd/>
            <a:tailEnd/>
          </a:ln>
        </p:spPr>
      </p:pic>
      <p:pic>
        <p:nvPicPr>
          <p:cNvPr id="46108" name="Picture 28" descr="thumbnailCAT1P0J1"/>
          <p:cNvPicPr>
            <a:picLocks noChangeAspect="1" noChangeArrowheads="1"/>
          </p:cNvPicPr>
          <p:nvPr/>
        </p:nvPicPr>
        <p:blipFill>
          <a:blip r:embed="rId10"/>
          <a:srcRect/>
          <a:stretch>
            <a:fillRect/>
          </a:stretch>
        </p:blipFill>
        <p:spPr bwMode="auto">
          <a:xfrm>
            <a:off x="5729288" y="2692400"/>
            <a:ext cx="979487" cy="835025"/>
          </a:xfrm>
          <a:prstGeom prst="rect">
            <a:avLst/>
          </a:prstGeom>
          <a:noFill/>
          <a:ln w="9525">
            <a:noFill/>
            <a:miter lim="800000"/>
            <a:headEnd/>
            <a:tailEnd/>
          </a:ln>
        </p:spPr>
      </p:pic>
      <p:pic>
        <p:nvPicPr>
          <p:cNvPr id="46109" name="Picture 29" descr="thumbnailCA0MOFP2"/>
          <p:cNvPicPr>
            <a:picLocks noChangeAspect="1" noChangeArrowheads="1"/>
          </p:cNvPicPr>
          <p:nvPr/>
        </p:nvPicPr>
        <p:blipFill>
          <a:blip r:embed="rId11"/>
          <a:srcRect/>
          <a:stretch>
            <a:fillRect/>
          </a:stretch>
        </p:blipFill>
        <p:spPr bwMode="auto">
          <a:xfrm>
            <a:off x="180975" y="4552950"/>
            <a:ext cx="1227138"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28813" y="120650"/>
            <a:ext cx="3905250" cy="539750"/>
          </a:xfrm>
        </p:spPr>
        <p:txBody>
          <a:bodyPr/>
          <a:lstStyle/>
          <a:p>
            <a:pPr algn="ctr" eaLnBrk="1" hangingPunct="1"/>
            <a:r>
              <a:rPr lang="en-US" sz="2800" smtClean="0"/>
              <a:t>Sculpting</a:t>
            </a:r>
          </a:p>
        </p:txBody>
      </p:sp>
      <p:pic>
        <p:nvPicPr>
          <p:cNvPr id="47107" name="Picture 4" descr="074a"/>
          <p:cNvPicPr>
            <a:picLocks noChangeAspect="1" noChangeArrowheads="1"/>
          </p:cNvPicPr>
          <p:nvPr/>
        </p:nvPicPr>
        <p:blipFill>
          <a:blip r:embed="rId2"/>
          <a:srcRect/>
          <a:stretch>
            <a:fillRect/>
          </a:stretch>
        </p:blipFill>
        <p:spPr bwMode="auto">
          <a:xfrm>
            <a:off x="0" y="0"/>
            <a:ext cx="1657350" cy="1476375"/>
          </a:xfrm>
          <a:prstGeom prst="rect">
            <a:avLst/>
          </a:prstGeom>
          <a:noFill/>
          <a:ln w="9525">
            <a:noFill/>
            <a:miter lim="800000"/>
            <a:headEnd/>
            <a:tailEnd/>
          </a:ln>
        </p:spPr>
      </p:pic>
      <p:pic>
        <p:nvPicPr>
          <p:cNvPr id="47108" name="Picture 5" descr="family"/>
          <p:cNvPicPr>
            <a:picLocks noChangeAspect="1" noChangeArrowheads="1"/>
          </p:cNvPicPr>
          <p:nvPr/>
        </p:nvPicPr>
        <p:blipFill>
          <a:blip r:embed="rId3"/>
          <a:srcRect/>
          <a:stretch>
            <a:fillRect/>
          </a:stretch>
        </p:blipFill>
        <p:spPr bwMode="auto">
          <a:xfrm>
            <a:off x="0" y="3181350"/>
            <a:ext cx="1143000" cy="895350"/>
          </a:xfrm>
          <a:prstGeom prst="rect">
            <a:avLst/>
          </a:prstGeom>
          <a:noFill/>
          <a:ln w="9525">
            <a:noFill/>
            <a:miter lim="800000"/>
            <a:headEnd/>
            <a:tailEnd/>
          </a:ln>
        </p:spPr>
      </p:pic>
      <p:pic>
        <p:nvPicPr>
          <p:cNvPr id="47109" name="Picture 7" descr="athteend"/>
          <p:cNvPicPr>
            <a:picLocks noChangeAspect="1" noChangeArrowheads="1"/>
          </p:cNvPicPr>
          <p:nvPr/>
        </p:nvPicPr>
        <p:blipFill>
          <a:blip r:embed="rId4"/>
          <a:srcRect/>
          <a:stretch>
            <a:fillRect/>
          </a:stretch>
        </p:blipFill>
        <p:spPr bwMode="auto">
          <a:xfrm>
            <a:off x="7488238" y="1135063"/>
            <a:ext cx="1463675" cy="1138237"/>
          </a:xfrm>
          <a:prstGeom prst="rect">
            <a:avLst/>
          </a:prstGeom>
          <a:noFill/>
          <a:ln w="9525">
            <a:noFill/>
            <a:miter lim="800000"/>
            <a:headEnd/>
            <a:tailEnd/>
          </a:ln>
        </p:spPr>
      </p:pic>
      <p:pic>
        <p:nvPicPr>
          <p:cNvPr id="47110" name="Picture 8" descr="argument"/>
          <p:cNvPicPr>
            <a:picLocks noChangeAspect="1" noChangeArrowheads="1"/>
          </p:cNvPicPr>
          <p:nvPr/>
        </p:nvPicPr>
        <p:blipFill>
          <a:blip r:embed="rId5"/>
          <a:srcRect/>
          <a:stretch>
            <a:fillRect/>
          </a:stretch>
        </p:blipFill>
        <p:spPr bwMode="auto">
          <a:xfrm>
            <a:off x="5899150" y="184150"/>
            <a:ext cx="1735138" cy="955675"/>
          </a:xfrm>
          <a:prstGeom prst="rect">
            <a:avLst/>
          </a:prstGeom>
          <a:noFill/>
          <a:ln w="9525">
            <a:noFill/>
            <a:miter lim="800000"/>
            <a:headEnd/>
            <a:tailEnd/>
          </a:ln>
        </p:spPr>
      </p:pic>
      <p:pic>
        <p:nvPicPr>
          <p:cNvPr id="47111" name="Picture 9" descr="thumbnailCAQJOH19"/>
          <p:cNvPicPr>
            <a:picLocks noChangeAspect="1" noChangeArrowheads="1"/>
          </p:cNvPicPr>
          <p:nvPr/>
        </p:nvPicPr>
        <p:blipFill>
          <a:blip r:embed="rId6"/>
          <a:srcRect/>
          <a:stretch>
            <a:fillRect/>
          </a:stretch>
        </p:blipFill>
        <p:spPr bwMode="auto">
          <a:xfrm>
            <a:off x="0" y="5173663"/>
            <a:ext cx="1277938" cy="1684337"/>
          </a:xfrm>
          <a:prstGeom prst="rect">
            <a:avLst/>
          </a:prstGeom>
          <a:noFill/>
          <a:ln w="9525">
            <a:noFill/>
            <a:miter lim="800000"/>
            <a:headEnd/>
            <a:tailEnd/>
          </a:ln>
        </p:spPr>
      </p:pic>
      <p:sp>
        <p:nvSpPr>
          <p:cNvPr id="47112" name="Rectangle 3"/>
          <p:cNvSpPr>
            <a:spLocks noGrp="1" noChangeArrowheads="1"/>
          </p:cNvSpPr>
          <p:nvPr>
            <p:ph type="body" idx="1"/>
          </p:nvPr>
        </p:nvSpPr>
        <p:spPr/>
        <p:txBody>
          <a:bodyPr/>
          <a:lstStyle/>
          <a:p>
            <a:pPr algn="ctr" eaLnBrk="1" hangingPunct="1"/>
            <a:r>
              <a:rPr lang="en-US" smtClean="0">
                <a:latin typeface="Times New Roman" pitchFamily="18" charset="0"/>
              </a:rPr>
              <a:t>Picture each member of the family</a:t>
            </a:r>
          </a:p>
          <a:p>
            <a:pPr eaLnBrk="1" hangingPunct="1">
              <a:buClr>
                <a:srgbClr val="3333FF"/>
              </a:buClr>
            </a:pPr>
            <a:r>
              <a:rPr lang="en-US" smtClean="0">
                <a:solidFill>
                  <a:srgbClr val="3333FF"/>
                </a:solidFill>
                <a:latin typeface="Times New Roman" pitchFamily="18" charset="0"/>
              </a:rPr>
              <a:t>Sculpt the perception of the family relationship</a:t>
            </a:r>
          </a:p>
          <a:p>
            <a:pPr algn="ctr" eaLnBrk="1" hangingPunct="1"/>
            <a:r>
              <a:rPr lang="en-US" smtClean="0">
                <a:latin typeface="Times New Roman" pitchFamily="18" charset="0"/>
              </a:rPr>
              <a:t>Inform self and others about internal process in relation to other and self</a:t>
            </a:r>
          </a:p>
          <a:p>
            <a:pPr algn="ctr" eaLnBrk="1" hangingPunct="1">
              <a:buClr>
                <a:srgbClr val="CC0000"/>
              </a:buClr>
            </a:pPr>
            <a:r>
              <a:rPr lang="en-US" smtClean="0">
                <a:solidFill>
                  <a:srgbClr val="CC0000"/>
                </a:solidFill>
                <a:latin typeface="Times New Roman" pitchFamily="18" charset="0"/>
              </a:rPr>
              <a:t>Bring awareness of family’s context and each member’s context</a:t>
            </a:r>
          </a:p>
          <a:p>
            <a:pPr algn="ctr" eaLnBrk="1" hangingPunct="1"/>
            <a:r>
              <a:rPr lang="en-US" smtClean="0">
                <a:latin typeface="Times New Roman" pitchFamily="18" charset="0"/>
              </a:rPr>
              <a:t>Externalize the ways a family communicates, its life cycle, and its intergenerational patterns</a:t>
            </a:r>
          </a:p>
          <a:p>
            <a:pPr algn="ctr" eaLnBrk="1" hangingPunct="1">
              <a:buClr>
                <a:srgbClr val="33CC33"/>
              </a:buClr>
            </a:pPr>
            <a:r>
              <a:rPr lang="en-US" smtClean="0">
                <a:solidFill>
                  <a:srgbClr val="33CC33"/>
                </a:solidFill>
                <a:latin typeface="Times New Roman" pitchFamily="18" charset="0"/>
              </a:rPr>
              <a:t>Externalize members inclusion or exclusion, enmeshment or estrangement, and dominance or submission</a:t>
            </a:r>
          </a:p>
          <a:p>
            <a:pPr algn="ctr" eaLnBrk="1" hangingPunct="1"/>
            <a:r>
              <a:rPr lang="en-US" smtClean="0">
                <a:latin typeface="Times New Roman" pitchFamily="18" charset="0"/>
              </a:rPr>
              <a:t>Thrive best in climate of connectedness, trust, and safety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7"/>
          <p:cNvSpPr>
            <a:spLocks noChangeArrowheads="1"/>
          </p:cNvSpPr>
          <p:nvPr/>
        </p:nvSpPr>
        <p:spPr bwMode="auto">
          <a:xfrm>
            <a:off x="1733550" y="533400"/>
            <a:ext cx="1590675" cy="11811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8131" name="Rectangle 2"/>
          <p:cNvSpPr>
            <a:spLocks noGrp="1" noChangeArrowheads="1"/>
          </p:cNvSpPr>
          <p:nvPr>
            <p:ph type="title"/>
          </p:nvPr>
        </p:nvSpPr>
        <p:spPr>
          <a:xfrm>
            <a:off x="3633788" y="0"/>
            <a:ext cx="4924425" cy="546100"/>
          </a:xfrm>
        </p:spPr>
        <p:txBody>
          <a:bodyPr/>
          <a:lstStyle/>
          <a:p>
            <a:pPr algn="ctr" eaLnBrk="1" hangingPunct="1"/>
            <a:r>
              <a:rPr lang="en-US" sz="2800" smtClean="0"/>
              <a:t>Other Vehicles of Change</a:t>
            </a:r>
          </a:p>
        </p:txBody>
      </p:sp>
      <p:sp>
        <p:nvSpPr>
          <p:cNvPr id="48132" name="Rectangle 3"/>
          <p:cNvSpPr>
            <a:spLocks noGrp="1" noChangeArrowheads="1"/>
          </p:cNvSpPr>
          <p:nvPr>
            <p:ph type="body" idx="1"/>
          </p:nvPr>
        </p:nvSpPr>
        <p:spPr>
          <a:xfrm>
            <a:off x="1804988" y="542925"/>
            <a:ext cx="1647825" cy="838200"/>
          </a:xfrm>
        </p:spPr>
        <p:txBody>
          <a:bodyPr/>
          <a:lstStyle/>
          <a:p>
            <a:pPr eaLnBrk="1" hangingPunct="1"/>
            <a:r>
              <a:rPr lang="en-US" sz="1600" b="1" smtClean="0">
                <a:latin typeface="Times New Roman" pitchFamily="18" charset="0"/>
              </a:rPr>
              <a:t>Making contact</a:t>
            </a:r>
          </a:p>
          <a:p>
            <a:pPr eaLnBrk="1" hangingPunct="1"/>
            <a:r>
              <a:rPr lang="en-US" sz="1600" b="1" smtClean="0">
                <a:latin typeface="Times New Roman" pitchFamily="18" charset="0"/>
              </a:rPr>
              <a:t>Metaphors</a:t>
            </a:r>
          </a:p>
          <a:p>
            <a:pPr eaLnBrk="1" hangingPunct="1"/>
            <a:r>
              <a:rPr lang="en-US" sz="1600" b="1" smtClean="0">
                <a:latin typeface="Times New Roman" pitchFamily="18" charset="0"/>
              </a:rPr>
              <a:t>Humor</a:t>
            </a:r>
          </a:p>
          <a:p>
            <a:pPr eaLnBrk="1" hangingPunct="1"/>
            <a:endParaRPr lang="en-US" sz="1400" smtClean="0">
              <a:latin typeface="Times New Roman" pitchFamily="18" charset="0"/>
            </a:endParaRPr>
          </a:p>
        </p:txBody>
      </p:sp>
      <p:sp>
        <p:nvSpPr>
          <p:cNvPr id="48133" name="Text Box 4"/>
          <p:cNvSpPr txBox="1">
            <a:spLocks noChangeArrowheads="1"/>
          </p:cNvSpPr>
          <p:nvPr/>
        </p:nvSpPr>
        <p:spPr bwMode="auto">
          <a:xfrm>
            <a:off x="1000125" y="2047875"/>
            <a:ext cx="1476375" cy="396875"/>
          </a:xfrm>
          <a:prstGeom prst="rect">
            <a:avLst/>
          </a:prstGeom>
          <a:noFill/>
          <a:ln w="9525">
            <a:noFill/>
            <a:miter lim="800000"/>
            <a:headEnd/>
            <a:tailEnd/>
          </a:ln>
        </p:spPr>
        <p:txBody>
          <a:bodyPr>
            <a:spAutoFit/>
          </a:bodyPr>
          <a:lstStyle/>
          <a:p>
            <a:pPr>
              <a:spcBef>
                <a:spcPct val="50000"/>
              </a:spcBef>
            </a:pPr>
            <a:r>
              <a:rPr lang="en-US" sz="2000" i="1" u="sng">
                <a:solidFill>
                  <a:srgbClr val="3333FF"/>
                </a:solidFill>
                <a:latin typeface="Times New Roman" pitchFamily="18" charset="0"/>
              </a:rPr>
              <a:t>Meditations</a:t>
            </a:r>
          </a:p>
        </p:txBody>
      </p:sp>
      <p:sp>
        <p:nvSpPr>
          <p:cNvPr id="48134" name="Text Box 6"/>
          <p:cNvSpPr txBox="1">
            <a:spLocks noChangeArrowheads="1"/>
          </p:cNvSpPr>
          <p:nvPr/>
        </p:nvSpPr>
        <p:spPr bwMode="auto">
          <a:xfrm>
            <a:off x="5686425" y="752475"/>
            <a:ext cx="2171700" cy="366713"/>
          </a:xfrm>
          <a:prstGeom prst="rect">
            <a:avLst/>
          </a:prstGeom>
          <a:noFill/>
          <a:ln w="9525">
            <a:noFill/>
            <a:miter lim="800000"/>
            <a:headEnd/>
            <a:tailEnd/>
          </a:ln>
        </p:spPr>
        <p:txBody>
          <a:bodyPr>
            <a:spAutoFit/>
          </a:bodyPr>
          <a:lstStyle/>
          <a:p>
            <a:pPr>
              <a:spcBef>
                <a:spcPct val="50000"/>
              </a:spcBef>
            </a:pPr>
            <a:r>
              <a:rPr lang="en-US" sz="1800">
                <a:solidFill>
                  <a:srgbClr val="00CC66"/>
                </a:solidFill>
                <a:latin typeface="Times New Roman" pitchFamily="18" charset="0"/>
              </a:rPr>
              <a:t>Temperature reading</a:t>
            </a:r>
          </a:p>
        </p:txBody>
      </p:sp>
      <p:pic>
        <p:nvPicPr>
          <p:cNvPr id="48135" name="Picture 7" descr="thermometer"/>
          <p:cNvPicPr>
            <a:picLocks noChangeAspect="1" noChangeArrowheads="1"/>
          </p:cNvPicPr>
          <p:nvPr/>
        </p:nvPicPr>
        <p:blipFill>
          <a:blip r:embed="rId2"/>
          <a:srcRect/>
          <a:stretch>
            <a:fillRect/>
          </a:stretch>
        </p:blipFill>
        <p:spPr bwMode="auto">
          <a:xfrm>
            <a:off x="5470525" y="1841500"/>
            <a:ext cx="1803400" cy="4527550"/>
          </a:xfrm>
          <a:prstGeom prst="rect">
            <a:avLst/>
          </a:prstGeom>
          <a:noFill/>
          <a:ln w="9525">
            <a:noFill/>
            <a:miter lim="800000"/>
            <a:headEnd/>
            <a:tailEnd/>
          </a:ln>
        </p:spPr>
      </p:pic>
      <p:sp>
        <p:nvSpPr>
          <p:cNvPr id="48136" name="Text Box 8"/>
          <p:cNvSpPr txBox="1">
            <a:spLocks noChangeArrowheads="1"/>
          </p:cNvSpPr>
          <p:nvPr/>
        </p:nvSpPr>
        <p:spPr bwMode="auto">
          <a:xfrm>
            <a:off x="4181475" y="4410075"/>
            <a:ext cx="1762125" cy="457200"/>
          </a:xfrm>
          <a:prstGeom prst="rect">
            <a:avLst/>
          </a:prstGeom>
          <a:noFill/>
          <a:ln w="9525">
            <a:noFill/>
            <a:miter lim="800000"/>
            <a:headEnd/>
            <a:tailEnd/>
          </a:ln>
        </p:spPr>
        <p:txBody>
          <a:bodyPr>
            <a:spAutoFit/>
          </a:bodyPr>
          <a:lstStyle/>
          <a:p>
            <a:pPr>
              <a:spcBef>
                <a:spcPct val="50000"/>
              </a:spcBef>
            </a:pPr>
            <a:endParaRPr lang="en-US"/>
          </a:p>
        </p:txBody>
      </p:sp>
      <p:sp>
        <p:nvSpPr>
          <p:cNvPr id="48137" name="Text Box 9"/>
          <p:cNvSpPr txBox="1">
            <a:spLocks noChangeArrowheads="1"/>
          </p:cNvSpPr>
          <p:nvPr/>
        </p:nvSpPr>
        <p:spPr bwMode="auto">
          <a:xfrm>
            <a:off x="4086225" y="5095875"/>
            <a:ext cx="1857375" cy="366713"/>
          </a:xfrm>
          <a:prstGeom prst="rect">
            <a:avLst/>
          </a:prstGeom>
          <a:solidFill>
            <a:srgbClr val="FFCCFF"/>
          </a:solidFill>
          <a:ln w="9525">
            <a:noFill/>
            <a:miter lim="800000"/>
            <a:headEnd/>
            <a:tailEnd/>
          </a:ln>
        </p:spPr>
        <p:txBody>
          <a:bodyPr>
            <a:spAutoFit/>
          </a:bodyPr>
          <a:lstStyle/>
          <a:p>
            <a:pPr>
              <a:spcBef>
                <a:spcPct val="50000"/>
              </a:spcBef>
            </a:pPr>
            <a:r>
              <a:rPr lang="en-US" sz="1800">
                <a:latin typeface="Times New Roman" pitchFamily="18" charset="0"/>
              </a:rPr>
              <a:t>Hopes and wishes</a:t>
            </a:r>
          </a:p>
        </p:txBody>
      </p:sp>
      <p:sp>
        <p:nvSpPr>
          <p:cNvPr id="48138" name="Text Box 10"/>
          <p:cNvSpPr txBox="1">
            <a:spLocks noChangeArrowheads="1"/>
          </p:cNvSpPr>
          <p:nvPr/>
        </p:nvSpPr>
        <p:spPr bwMode="auto">
          <a:xfrm>
            <a:off x="6562725" y="4333875"/>
            <a:ext cx="1933575" cy="366713"/>
          </a:xfrm>
          <a:prstGeom prst="rect">
            <a:avLst/>
          </a:prstGeom>
          <a:solidFill>
            <a:srgbClr val="FFCCFF"/>
          </a:solidFill>
          <a:ln w="9525">
            <a:noFill/>
            <a:miter lim="800000"/>
            <a:headEnd/>
            <a:tailEnd/>
          </a:ln>
        </p:spPr>
        <p:txBody>
          <a:bodyPr>
            <a:spAutoFit/>
          </a:bodyPr>
          <a:lstStyle/>
          <a:p>
            <a:pPr>
              <a:spcBef>
                <a:spcPct val="50000"/>
              </a:spcBef>
            </a:pPr>
            <a:r>
              <a:rPr lang="en-US" sz="1800">
                <a:latin typeface="Times New Roman" pitchFamily="18" charset="0"/>
              </a:rPr>
              <a:t>New Information</a:t>
            </a:r>
          </a:p>
        </p:txBody>
      </p:sp>
      <p:sp>
        <p:nvSpPr>
          <p:cNvPr id="48139" name="Text Box 11"/>
          <p:cNvSpPr txBox="1">
            <a:spLocks noChangeArrowheads="1"/>
          </p:cNvSpPr>
          <p:nvPr/>
        </p:nvSpPr>
        <p:spPr bwMode="auto">
          <a:xfrm>
            <a:off x="3533775" y="3914775"/>
            <a:ext cx="2409825" cy="366713"/>
          </a:xfrm>
          <a:prstGeom prst="rect">
            <a:avLst/>
          </a:prstGeom>
          <a:solidFill>
            <a:srgbClr val="FFCCFF"/>
          </a:solidFill>
          <a:ln w="9525">
            <a:noFill/>
            <a:miter lim="800000"/>
            <a:headEnd/>
            <a:tailEnd/>
          </a:ln>
        </p:spPr>
        <p:txBody>
          <a:bodyPr>
            <a:spAutoFit/>
          </a:bodyPr>
          <a:lstStyle/>
          <a:p>
            <a:pPr>
              <a:spcBef>
                <a:spcPct val="50000"/>
              </a:spcBef>
            </a:pPr>
            <a:r>
              <a:rPr lang="en-US" sz="1800">
                <a:latin typeface="Times New Roman" pitchFamily="18" charset="0"/>
              </a:rPr>
              <a:t>Complaints &amp; Solutions</a:t>
            </a:r>
          </a:p>
        </p:txBody>
      </p:sp>
      <p:sp>
        <p:nvSpPr>
          <p:cNvPr id="48140" name="Text Box 12"/>
          <p:cNvSpPr txBox="1">
            <a:spLocks noChangeArrowheads="1"/>
          </p:cNvSpPr>
          <p:nvPr/>
        </p:nvSpPr>
        <p:spPr bwMode="auto">
          <a:xfrm>
            <a:off x="6486525" y="3305175"/>
            <a:ext cx="2657475" cy="366713"/>
          </a:xfrm>
          <a:prstGeom prst="rect">
            <a:avLst/>
          </a:prstGeom>
          <a:solidFill>
            <a:srgbClr val="FFCCFF"/>
          </a:solidFill>
          <a:ln w="9525">
            <a:noFill/>
            <a:miter lim="800000"/>
            <a:headEnd/>
            <a:tailEnd/>
          </a:ln>
        </p:spPr>
        <p:txBody>
          <a:bodyPr>
            <a:spAutoFit/>
          </a:bodyPr>
          <a:lstStyle/>
          <a:p>
            <a:pPr>
              <a:spcBef>
                <a:spcPct val="50000"/>
              </a:spcBef>
            </a:pPr>
            <a:r>
              <a:rPr lang="en-US" sz="1800">
                <a:latin typeface="Times New Roman" pitchFamily="18" charset="0"/>
              </a:rPr>
              <a:t>Worries, concerns, puzzles</a:t>
            </a:r>
          </a:p>
        </p:txBody>
      </p:sp>
      <p:sp>
        <p:nvSpPr>
          <p:cNvPr id="48141" name="Text Box 13"/>
          <p:cNvSpPr txBox="1">
            <a:spLocks noChangeArrowheads="1"/>
          </p:cNvSpPr>
          <p:nvPr/>
        </p:nvSpPr>
        <p:spPr bwMode="auto">
          <a:xfrm>
            <a:off x="3028950" y="2695575"/>
            <a:ext cx="2943225" cy="366713"/>
          </a:xfrm>
          <a:prstGeom prst="rect">
            <a:avLst/>
          </a:prstGeom>
          <a:solidFill>
            <a:srgbClr val="FFCCFF"/>
          </a:solidFill>
          <a:ln w="9525">
            <a:noFill/>
            <a:miter lim="800000"/>
            <a:headEnd/>
            <a:tailEnd/>
          </a:ln>
        </p:spPr>
        <p:txBody>
          <a:bodyPr>
            <a:spAutoFit/>
          </a:bodyPr>
          <a:lstStyle/>
          <a:p>
            <a:pPr>
              <a:spcBef>
                <a:spcPct val="50000"/>
              </a:spcBef>
            </a:pPr>
            <a:r>
              <a:rPr lang="en-US" sz="1800">
                <a:latin typeface="Times New Roman" pitchFamily="18" charset="0"/>
              </a:rPr>
              <a:t>Appreciations or Excitements</a:t>
            </a:r>
          </a:p>
        </p:txBody>
      </p:sp>
      <p:sp>
        <p:nvSpPr>
          <p:cNvPr id="48142" name="Text Box 14"/>
          <p:cNvSpPr txBox="1">
            <a:spLocks noChangeArrowheads="1"/>
          </p:cNvSpPr>
          <p:nvPr/>
        </p:nvSpPr>
        <p:spPr bwMode="auto">
          <a:xfrm>
            <a:off x="3771900" y="1143000"/>
            <a:ext cx="5372100" cy="581025"/>
          </a:xfrm>
          <a:prstGeom prst="rect">
            <a:avLst/>
          </a:prstGeom>
          <a:noFill/>
          <a:ln w="9525">
            <a:noFill/>
            <a:miter lim="800000"/>
            <a:headEnd/>
            <a:tailEnd/>
          </a:ln>
        </p:spPr>
        <p:txBody>
          <a:bodyPr>
            <a:spAutoFit/>
          </a:bodyPr>
          <a:lstStyle/>
          <a:p>
            <a:pPr algn="ctr">
              <a:spcBef>
                <a:spcPct val="50000"/>
              </a:spcBef>
            </a:pPr>
            <a:r>
              <a:rPr lang="en-US" sz="1600" b="1">
                <a:solidFill>
                  <a:srgbClr val="00FF00"/>
                </a:solidFill>
                <a:latin typeface="Times New Roman" pitchFamily="18" charset="0"/>
              </a:rPr>
              <a:t>Family members share and experience human environment internally and externally</a:t>
            </a:r>
          </a:p>
        </p:txBody>
      </p:sp>
      <p:sp>
        <p:nvSpPr>
          <p:cNvPr id="48143" name="Text Box 15"/>
          <p:cNvSpPr txBox="1">
            <a:spLocks noChangeArrowheads="1"/>
          </p:cNvSpPr>
          <p:nvPr/>
        </p:nvSpPr>
        <p:spPr bwMode="auto">
          <a:xfrm>
            <a:off x="0" y="2593975"/>
            <a:ext cx="3448050" cy="4492625"/>
          </a:xfrm>
          <a:prstGeom prst="rect">
            <a:avLst/>
          </a:prstGeom>
          <a:noFill/>
          <a:ln w="9525">
            <a:noFill/>
            <a:miter lim="800000"/>
            <a:headEnd/>
            <a:tailEnd/>
          </a:ln>
        </p:spPr>
        <p:txBody>
          <a:bodyPr>
            <a:spAutoFit/>
          </a:bodyPr>
          <a:lstStyle/>
          <a:p>
            <a:pPr algn="ctr">
              <a:spcBef>
                <a:spcPct val="50000"/>
              </a:spcBef>
            </a:pPr>
            <a:r>
              <a:rPr lang="en-US" sz="1600" b="1">
                <a:solidFill>
                  <a:srgbClr val="3333FF"/>
                </a:solidFill>
                <a:latin typeface="Times New Roman" pitchFamily="18" charset="0"/>
              </a:rPr>
              <a:t>I need to remember</a:t>
            </a:r>
          </a:p>
          <a:p>
            <a:pPr algn="ctr">
              <a:spcBef>
                <a:spcPct val="50000"/>
              </a:spcBef>
            </a:pPr>
            <a:r>
              <a:rPr lang="en-US" sz="1600" b="1">
                <a:solidFill>
                  <a:srgbClr val="3333FF"/>
                </a:solidFill>
                <a:latin typeface="Times New Roman" pitchFamily="18" charset="0"/>
              </a:rPr>
              <a:t>I am me </a:t>
            </a:r>
          </a:p>
          <a:p>
            <a:pPr algn="ctr">
              <a:spcBef>
                <a:spcPct val="50000"/>
              </a:spcBef>
            </a:pPr>
            <a:r>
              <a:rPr lang="en-US" sz="1600" b="1">
                <a:solidFill>
                  <a:srgbClr val="3333FF"/>
                </a:solidFill>
                <a:latin typeface="Times New Roman" pitchFamily="18" charset="0"/>
              </a:rPr>
              <a:t>And in all the world there is no one like me.</a:t>
            </a:r>
          </a:p>
          <a:p>
            <a:pPr algn="ctr">
              <a:spcBef>
                <a:spcPct val="50000"/>
              </a:spcBef>
            </a:pPr>
            <a:r>
              <a:rPr lang="en-US" sz="1600" b="1">
                <a:solidFill>
                  <a:srgbClr val="3333FF"/>
                </a:solidFill>
                <a:latin typeface="Times New Roman" pitchFamily="18" charset="0"/>
              </a:rPr>
              <a:t>I give myself permission </a:t>
            </a:r>
          </a:p>
          <a:p>
            <a:pPr algn="ctr">
              <a:spcBef>
                <a:spcPct val="50000"/>
              </a:spcBef>
            </a:pPr>
            <a:r>
              <a:rPr lang="en-US" sz="1600" b="1">
                <a:solidFill>
                  <a:srgbClr val="3333FF"/>
                </a:solidFill>
                <a:latin typeface="Times New Roman" pitchFamily="18" charset="0"/>
              </a:rPr>
              <a:t>To discover me and use me lovingly.</a:t>
            </a:r>
          </a:p>
          <a:p>
            <a:pPr algn="ctr">
              <a:spcBef>
                <a:spcPct val="50000"/>
              </a:spcBef>
            </a:pPr>
            <a:r>
              <a:rPr lang="en-US" sz="1600" b="1">
                <a:solidFill>
                  <a:srgbClr val="3333FF"/>
                </a:solidFill>
                <a:latin typeface="Times New Roman" pitchFamily="18" charset="0"/>
              </a:rPr>
              <a:t>I look at myself and see</a:t>
            </a:r>
          </a:p>
          <a:p>
            <a:pPr algn="ctr">
              <a:spcBef>
                <a:spcPct val="50000"/>
              </a:spcBef>
            </a:pPr>
            <a:r>
              <a:rPr lang="en-US" sz="1600" b="1">
                <a:solidFill>
                  <a:srgbClr val="3333FF"/>
                </a:solidFill>
                <a:latin typeface="Times New Roman" pitchFamily="18" charset="0"/>
              </a:rPr>
              <a:t>A beautiful instrument in which that can happen.</a:t>
            </a:r>
          </a:p>
          <a:p>
            <a:pPr algn="ctr">
              <a:spcBef>
                <a:spcPct val="50000"/>
              </a:spcBef>
            </a:pPr>
            <a:r>
              <a:rPr lang="en-US" sz="1600" b="1">
                <a:solidFill>
                  <a:srgbClr val="3333FF"/>
                </a:solidFill>
                <a:latin typeface="Times New Roman" pitchFamily="18" charset="0"/>
              </a:rPr>
              <a:t>I love me</a:t>
            </a:r>
          </a:p>
          <a:p>
            <a:pPr algn="ctr">
              <a:spcBef>
                <a:spcPct val="50000"/>
              </a:spcBef>
            </a:pPr>
            <a:r>
              <a:rPr lang="en-US" sz="1600" b="1">
                <a:solidFill>
                  <a:srgbClr val="3333FF"/>
                </a:solidFill>
                <a:latin typeface="Times New Roman" pitchFamily="18" charset="0"/>
              </a:rPr>
              <a:t>I appreciate me</a:t>
            </a:r>
          </a:p>
          <a:p>
            <a:pPr algn="ctr">
              <a:spcBef>
                <a:spcPct val="50000"/>
              </a:spcBef>
            </a:pPr>
            <a:r>
              <a:rPr lang="en-US" sz="1600" b="1">
                <a:solidFill>
                  <a:srgbClr val="3333FF"/>
                </a:solidFill>
                <a:latin typeface="Times New Roman" pitchFamily="18" charset="0"/>
              </a:rPr>
              <a:t>I value me.</a:t>
            </a:r>
          </a:p>
          <a:p>
            <a:pPr>
              <a:spcBef>
                <a:spcPct val="50000"/>
              </a:spcBef>
            </a:pPr>
            <a:endParaRPr lang="en-US" sz="1600" b="1">
              <a:solidFill>
                <a:srgbClr val="3333FF"/>
              </a:solidFill>
              <a:latin typeface="Times New Roman" pitchFamily="18" charset="0"/>
            </a:endParaRPr>
          </a:p>
        </p:txBody>
      </p:sp>
      <p:sp>
        <p:nvSpPr>
          <p:cNvPr id="48144" name="Text Box 16"/>
          <p:cNvSpPr txBox="1">
            <a:spLocks noChangeArrowheads="1"/>
          </p:cNvSpPr>
          <p:nvPr/>
        </p:nvSpPr>
        <p:spPr bwMode="auto">
          <a:xfrm>
            <a:off x="1685925" y="609600"/>
            <a:ext cx="1676400" cy="457200"/>
          </a:xfrm>
          <a:prstGeom prst="rect">
            <a:avLst/>
          </a:prstGeom>
          <a:noFill/>
          <a:ln w="9525">
            <a:noFill/>
            <a:miter lim="800000"/>
            <a:headEnd/>
            <a:tailEnd/>
          </a:ln>
        </p:spPr>
        <p:txBody>
          <a:bodyPr>
            <a:spAutoFit/>
          </a:bodyPr>
          <a:lstStyle/>
          <a:p>
            <a:pPr>
              <a:spcBef>
                <a:spcPct val="50000"/>
              </a:spcBef>
            </a:pPr>
            <a:endParaRPr lang="en-US"/>
          </a:p>
        </p:txBody>
      </p:sp>
      <p:pic>
        <p:nvPicPr>
          <p:cNvPr id="48145" name="Picture 18" descr="thumbnailCABPCE5N"/>
          <p:cNvPicPr>
            <a:picLocks noChangeAspect="1" noChangeArrowheads="1"/>
          </p:cNvPicPr>
          <p:nvPr/>
        </p:nvPicPr>
        <p:blipFill>
          <a:blip r:embed="rId3"/>
          <a:srcRect/>
          <a:stretch>
            <a:fillRect/>
          </a:stretch>
        </p:blipFill>
        <p:spPr bwMode="auto">
          <a:xfrm>
            <a:off x="0" y="0"/>
            <a:ext cx="162560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7075" y="56376"/>
            <a:ext cx="7705725" cy="863600"/>
          </a:xfrm>
        </p:spPr>
        <p:txBody>
          <a:bodyPr/>
          <a:lstStyle/>
          <a:p>
            <a:r>
              <a:rPr lang="cs-CZ" dirty="0" smtClean="0">
                <a:solidFill>
                  <a:srgbClr val="7030A0"/>
                </a:solidFill>
              </a:rPr>
              <a:t>Sebeúcta </a:t>
            </a:r>
            <a:endParaRPr lang="cs-CZ" dirty="0">
              <a:solidFill>
                <a:srgbClr val="7030A0"/>
              </a:solidFill>
            </a:endParaRPr>
          </a:p>
        </p:txBody>
      </p:sp>
      <p:sp>
        <p:nvSpPr>
          <p:cNvPr id="3" name="Zástupný symbol pro text 2"/>
          <p:cNvSpPr>
            <a:spLocks noGrp="1"/>
          </p:cNvSpPr>
          <p:nvPr>
            <p:ph type="body" sz="half" idx="1"/>
          </p:nvPr>
        </p:nvSpPr>
        <p:spPr>
          <a:xfrm>
            <a:off x="122945" y="1304925"/>
            <a:ext cx="3877555" cy="4895850"/>
          </a:xfrm>
        </p:spPr>
        <p:txBody>
          <a:bodyPr/>
          <a:lstStyle/>
          <a:p>
            <a:pPr marL="0" indent="0">
              <a:buNone/>
            </a:pPr>
            <a:r>
              <a:rPr lang="cs-CZ" b="1" dirty="0" smtClean="0"/>
              <a:t>Cvičení: Jaká je moje sebeúcta</a:t>
            </a:r>
            <a:r>
              <a:rPr lang="cs-CZ" dirty="0" smtClean="0"/>
              <a:t>?</a:t>
            </a:r>
          </a:p>
          <a:p>
            <a:r>
              <a:rPr lang="cs-CZ" dirty="0" smtClean="0"/>
              <a:t>Je statná, drobná, jiskřivá, vysychající…? </a:t>
            </a:r>
          </a:p>
          <a:p>
            <a:r>
              <a:rPr lang="cs-CZ" dirty="0" smtClean="0"/>
              <a:t>Na čtvrtku papíru/ pantomimicky vyjádřete svoji sebeúctu. </a:t>
            </a:r>
          </a:p>
          <a:p>
            <a:r>
              <a:rPr lang="cs-CZ" dirty="0" smtClean="0"/>
              <a:t>Je podobná nějakému zvířeti, květině?</a:t>
            </a:r>
          </a:p>
          <a:p>
            <a:endParaRPr lang="cs-CZ" dirty="0"/>
          </a:p>
        </p:txBody>
      </p:sp>
      <p:pic>
        <p:nvPicPr>
          <p:cNvPr id="7" name="Zástupný symbol pro obsah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19576" y="1245596"/>
            <a:ext cx="4873548" cy="5031379"/>
          </a:xfrm>
        </p:spPr>
      </p:pic>
      <p:pic>
        <p:nvPicPr>
          <p:cNvPr id="1026" name="Picture 2" descr="C:\Users\Navratil\AppData\Local\Microsoft\Windows\Temporary Internet Files\Content.IE5\2T3IKTKX\MC9000888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7700" y="0"/>
            <a:ext cx="856792" cy="11912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vratil\AppData\Local\Microsoft\Windows\Temporary Internet Files\Content.IE5\BATPU2WR\MC90028244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5667375"/>
            <a:ext cx="1057074"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4188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Satir FiveFreedoms poster"/>
          <p:cNvPicPr>
            <a:picLocks noChangeAspect="1" noChangeArrowheads="1"/>
          </p:cNvPicPr>
          <p:nvPr/>
        </p:nvPicPr>
        <p:blipFill>
          <a:blip r:embed="rId2"/>
          <a:srcRect/>
          <a:stretch>
            <a:fillRect/>
          </a:stretch>
        </p:blipFill>
        <p:spPr bwMode="auto">
          <a:xfrm>
            <a:off x="0" y="-114300"/>
            <a:ext cx="9144000" cy="718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eaLnBrk="1" hangingPunct="1"/>
            <a:r>
              <a:rPr lang="en-US" smtClean="0"/>
              <a:t>Sensitivity to Diversity</a:t>
            </a:r>
          </a:p>
        </p:txBody>
      </p:sp>
      <p:sp>
        <p:nvSpPr>
          <p:cNvPr id="50179" name="Rectangle 3"/>
          <p:cNvSpPr>
            <a:spLocks noGrp="1" noChangeArrowheads="1"/>
          </p:cNvSpPr>
          <p:nvPr>
            <p:ph type="body" idx="1"/>
          </p:nvPr>
        </p:nvSpPr>
        <p:spPr>
          <a:xfrm>
            <a:off x="0" y="1666875"/>
            <a:ext cx="7381875" cy="923925"/>
          </a:xfrm>
        </p:spPr>
        <p:txBody>
          <a:bodyPr/>
          <a:lstStyle/>
          <a:p>
            <a:pPr algn="ctr" eaLnBrk="1" hangingPunct="1">
              <a:lnSpc>
                <a:spcPct val="90000"/>
              </a:lnSpc>
            </a:pPr>
            <a:r>
              <a:rPr lang="en-US" sz="2000" smtClean="0">
                <a:latin typeface="Times New Roman" pitchFamily="18" charset="0"/>
              </a:rPr>
              <a:t>Virginia Satir had a profound respect for human life,</a:t>
            </a:r>
          </a:p>
          <a:p>
            <a:pPr algn="ctr" eaLnBrk="1" hangingPunct="1">
              <a:lnSpc>
                <a:spcPct val="90000"/>
              </a:lnSpc>
              <a:buFontTx/>
              <a:buNone/>
            </a:pPr>
            <a:r>
              <a:rPr lang="en-US" sz="2000" smtClean="0">
                <a:latin typeface="Times New Roman" pitchFamily="18" charset="0"/>
              </a:rPr>
              <a:t>although people have unique characteristics, all have the same basic needs.</a:t>
            </a:r>
          </a:p>
          <a:p>
            <a:pPr eaLnBrk="1" hangingPunct="1">
              <a:lnSpc>
                <a:spcPct val="90000"/>
              </a:lnSpc>
              <a:buFontTx/>
              <a:buNone/>
            </a:pPr>
            <a:endParaRPr lang="en-US" sz="2000" smtClean="0"/>
          </a:p>
        </p:txBody>
      </p:sp>
      <p:sp>
        <p:nvSpPr>
          <p:cNvPr id="50180" name="Text Box 4"/>
          <p:cNvSpPr txBox="1">
            <a:spLocks noChangeArrowheads="1"/>
          </p:cNvSpPr>
          <p:nvPr/>
        </p:nvSpPr>
        <p:spPr bwMode="auto">
          <a:xfrm>
            <a:off x="2209800" y="3028950"/>
            <a:ext cx="6934200" cy="1006475"/>
          </a:xfrm>
          <a:prstGeom prst="rect">
            <a:avLst/>
          </a:prstGeom>
          <a:noFill/>
          <a:ln w="9525">
            <a:noFill/>
            <a:miter lim="800000"/>
            <a:headEnd/>
            <a:tailEnd/>
          </a:ln>
        </p:spPr>
        <p:txBody>
          <a:bodyPr>
            <a:spAutoFit/>
          </a:bodyPr>
          <a:lstStyle/>
          <a:p>
            <a:pPr>
              <a:spcBef>
                <a:spcPct val="50000"/>
              </a:spcBef>
            </a:pPr>
            <a:r>
              <a:rPr lang="en-US" sz="2000">
                <a:solidFill>
                  <a:srgbClr val="0000CC"/>
                </a:solidFill>
                <a:latin typeface="Times New Roman" pitchFamily="18" charset="0"/>
              </a:rPr>
              <a:t>"I want to appreciate you without judging; join you without invading; invite you without demanding; leave you without guilt." -Virginia Satir.</a:t>
            </a:r>
            <a:r>
              <a:rPr lang="en-US" sz="2000">
                <a:solidFill>
                  <a:srgbClr val="FF0066"/>
                </a:solidFill>
                <a:latin typeface="Times New Roman" pitchFamily="18" charset="0"/>
              </a:rPr>
              <a:t> </a:t>
            </a:r>
          </a:p>
        </p:txBody>
      </p:sp>
      <p:sp>
        <p:nvSpPr>
          <p:cNvPr id="50181" name="Text Box 5"/>
          <p:cNvSpPr txBox="1">
            <a:spLocks noChangeArrowheads="1"/>
          </p:cNvSpPr>
          <p:nvPr/>
        </p:nvSpPr>
        <p:spPr bwMode="auto">
          <a:xfrm>
            <a:off x="971550" y="3838575"/>
            <a:ext cx="7772400" cy="457200"/>
          </a:xfrm>
          <a:prstGeom prst="rect">
            <a:avLst/>
          </a:prstGeom>
          <a:noFill/>
          <a:ln w="9525">
            <a:noFill/>
            <a:miter lim="800000"/>
            <a:headEnd/>
            <a:tailEnd/>
          </a:ln>
        </p:spPr>
        <p:txBody>
          <a:bodyPr>
            <a:spAutoFit/>
          </a:bodyPr>
          <a:lstStyle/>
          <a:p>
            <a:pPr>
              <a:spcBef>
                <a:spcPct val="50000"/>
              </a:spcBef>
            </a:pPr>
            <a:endParaRPr lang="en-US"/>
          </a:p>
        </p:txBody>
      </p:sp>
      <p:pic>
        <p:nvPicPr>
          <p:cNvPr id="50182" name="Picture 7" descr="050a"/>
          <p:cNvPicPr>
            <a:picLocks noChangeAspect="1" noChangeArrowheads="1"/>
          </p:cNvPicPr>
          <p:nvPr/>
        </p:nvPicPr>
        <p:blipFill>
          <a:blip r:embed="rId2"/>
          <a:srcRect/>
          <a:stretch>
            <a:fillRect/>
          </a:stretch>
        </p:blipFill>
        <p:spPr bwMode="auto">
          <a:xfrm>
            <a:off x="0" y="0"/>
            <a:ext cx="2041525" cy="1531938"/>
          </a:xfrm>
          <a:prstGeom prst="rect">
            <a:avLst/>
          </a:prstGeom>
          <a:noFill/>
          <a:ln w="9525">
            <a:noFill/>
            <a:miter lim="800000"/>
            <a:headEnd/>
            <a:tailEnd/>
          </a:ln>
        </p:spPr>
      </p:pic>
      <p:sp>
        <p:nvSpPr>
          <p:cNvPr id="50183" name="Text Box 8"/>
          <p:cNvSpPr txBox="1">
            <a:spLocks noChangeArrowheads="1"/>
          </p:cNvSpPr>
          <p:nvPr/>
        </p:nvSpPr>
        <p:spPr bwMode="auto">
          <a:xfrm>
            <a:off x="771525" y="5781675"/>
            <a:ext cx="7115175" cy="701675"/>
          </a:xfrm>
          <a:prstGeom prst="rect">
            <a:avLst/>
          </a:prstGeom>
          <a:noFill/>
          <a:ln w="9525">
            <a:noFill/>
            <a:miter lim="800000"/>
            <a:headEnd/>
            <a:tailEnd/>
          </a:ln>
        </p:spPr>
        <p:txBody>
          <a:bodyPr>
            <a:spAutoFit/>
          </a:bodyPr>
          <a:lstStyle/>
          <a:p>
            <a:pPr>
              <a:spcBef>
                <a:spcPct val="50000"/>
              </a:spcBef>
            </a:pPr>
            <a:r>
              <a:rPr lang="en-US" sz="2000">
                <a:solidFill>
                  <a:srgbClr val="0000CC"/>
                </a:solidFill>
                <a:latin typeface="Times New Roman" pitchFamily="18" charset="0"/>
              </a:rPr>
              <a:t>“We get together on the basis of our similarities; we grow on the basis of our differences.” – Virginia Satir</a:t>
            </a:r>
          </a:p>
        </p:txBody>
      </p:sp>
      <p:pic>
        <p:nvPicPr>
          <p:cNvPr id="50184" name="Picture 9" descr="thumbnailCAYQX6Z1"/>
          <p:cNvPicPr>
            <a:picLocks noChangeAspect="1" noChangeArrowheads="1"/>
          </p:cNvPicPr>
          <p:nvPr/>
        </p:nvPicPr>
        <p:blipFill>
          <a:blip r:embed="rId3"/>
          <a:srcRect/>
          <a:stretch>
            <a:fillRect/>
          </a:stretch>
        </p:blipFill>
        <p:spPr bwMode="auto">
          <a:xfrm>
            <a:off x="7237413" y="0"/>
            <a:ext cx="1906587" cy="2479675"/>
          </a:xfrm>
          <a:prstGeom prst="rect">
            <a:avLst/>
          </a:prstGeom>
          <a:noFill/>
          <a:ln w="9525">
            <a:noFill/>
            <a:miter lim="800000"/>
            <a:headEnd/>
            <a:tailEnd/>
          </a:ln>
        </p:spPr>
      </p:pic>
      <p:pic>
        <p:nvPicPr>
          <p:cNvPr id="50185" name="Picture 10" descr="thumbnailCA1PDMY8"/>
          <p:cNvPicPr>
            <a:picLocks noChangeAspect="1" noChangeArrowheads="1"/>
          </p:cNvPicPr>
          <p:nvPr/>
        </p:nvPicPr>
        <p:blipFill>
          <a:blip r:embed="rId4"/>
          <a:srcRect/>
          <a:stretch>
            <a:fillRect/>
          </a:stretch>
        </p:blipFill>
        <p:spPr bwMode="auto">
          <a:xfrm>
            <a:off x="152400" y="2551113"/>
            <a:ext cx="1828800" cy="1925637"/>
          </a:xfrm>
          <a:prstGeom prst="rect">
            <a:avLst/>
          </a:prstGeom>
          <a:noFill/>
          <a:ln w="9525">
            <a:noFill/>
            <a:miter lim="800000"/>
            <a:headEnd/>
            <a:tailEnd/>
          </a:ln>
        </p:spPr>
      </p:pic>
      <p:sp>
        <p:nvSpPr>
          <p:cNvPr id="50186" name="Text Box 11"/>
          <p:cNvSpPr txBox="1">
            <a:spLocks noChangeArrowheads="1"/>
          </p:cNvSpPr>
          <p:nvPr/>
        </p:nvSpPr>
        <p:spPr bwMode="auto">
          <a:xfrm>
            <a:off x="0" y="4552950"/>
            <a:ext cx="8667750" cy="1382713"/>
          </a:xfrm>
          <a:prstGeom prst="rect">
            <a:avLst/>
          </a:prstGeom>
          <a:noFill/>
          <a:ln w="9525">
            <a:noFill/>
            <a:miter lim="800000"/>
            <a:headEnd/>
            <a:tailEnd/>
          </a:ln>
        </p:spPr>
        <p:txBody>
          <a:bodyPr>
            <a:spAutoFit/>
          </a:bodyPr>
          <a:lstStyle/>
          <a:p>
            <a:pPr eaLnBrk="1" hangingPunct="1">
              <a:lnSpc>
                <a:spcPct val="90000"/>
              </a:lnSpc>
              <a:spcBef>
                <a:spcPct val="20000"/>
              </a:spcBef>
              <a:buClr>
                <a:schemeClr val="tx1"/>
              </a:buClr>
              <a:buFontTx/>
              <a:buChar char="•"/>
            </a:pPr>
            <a:r>
              <a:rPr lang="en-US" sz="1800">
                <a:latin typeface="Times New Roman" pitchFamily="18" charset="0"/>
              </a:rPr>
              <a:t> </a:t>
            </a:r>
            <a:r>
              <a:rPr lang="en-US" sz="2000">
                <a:latin typeface="Times New Roman" pitchFamily="18" charset="0"/>
              </a:rPr>
              <a:t>In all her work Satir acknowledged, understood, accepted, and valued, the differences among all people  no matter their age, class, ethnicity, gender, physical and mental ability, race, sexual orientation, and spiritual practice.</a:t>
            </a:r>
            <a:r>
              <a:rPr lang="en-US"/>
              <a:t> </a:t>
            </a:r>
          </a:p>
          <a:p>
            <a:pPr>
              <a:spcBef>
                <a:spcPct val="50000"/>
              </a:spcBef>
            </a:pPr>
            <a:endParaRPr lang="en-US" sz="1800">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986088" y="225425"/>
            <a:ext cx="3838575" cy="863600"/>
          </a:xfrm>
        </p:spPr>
        <p:txBody>
          <a:bodyPr/>
          <a:lstStyle/>
          <a:p>
            <a:pPr algn="ctr" eaLnBrk="1" hangingPunct="1"/>
            <a:r>
              <a:rPr lang="en-US" smtClean="0"/>
              <a:t>Research Evidence</a:t>
            </a:r>
          </a:p>
        </p:txBody>
      </p:sp>
      <p:pic>
        <p:nvPicPr>
          <p:cNvPr id="51203" name="Picture 4" descr="question"/>
          <p:cNvPicPr>
            <a:picLocks noChangeAspect="1" noChangeArrowheads="1"/>
          </p:cNvPicPr>
          <p:nvPr/>
        </p:nvPicPr>
        <p:blipFill>
          <a:blip r:embed="rId2"/>
          <a:srcRect/>
          <a:stretch>
            <a:fillRect/>
          </a:stretch>
        </p:blipFill>
        <p:spPr bwMode="auto">
          <a:xfrm>
            <a:off x="0" y="0"/>
            <a:ext cx="1468438" cy="1546225"/>
          </a:xfrm>
          <a:prstGeom prst="rect">
            <a:avLst/>
          </a:prstGeom>
          <a:noFill/>
          <a:ln w="9525">
            <a:noFill/>
            <a:miter lim="800000"/>
            <a:headEnd/>
            <a:tailEnd/>
          </a:ln>
        </p:spPr>
      </p:pic>
      <p:sp>
        <p:nvSpPr>
          <p:cNvPr id="51204" name="Rectangle 3"/>
          <p:cNvSpPr>
            <a:spLocks noGrp="1" noChangeArrowheads="1"/>
          </p:cNvSpPr>
          <p:nvPr>
            <p:ph type="body" idx="1"/>
          </p:nvPr>
        </p:nvSpPr>
        <p:spPr/>
        <p:txBody>
          <a:bodyPr/>
          <a:lstStyle/>
          <a:p>
            <a:pPr algn="ctr" eaLnBrk="1" hangingPunct="1"/>
            <a:r>
              <a:rPr lang="en-US" smtClean="0"/>
              <a:t>Joan Winter (1993) wrote a significant research for her doctoral dissertation to evidence the efficacy of Satir’s human validation process model.</a:t>
            </a:r>
          </a:p>
          <a:p>
            <a:pPr algn="ctr" eaLnBrk="1" hangingPunct="1"/>
            <a:r>
              <a:rPr lang="en-US" smtClean="0"/>
              <a:t>Her research compared the family therapies’ approaches of Bowen, Haley and Satir. </a:t>
            </a:r>
          </a:p>
          <a:p>
            <a:pPr eaLnBrk="1" hangingPunct="1"/>
            <a:r>
              <a:rPr lang="en-US" smtClean="0"/>
              <a:t>Successful therapies depended on:</a:t>
            </a:r>
          </a:p>
          <a:p>
            <a:pPr eaLnBrk="1" hangingPunct="1">
              <a:buFontTx/>
              <a:buNone/>
            </a:pPr>
            <a:r>
              <a:rPr lang="en-US" smtClean="0"/>
              <a:t>	- Therapist’s ability to make contact</a:t>
            </a:r>
          </a:p>
          <a:p>
            <a:pPr eaLnBrk="1" hangingPunct="1">
              <a:buFontTx/>
              <a:buNone/>
            </a:pPr>
            <a:r>
              <a:rPr lang="en-US" smtClean="0"/>
              <a:t>	- Mutual completion of therapy</a:t>
            </a:r>
          </a:p>
          <a:p>
            <a:pPr eaLnBrk="1" hangingPunct="1">
              <a:buFontTx/>
              <a:buNone/>
            </a:pPr>
            <a:r>
              <a:rPr lang="en-US" smtClean="0"/>
              <a:t>	- Satisfaction of clients on both the therapist and treatment outcome.</a:t>
            </a:r>
          </a:p>
          <a:p>
            <a:pPr eaLnBrk="1" hangingPunct="1">
              <a:buFontTx/>
              <a:buNone/>
            </a:pPr>
            <a:r>
              <a:rPr lang="en-US" smtClean="0"/>
              <a:t>	</a:t>
            </a:r>
          </a:p>
        </p:txBody>
      </p:sp>
      <p:pic>
        <p:nvPicPr>
          <p:cNvPr id="51205" name="Picture 5" descr="wondering girl"/>
          <p:cNvPicPr>
            <a:picLocks noChangeAspect="1" noChangeArrowheads="1"/>
          </p:cNvPicPr>
          <p:nvPr/>
        </p:nvPicPr>
        <p:blipFill>
          <a:blip r:embed="rId3"/>
          <a:srcRect/>
          <a:stretch>
            <a:fillRect/>
          </a:stretch>
        </p:blipFill>
        <p:spPr bwMode="auto">
          <a:xfrm>
            <a:off x="7923213" y="0"/>
            <a:ext cx="1220787" cy="1311275"/>
          </a:xfrm>
          <a:prstGeom prst="rect">
            <a:avLst/>
          </a:prstGeom>
          <a:noFill/>
          <a:ln w="9525">
            <a:noFill/>
            <a:miter lim="800000"/>
            <a:headEnd/>
            <a:tailEnd/>
          </a:ln>
        </p:spPr>
      </p:pic>
      <p:pic>
        <p:nvPicPr>
          <p:cNvPr id="51206" name="Picture 6" descr="thumbnailCAG10FAQ"/>
          <p:cNvPicPr>
            <a:picLocks noChangeAspect="1" noChangeArrowheads="1"/>
          </p:cNvPicPr>
          <p:nvPr/>
        </p:nvPicPr>
        <p:blipFill>
          <a:blip r:embed="rId4"/>
          <a:srcRect/>
          <a:stretch>
            <a:fillRect/>
          </a:stretch>
        </p:blipFill>
        <p:spPr bwMode="auto">
          <a:xfrm>
            <a:off x="5173663" y="5114925"/>
            <a:ext cx="1900237"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881313" y="206375"/>
            <a:ext cx="3362325" cy="863600"/>
          </a:xfrm>
        </p:spPr>
        <p:txBody>
          <a:bodyPr/>
          <a:lstStyle/>
          <a:p>
            <a:pPr algn="ctr" eaLnBrk="1" hangingPunct="1"/>
            <a:r>
              <a:rPr lang="en-US" smtClean="0">
                <a:latin typeface="Times New Roman" pitchFamily="18" charset="0"/>
              </a:rPr>
              <a:t>Result of Research</a:t>
            </a:r>
          </a:p>
        </p:txBody>
      </p:sp>
      <p:sp>
        <p:nvSpPr>
          <p:cNvPr id="52227" name="Rectangle 3"/>
          <p:cNvSpPr>
            <a:spLocks noGrp="1" noChangeArrowheads="1"/>
          </p:cNvSpPr>
          <p:nvPr>
            <p:ph type="body" idx="1"/>
          </p:nvPr>
        </p:nvSpPr>
        <p:spPr>
          <a:xfrm>
            <a:off x="1042988" y="1590675"/>
            <a:ext cx="7705725" cy="3143250"/>
          </a:xfrm>
        </p:spPr>
        <p:txBody>
          <a:bodyPr/>
          <a:lstStyle/>
          <a:p>
            <a:pPr eaLnBrk="1" hangingPunct="1">
              <a:lnSpc>
                <a:spcPct val="90000"/>
              </a:lnSpc>
            </a:pPr>
            <a:r>
              <a:rPr lang="en-US" smtClean="0"/>
              <a:t>Satir system’s drop out rate was 5.1%, Bowen 36.5%, and Haley 60.9%</a:t>
            </a:r>
          </a:p>
          <a:p>
            <a:pPr eaLnBrk="1" hangingPunct="1">
              <a:lnSpc>
                <a:spcPct val="90000"/>
              </a:lnSpc>
            </a:pPr>
            <a:r>
              <a:rPr lang="en-US" smtClean="0"/>
              <a:t>Satir therapists’ success for engaging clients was 93.7%, Bowen 36.5%, and Haley 67.6%</a:t>
            </a:r>
          </a:p>
          <a:p>
            <a:pPr eaLnBrk="1" hangingPunct="1">
              <a:lnSpc>
                <a:spcPct val="90000"/>
              </a:lnSpc>
            </a:pPr>
            <a:r>
              <a:rPr lang="en-US" smtClean="0"/>
              <a:t>Satir therapists’ rate for completion of treatment was 88.8%, Bowen 57.9%, and Haley 26.5%</a:t>
            </a:r>
          </a:p>
          <a:p>
            <a:pPr eaLnBrk="1" hangingPunct="1">
              <a:lnSpc>
                <a:spcPct val="90000"/>
              </a:lnSpc>
            </a:pPr>
            <a:r>
              <a:rPr lang="en-US" smtClean="0"/>
              <a:t>Satir model rated higher in satisfaction for therapist and treatment outcome than Haley and Bowen models</a:t>
            </a:r>
          </a:p>
          <a:p>
            <a:pPr eaLnBrk="1" hangingPunct="1">
              <a:lnSpc>
                <a:spcPct val="90000"/>
              </a:lnSpc>
            </a:pPr>
            <a:endParaRPr lang="en-US" smtClean="0"/>
          </a:p>
        </p:txBody>
      </p:sp>
      <p:sp>
        <p:nvSpPr>
          <p:cNvPr id="52228" name="Text Box 4"/>
          <p:cNvSpPr txBox="1">
            <a:spLocks noChangeArrowheads="1"/>
          </p:cNvSpPr>
          <p:nvPr/>
        </p:nvSpPr>
        <p:spPr bwMode="auto">
          <a:xfrm>
            <a:off x="1038225" y="4876800"/>
            <a:ext cx="7791450" cy="1552575"/>
          </a:xfrm>
          <a:prstGeom prst="rect">
            <a:avLst/>
          </a:prstGeom>
          <a:noFill/>
          <a:ln w="9525">
            <a:noFill/>
            <a:miter lim="800000"/>
            <a:headEnd/>
            <a:tailEnd/>
          </a:ln>
        </p:spPr>
        <p:txBody>
          <a:bodyPr>
            <a:spAutoFit/>
          </a:bodyPr>
          <a:lstStyle/>
          <a:p>
            <a:pPr>
              <a:spcBef>
                <a:spcPct val="50000"/>
              </a:spcBef>
            </a:pPr>
            <a:r>
              <a:rPr lang="en-US">
                <a:solidFill>
                  <a:srgbClr val="3333FF"/>
                </a:solidFill>
              </a:rPr>
              <a:t>More studies are needed to evaluate the Satir model. However, this research, in addition of her successful work during her lifetime, is a good indication for the validation of the Satir model of therapy.</a:t>
            </a:r>
          </a:p>
        </p:txBody>
      </p:sp>
      <p:pic>
        <p:nvPicPr>
          <p:cNvPr id="52229" name="Picture 5" descr="thumbnailCA4QCVGL"/>
          <p:cNvPicPr>
            <a:picLocks noChangeAspect="1" noChangeArrowheads="1"/>
          </p:cNvPicPr>
          <p:nvPr/>
        </p:nvPicPr>
        <p:blipFill>
          <a:blip r:embed="rId2"/>
          <a:srcRect/>
          <a:stretch>
            <a:fillRect/>
          </a:stretch>
        </p:blipFill>
        <p:spPr bwMode="auto">
          <a:xfrm>
            <a:off x="0" y="0"/>
            <a:ext cx="1481138" cy="1503363"/>
          </a:xfrm>
          <a:prstGeom prst="rect">
            <a:avLst/>
          </a:prstGeom>
          <a:noFill/>
          <a:ln w="9525">
            <a:noFill/>
            <a:miter lim="800000"/>
            <a:headEnd/>
            <a:tailEnd/>
          </a:ln>
        </p:spPr>
      </p:pic>
      <p:pic>
        <p:nvPicPr>
          <p:cNvPr id="52230" name="Picture 6" descr="kids happy"/>
          <p:cNvPicPr>
            <a:picLocks noChangeAspect="1" noChangeArrowheads="1"/>
          </p:cNvPicPr>
          <p:nvPr/>
        </p:nvPicPr>
        <p:blipFill>
          <a:blip r:embed="rId3"/>
          <a:srcRect/>
          <a:stretch>
            <a:fillRect/>
          </a:stretch>
        </p:blipFill>
        <p:spPr bwMode="auto">
          <a:xfrm>
            <a:off x="7265988" y="0"/>
            <a:ext cx="1878012" cy="1471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547688" y="1495425"/>
            <a:ext cx="4295775" cy="5362575"/>
          </a:xfrm>
        </p:spPr>
        <p:txBody>
          <a:bodyPr/>
          <a:lstStyle/>
          <a:p>
            <a:pPr algn="ctr" eaLnBrk="1" hangingPunct="1">
              <a:lnSpc>
                <a:spcPct val="80000"/>
              </a:lnSpc>
              <a:buFontTx/>
              <a:buNone/>
            </a:pPr>
            <a:endParaRPr lang="en-US" sz="2000" smtClean="0"/>
          </a:p>
          <a:p>
            <a:pPr eaLnBrk="1" hangingPunct="1">
              <a:lnSpc>
                <a:spcPct val="80000"/>
              </a:lnSpc>
            </a:pPr>
            <a:r>
              <a:rPr lang="en-US" sz="2000" smtClean="0"/>
              <a:t> </a:t>
            </a:r>
            <a:r>
              <a:rPr lang="en-US" sz="2000" smtClean="0">
                <a:latin typeface="Times New Roman" pitchFamily="18" charset="0"/>
              </a:rPr>
              <a:t>concentrates on multigenerational patterns</a:t>
            </a:r>
          </a:p>
          <a:p>
            <a:pPr eaLnBrk="1" hangingPunct="1">
              <a:lnSpc>
                <a:spcPct val="80000"/>
              </a:lnSpc>
            </a:pPr>
            <a:r>
              <a:rPr lang="en-US" sz="2000" smtClean="0">
                <a:latin typeface="Times New Roman" pitchFamily="18" charset="0"/>
              </a:rPr>
              <a:t>Diagnoses dysfunctional dynamics in relationships </a:t>
            </a:r>
          </a:p>
          <a:p>
            <a:pPr eaLnBrk="1" hangingPunct="1">
              <a:lnSpc>
                <a:spcPct val="80000"/>
              </a:lnSpc>
            </a:pPr>
            <a:r>
              <a:rPr lang="en-US" sz="2000" smtClean="0">
                <a:latin typeface="Times New Roman" pitchFamily="18" charset="0"/>
              </a:rPr>
              <a:t>Respects  the uniqueness of each human life</a:t>
            </a:r>
          </a:p>
          <a:p>
            <a:pPr eaLnBrk="1" hangingPunct="1">
              <a:lnSpc>
                <a:spcPct val="80000"/>
              </a:lnSpc>
            </a:pPr>
            <a:r>
              <a:rPr lang="en-US" sz="2000" smtClean="0">
                <a:latin typeface="Times New Roman" pitchFamily="18" charset="0"/>
              </a:rPr>
              <a:t>Can be applied to several work settings, cultures, family types, groups, couple and individuals</a:t>
            </a:r>
          </a:p>
          <a:p>
            <a:pPr eaLnBrk="1" hangingPunct="1">
              <a:lnSpc>
                <a:spcPct val="80000"/>
              </a:lnSpc>
            </a:pPr>
            <a:r>
              <a:rPr lang="en-US" sz="2000" smtClean="0">
                <a:latin typeface="Times New Roman" pitchFamily="18" charset="0"/>
              </a:rPr>
              <a:t>Aims at lasting change</a:t>
            </a:r>
          </a:p>
          <a:p>
            <a:pPr eaLnBrk="1" hangingPunct="1">
              <a:lnSpc>
                <a:spcPct val="80000"/>
              </a:lnSpc>
            </a:pPr>
            <a:r>
              <a:rPr lang="en-US" sz="2000" smtClean="0">
                <a:latin typeface="Times New Roman" pitchFamily="18" charset="0"/>
              </a:rPr>
              <a:t>Increases individual self-esteem</a:t>
            </a:r>
          </a:p>
          <a:p>
            <a:pPr eaLnBrk="1" hangingPunct="1">
              <a:lnSpc>
                <a:spcPct val="80000"/>
              </a:lnSpc>
            </a:pPr>
            <a:r>
              <a:rPr lang="en-US" sz="2000" smtClean="0">
                <a:latin typeface="Times New Roman" pitchFamily="18" charset="0"/>
              </a:rPr>
              <a:t>Improves interpersonal communication skills</a:t>
            </a:r>
          </a:p>
          <a:p>
            <a:pPr eaLnBrk="1" hangingPunct="1">
              <a:lnSpc>
                <a:spcPct val="80000"/>
              </a:lnSpc>
            </a:pPr>
            <a:r>
              <a:rPr lang="en-US" sz="2000" smtClean="0">
                <a:latin typeface="Times New Roman" pitchFamily="18" charset="0"/>
              </a:rPr>
              <a:t> Enhances family functioning</a:t>
            </a:r>
          </a:p>
          <a:p>
            <a:pPr eaLnBrk="1" hangingPunct="1">
              <a:lnSpc>
                <a:spcPct val="80000"/>
              </a:lnSpc>
            </a:pPr>
            <a:r>
              <a:rPr lang="en-US" sz="2000" smtClean="0">
                <a:latin typeface="Times New Roman" pitchFamily="18" charset="0"/>
              </a:rPr>
              <a:t>Provides a process model for both personal and professional growth</a:t>
            </a:r>
            <a:r>
              <a:rPr lang="en-US" sz="1800" smtClean="0">
                <a:latin typeface="Times New Roman" pitchFamily="18" charset="0"/>
              </a:rPr>
              <a:t> function  </a:t>
            </a:r>
          </a:p>
        </p:txBody>
      </p:sp>
      <p:sp>
        <p:nvSpPr>
          <p:cNvPr id="53251" name="Text Box 4"/>
          <p:cNvSpPr txBox="1">
            <a:spLocks noChangeArrowheads="1"/>
          </p:cNvSpPr>
          <p:nvPr/>
        </p:nvSpPr>
        <p:spPr bwMode="auto">
          <a:xfrm>
            <a:off x="4895850" y="2047875"/>
            <a:ext cx="4029075" cy="3444875"/>
          </a:xfrm>
          <a:prstGeom prst="rect">
            <a:avLst/>
          </a:prstGeom>
          <a:noFill/>
          <a:ln w="9525">
            <a:noFill/>
            <a:miter lim="800000"/>
            <a:headEnd/>
            <a:tailEnd/>
          </a:ln>
        </p:spPr>
        <p:txBody>
          <a:bodyPr>
            <a:spAutoFit/>
          </a:bodyPr>
          <a:lstStyle/>
          <a:p>
            <a:pPr>
              <a:spcBef>
                <a:spcPct val="50000"/>
              </a:spcBef>
              <a:buFontTx/>
              <a:buChar char="•"/>
            </a:pPr>
            <a:r>
              <a:rPr lang="en-US" sz="2000">
                <a:solidFill>
                  <a:srgbClr val="3333CC"/>
                </a:solidFill>
                <a:latin typeface="Times New Roman" pitchFamily="18" charset="0"/>
              </a:rPr>
              <a:t>Depends on therapist creativity, charisma, and personality</a:t>
            </a:r>
          </a:p>
          <a:p>
            <a:pPr>
              <a:spcBef>
                <a:spcPct val="50000"/>
              </a:spcBef>
              <a:buFontTx/>
              <a:buChar char="•"/>
            </a:pPr>
            <a:r>
              <a:rPr lang="en-US" sz="2000">
                <a:solidFill>
                  <a:srgbClr val="3333CC"/>
                </a:solidFill>
                <a:latin typeface="Times New Roman" pitchFamily="18" charset="0"/>
              </a:rPr>
              <a:t>Assumes that parents did their best with what they had (not necessarily true, particularly in abusing cases)</a:t>
            </a:r>
          </a:p>
          <a:p>
            <a:pPr>
              <a:spcBef>
                <a:spcPct val="50000"/>
              </a:spcBef>
              <a:buFontTx/>
              <a:buChar char="•"/>
            </a:pPr>
            <a:r>
              <a:rPr lang="en-US" sz="2000">
                <a:solidFill>
                  <a:srgbClr val="3333CC"/>
                </a:solidFill>
                <a:latin typeface="Times New Roman" pitchFamily="18" charset="0"/>
              </a:rPr>
              <a:t>Lacks research on effectiveness</a:t>
            </a:r>
          </a:p>
          <a:p>
            <a:pPr>
              <a:spcBef>
                <a:spcPct val="50000"/>
              </a:spcBef>
              <a:buFontTx/>
              <a:buChar char="•"/>
            </a:pPr>
            <a:r>
              <a:rPr lang="en-US" sz="2000">
                <a:solidFill>
                  <a:srgbClr val="3333CC"/>
                </a:solidFill>
                <a:latin typeface="Times New Roman" pitchFamily="18" charset="0"/>
              </a:rPr>
              <a:t>Assumes all people grew up in a family with parents (primary triad)</a:t>
            </a:r>
          </a:p>
          <a:p>
            <a:pPr>
              <a:spcBef>
                <a:spcPct val="50000"/>
              </a:spcBef>
              <a:buFontTx/>
              <a:buChar char="•"/>
            </a:pPr>
            <a:endParaRPr lang="en-US" sz="2000">
              <a:solidFill>
                <a:srgbClr val="3333CC"/>
              </a:solidFill>
            </a:endParaRPr>
          </a:p>
        </p:txBody>
      </p:sp>
      <p:pic>
        <p:nvPicPr>
          <p:cNvPr id="53252" name="Picture 6" descr="thumbnailCASYI1GL"/>
          <p:cNvPicPr>
            <a:picLocks noChangeAspect="1" noChangeArrowheads="1"/>
          </p:cNvPicPr>
          <p:nvPr/>
        </p:nvPicPr>
        <p:blipFill>
          <a:blip r:embed="rId2"/>
          <a:srcRect/>
          <a:stretch>
            <a:fillRect/>
          </a:stretch>
        </p:blipFill>
        <p:spPr bwMode="auto">
          <a:xfrm>
            <a:off x="0" y="0"/>
            <a:ext cx="1566863" cy="1517650"/>
          </a:xfrm>
          <a:prstGeom prst="rect">
            <a:avLst/>
          </a:prstGeom>
          <a:noFill/>
          <a:ln w="9525">
            <a:noFill/>
            <a:miter lim="800000"/>
            <a:headEnd/>
            <a:tailEnd/>
          </a:ln>
        </p:spPr>
      </p:pic>
      <p:pic>
        <p:nvPicPr>
          <p:cNvPr id="53253" name="Picture 7" descr="thumbnailCAUPXXW2"/>
          <p:cNvPicPr>
            <a:picLocks noChangeAspect="1" noChangeArrowheads="1"/>
          </p:cNvPicPr>
          <p:nvPr/>
        </p:nvPicPr>
        <p:blipFill>
          <a:blip r:embed="rId3"/>
          <a:srcRect/>
          <a:stretch>
            <a:fillRect/>
          </a:stretch>
        </p:blipFill>
        <p:spPr bwMode="auto">
          <a:xfrm>
            <a:off x="7369175" y="0"/>
            <a:ext cx="1774825" cy="1501775"/>
          </a:xfrm>
          <a:prstGeom prst="rect">
            <a:avLst/>
          </a:prstGeom>
          <a:noFill/>
          <a:ln w="9525">
            <a:noFill/>
            <a:miter lim="800000"/>
            <a:headEnd/>
            <a:tailEnd/>
          </a:ln>
        </p:spPr>
      </p:pic>
      <p:sp>
        <p:nvSpPr>
          <p:cNvPr id="53254" name="Text Box 8"/>
          <p:cNvSpPr txBox="1">
            <a:spLocks noChangeArrowheads="1"/>
          </p:cNvSpPr>
          <p:nvPr/>
        </p:nvSpPr>
        <p:spPr bwMode="auto">
          <a:xfrm>
            <a:off x="1476375" y="1352550"/>
            <a:ext cx="1895475" cy="457200"/>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Strength</a:t>
            </a:r>
          </a:p>
        </p:txBody>
      </p:sp>
      <p:sp>
        <p:nvSpPr>
          <p:cNvPr id="53255" name="Text Box 9"/>
          <p:cNvSpPr txBox="1">
            <a:spLocks noChangeArrowheads="1"/>
          </p:cNvSpPr>
          <p:nvPr/>
        </p:nvSpPr>
        <p:spPr bwMode="auto">
          <a:xfrm>
            <a:off x="5743575" y="1533525"/>
            <a:ext cx="1895475" cy="457200"/>
          </a:xfrm>
          <a:prstGeom prst="rect">
            <a:avLst/>
          </a:prstGeom>
          <a:noFill/>
          <a:ln w="9525">
            <a:noFill/>
            <a:miter lim="800000"/>
            <a:headEnd/>
            <a:tailEnd/>
          </a:ln>
        </p:spPr>
        <p:txBody>
          <a:bodyPr>
            <a:spAutoFit/>
          </a:bodyPr>
          <a:lstStyle/>
          <a:p>
            <a:pPr>
              <a:spcBef>
                <a:spcPct val="50000"/>
              </a:spcBef>
            </a:pPr>
            <a:r>
              <a:rPr lang="en-US">
                <a:solidFill>
                  <a:srgbClr val="3333CC"/>
                </a:solidFill>
                <a:latin typeface="Times New Roman" pitchFamily="18" charset="0"/>
              </a:rPr>
              <a:t>Weaknesses</a:t>
            </a:r>
          </a:p>
        </p:txBody>
      </p:sp>
      <p:sp>
        <p:nvSpPr>
          <p:cNvPr id="53256" name="Text Box 11"/>
          <p:cNvSpPr txBox="1">
            <a:spLocks noChangeArrowheads="1"/>
          </p:cNvSpPr>
          <p:nvPr/>
        </p:nvSpPr>
        <p:spPr bwMode="auto">
          <a:xfrm>
            <a:off x="3228975" y="333375"/>
            <a:ext cx="2657475" cy="461963"/>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Model</a:t>
            </a:r>
          </a:p>
        </p:txBody>
      </p:sp>
      <p:sp>
        <p:nvSpPr>
          <p:cNvPr id="53257" name="Text Box 12"/>
          <p:cNvSpPr txBox="1">
            <a:spLocks noChangeArrowheads="1"/>
          </p:cNvSpPr>
          <p:nvPr/>
        </p:nvSpPr>
        <p:spPr bwMode="auto">
          <a:xfrm>
            <a:off x="4191000" y="333375"/>
            <a:ext cx="1628775" cy="457200"/>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Evaluation</a:t>
            </a:r>
          </a:p>
        </p:txBody>
      </p:sp>
      <p:pic>
        <p:nvPicPr>
          <p:cNvPr id="53258" name="Picture 13" descr="thumbnailCAXCY5TA"/>
          <p:cNvPicPr>
            <a:picLocks noChangeAspect="1" noChangeArrowheads="1"/>
          </p:cNvPicPr>
          <p:nvPr/>
        </p:nvPicPr>
        <p:blipFill>
          <a:blip r:embed="rId4"/>
          <a:srcRect/>
          <a:stretch>
            <a:fillRect/>
          </a:stretch>
        </p:blipFill>
        <p:spPr bwMode="auto">
          <a:xfrm>
            <a:off x="5783263" y="5092700"/>
            <a:ext cx="1900237" cy="150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n-US" smtClean="0">
                <a:latin typeface="Times New Roman" pitchFamily="18" charset="0"/>
              </a:rPr>
              <a:t>Bibliography</a:t>
            </a:r>
          </a:p>
        </p:txBody>
      </p:sp>
      <p:sp>
        <p:nvSpPr>
          <p:cNvPr id="54275" name="Text Box 4"/>
          <p:cNvSpPr txBox="1">
            <a:spLocks noChangeArrowheads="1"/>
          </p:cNvSpPr>
          <p:nvPr/>
        </p:nvSpPr>
        <p:spPr bwMode="auto">
          <a:xfrm>
            <a:off x="714375" y="1466850"/>
            <a:ext cx="8248650" cy="4906963"/>
          </a:xfrm>
          <a:prstGeom prst="rect">
            <a:avLst/>
          </a:prstGeom>
          <a:noFill/>
          <a:ln w="9525">
            <a:noFill/>
            <a:miter lim="800000"/>
            <a:headEnd/>
            <a:tailEnd/>
          </a:ln>
        </p:spPr>
        <p:txBody>
          <a:bodyPr>
            <a:spAutoFit/>
          </a:bodyPr>
          <a:lstStyle/>
          <a:p>
            <a:pPr lvl="1">
              <a:buClr>
                <a:srgbClr val="FF3300"/>
              </a:buClr>
              <a:buFont typeface="Wingdings" pitchFamily="2" charset="2"/>
              <a:buChar char="v"/>
            </a:pPr>
            <a:r>
              <a:rPr lang="en-US"/>
              <a:t> </a:t>
            </a:r>
            <a:r>
              <a:rPr lang="en-US" sz="1800">
                <a:latin typeface="Times New Roman" pitchFamily="18" charset="0"/>
              </a:rPr>
              <a:t>About Virginia Satir. (2005-2007). </a:t>
            </a:r>
            <a:r>
              <a:rPr lang="en-US" sz="1800" i="1">
                <a:latin typeface="Times New Roman" pitchFamily="18" charset="0"/>
              </a:rPr>
              <a:t>Satir centre of Australia for the family</a:t>
            </a:r>
            <a:r>
              <a:rPr lang="en-US" sz="1800">
                <a:latin typeface="Times New Roman" pitchFamily="18" charset="0"/>
              </a:rPr>
              <a:t>. Retrieved February 26, 2007, from Satir Centre of Australia Web site: http://www.satiraustralia.com/‌virginia_satir.asp</a:t>
            </a:r>
          </a:p>
          <a:p>
            <a:pPr lvl="1">
              <a:buClr>
                <a:srgbClr val="FF3300"/>
              </a:buClr>
              <a:buFont typeface="Wingdings" pitchFamily="2" charset="2"/>
              <a:buNone/>
            </a:pPr>
            <a:endParaRPr lang="en-US" sz="1800">
              <a:latin typeface="Times New Roman" pitchFamily="18" charset="0"/>
            </a:endParaRPr>
          </a:p>
          <a:p>
            <a:pPr lvl="1">
              <a:buClr>
                <a:srgbClr val="FF3300"/>
              </a:buClr>
              <a:buFont typeface="Wingdings" pitchFamily="2" charset="2"/>
              <a:buChar char="v"/>
            </a:pPr>
            <a:r>
              <a:rPr lang="en-US" sz="1800">
                <a:latin typeface="Times New Roman" pitchFamily="18" charset="0"/>
              </a:rPr>
              <a:t> Maki-Banmen, K. (2001). Changing the impact of family rules. In </a:t>
            </a:r>
            <a:r>
              <a:rPr lang="en-US" sz="1800" i="1">
                <a:latin typeface="Times New Roman" pitchFamily="18" charset="0"/>
              </a:rPr>
              <a:t>Satir Institute of the Pacific</a:t>
            </a:r>
            <a:r>
              <a:rPr lang="en-US" sz="1800">
                <a:latin typeface="Times New Roman" pitchFamily="18" charset="0"/>
              </a:rPr>
              <a:t>. Retrieved February 26, 2007, from Satir institute Web site: http://www.satirpacific.org/‌articles/‌articles.htm</a:t>
            </a:r>
          </a:p>
          <a:p>
            <a:pPr lvl="1">
              <a:buClr>
                <a:srgbClr val="FF3300"/>
              </a:buClr>
              <a:buFont typeface="Wingdings" pitchFamily="2" charset="2"/>
              <a:buNone/>
            </a:pPr>
            <a:endParaRPr lang="en-US" sz="1800">
              <a:latin typeface="Times New Roman" pitchFamily="18" charset="0"/>
            </a:endParaRPr>
          </a:p>
          <a:p>
            <a:pPr lvl="1">
              <a:buClr>
                <a:srgbClr val="FF3300"/>
              </a:buClr>
              <a:buFont typeface="Wingdings" pitchFamily="2" charset="2"/>
              <a:buChar char="v"/>
            </a:pPr>
            <a:r>
              <a:rPr lang="en-US" sz="1800">
                <a:latin typeface="Times New Roman" pitchFamily="18" charset="0"/>
              </a:rPr>
              <a:t> McLendon, J. A. (1999). The Satir system in action. In </a:t>
            </a:r>
            <a:r>
              <a:rPr lang="en-US" sz="1800" i="1">
                <a:latin typeface="Times New Roman" pitchFamily="18" charset="0"/>
              </a:rPr>
              <a:t>Beyond talk therapy: Using movement and expressive techniques in clinical practice.</a:t>
            </a:r>
            <a:r>
              <a:rPr lang="en-US" sz="1800">
                <a:latin typeface="Times New Roman" pitchFamily="18" charset="0"/>
              </a:rPr>
              <a:t> (pp. 29-54). Psycbooks. Retrieved March 5, 2007, from Proquest database (PsycBOOKS Unique ID: 1999-02581-002).</a:t>
            </a:r>
          </a:p>
          <a:p>
            <a:pPr lvl="1">
              <a:buClr>
                <a:srgbClr val="FF3300"/>
              </a:buClr>
              <a:buFont typeface="Wingdings" pitchFamily="2" charset="2"/>
              <a:buChar char="v"/>
            </a:pPr>
            <a:endParaRPr lang="en-US" sz="1800">
              <a:latin typeface="Times New Roman" pitchFamily="18" charset="0"/>
            </a:endParaRPr>
          </a:p>
          <a:p>
            <a:pPr lvl="1" eaLnBrk="1" hangingPunct="1">
              <a:spcBef>
                <a:spcPct val="20000"/>
              </a:spcBef>
              <a:buClr>
                <a:srgbClr val="FF3300"/>
              </a:buClr>
              <a:buFont typeface="Wingdings" pitchFamily="2" charset="2"/>
              <a:buChar char="v"/>
            </a:pPr>
            <a:r>
              <a:rPr lang="en-US" sz="1800">
                <a:latin typeface="Times New Roman" pitchFamily="18" charset="0"/>
              </a:rPr>
              <a:t> *Satir, V., Banmen, J., Gerber, J., &amp; Gomori, M. (1991). </a:t>
            </a:r>
            <a:r>
              <a:rPr lang="en-US" sz="1800" i="1">
                <a:latin typeface="Times New Roman" pitchFamily="18" charset="0"/>
              </a:rPr>
              <a:t>The Satir model family therapy and beyond</a:t>
            </a:r>
            <a:r>
              <a:rPr lang="en-US" sz="1800">
                <a:latin typeface="Times New Roman" pitchFamily="18" charset="0"/>
              </a:rPr>
              <a:t>. Palo Alto California: Science and Behavior Books.</a:t>
            </a:r>
          </a:p>
          <a:p>
            <a:pPr lvl="1">
              <a:buClr>
                <a:srgbClr val="FF3300"/>
              </a:buClr>
              <a:buFont typeface="Wingdings" pitchFamily="2" charset="2"/>
              <a:buChar char="v"/>
            </a:pPr>
            <a:endParaRPr lang="en-US" sz="1800">
              <a:latin typeface="Times New Roman" pitchFamily="18" charset="0"/>
            </a:endParaRPr>
          </a:p>
          <a:p>
            <a:pPr lvl="1">
              <a:buClr>
                <a:srgbClr val="FF3300"/>
              </a:buClr>
              <a:buFont typeface="Wingdings" pitchFamily="2" charset="2"/>
              <a:buChar char="v"/>
            </a:pPr>
            <a:endParaRPr lang="en-US" sz="1800">
              <a:latin typeface="Times New Roman" pitchFamily="18" charset="0"/>
            </a:endParaRPr>
          </a:p>
        </p:txBody>
      </p:sp>
      <p:pic>
        <p:nvPicPr>
          <p:cNvPr id="54276" name="Picture 5" descr="130b"/>
          <p:cNvPicPr>
            <a:picLocks noChangeAspect="1" noChangeArrowheads="1"/>
          </p:cNvPicPr>
          <p:nvPr/>
        </p:nvPicPr>
        <p:blipFill>
          <a:blip r:embed="rId2"/>
          <a:srcRect/>
          <a:stretch>
            <a:fillRect/>
          </a:stretch>
        </p:blipFill>
        <p:spPr bwMode="auto">
          <a:xfrm>
            <a:off x="0" y="0"/>
            <a:ext cx="1933575" cy="1498600"/>
          </a:xfrm>
          <a:prstGeom prst="rect">
            <a:avLst/>
          </a:prstGeom>
          <a:noFill/>
          <a:ln w="9525">
            <a:noFill/>
            <a:miter lim="800000"/>
            <a:headEnd/>
            <a:tailEnd/>
          </a:ln>
        </p:spPr>
      </p:pic>
      <p:pic>
        <p:nvPicPr>
          <p:cNvPr id="54277" name="Picture 7" descr="computer"/>
          <p:cNvPicPr>
            <a:picLocks noChangeAspect="1" noChangeArrowheads="1"/>
          </p:cNvPicPr>
          <p:nvPr/>
        </p:nvPicPr>
        <p:blipFill>
          <a:blip r:embed="rId3"/>
          <a:srcRect/>
          <a:stretch>
            <a:fillRect/>
          </a:stretch>
        </p:blipFill>
        <p:spPr bwMode="auto">
          <a:xfrm>
            <a:off x="8039100" y="0"/>
            <a:ext cx="11049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r>
              <a:rPr lang="en-US" smtClean="0">
                <a:latin typeface="Times New Roman" pitchFamily="18" charset="0"/>
              </a:rPr>
              <a:t>Bibliography</a:t>
            </a:r>
          </a:p>
        </p:txBody>
      </p:sp>
      <p:sp>
        <p:nvSpPr>
          <p:cNvPr id="55299" name="Rectangle 3"/>
          <p:cNvSpPr>
            <a:spLocks noGrp="1" noChangeArrowheads="1"/>
          </p:cNvSpPr>
          <p:nvPr>
            <p:ph type="body" idx="1"/>
          </p:nvPr>
        </p:nvSpPr>
        <p:spPr>
          <a:xfrm>
            <a:off x="1090613" y="1714500"/>
            <a:ext cx="7705725" cy="5143500"/>
          </a:xfrm>
        </p:spPr>
        <p:txBody>
          <a:bodyPr/>
          <a:lstStyle/>
          <a:p>
            <a:pPr eaLnBrk="1" hangingPunct="1">
              <a:buClr>
                <a:srgbClr val="FF3300"/>
              </a:buClr>
              <a:buFont typeface="Wingdings" pitchFamily="2" charset="2"/>
              <a:buChar char="v"/>
            </a:pPr>
            <a:r>
              <a:rPr lang="en-US" sz="1800" smtClean="0">
                <a:latin typeface="Times New Roman" pitchFamily="18" charset="0"/>
              </a:rPr>
              <a:t>*The Virgina Satir network. (2004-2006). </a:t>
            </a:r>
            <a:r>
              <a:rPr lang="en-US" sz="1800" i="1" smtClean="0">
                <a:latin typeface="Times New Roman" pitchFamily="18" charset="0"/>
              </a:rPr>
              <a:t>Avanta</a:t>
            </a:r>
            <a:r>
              <a:rPr lang="en-US" sz="1800" smtClean="0">
                <a:latin typeface="Times New Roman" pitchFamily="18" charset="0"/>
              </a:rPr>
              <a:t>. Retrieved February 26, 2007, from Avanta The Virginia Satir Network Web site: </a:t>
            </a:r>
            <a:r>
              <a:rPr lang="en-US" sz="1800" smtClean="0">
                <a:latin typeface="Times New Roman" pitchFamily="18" charset="0"/>
                <a:hlinkClick r:id="rId2"/>
              </a:rPr>
              <a:t>http://www.avanta.net/</a:t>
            </a:r>
            <a:endParaRPr lang="en-US" sz="1800" smtClean="0">
              <a:latin typeface="Times New Roman" pitchFamily="18" charset="0"/>
            </a:endParaRPr>
          </a:p>
          <a:p>
            <a:pPr eaLnBrk="1" hangingPunct="1">
              <a:buClr>
                <a:srgbClr val="FF3300"/>
              </a:buClr>
              <a:buFont typeface="Wingdings" pitchFamily="2" charset="2"/>
              <a:buNone/>
            </a:pPr>
            <a:endParaRPr lang="en-US" sz="1800" smtClean="0">
              <a:latin typeface="Times New Roman" pitchFamily="18" charset="0"/>
            </a:endParaRPr>
          </a:p>
          <a:p>
            <a:pPr eaLnBrk="1" hangingPunct="1">
              <a:buClr>
                <a:srgbClr val="FF3300"/>
              </a:buClr>
              <a:buFont typeface="Wingdings" pitchFamily="2" charset="2"/>
              <a:buChar char="v"/>
            </a:pPr>
            <a:r>
              <a:rPr lang="en-US" sz="1800" smtClean="0">
                <a:latin typeface="Times New Roman" pitchFamily="18" charset="0"/>
              </a:rPr>
              <a:t>*Virginia Satir. (1998). </a:t>
            </a:r>
            <a:r>
              <a:rPr lang="en-US" sz="1800" i="1" smtClean="0">
                <a:latin typeface="Times New Roman" pitchFamily="18" charset="0"/>
              </a:rPr>
              <a:t>Family therapy-therapists profiles</a:t>
            </a:r>
            <a:r>
              <a:rPr lang="en-US" sz="1800" smtClean="0">
                <a:latin typeface="Times New Roman" pitchFamily="18" charset="0"/>
              </a:rPr>
              <a:t>. Retrieved February 26, 2007, from Allyn &amp; Bacon Web site: http://www.abacon.com/‌famtherapy/‌satir.html</a:t>
            </a:r>
          </a:p>
          <a:p>
            <a:pPr eaLnBrk="1" hangingPunct="1">
              <a:buClr>
                <a:srgbClr val="FF3300"/>
              </a:buClr>
              <a:buFont typeface="Wingdings" pitchFamily="2" charset="2"/>
              <a:buNone/>
            </a:pPr>
            <a:endParaRPr lang="en-US" sz="1800" smtClean="0">
              <a:latin typeface="Times New Roman" pitchFamily="18" charset="0"/>
            </a:endParaRPr>
          </a:p>
          <a:p>
            <a:pPr eaLnBrk="1" hangingPunct="1">
              <a:buClr>
                <a:srgbClr val="FF3300"/>
              </a:buClr>
              <a:buFont typeface="Wingdings" pitchFamily="2" charset="2"/>
              <a:buChar char="v"/>
            </a:pPr>
            <a:r>
              <a:rPr lang="en-US" sz="1800" smtClean="0">
                <a:latin typeface="Times New Roman" pitchFamily="18" charset="0"/>
              </a:rPr>
              <a:t>Winter, J. E. (1993). </a:t>
            </a:r>
            <a:r>
              <a:rPr lang="en-US" sz="1800" i="1" smtClean="0">
                <a:latin typeface="Times New Roman" pitchFamily="18" charset="0"/>
              </a:rPr>
              <a:t>Selected family therapy outcomes with Bowen, Haley, and Satir</a:t>
            </a:r>
            <a:r>
              <a:rPr lang="en-US" sz="1800" smtClean="0">
                <a:latin typeface="Times New Roman" pitchFamily="18" charset="0"/>
              </a:rPr>
              <a:t>. Unpublished doctoral dissertation, The College of William and Mary, United States -- Virginia. (ERIC Document Reproduction Service No. AAT 9326240) Retrieved March 5, 2007, from Proquest database (ProQuest document ID: 744475701).</a:t>
            </a:r>
          </a:p>
          <a:p>
            <a:pPr eaLnBrk="1" hangingPunct="1">
              <a:buClr>
                <a:srgbClr val="FF3300"/>
              </a:buClr>
              <a:buFont typeface="Wingdings" pitchFamily="2" charset="2"/>
              <a:buChar char="v"/>
            </a:pPr>
            <a:endParaRPr lang="en-US" sz="1800" smtClean="0">
              <a:latin typeface="Times New Roman" pitchFamily="18" charset="0"/>
            </a:endParaRPr>
          </a:p>
        </p:txBody>
      </p:sp>
      <p:pic>
        <p:nvPicPr>
          <p:cNvPr id="55300" name="Picture 4" descr="computer"/>
          <p:cNvPicPr>
            <a:picLocks noChangeAspect="1" noChangeArrowheads="1"/>
          </p:cNvPicPr>
          <p:nvPr/>
        </p:nvPicPr>
        <p:blipFill>
          <a:blip r:embed="rId3"/>
          <a:srcRect/>
          <a:stretch>
            <a:fillRect/>
          </a:stretch>
        </p:blipFill>
        <p:spPr bwMode="auto">
          <a:xfrm>
            <a:off x="8039100" y="0"/>
            <a:ext cx="1104900" cy="1104900"/>
          </a:xfrm>
          <a:prstGeom prst="rect">
            <a:avLst/>
          </a:prstGeom>
          <a:noFill/>
          <a:ln w="9525">
            <a:noFill/>
            <a:miter lim="800000"/>
            <a:headEnd/>
            <a:tailEnd/>
          </a:ln>
        </p:spPr>
      </p:pic>
      <p:pic>
        <p:nvPicPr>
          <p:cNvPr id="55301" name="Picture 5" descr="130b"/>
          <p:cNvPicPr>
            <a:picLocks noChangeAspect="1" noChangeArrowheads="1"/>
          </p:cNvPicPr>
          <p:nvPr/>
        </p:nvPicPr>
        <p:blipFill>
          <a:blip r:embed="rId4"/>
          <a:srcRect/>
          <a:stretch>
            <a:fillRect/>
          </a:stretch>
        </p:blipFill>
        <p:spPr bwMode="auto">
          <a:xfrm>
            <a:off x="0" y="0"/>
            <a:ext cx="1933575" cy="149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Chumly a linky</a:t>
            </a:r>
            <a:endParaRPr lang="cs-CZ" dirty="0"/>
          </a:p>
        </p:txBody>
      </p:sp>
      <p:sp>
        <p:nvSpPr>
          <p:cNvPr id="3" name="Zástupný symbol pro obsah 2"/>
          <p:cNvSpPr>
            <a:spLocks noGrp="1"/>
          </p:cNvSpPr>
          <p:nvPr>
            <p:ph idx="1"/>
          </p:nvPr>
        </p:nvSpPr>
        <p:spPr/>
        <p:txBody>
          <a:bodyPr/>
          <a:lstStyle/>
          <a:p>
            <a:pPr marL="0" indent="0">
              <a:buNone/>
            </a:pPr>
            <a:r>
              <a:rPr lang="cs-CZ" sz="2000" dirty="0" smtClean="0"/>
              <a:t>Tato </a:t>
            </a:r>
            <a:r>
              <a:rPr lang="cs-CZ" sz="2000" dirty="0"/>
              <a:t>aktivita je snadná, rychlá, udržuje studenty v pohybu a mluvení a pomáhá jim objevit to, co mají společného. Cílem je, aby si studenti poslechli výzvy svého učitele a uspořádali se v řadě (například v abecedním pořadí příjmení) nebo v blocích podle něčeho společného (měsíc narození).</a:t>
            </a:r>
          </a:p>
          <a:p>
            <a:endParaRPr lang="cs-CZ" dirty="0"/>
          </a:p>
          <a:p>
            <a:pPr marL="0" indent="0">
              <a:buNone/>
            </a:pPr>
            <a:r>
              <a:rPr lang="cs-CZ" b="1" dirty="0"/>
              <a:t>Vyzkoušejte tyto výzvy:</a:t>
            </a:r>
          </a:p>
          <a:p>
            <a:r>
              <a:rPr lang="cs-CZ" sz="1800" dirty="0" smtClean="0"/>
              <a:t>Seřadit </a:t>
            </a:r>
            <a:r>
              <a:rPr lang="cs-CZ" sz="1800" dirty="0"/>
              <a:t>v chronologickém pořadí vašich narozenin</a:t>
            </a:r>
          </a:p>
          <a:p>
            <a:r>
              <a:rPr lang="cs-CZ" sz="1800" dirty="0"/>
              <a:t>Srovnejte se podle toho, kolik máte sourozenců</a:t>
            </a:r>
          </a:p>
          <a:p>
            <a:r>
              <a:rPr lang="cs-CZ" sz="1800" dirty="0"/>
              <a:t>Najděte ty, kteří jsou alergičtí na stejné věci jako vy</a:t>
            </a:r>
          </a:p>
          <a:p>
            <a:r>
              <a:rPr lang="cs-CZ" sz="1800" dirty="0"/>
              <a:t>Shromážděte s těmi, kteří mají stejné barevné oblečení jako vy</a:t>
            </a:r>
          </a:p>
          <a:p>
            <a:r>
              <a:rPr lang="cs-CZ" sz="1800" dirty="0"/>
              <a:t>Zarovnejte se v abecedním pořadí jmen vašich otců</a:t>
            </a:r>
          </a:p>
          <a:p>
            <a:r>
              <a:rPr lang="cs-CZ" sz="1800" dirty="0"/>
              <a:t>Shromážděte ve čtyřech kuličkách: ti, kteří </a:t>
            </a:r>
            <a:r>
              <a:rPr lang="cs-CZ" sz="1800" dirty="0" smtClean="0"/>
              <a:t>na fakultu cestovali 1-</a:t>
            </a:r>
            <a:r>
              <a:rPr lang="cs-CZ" sz="1800" b="1" dirty="0" smtClean="0"/>
              <a:t>autem</a:t>
            </a:r>
            <a:r>
              <a:rPr lang="cs-CZ" sz="1800" dirty="0" smtClean="0"/>
              <a:t>, </a:t>
            </a:r>
            <a:r>
              <a:rPr lang="cs-CZ" sz="1800" dirty="0"/>
              <a:t>ti, kteří cestovali </a:t>
            </a:r>
            <a:r>
              <a:rPr lang="cs-CZ" sz="1800" dirty="0" smtClean="0"/>
              <a:t>2-</a:t>
            </a:r>
            <a:r>
              <a:rPr lang="cs-CZ" sz="1800" b="1" dirty="0" smtClean="0"/>
              <a:t>autobusem</a:t>
            </a:r>
            <a:r>
              <a:rPr lang="cs-CZ" sz="1800" b="1" dirty="0"/>
              <a:t>, </a:t>
            </a:r>
            <a:r>
              <a:rPr lang="cs-CZ" sz="1800" b="1" dirty="0" smtClean="0"/>
              <a:t>tramvají</a:t>
            </a:r>
            <a:r>
              <a:rPr lang="cs-CZ" sz="1800" dirty="0" smtClean="0"/>
              <a:t>, a </a:t>
            </a:r>
            <a:r>
              <a:rPr lang="cs-CZ" sz="1800" dirty="0"/>
              <a:t>ti, kteří </a:t>
            </a:r>
            <a:r>
              <a:rPr lang="cs-CZ" sz="1800" dirty="0" smtClean="0"/>
              <a:t>šli 3-</a:t>
            </a:r>
            <a:r>
              <a:rPr lang="cs-CZ" sz="1800" b="1" dirty="0" smtClean="0"/>
              <a:t>pěšky</a:t>
            </a:r>
            <a:r>
              <a:rPr lang="cs-CZ" sz="1800" dirty="0" smtClean="0"/>
              <a:t>, 4-cestovali </a:t>
            </a:r>
            <a:r>
              <a:rPr lang="cs-CZ" sz="1800" dirty="0"/>
              <a:t>jiným způsobem</a:t>
            </a:r>
          </a:p>
        </p:txBody>
      </p:sp>
    </p:spTree>
    <p:extLst>
      <p:ext uri="{BB962C8B-B14F-4D97-AF65-F5344CB8AC3E}">
        <p14:creationId xmlns:p14="http://schemas.microsoft.com/office/powerpoint/2010/main" val="1143467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Sebeúcta a její zrození</a:t>
            </a:r>
            <a:endParaRPr lang="cs-CZ" dirty="0"/>
          </a:p>
        </p:txBody>
      </p:sp>
      <p:sp>
        <p:nvSpPr>
          <p:cNvPr id="3" name="Zástupný symbol pro text 2"/>
          <p:cNvSpPr>
            <a:spLocks noGrp="1"/>
          </p:cNvSpPr>
          <p:nvPr>
            <p:ph type="body" sz="half" idx="1"/>
          </p:nvPr>
        </p:nvSpPr>
        <p:spPr>
          <a:xfrm>
            <a:off x="1042987" y="1304925"/>
            <a:ext cx="5614988" cy="4895850"/>
          </a:xfrm>
        </p:spPr>
        <p:txBody>
          <a:bodyPr/>
          <a:lstStyle/>
          <a:p>
            <a:pPr marL="0" indent="0">
              <a:buNone/>
            </a:pPr>
            <a:r>
              <a:rPr lang="cs-CZ" b="1" dirty="0" smtClean="0"/>
              <a:t>Důležité otázky?</a:t>
            </a:r>
          </a:p>
          <a:p>
            <a:r>
              <a:rPr lang="cs-CZ" dirty="0" smtClean="0"/>
              <a:t>Jaká </a:t>
            </a:r>
            <a:r>
              <a:rPr lang="cs-CZ" dirty="0"/>
              <a:t>je moje sebeúcta?</a:t>
            </a:r>
          </a:p>
          <a:p>
            <a:r>
              <a:rPr lang="cs-CZ" b="1" dirty="0"/>
              <a:t>Jaké vlivy formovaly moji sebeúctu</a:t>
            </a:r>
            <a:r>
              <a:rPr lang="cs-CZ" dirty="0"/>
              <a:t>?</a:t>
            </a:r>
          </a:p>
          <a:p>
            <a:r>
              <a:rPr lang="cs-CZ" dirty="0"/>
              <a:t>Jakou sebeúctu projevovaly moji rodiče? </a:t>
            </a:r>
          </a:p>
          <a:p>
            <a:r>
              <a:rPr lang="cs-CZ" dirty="0"/>
              <a:t>Jak jsem to hodnotil dříve/dnes?</a:t>
            </a:r>
          </a:p>
          <a:p>
            <a:r>
              <a:rPr lang="cs-CZ" dirty="0"/>
              <a:t>Chci změnit svoji sebeúctu</a:t>
            </a:r>
            <a:r>
              <a:rPr lang="cs-CZ" dirty="0" smtClean="0"/>
              <a:t>?</a:t>
            </a:r>
          </a:p>
          <a:p>
            <a:r>
              <a:rPr lang="cs-CZ" dirty="0" smtClean="0"/>
              <a:t>Jakým směrem? Co od sebe očekávám? </a:t>
            </a:r>
          </a:p>
          <a:p>
            <a:r>
              <a:rPr lang="cs-CZ" dirty="0" smtClean="0"/>
              <a:t>Nejsem na sebe moc tvrdý/á?</a:t>
            </a:r>
            <a:endParaRPr lang="cs-CZ" dirty="0"/>
          </a:p>
          <a:p>
            <a:endParaRPr lang="cs-CZ" dirty="0"/>
          </a:p>
        </p:txBody>
      </p:sp>
      <p:pic>
        <p:nvPicPr>
          <p:cNvPr id="2055" name="Picture 7" descr="C:\Users\Navratil\AppData\Local\Microsoft\Windows\Temporary Internet Files\Content.IE5\295M9HQV\MP900178801[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276350"/>
            <a:ext cx="1559338" cy="23215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Navratil\AppData\Local\Microsoft\Windows\Temporary Internet Files\Content.IE5\2T3IKTKX\MP9004394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4650" y="3972795"/>
            <a:ext cx="2286000" cy="1526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29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Král a královna</a:t>
            </a:r>
            <a:endParaRPr lang="cs-CZ" dirty="0"/>
          </a:p>
        </p:txBody>
      </p:sp>
      <p:sp>
        <p:nvSpPr>
          <p:cNvPr id="3" name="Zástupný symbol pro text 2"/>
          <p:cNvSpPr>
            <a:spLocks noGrp="1"/>
          </p:cNvSpPr>
          <p:nvPr>
            <p:ph type="body" sz="half" idx="1"/>
          </p:nvPr>
        </p:nvSpPr>
        <p:spPr/>
        <p:txBody>
          <a:bodyPr/>
          <a:lstStyle/>
          <a:p>
            <a:r>
              <a:rPr lang="cs-CZ" dirty="0" smtClean="0"/>
              <a:t>Imaginace na téma královské mise. </a:t>
            </a:r>
          </a:p>
          <a:p>
            <a:r>
              <a:rPr lang="cs-CZ" dirty="0" smtClean="0"/>
              <a:t>Kresba</a:t>
            </a:r>
          </a:p>
          <a:p>
            <a:r>
              <a:rPr lang="cs-CZ" dirty="0" smtClean="0"/>
              <a:t>Práce ve skupině</a:t>
            </a:r>
            <a:endParaRPr lang="cs-CZ" dirty="0"/>
          </a:p>
        </p:txBody>
      </p:sp>
      <p:pic>
        <p:nvPicPr>
          <p:cNvPr id="7" name="Zástupný symbol pro obsah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32121" y="2364728"/>
            <a:ext cx="2449006" cy="2565412"/>
          </a:xfrm>
        </p:spPr>
      </p:pic>
    </p:spTree>
    <p:extLst>
      <p:ext uri="{BB962C8B-B14F-4D97-AF65-F5344CB8AC3E}">
        <p14:creationId xmlns:p14="http://schemas.microsoft.com/office/powerpoint/2010/main" val="414078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4138" y="2750866"/>
            <a:ext cx="2709863" cy="1735409"/>
          </a:xfrm>
          <a:prstGeom prst="rect">
            <a:avLst/>
          </a:prstGeom>
        </p:spPr>
      </p:pic>
      <p:sp>
        <p:nvSpPr>
          <p:cNvPr id="21506" name="Rectangle 2"/>
          <p:cNvSpPr>
            <a:spLocks noGrp="1" noChangeArrowheads="1"/>
          </p:cNvSpPr>
          <p:nvPr>
            <p:ph type="title"/>
          </p:nvPr>
        </p:nvSpPr>
        <p:spPr>
          <a:xfrm>
            <a:off x="2971800" y="225425"/>
            <a:ext cx="2667000" cy="863600"/>
          </a:xfrm>
        </p:spPr>
        <p:txBody>
          <a:bodyPr/>
          <a:lstStyle/>
          <a:p>
            <a:pPr algn="ctr" eaLnBrk="1" hangingPunct="1"/>
            <a:r>
              <a:rPr lang="cs-CZ" dirty="0" smtClean="0">
                <a:solidFill>
                  <a:srgbClr val="FF0000"/>
                </a:solidFill>
              </a:rPr>
              <a:t>Kongruence</a:t>
            </a:r>
            <a:endParaRPr lang="en-US" dirty="0" smtClean="0">
              <a:solidFill>
                <a:srgbClr val="FF0000"/>
              </a:solidFill>
            </a:endParaRPr>
          </a:p>
        </p:txBody>
      </p:sp>
      <p:pic>
        <p:nvPicPr>
          <p:cNvPr id="21507" name="Picture 3" descr="satir approach"/>
          <p:cNvPicPr>
            <a:picLocks noChangeAspect="1" noChangeArrowheads="1"/>
          </p:cNvPicPr>
          <p:nvPr/>
        </p:nvPicPr>
        <p:blipFill>
          <a:blip r:embed="rId4"/>
          <a:srcRect/>
          <a:stretch>
            <a:fillRect/>
          </a:stretch>
        </p:blipFill>
        <p:spPr bwMode="auto">
          <a:xfrm>
            <a:off x="0" y="0"/>
            <a:ext cx="1447800" cy="1524000"/>
          </a:xfrm>
          <a:prstGeom prst="rect">
            <a:avLst/>
          </a:prstGeom>
          <a:noFill/>
          <a:ln w="9525">
            <a:noFill/>
            <a:miter lim="800000"/>
            <a:headEnd/>
            <a:tailEnd/>
          </a:ln>
        </p:spPr>
      </p:pic>
      <p:pic>
        <p:nvPicPr>
          <p:cNvPr id="21508" name="Picture 4" descr="MMj02832590000[1]"/>
          <p:cNvPicPr>
            <a:picLocks noChangeAspect="1" noChangeArrowheads="1" noCrop="1"/>
          </p:cNvPicPr>
          <p:nvPr/>
        </p:nvPicPr>
        <p:blipFill>
          <a:blip r:embed="rId5"/>
          <a:srcRect/>
          <a:stretch>
            <a:fillRect/>
          </a:stretch>
        </p:blipFill>
        <p:spPr bwMode="auto">
          <a:xfrm>
            <a:off x="7448643" y="1371600"/>
            <a:ext cx="1219200" cy="1219200"/>
          </a:xfrm>
          <a:prstGeom prst="rect">
            <a:avLst/>
          </a:prstGeom>
          <a:noFill/>
          <a:ln w="9525">
            <a:noFill/>
            <a:miter lim="800000"/>
            <a:headEnd/>
            <a:tailEnd/>
          </a:ln>
        </p:spPr>
      </p:pic>
      <p:pic>
        <p:nvPicPr>
          <p:cNvPr id="21509" name="Picture 5" descr="MMj02347630000[1]"/>
          <p:cNvPicPr>
            <a:picLocks noChangeAspect="1" noChangeArrowheads="1" noCrop="1"/>
          </p:cNvPicPr>
          <p:nvPr/>
        </p:nvPicPr>
        <p:blipFill>
          <a:blip r:embed="rId6"/>
          <a:srcRect/>
          <a:stretch>
            <a:fillRect/>
          </a:stretch>
        </p:blipFill>
        <p:spPr bwMode="auto">
          <a:xfrm>
            <a:off x="7981950" y="0"/>
            <a:ext cx="1162050" cy="1143000"/>
          </a:xfrm>
          <a:prstGeom prst="rect">
            <a:avLst/>
          </a:prstGeom>
          <a:noFill/>
          <a:ln w="9525">
            <a:noFill/>
            <a:miter lim="800000"/>
            <a:headEnd/>
            <a:tailEnd/>
          </a:ln>
        </p:spPr>
      </p:pic>
      <p:pic>
        <p:nvPicPr>
          <p:cNvPr id="21510" name="Picture 6" descr="MCBD05064_0000[1]"/>
          <p:cNvPicPr>
            <a:picLocks noChangeAspect="1" noChangeArrowheads="1"/>
          </p:cNvPicPr>
          <p:nvPr/>
        </p:nvPicPr>
        <p:blipFill>
          <a:blip r:embed="rId7"/>
          <a:srcRect/>
          <a:stretch>
            <a:fillRect/>
          </a:stretch>
        </p:blipFill>
        <p:spPr bwMode="auto">
          <a:xfrm>
            <a:off x="1447800" y="0"/>
            <a:ext cx="1524000" cy="1524000"/>
          </a:xfrm>
          <a:prstGeom prst="rect">
            <a:avLst/>
          </a:prstGeom>
          <a:noFill/>
          <a:ln w="9525">
            <a:noFill/>
            <a:miter lim="800000"/>
            <a:headEnd/>
            <a:tailEnd/>
          </a:ln>
        </p:spPr>
      </p:pic>
      <p:sp>
        <p:nvSpPr>
          <p:cNvPr id="21511" name="Rectangle 7"/>
          <p:cNvSpPr>
            <a:spLocks noGrp="1" noChangeArrowheads="1"/>
          </p:cNvSpPr>
          <p:nvPr>
            <p:ph type="body" sz="half" idx="1"/>
          </p:nvPr>
        </p:nvSpPr>
        <p:spPr>
          <a:xfrm>
            <a:off x="1828800" y="1524000"/>
            <a:ext cx="5133975" cy="5143500"/>
          </a:xfrm>
        </p:spPr>
        <p:txBody>
          <a:bodyPr/>
          <a:lstStyle/>
          <a:p>
            <a:pPr eaLnBrk="1" hangingPunct="1"/>
            <a:r>
              <a:rPr lang="cs-CZ" sz="2000" dirty="0" smtClean="0"/>
              <a:t>Kongruence je </a:t>
            </a:r>
            <a:r>
              <a:rPr lang="cs-CZ" sz="2000" i="1" dirty="0" smtClean="0"/>
              <a:t>způsob bytí</a:t>
            </a:r>
            <a:r>
              <a:rPr lang="cs-CZ" sz="2000" dirty="0" smtClean="0"/>
              <a:t> a </a:t>
            </a:r>
            <a:r>
              <a:rPr lang="cs-CZ" sz="2000" dirty="0" smtClean="0">
                <a:solidFill>
                  <a:srgbClr val="00B050"/>
                </a:solidFill>
              </a:rPr>
              <a:t>komunikace</a:t>
            </a:r>
            <a:r>
              <a:rPr lang="cs-CZ" sz="2000" dirty="0" smtClean="0"/>
              <a:t> s druhými</a:t>
            </a:r>
            <a:r>
              <a:rPr lang="en-US" sz="2000" dirty="0" smtClean="0"/>
              <a:t>.</a:t>
            </a:r>
          </a:p>
          <a:p>
            <a:pPr eaLnBrk="1" hangingPunct="1"/>
            <a:r>
              <a:rPr lang="cs-CZ" sz="2000" dirty="0" smtClean="0"/>
              <a:t>Kongruence podle </a:t>
            </a:r>
            <a:r>
              <a:rPr lang="cs-CZ" sz="2000" dirty="0" err="1" smtClean="0"/>
              <a:t>Satirové</a:t>
            </a:r>
            <a:r>
              <a:rPr lang="cs-CZ" sz="2000" dirty="0" smtClean="0"/>
              <a:t> </a:t>
            </a:r>
            <a:r>
              <a:rPr lang="cs-CZ" sz="2000" dirty="0"/>
              <a:t>znamená schopnost vyvážit v naší komunikaci </a:t>
            </a:r>
            <a:r>
              <a:rPr lang="cs-CZ" sz="2000" dirty="0">
                <a:solidFill>
                  <a:srgbClr val="C00000"/>
                </a:solidFill>
              </a:rPr>
              <a:t>Já</a:t>
            </a:r>
            <a:r>
              <a:rPr lang="cs-CZ" sz="2000" dirty="0"/>
              <a:t>, </a:t>
            </a:r>
            <a:r>
              <a:rPr lang="cs-CZ" sz="2000" dirty="0">
                <a:solidFill>
                  <a:srgbClr val="FFC000"/>
                </a:solidFill>
              </a:rPr>
              <a:t>Druhé</a:t>
            </a:r>
            <a:r>
              <a:rPr lang="cs-CZ" sz="2000" dirty="0"/>
              <a:t> a </a:t>
            </a:r>
            <a:r>
              <a:rPr lang="cs-CZ" sz="2000" dirty="0" smtClean="0"/>
              <a:t>i Kontext</a:t>
            </a:r>
            <a:r>
              <a:rPr lang="cs-CZ" sz="2000" dirty="0"/>
              <a:t>. </a:t>
            </a:r>
            <a:endParaRPr lang="cs-CZ" sz="2000" dirty="0" smtClean="0"/>
          </a:p>
          <a:p>
            <a:pPr eaLnBrk="1" hangingPunct="1"/>
            <a:r>
              <a:rPr lang="cs-CZ" sz="2000" dirty="0" smtClean="0"/>
              <a:t>Kongruentní komunikace: </a:t>
            </a:r>
            <a:r>
              <a:rPr lang="cs-CZ" sz="2000" dirty="0"/>
              <a:t>náš verbální i nonverbální projev vyjadřuje tu stejnou zprávu. </a:t>
            </a:r>
          </a:p>
          <a:p>
            <a:pPr eaLnBrk="1" hangingPunct="1"/>
            <a:r>
              <a:rPr lang="cs-CZ" sz="2000" dirty="0" smtClean="0"/>
              <a:t>Pomáhající (mají) komunikovat s kongruencí, humorem, vysokou sebeúctou a flexibilitou. </a:t>
            </a:r>
            <a:endParaRPr lang="en-US" sz="2000" dirty="0" smtClean="0"/>
          </a:p>
          <a:p>
            <a:pPr eaLnBrk="1" hangingPunct="1"/>
            <a:r>
              <a:rPr lang="cs-CZ" sz="2000" dirty="0" smtClean="0"/>
              <a:t>Podpora </a:t>
            </a:r>
            <a:r>
              <a:rPr lang="cs-CZ" sz="2000" i="1" dirty="0" smtClean="0"/>
              <a:t>sebevědomí</a:t>
            </a:r>
            <a:r>
              <a:rPr lang="cs-CZ" sz="2000" dirty="0" smtClean="0"/>
              <a:t> a </a:t>
            </a:r>
            <a:r>
              <a:rPr lang="cs-CZ" sz="2000" i="1" dirty="0" smtClean="0"/>
              <a:t>kongruence</a:t>
            </a:r>
            <a:r>
              <a:rPr lang="cs-CZ" sz="2000" dirty="0" smtClean="0"/>
              <a:t> mění self  </a:t>
            </a:r>
            <a:r>
              <a:rPr lang="en-US" sz="2000" dirty="0" smtClean="0"/>
              <a:t>“</a:t>
            </a:r>
            <a:r>
              <a:rPr lang="cs-CZ" sz="2000" dirty="0" smtClean="0"/>
              <a:t>Já</a:t>
            </a:r>
            <a:r>
              <a:rPr lang="en-US" sz="2000" dirty="0" smtClean="0"/>
              <a:t> </a:t>
            </a:r>
            <a:r>
              <a:rPr lang="cs-CZ" sz="2000" dirty="0" smtClean="0"/>
              <a:t>jsem“ (růst)</a:t>
            </a:r>
            <a:endParaRPr lang="en-US" sz="2000" dirty="0" smtClean="0"/>
          </a:p>
          <a:p>
            <a:pPr eaLnBrk="1" hangingPunct="1"/>
            <a:r>
              <a:rPr lang="cs-CZ" sz="2000" dirty="0" smtClean="0"/>
              <a:t>Percepce světa se vytváří v naší rodině: </a:t>
            </a:r>
            <a:r>
              <a:rPr lang="en-US" sz="2000" dirty="0" smtClean="0">
                <a:solidFill>
                  <a:srgbClr val="FF3300"/>
                </a:solidFill>
              </a:rPr>
              <a:t>prim</a:t>
            </a:r>
            <a:r>
              <a:rPr lang="cs-CZ" sz="2000" dirty="0" err="1" smtClean="0">
                <a:solidFill>
                  <a:srgbClr val="FF3300"/>
                </a:solidFill>
              </a:rPr>
              <a:t>ární</a:t>
            </a:r>
            <a:r>
              <a:rPr lang="cs-CZ" sz="2000" dirty="0" smtClean="0">
                <a:solidFill>
                  <a:srgbClr val="FF3300"/>
                </a:solidFill>
              </a:rPr>
              <a:t> triádě</a:t>
            </a:r>
            <a:r>
              <a:rPr lang="en-US" sz="2000" dirty="0" smtClean="0"/>
              <a:t>.</a:t>
            </a:r>
          </a:p>
        </p:txBody>
      </p:sp>
      <p:sp>
        <p:nvSpPr>
          <p:cNvPr id="21512" name="AutoShape 15"/>
          <p:cNvSpPr>
            <a:spLocks noChangeArrowheads="1"/>
          </p:cNvSpPr>
          <p:nvPr/>
        </p:nvSpPr>
        <p:spPr bwMode="auto">
          <a:xfrm rot="10800000">
            <a:off x="533400" y="5105400"/>
            <a:ext cx="1066800" cy="8382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21513" name="Text Box 16"/>
          <p:cNvSpPr txBox="1">
            <a:spLocks noChangeArrowheads="1"/>
          </p:cNvSpPr>
          <p:nvPr/>
        </p:nvSpPr>
        <p:spPr bwMode="auto">
          <a:xfrm>
            <a:off x="0" y="4800600"/>
            <a:ext cx="838200" cy="366713"/>
          </a:xfrm>
          <a:prstGeom prst="rect">
            <a:avLst/>
          </a:prstGeom>
          <a:noFill/>
          <a:ln w="9525">
            <a:noFill/>
            <a:miter lim="800000"/>
            <a:headEnd/>
            <a:tailEnd/>
          </a:ln>
        </p:spPr>
        <p:txBody>
          <a:bodyPr>
            <a:spAutoFit/>
          </a:bodyPr>
          <a:lstStyle/>
          <a:p>
            <a:pPr algn="ctr">
              <a:spcBef>
                <a:spcPct val="50000"/>
              </a:spcBef>
            </a:pPr>
            <a:r>
              <a:rPr lang="cs-CZ" sz="1800" dirty="0" smtClean="0">
                <a:latin typeface="Tahoma" pitchFamily="34" charset="0"/>
              </a:rPr>
              <a:t>Máma</a:t>
            </a:r>
            <a:endParaRPr lang="en-US" sz="1800" dirty="0">
              <a:latin typeface="Tahoma" pitchFamily="34" charset="0"/>
            </a:endParaRPr>
          </a:p>
        </p:txBody>
      </p:sp>
      <p:sp>
        <p:nvSpPr>
          <p:cNvPr id="21514" name="Text Box 17"/>
          <p:cNvSpPr txBox="1">
            <a:spLocks noChangeArrowheads="1"/>
          </p:cNvSpPr>
          <p:nvPr/>
        </p:nvSpPr>
        <p:spPr bwMode="auto">
          <a:xfrm>
            <a:off x="1295400" y="4800600"/>
            <a:ext cx="685800" cy="366713"/>
          </a:xfrm>
          <a:prstGeom prst="rect">
            <a:avLst/>
          </a:prstGeom>
          <a:noFill/>
          <a:ln w="9525">
            <a:noFill/>
            <a:miter lim="800000"/>
            <a:headEnd/>
            <a:tailEnd/>
          </a:ln>
        </p:spPr>
        <p:txBody>
          <a:bodyPr>
            <a:spAutoFit/>
          </a:bodyPr>
          <a:lstStyle/>
          <a:p>
            <a:pPr algn="ctr">
              <a:spcBef>
                <a:spcPct val="50000"/>
              </a:spcBef>
            </a:pPr>
            <a:r>
              <a:rPr lang="cs-CZ" sz="1800" dirty="0" smtClean="0">
                <a:latin typeface="Tahoma" pitchFamily="34" charset="0"/>
              </a:rPr>
              <a:t>Táta</a:t>
            </a:r>
            <a:endParaRPr lang="en-US" sz="1800" dirty="0">
              <a:latin typeface="Tahoma" pitchFamily="34" charset="0"/>
            </a:endParaRPr>
          </a:p>
        </p:txBody>
      </p:sp>
      <p:sp>
        <p:nvSpPr>
          <p:cNvPr id="21515" name="Text Box 18"/>
          <p:cNvSpPr txBox="1">
            <a:spLocks noChangeArrowheads="1"/>
          </p:cNvSpPr>
          <p:nvPr/>
        </p:nvSpPr>
        <p:spPr bwMode="auto">
          <a:xfrm>
            <a:off x="609600" y="5867400"/>
            <a:ext cx="838200" cy="366713"/>
          </a:xfrm>
          <a:prstGeom prst="rect">
            <a:avLst/>
          </a:prstGeom>
          <a:noFill/>
          <a:ln w="9525">
            <a:noFill/>
            <a:miter lim="800000"/>
            <a:headEnd/>
            <a:tailEnd/>
          </a:ln>
        </p:spPr>
        <p:txBody>
          <a:bodyPr>
            <a:spAutoFit/>
          </a:bodyPr>
          <a:lstStyle/>
          <a:p>
            <a:pPr algn="ctr">
              <a:spcBef>
                <a:spcPct val="50000"/>
              </a:spcBef>
            </a:pPr>
            <a:r>
              <a:rPr lang="cs-CZ" sz="1800" dirty="0" smtClean="0">
                <a:latin typeface="Tahoma" pitchFamily="34" charset="0"/>
              </a:rPr>
              <a:t>Dítě</a:t>
            </a:r>
            <a:endParaRPr lang="en-US" sz="1800" dirty="0">
              <a:latin typeface="Tahoma" pitchFamily="34" charset="0"/>
            </a:endParaRPr>
          </a:p>
        </p:txBody>
      </p:sp>
      <p:pic>
        <p:nvPicPr>
          <p:cNvPr id="21516" name="Picture 19" descr="MCj00787060000[1]"/>
          <p:cNvPicPr>
            <a:picLocks noChangeAspect="1" noChangeArrowheads="1"/>
          </p:cNvPicPr>
          <p:nvPr/>
        </p:nvPicPr>
        <p:blipFill>
          <a:blip r:embed="rId8"/>
          <a:srcRect/>
          <a:stretch>
            <a:fillRect/>
          </a:stretch>
        </p:blipFill>
        <p:spPr bwMode="auto">
          <a:xfrm>
            <a:off x="6434138" y="4829175"/>
            <a:ext cx="2709862" cy="1597025"/>
          </a:xfrm>
          <a:prstGeom prst="rect">
            <a:avLst/>
          </a:prstGeom>
          <a:noFill/>
          <a:ln w="9525">
            <a:noFill/>
            <a:miter lim="800000"/>
            <a:headEnd/>
            <a:tailEnd/>
          </a:ln>
        </p:spPr>
      </p:pic>
      <p:pic>
        <p:nvPicPr>
          <p:cNvPr id="21517" name="Picture 23" descr="MCj02975230000[1]"/>
          <p:cNvPicPr>
            <a:picLocks noChangeAspect="1" noChangeArrowheads="1"/>
          </p:cNvPicPr>
          <p:nvPr/>
        </p:nvPicPr>
        <p:blipFill>
          <a:blip r:embed="rId9"/>
          <a:srcRect/>
          <a:stretch>
            <a:fillRect/>
          </a:stretch>
        </p:blipFill>
        <p:spPr bwMode="auto">
          <a:xfrm>
            <a:off x="152400" y="1981200"/>
            <a:ext cx="1714500" cy="1819275"/>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5638800" y="1828800"/>
            <a:ext cx="2209800" cy="366713"/>
          </a:xfrm>
          <a:prstGeom prst="rect">
            <a:avLst/>
          </a:prstGeom>
          <a:noFill/>
          <a:ln w="9525">
            <a:noFill/>
            <a:miter lim="800000"/>
            <a:headEnd/>
            <a:tailEnd/>
          </a:ln>
        </p:spPr>
        <p:txBody>
          <a:bodyPr>
            <a:spAutoFit/>
          </a:bodyPr>
          <a:lstStyle/>
          <a:p>
            <a:pPr>
              <a:spcBef>
                <a:spcPct val="50000"/>
              </a:spcBef>
            </a:pPr>
            <a:endParaRPr lang="en-US" sz="1800">
              <a:latin typeface="Tahoma" pitchFamily="34" charset="0"/>
            </a:endParaRPr>
          </a:p>
        </p:txBody>
      </p:sp>
      <p:pic>
        <p:nvPicPr>
          <p:cNvPr id="22531" name="Picture 8" descr="Satir Congruent living Essentials poste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1752600" y="152400"/>
            <a:ext cx="7248525" cy="863600"/>
          </a:xfrm>
        </p:spPr>
        <p:txBody>
          <a:bodyPr/>
          <a:lstStyle/>
          <a:p>
            <a:pPr eaLnBrk="1" hangingPunct="1"/>
            <a:r>
              <a:rPr lang="cs-CZ" dirty="0" smtClean="0"/>
              <a:t>Kongruence </a:t>
            </a:r>
            <a:endParaRPr lang="en-US" dirty="0" smtClean="0"/>
          </a:p>
        </p:txBody>
      </p:sp>
      <p:sp>
        <p:nvSpPr>
          <p:cNvPr id="23555" name="Rectangle 5"/>
          <p:cNvSpPr>
            <a:spLocks noGrp="1" noChangeArrowheads="1"/>
          </p:cNvSpPr>
          <p:nvPr>
            <p:ph type="body" sz="half" idx="1"/>
          </p:nvPr>
        </p:nvSpPr>
        <p:spPr>
          <a:xfrm>
            <a:off x="2057400" y="1371600"/>
            <a:ext cx="4433888" cy="5276850"/>
          </a:xfrm>
        </p:spPr>
        <p:txBody>
          <a:bodyPr/>
          <a:lstStyle/>
          <a:p>
            <a:pPr eaLnBrk="1" hangingPunct="1">
              <a:buClr>
                <a:srgbClr val="3333FF"/>
              </a:buClr>
              <a:buFont typeface="Wingdings" pitchFamily="2" charset="2"/>
              <a:buChar char="Ø"/>
            </a:pPr>
            <a:r>
              <a:rPr lang="cs-CZ" dirty="0" smtClean="0">
                <a:solidFill>
                  <a:srgbClr val="3333FF"/>
                </a:solidFill>
                <a:latin typeface="Times New Roman" pitchFamily="18" charset="0"/>
              </a:rPr>
              <a:t>Oceňovat sebe sama</a:t>
            </a:r>
            <a:endParaRPr lang="en-US" dirty="0" smtClean="0">
              <a:solidFill>
                <a:srgbClr val="3333FF"/>
              </a:solidFill>
              <a:latin typeface="Times New Roman" pitchFamily="18" charset="0"/>
            </a:endParaRPr>
          </a:p>
          <a:p>
            <a:pPr eaLnBrk="1" hangingPunct="1">
              <a:buFont typeface="Wingdings" pitchFamily="2" charset="2"/>
              <a:buChar char="Ø"/>
            </a:pPr>
            <a:r>
              <a:rPr lang="cs-CZ" dirty="0" smtClean="0">
                <a:latin typeface="Times New Roman" pitchFamily="18" charset="0"/>
              </a:rPr>
              <a:t>Svobodné užívání osobní i meziosobní energie</a:t>
            </a:r>
            <a:endParaRPr lang="en-US" dirty="0" smtClean="0">
              <a:latin typeface="Times New Roman" pitchFamily="18" charset="0"/>
            </a:endParaRPr>
          </a:p>
          <a:p>
            <a:pPr eaLnBrk="1" hangingPunct="1">
              <a:buClr>
                <a:srgbClr val="FF3300"/>
              </a:buClr>
              <a:buFont typeface="Wingdings" pitchFamily="2" charset="2"/>
              <a:buChar char="Ø"/>
            </a:pPr>
            <a:r>
              <a:rPr lang="cs-CZ" dirty="0" smtClean="0">
                <a:solidFill>
                  <a:srgbClr val="FF0000"/>
                </a:solidFill>
                <a:latin typeface="Times New Roman" pitchFamily="18" charset="0"/>
              </a:rPr>
              <a:t>Být celistvějším člověkem </a:t>
            </a:r>
            <a:endParaRPr lang="en-US" dirty="0" smtClean="0">
              <a:solidFill>
                <a:srgbClr val="FF0000"/>
              </a:solidFill>
              <a:latin typeface="Times New Roman" pitchFamily="18" charset="0"/>
            </a:endParaRPr>
          </a:p>
          <a:p>
            <a:pPr eaLnBrk="1" hangingPunct="1">
              <a:buFont typeface="Wingdings" pitchFamily="2" charset="2"/>
              <a:buChar char="Ø"/>
            </a:pPr>
            <a:r>
              <a:rPr lang="cs-CZ" dirty="0" smtClean="0">
                <a:latin typeface="Times New Roman" pitchFamily="18" charset="0"/>
              </a:rPr>
              <a:t>Důvěřovat a milovat sebe i druhé</a:t>
            </a:r>
          </a:p>
          <a:p>
            <a:pPr eaLnBrk="1" hangingPunct="1">
              <a:buFont typeface="Wingdings" pitchFamily="2" charset="2"/>
              <a:buChar char="Ø"/>
            </a:pPr>
            <a:r>
              <a:rPr lang="cs-CZ" dirty="0" smtClean="0">
                <a:solidFill>
                  <a:srgbClr val="33CC33"/>
                </a:solidFill>
                <a:latin typeface="Times New Roman" pitchFamily="18" charset="0"/>
              </a:rPr>
              <a:t>Být otevřený ke změnám</a:t>
            </a:r>
            <a:endParaRPr lang="en-US" dirty="0" smtClean="0">
              <a:solidFill>
                <a:srgbClr val="33CC33"/>
              </a:solidFill>
              <a:latin typeface="Times New Roman" pitchFamily="18" charset="0"/>
            </a:endParaRPr>
          </a:p>
          <a:p>
            <a:pPr eaLnBrk="1" hangingPunct="1">
              <a:buFont typeface="Wingdings" pitchFamily="2" charset="2"/>
              <a:buChar char="Ø"/>
            </a:pPr>
            <a:r>
              <a:rPr lang="cs-CZ" dirty="0" smtClean="0">
                <a:latin typeface="Times New Roman" pitchFamily="18" charset="0"/>
              </a:rPr>
              <a:t>Být schopen riskovat a přijímat svou zranitelnost</a:t>
            </a:r>
          </a:p>
          <a:p>
            <a:pPr eaLnBrk="1" hangingPunct="1">
              <a:buFont typeface="Wingdings" pitchFamily="2" charset="2"/>
              <a:buChar char="Ø"/>
            </a:pPr>
            <a:r>
              <a:rPr lang="cs-CZ" dirty="0" smtClean="0">
                <a:solidFill>
                  <a:srgbClr val="3333FF"/>
                </a:solidFill>
                <a:latin typeface="Times New Roman" pitchFamily="18" charset="0"/>
              </a:rPr>
              <a:t>Využívat vnitřní i vnější zdroje</a:t>
            </a:r>
            <a:endParaRPr lang="en-US" dirty="0" smtClean="0">
              <a:solidFill>
                <a:srgbClr val="3333FF"/>
              </a:solidFill>
              <a:latin typeface="Times New Roman" pitchFamily="18" charset="0"/>
            </a:endParaRPr>
          </a:p>
          <a:p>
            <a:pPr eaLnBrk="1" hangingPunct="1">
              <a:buFont typeface="Wingdings" pitchFamily="2" charset="2"/>
              <a:buChar char="Ø"/>
            </a:pPr>
            <a:r>
              <a:rPr lang="cs-CZ" dirty="0" smtClean="0">
                <a:latin typeface="Times New Roman" pitchFamily="18" charset="0"/>
              </a:rPr>
              <a:t>Brát v potaz sebe, druhé i kontext</a:t>
            </a:r>
            <a:endParaRPr lang="en-US" dirty="0" smtClean="0">
              <a:latin typeface="Times New Roman" pitchFamily="18" charset="0"/>
            </a:endParaRPr>
          </a:p>
        </p:txBody>
      </p:sp>
      <p:pic>
        <p:nvPicPr>
          <p:cNvPr id="23556" name="Picture 8" descr="j0197676"/>
          <p:cNvPicPr>
            <a:picLocks noChangeAspect="1" noChangeArrowheads="1"/>
          </p:cNvPicPr>
          <p:nvPr/>
        </p:nvPicPr>
        <p:blipFill>
          <a:blip r:embed="rId2"/>
          <a:srcRect/>
          <a:stretch>
            <a:fillRect/>
          </a:stretch>
        </p:blipFill>
        <p:spPr bwMode="auto">
          <a:xfrm>
            <a:off x="0" y="2209800"/>
            <a:ext cx="1981200" cy="1857375"/>
          </a:xfrm>
          <a:prstGeom prst="rect">
            <a:avLst/>
          </a:prstGeom>
          <a:noFill/>
          <a:ln w="9525">
            <a:noFill/>
            <a:miter lim="800000"/>
            <a:headEnd/>
            <a:tailEnd/>
          </a:ln>
        </p:spPr>
      </p:pic>
      <p:pic>
        <p:nvPicPr>
          <p:cNvPr id="23557" name="Picture 9" descr="j0332500"/>
          <p:cNvPicPr>
            <a:picLocks noChangeAspect="1" noChangeArrowheads="1"/>
          </p:cNvPicPr>
          <p:nvPr/>
        </p:nvPicPr>
        <p:blipFill>
          <a:blip r:embed="rId3"/>
          <a:srcRect/>
          <a:stretch>
            <a:fillRect/>
          </a:stretch>
        </p:blipFill>
        <p:spPr bwMode="auto">
          <a:xfrm>
            <a:off x="6781800" y="4343400"/>
            <a:ext cx="1838325" cy="633413"/>
          </a:xfrm>
          <a:prstGeom prst="rect">
            <a:avLst/>
          </a:prstGeom>
          <a:noFill/>
          <a:ln w="9525">
            <a:noFill/>
            <a:miter lim="800000"/>
            <a:headEnd/>
            <a:tailEnd/>
          </a:ln>
        </p:spPr>
      </p:pic>
      <p:pic>
        <p:nvPicPr>
          <p:cNvPr id="120842" name="Picture 10" descr="j0424642"/>
          <p:cNvPicPr>
            <a:picLocks noChangeAspect="1" noChangeArrowheads="1"/>
          </p:cNvPicPr>
          <p:nvPr/>
        </p:nvPicPr>
        <p:blipFill>
          <a:blip r:embed="rId4"/>
          <a:srcRect/>
          <a:stretch>
            <a:fillRect/>
          </a:stretch>
        </p:blipFill>
        <p:spPr bwMode="auto">
          <a:xfrm>
            <a:off x="6553200" y="1295400"/>
            <a:ext cx="1812925" cy="1698625"/>
          </a:xfrm>
          <a:prstGeom prst="rect">
            <a:avLst/>
          </a:prstGeom>
          <a:noFill/>
          <a:ln w="9525">
            <a:noFill/>
            <a:miter lim="800000"/>
            <a:headEnd/>
            <a:tailEnd/>
          </a:ln>
        </p:spPr>
      </p:pic>
      <p:pic>
        <p:nvPicPr>
          <p:cNvPr id="23559" name="Picture 11" descr="MPj04093040000[1]"/>
          <p:cNvPicPr>
            <a:picLocks noChangeAspect="1" noChangeArrowheads="1"/>
          </p:cNvPicPr>
          <p:nvPr/>
        </p:nvPicPr>
        <p:blipFill>
          <a:blip r:embed="rId5"/>
          <a:srcRect/>
          <a:stretch>
            <a:fillRect/>
          </a:stretch>
        </p:blipFill>
        <p:spPr bwMode="auto">
          <a:xfrm>
            <a:off x="0" y="0"/>
            <a:ext cx="1752600" cy="1676400"/>
          </a:xfrm>
          <a:prstGeom prst="rect">
            <a:avLst/>
          </a:prstGeom>
          <a:noFill/>
          <a:ln w="9525">
            <a:noFill/>
            <a:miter lim="800000"/>
            <a:headEnd/>
            <a:tailEnd/>
          </a:ln>
        </p:spPr>
      </p:pic>
      <p:pic>
        <p:nvPicPr>
          <p:cNvPr id="23560" name="Picture 12" descr="j0397298"/>
          <p:cNvPicPr>
            <a:picLocks noChangeAspect="1" noChangeArrowheads="1"/>
          </p:cNvPicPr>
          <p:nvPr/>
        </p:nvPicPr>
        <p:blipFill>
          <a:blip r:embed="rId6"/>
          <a:srcRect/>
          <a:stretch>
            <a:fillRect/>
          </a:stretch>
        </p:blipFill>
        <p:spPr bwMode="auto">
          <a:xfrm>
            <a:off x="152400" y="4648200"/>
            <a:ext cx="1803400" cy="16462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0"/>
                                  </p:stCondLst>
                                  <p:childTnLst>
                                    <p:anim calcmode="discrete" valueType="str">
                                      <p:cBhvr>
                                        <p:cTn id="6" dur="1000" fill="hold"/>
                                        <p:tgtEl>
                                          <p:spTgt spid="12084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
  <a:themeElements>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entury Schoolbook"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entury Schoolbook"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 for report on country">
  <a:themeElements>
    <a:clrScheme name="1_Presentation for report on country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1_Presentation for report on country">
      <a:majorFont>
        <a:latin typeface="Century Schoolbook"/>
        <a:ea typeface=""/>
        <a:cs typeface="Times New Roman"/>
      </a:majorFont>
      <a:minorFont>
        <a:latin typeface="Century Schoolbook"/>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entury Schoolbook"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entury Schoolbook" pitchFamily="18" charset="0"/>
          </a:defRPr>
        </a:defPPr>
      </a:lstStyle>
    </a:lnDef>
  </a:objectDefaults>
  <a:extraClrSchemeLst>
    <a:extraClrScheme>
      <a:clrScheme name="1_Presentation for report on country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1_Presentation for report on country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1_Presentation for report on country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1_Presentation for report on country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1_Presentation for report on country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1_Presentation for report on country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1_Presentation for report on country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1_Presentation for report on country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esentation for report on country">
  <a:themeElements>
    <a:clrScheme name="2_Presentation for report on country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2_Presentation for report on country">
      <a:majorFont>
        <a:latin typeface="Century Schoolbook"/>
        <a:ea typeface=""/>
        <a:cs typeface="Times New Roman"/>
      </a:majorFont>
      <a:minorFont>
        <a:latin typeface="Century Schoolbook"/>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entury Schoolbook"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entury Schoolbook" pitchFamily="18" charset="0"/>
          </a:defRPr>
        </a:defPPr>
      </a:lstStyle>
    </a:lnDef>
  </a:objectDefaults>
  <a:extraClrSchemeLst>
    <a:extraClrScheme>
      <a:clrScheme name="2_Presentation for report on country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2_Presentation for report on country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2_Presentation for report on country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2_Presentation for report on country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2_Presentation for report on country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2_Presentation for report on country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2_Presentation for report on country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2_Presentation for report on country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3368</TotalTime>
  <Words>2800</Words>
  <Application>Microsoft Office PowerPoint</Application>
  <PresentationFormat>Předvádění na obrazovce (4:3)</PresentationFormat>
  <Paragraphs>363</Paragraphs>
  <Slides>47</Slides>
  <Notes>8</Notes>
  <HiddenSlides>0</HiddenSlides>
  <MMClips>0</MMClips>
  <ScaleCrop>false</ScaleCrop>
  <HeadingPairs>
    <vt:vector size="6" baseType="variant">
      <vt:variant>
        <vt:lpstr>Použitá písma</vt:lpstr>
      </vt:variant>
      <vt:variant>
        <vt:i4>6</vt:i4>
      </vt:variant>
      <vt:variant>
        <vt:lpstr>Motiv</vt:lpstr>
      </vt:variant>
      <vt:variant>
        <vt:i4>3</vt:i4>
      </vt:variant>
      <vt:variant>
        <vt:lpstr>Nadpisy snímků</vt:lpstr>
      </vt:variant>
      <vt:variant>
        <vt:i4>47</vt:i4>
      </vt:variant>
    </vt:vector>
  </HeadingPairs>
  <TitlesOfParts>
    <vt:vector size="56" baseType="lpstr">
      <vt:lpstr>Arial</vt:lpstr>
      <vt:lpstr>Century Schoolbook</vt:lpstr>
      <vt:lpstr>Franklin Gothic Medium Cond</vt:lpstr>
      <vt:lpstr>Tahoma</vt:lpstr>
      <vt:lpstr>Times New Roman</vt:lpstr>
      <vt:lpstr>Wingdings</vt:lpstr>
      <vt:lpstr>Ocean</vt:lpstr>
      <vt:lpstr>1_Presentation for report on country</vt:lpstr>
      <vt:lpstr>2_Presentation for report on country</vt:lpstr>
      <vt:lpstr>Virginia Satirová  Sebeúcta, pozice přežití, kongruence</vt:lpstr>
      <vt:lpstr>Úvod</vt:lpstr>
      <vt:lpstr>Copingové pozice</vt:lpstr>
      <vt:lpstr>Sebeúcta </vt:lpstr>
      <vt:lpstr>Sebeúcta a její zrození</vt:lpstr>
      <vt:lpstr>Král a královna</vt:lpstr>
      <vt:lpstr>Kongruence</vt:lpstr>
      <vt:lpstr>Prezentace aplikace PowerPoint</vt:lpstr>
      <vt:lpstr>Kongruence </vt:lpstr>
      <vt:lpstr>Tři úrovně kongruence</vt:lpstr>
      <vt:lpstr>Prezentace aplikace PowerPoint</vt:lpstr>
      <vt:lpstr>Pozice přežití</vt:lpstr>
      <vt:lpstr>Usmiřování</vt:lpstr>
      <vt:lpstr>Usmiřování - příklad</vt:lpstr>
      <vt:lpstr>Obviňování</vt:lpstr>
      <vt:lpstr>Obviňování - příklad</vt:lpstr>
      <vt:lpstr>Superracionalizace</vt:lpstr>
      <vt:lpstr>Superracionalizace</vt:lpstr>
      <vt:lpstr>Rušení</vt:lpstr>
      <vt:lpstr>Rušení - příklad</vt:lpstr>
      <vt:lpstr>Úkol</vt:lpstr>
      <vt:lpstr>Satir’s Approach</vt:lpstr>
      <vt:lpstr>The Process of Change</vt:lpstr>
      <vt:lpstr>Stage of Change</vt:lpstr>
      <vt:lpstr>Stage 1-Status Quo</vt:lpstr>
      <vt:lpstr>Stage 3 - Chaos</vt:lpstr>
      <vt:lpstr>Stage 6 – New Status Quo</vt:lpstr>
      <vt:lpstr>Ingredient of an Interaction</vt:lpstr>
      <vt:lpstr>Ingredients of an Interaction Process</vt:lpstr>
      <vt:lpstr>The transformation Process</vt:lpstr>
      <vt:lpstr>The Parts Party</vt:lpstr>
      <vt:lpstr>The Parts Party</vt:lpstr>
      <vt:lpstr>Family Reconstruction</vt:lpstr>
      <vt:lpstr>Family Reconstruction Process</vt:lpstr>
      <vt:lpstr>Level of Change in Family Reconstruction</vt:lpstr>
      <vt:lpstr>Other Techniques</vt:lpstr>
      <vt:lpstr>Self-Esteem Kit</vt:lpstr>
      <vt:lpstr>Sculpting</vt:lpstr>
      <vt:lpstr>Other Vehicles of Change</vt:lpstr>
      <vt:lpstr>Prezentace aplikace PowerPoint</vt:lpstr>
      <vt:lpstr>Sensitivity to Diversity</vt:lpstr>
      <vt:lpstr>Research Evidence</vt:lpstr>
      <vt:lpstr>Result of Research</vt:lpstr>
      <vt:lpstr>Prezentace aplikace PowerPoint</vt:lpstr>
      <vt:lpstr>Bibliography</vt:lpstr>
      <vt:lpstr>Bibliography</vt:lpstr>
      <vt:lpstr>Chumly a linky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Satir’s  Theory of Family Therapy</dc:title>
  <dc:creator>Navratil</dc:creator>
  <cp:lastModifiedBy>Pavel Navrátil</cp:lastModifiedBy>
  <cp:revision>33</cp:revision>
  <dcterms:created xsi:type="dcterms:W3CDTF">2007-02-25T16:56:47Z</dcterms:created>
  <dcterms:modified xsi:type="dcterms:W3CDTF">2019-11-11T12:41:07Z</dcterms:modified>
</cp:coreProperties>
</file>