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5" r:id="rId4"/>
    <p:sldId id="266" r:id="rId5"/>
    <p:sldId id="267" r:id="rId6"/>
    <p:sldId id="268" r:id="rId7"/>
    <p:sldId id="269" r:id="rId8"/>
    <p:sldId id="270" r:id="rId9"/>
    <p:sldId id="271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6" d="100"/>
          <a:sy n="56" d="100"/>
        </p:scale>
        <p:origin x="90" y="15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9D1CA8-51B2-459E-951D-81AA65C0D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E2470CB-6776-40AD-845F-1E83040BFF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EFC5E8-8C0D-42B6-AA1A-68ECFFE03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3837-E277-4203-BBF5-AA925BC325F6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F2C8CC-A51C-4EC8-828A-5E0C57B3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E3C960-B7F9-4853-BE93-31E640CF3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9482-F27F-45C1-A7EB-0B037C72E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426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DC3A9A-D13A-4C99-ADA6-02209324D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A8E45C8-F1ED-419B-B117-A100D39FF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997734-1F9C-403E-9E10-98FB675D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3837-E277-4203-BBF5-AA925BC325F6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B2CF76-C83B-429B-85EB-C48D4F1C2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4671A2-D72F-4270-B324-89032F165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9482-F27F-45C1-A7EB-0B037C72E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079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487CA2F-EACF-43F2-8D26-3DA8C70E3B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E8ED7D5-96EE-4643-8578-E8F58C05F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695F2D-E702-467E-8699-FAA22BD4C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3837-E277-4203-BBF5-AA925BC325F6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DE6948-FB21-4B25-A2F2-EB5CF533D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E41FEF-887E-4111-B780-7348EF83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9482-F27F-45C1-A7EB-0B037C72E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268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39E7-4B2D-4C31-A6ED-A7A42B69A1D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D89D-691D-43A8-8710-ABB4BA007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81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39E7-4B2D-4C31-A6ED-A7A42B69A1D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D89D-691D-43A8-8710-ABB4BA007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32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39E7-4B2D-4C31-A6ED-A7A42B69A1D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D89D-691D-43A8-8710-ABB4BA007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02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39E7-4B2D-4C31-A6ED-A7A42B69A1D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D89D-691D-43A8-8710-ABB4BA007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38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39E7-4B2D-4C31-A6ED-A7A42B69A1D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D89D-691D-43A8-8710-ABB4BA007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94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39E7-4B2D-4C31-A6ED-A7A42B69A1D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D89D-691D-43A8-8710-ABB4BA007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39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39E7-4B2D-4C31-A6ED-A7A42B69A1D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D89D-691D-43A8-8710-ABB4BA007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60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39E7-4B2D-4C31-A6ED-A7A42B69A1D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D89D-691D-43A8-8710-ABB4BA007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10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528E6B-B4B2-44BE-A0D1-8D2EC29B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069CB97-BC71-4347-96A7-768ACD3A7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17D021-E4E8-4404-9F9E-B03022518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3837-E277-4203-BBF5-AA925BC325F6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EB7F34-4B49-4680-A461-EF7B2426E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0B33E5-6F72-48C9-8EE5-3EB0A01FF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9482-F27F-45C1-A7EB-0B037C72E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6481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39E7-4B2D-4C31-A6ED-A7A42B69A1D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D89D-691D-43A8-8710-ABB4BA007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86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39E7-4B2D-4C31-A6ED-A7A42B69A1D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D89D-691D-43A8-8710-ABB4BA007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70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39E7-4B2D-4C31-A6ED-A7A42B69A1D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D89D-691D-43A8-8710-ABB4BA007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3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8E61FD-4765-4F02-A4D8-C5B080A67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A8150AD-372E-43B1-8AC7-79CE0DE99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4C7C93D-3217-48A9-A404-E66ABB11A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3837-E277-4203-BBF5-AA925BC325F6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787F10-402A-455E-B944-42543BE1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BF097E-EEEC-473F-A0FC-39D6A49C1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9482-F27F-45C1-A7EB-0B037C72E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16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F03B40-B5A1-46D3-8A0F-6D284CC20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3CC87D-68D1-483D-800B-A40CBEB28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DCFCBB5-A1CE-484E-B207-DC6118C07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88E41BF-C33A-4B3D-99AC-7C1CB36A4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3837-E277-4203-BBF5-AA925BC325F6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1A252A6-3FA5-49C1-A2AB-62E8725B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71BED9F-862D-4BE2-B77F-2CE146909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9482-F27F-45C1-A7EB-0B037C72E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93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8AF3DF-9534-4B6D-B96D-33C36489D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FA5A67E-6634-415D-94A3-EEF582D8D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ECCAF55-E743-4DE8-B65F-90BB9607D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8D34E1C-B6D4-42A3-9370-12BC2F41C0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234BC2B-861E-4F9C-90DF-8F7C3D7958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F458DA7-652B-437F-BC46-7B7F68FC8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3837-E277-4203-BBF5-AA925BC325F6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244002D-90F8-4FDB-879D-D6BCDE82C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E89453B-5C71-4F26-9EAE-308BA64B3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9482-F27F-45C1-A7EB-0B037C72E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878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4B0A05-8FF0-4244-A27B-BE2D6691A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61AB7C7-6422-4362-8668-1CB1400D7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3837-E277-4203-BBF5-AA925BC325F6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AAE9B6C-9D2D-4CA3-A913-625BC25F3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8D8AADB-5DC4-4BC7-A3DF-AC36E74AF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9482-F27F-45C1-A7EB-0B037C72E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438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785EC02-3028-4B5E-8F71-774B43AB7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3837-E277-4203-BBF5-AA925BC325F6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FE54535-D8B3-431B-9941-90C2DF0D1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D4C1024-382E-4126-BB1D-9E7948FCF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9482-F27F-45C1-A7EB-0B037C72E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00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5D1C5A-F5B6-472A-9918-A80B7AFC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D667BF9-F396-48D8-B309-F97E0CE60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39A4BB2-F9A7-439D-B2A0-CB666B6AC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5AC3362-DC0C-415F-9917-7A41AF032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3837-E277-4203-BBF5-AA925BC325F6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6F1E541-8B29-4573-8CF8-C8CC03BE0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51BADAA-B5CE-4231-8B7B-7CFB5673A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9482-F27F-45C1-A7EB-0B037C72E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035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35BD81-0944-4045-8B04-386A0B80B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16C9F5A-B200-4051-B9C2-8E25C05430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9D20570-C39A-4F23-B6D0-30596349C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E9A8C17-9CEF-4E6F-B499-C3854A3B9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3837-E277-4203-BBF5-AA925BC325F6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84105E0-8E25-4065-85DD-72BC6449C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48640EB-78A0-44F4-8059-5686C9DC4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9482-F27F-45C1-A7EB-0B037C72E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098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2BF8D49-2947-4BE3-8425-08013862B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4C2AD2E-BE9F-4D1A-B6FE-ED1AF2AE0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A4AE96-2D36-4E08-B774-A600F641C9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23837-E277-4203-BBF5-AA925BC325F6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667467-8978-4A76-81B0-8127400DE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B49ECB-3B4B-450F-A1D7-A5BDEDB3A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69482-F27F-45C1-A7EB-0B037C72E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12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E39E7-4B2D-4C31-A6ED-A7A42B69A1D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CD89D-691D-43A8-8710-ABB4BA007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3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2BB804-1C4E-4994-98CF-E855A99FAF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/>
              <a:t>VoC</a:t>
            </a:r>
            <a:r>
              <a:rPr lang="cs-CZ" b="1" dirty="0"/>
              <a:t> </a:t>
            </a:r>
            <a:br>
              <a:rPr lang="cs-CZ" b="1" dirty="0"/>
            </a:br>
            <a:r>
              <a:rPr lang="cs-CZ" b="1" dirty="0"/>
              <a:t>a</a:t>
            </a:r>
            <a:br>
              <a:rPr lang="cs-CZ" b="1" dirty="0"/>
            </a:br>
            <a:r>
              <a:rPr lang="cs-CZ" b="1" dirty="0"/>
              <a:t>zaměstnanecké vztahy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D5FDB21-501B-406C-A1B7-00127F94FE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Josef Horňáček</a:t>
            </a:r>
          </a:p>
        </p:txBody>
      </p:sp>
    </p:spTree>
    <p:extLst>
      <p:ext uri="{BB962C8B-B14F-4D97-AF65-F5344CB8AC3E}">
        <p14:creationId xmlns:p14="http://schemas.microsoft.com/office/powerpoint/2010/main" val="3218633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207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LME/CME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00331"/>
            <a:ext cx="10515600" cy="583297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600" b="1" dirty="0"/>
              <a:t>Varianty kapitalismu (</a:t>
            </a:r>
            <a:r>
              <a:rPr lang="cs-CZ" sz="2600" b="1" dirty="0" err="1"/>
              <a:t>VoC</a:t>
            </a:r>
            <a:r>
              <a:rPr lang="cs-CZ" sz="2600" b="1" dirty="0"/>
              <a:t>): </a:t>
            </a:r>
            <a:r>
              <a:rPr lang="cs-CZ" sz="2600" b="1" dirty="0" err="1"/>
              <a:t>Hall</a:t>
            </a:r>
            <a:r>
              <a:rPr lang="cs-CZ" sz="2600" b="1" dirty="0"/>
              <a:t>, P.; </a:t>
            </a:r>
            <a:r>
              <a:rPr lang="cs-CZ" sz="2600" b="1" dirty="0" err="1"/>
              <a:t>Soskice</a:t>
            </a:r>
            <a:r>
              <a:rPr lang="cs-CZ" sz="2600" b="1" dirty="0"/>
              <a:t>, D. </a:t>
            </a:r>
            <a:r>
              <a:rPr lang="cs-CZ" sz="2600" b="1" dirty="0" err="1"/>
              <a:t>eds</a:t>
            </a:r>
            <a:r>
              <a:rPr lang="cs-CZ" sz="2600" b="1" dirty="0"/>
              <a:t>. (2001). </a:t>
            </a:r>
          </a:p>
          <a:p>
            <a:pPr marL="0" indent="0">
              <a:buNone/>
            </a:pPr>
            <a:r>
              <a:rPr lang="cs-CZ" sz="2600" b="1" dirty="0"/>
              <a:t>LME/CME modely: </a:t>
            </a:r>
            <a:r>
              <a:rPr lang="cs-CZ" sz="2600" dirty="0"/>
              <a:t>Liberální tržní ekonomika a Koordinovaná tržní ekonomika jako společenské systémy produkce. Základní modely </a:t>
            </a:r>
            <a:r>
              <a:rPr lang="cs-CZ" sz="2600" dirty="0" err="1"/>
              <a:t>kordinace</a:t>
            </a:r>
            <a:r>
              <a:rPr lang="cs-CZ" sz="2600" dirty="0"/>
              <a:t> a fungování na národní úrovni. Zaměření na strategické integrace. Institucionálně ekonomický přístup.</a:t>
            </a:r>
          </a:p>
          <a:p>
            <a:pPr marL="0" indent="0">
              <a:buNone/>
            </a:pPr>
            <a:r>
              <a:rPr lang="cs-CZ" sz="2600" b="1" dirty="0"/>
              <a:t>LME/CME modely: </a:t>
            </a:r>
            <a:r>
              <a:rPr lang="cs-CZ" sz="2600" dirty="0"/>
              <a:t>empirická prokazatelnost (US/D).</a:t>
            </a:r>
          </a:p>
          <a:p>
            <a:pPr marL="0" indent="0">
              <a:buNone/>
            </a:pPr>
            <a:r>
              <a:rPr lang="cs-CZ" sz="2600" b="1" dirty="0"/>
              <a:t>Témata LME/CME modelu</a:t>
            </a:r>
            <a:r>
              <a:rPr lang="cs-CZ" sz="2600" dirty="0"/>
              <a:t>: Zaměstnanecké vztahy, vzdělání a výcvik, řízení firemních procesů, mezipodnikové vztahy s ostatními firmami, vnitropodnikové </a:t>
            </a:r>
            <a:r>
              <a:rPr lang="cs-CZ" sz="2600" dirty="0" err="1"/>
              <a:t>vztavy</a:t>
            </a:r>
            <a:r>
              <a:rPr lang="cs-CZ" sz="2600" dirty="0"/>
              <a:t>.</a:t>
            </a:r>
          </a:p>
          <a:p>
            <a:pPr marL="0" indent="0">
              <a:buNone/>
            </a:pPr>
            <a:r>
              <a:rPr lang="cs-CZ" sz="2600" b="1" dirty="0"/>
              <a:t>Klíčové koncepty: </a:t>
            </a:r>
          </a:p>
          <a:p>
            <a:pPr marL="514350" indent="-514350">
              <a:buAutoNum type="arabicParenBoth"/>
            </a:pPr>
            <a:r>
              <a:rPr lang="cs-CZ" sz="2600" dirty="0"/>
              <a:t>Institucionální komplementarita, LME/CME  fungují odlišně a jejich firemní subsystémy musí odpovídat národnímu modelu v zájmu dosažení synergických efektů.</a:t>
            </a:r>
          </a:p>
          <a:p>
            <a:pPr marL="514350" indent="-514350">
              <a:buAutoNum type="arabicParenBoth"/>
            </a:pPr>
            <a:r>
              <a:rPr lang="cs-CZ" sz="2600" dirty="0"/>
              <a:t>Institucionální komparativní výhoda: LME se zaměřuje na snižování nákladů a dynamické inovace; CME na výrobu s vysokou přidanou hodnotou a zlepšování kvality a designu.</a:t>
            </a:r>
          </a:p>
        </p:txBody>
      </p:sp>
    </p:spTree>
    <p:extLst>
      <p:ext uri="{BB962C8B-B14F-4D97-AF65-F5344CB8AC3E}">
        <p14:creationId xmlns:p14="http://schemas.microsoft.com/office/powerpoint/2010/main" val="421122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207"/>
          </a:xfrm>
        </p:spPr>
        <p:txBody>
          <a:bodyPr>
            <a:noAutofit/>
          </a:bodyPr>
          <a:lstStyle/>
          <a:p>
            <a:r>
              <a:rPr lang="cs-CZ" sz="4000" dirty="0"/>
              <a:t>Národní příklady: LME USA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00332"/>
            <a:ext cx="10515600" cy="5584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dirty="0"/>
              <a:t>LME case</a:t>
            </a:r>
          </a:p>
          <a:p>
            <a:pPr marL="0" indent="0">
              <a:buNone/>
            </a:pPr>
            <a:endParaRPr lang="cs-CZ" sz="26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770" y="925566"/>
            <a:ext cx="6360459" cy="555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35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207"/>
          </a:xfrm>
        </p:spPr>
        <p:txBody>
          <a:bodyPr>
            <a:noAutofit/>
          </a:bodyPr>
          <a:lstStyle/>
          <a:p>
            <a:r>
              <a:rPr lang="cs-CZ" sz="4000" dirty="0"/>
              <a:t>Národní příklady: CME Německo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00332"/>
            <a:ext cx="10515600" cy="5584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dirty="0"/>
              <a:t>CME case</a:t>
            </a:r>
          </a:p>
          <a:p>
            <a:pPr marL="0" indent="0">
              <a:buNone/>
            </a:pPr>
            <a:endParaRPr lang="cs-CZ" sz="26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89" y="900332"/>
            <a:ext cx="6831106" cy="586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51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9A2978-7656-474E-A31D-A94A1A4C5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562"/>
          </a:xfrm>
        </p:spPr>
        <p:txBody>
          <a:bodyPr>
            <a:normAutofit/>
          </a:bodyPr>
          <a:lstStyle/>
          <a:p>
            <a:r>
              <a:rPr lang="cs-CZ" b="1" dirty="0"/>
              <a:t>Přehled oblastí firemní konkurenceschopnosti</a:t>
            </a:r>
            <a:endParaRPr lang="cs-CZ" sz="4000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D01FB781-1FA0-4C23-8EF1-B814E39A28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733717"/>
              </p:ext>
            </p:extLst>
          </p:nvPr>
        </p:nvGraphicFramePr>
        <p:xfrm>
          <a:off x="838200" y="1552755"/>
          <a:ext cx="10515600" cy="4520244"/>
        </p:xfrm>
        <a:graphic>
          <a:graphicData uri="http://schemas.openxmlformats.org/drawingml/2006/table">
            <a:tbl>
              <a:tblPr firstRow="1" firstCol="1" bandRow="1"/>
              <a:tblGrid>
                <a:gridCol w="3835976">
                  <a:extLst>
                    <a:ext uri="{9D8B030D-6E8A-4147-A177-3AD203B41FA5}">
                      <a16:colId xmlns:a16="http://schemas.microsoft.com/office/drawing/2014/main" val="4294779320"/>
                    </a:ext>
                  </a:extLst>
                </a:gridCol>
                <a:gridCol w="6679624">
                  <a:extLst>
                    <a:ext uri="{9D8B030D-6E8A-4147-A177-3AD203B41FA5}">
                      <a16:colId xmlns:a16="http://schemas.microsoft.com/office/drawing/2014/main" val="4213307416"/>
                    </a:ext>
                  </a:extLst>
                </a:gridCol>
              </a:tblGrid>
              <a:tr h="7533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Problémové oblasti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Posílení konkurenceschopnosti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1070644"/>
                  </a:ext>
                </a:extLst>
              </a:tr>
              <a:tr h="7533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Zaměstnanecké vztahy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Vyjednání rovnovážné úrovně mezd a produktivity firmy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264960"/>
                  </a:ext>
                </a:extLst>
              </a:tr>
              <a:tr h="7533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Vzdělání a výcvik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Zabezpečení odpovídající pracovní síly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396431"/>
                  </a:ext>
                </a:extLst>
              </a:tr>
              <a:tr h="7533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Corporate governance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Přístup ke zdrojům a zajištění návratnosti investic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09200"/>
                  </a:ext>
                </a:extLst>
              </a:tr>
              <a:tr h="7533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Mezipodnikové vztahy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Vztahy k dodavatelům, klientům, přístup k technologiím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883632"/>
                  </a:ext>
                </a:extLst>
              </a:tr>
              <a:tr h="7533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Vnitropodnikové vztahy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Kooperace vlastních zaměstnanců v zájmu dosažení cílů firmy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3819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594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F634FB-79EB-4921-9E7C-074BC6862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609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Hlavní rozdíly mezi LME/CME na firemní úrovni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BF03972D-38F2-43FF-82F5-CDAD46C096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9463804"/>
              </p:ext>
            </p:extLst>
          </p:nvPr>
        </p:nvGraphicFramePr>
        <p:xfrm>
          <a:off x="838200" y="1449238"/>
          <a:ext cx="10515600" cy="5043637"/>
        </p:xfrm>
        <a:graphic>
          <a:graphicData uri="http://schemas.openxmlformats.org/drawingml/2006/table">
            <a:tbl>
              <a:tblPr firstRow="1" firstCol="1" bandRow="1"/>
              <a:tblGrid>
                <a:gridCol w="5257800">
                  <a:extLst>
                    <a:ext uri="{9D8B030D-6E8A-4147-A177-3AD203B41FA5}">
                      <a16:colId xmlns:a16="http://schemas.microsoft.com/office/drawing/2014/main" val="203284992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81457778"/>
                    </a:ext>
                  </a:extLst>
                </a:gridCol>
              </a:tblGrid>
              <a:tr h="5321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LME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CME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951305"/>
                  </a:ext>
                </a:extLst>
              </a:tr>
              <a:tr h="112787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Rozhodnutí orientována na trh práce, kapitálu a investic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Strukturální posun směrem ke konsensuálnímu rozhodování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8731"/>
                  </a:ext>
                </a:extLst>
              </a:tr>
              <a:tr h="112787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Časově omezené pracovní smlouvy a volnost při najímání a propouštění zaměstnanců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Dlouhodobé pracovní smlouvy a ochrana pracovních míst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6594710"/>
                  </a:ext>
                </a:extLst>
              </a:tr>
              <a:tr h="112787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Minimum závazků k organizacím zaměstnanců  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Vysoce kapacitní instituce zaměstnanců i zaměstnavatelů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958434"/>
                  </a:ext>
                </a:extLst>
              </a:tr>
              <a:tr h="112787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Firemní strategie orientovány na mezní produkt a zisk 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Firemní strategie orientovány na zvyšování tržního podílu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7751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845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0BE936-FBFF-462D-9DB8-F13C05D9B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Vztah mezi LME/CME a zaměstnaneckými vztahy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A3CF3B1-9E24-44FB-BA64-37870C31A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215"/>
            <a:ext cx="10515600" cy="4865748"/>
          </a:xfrm>
        </p:spPr>
        <p:txBody>
          <a:bodyPr>
            <a:normAutofit fontScale="92500"/>
          </a:bodyPr>
          <a:lstStyle/>
          <a:p>
            <a:r>
              <a:rPr lang="cs-CZ" dirty="0"/>
              <a:t>Významné rozdíly v dopadu na trh práce, LME ukazuje vyšší míru zaměstnanosti a příjmové nerovnosti než CME. </a:t>
            </a:r>
          </a:p>
          <a:p>
            <a:r>
              <a:rPr lang="cs-CZ" dirty="0"/>
              <a:t>Odbory (</a:t>
            </a:r>
            <a:r>
              <a:rPr lang="cs-CZ" dirty="0" err="1"/>
              <a:t>organized</a:t>
            </a:r>
            <a:r>
              <a:rPr lang="cs-CZ" dirty="0"/>
              <a:t> </a:t>
            </a:r>
            <a:r>
              <a:rPr lang="cs-CZ" dirty="0" err="1"/>
              <a:t>labor</a:t>
            </a:r>
            <a:r>
              <a:rPr lang="cs-CZ" dirty="0"/>
              <a:t>) jsou v CME více integrované do firemní struktury (mimotržní koordinace), než v LME, kde jsou </a:t>
            </a:r>
            <a:r>
              <a:rPr lang="cs-CZ" dirty="0" err="1"/>
              <a:t>exkludovány</a:t>
            </a:r>
            <a:r>
              <a:rPr lang="cs-CZ" dirty="0"/>
              <a:t> (tržní koordinace).</a:t>
            </a:r>
          </a:p>
          <a:p>
            <a:r>
              <a:rPr lang="cs-CZ" dirty="0"/>
              <a:t>LME směřuje k méně regulovaným a flexibilnějším pracovním trhům, méně centralizovanému kolektivnímu vyjednávání a nižší ochraně zaměstnanců. Síla odborů je v LME rozhodující, silné odbory jsou spojovány s nižší konkurenceschopností, protože ovlivňují výrobní náklady.</a:t>
            </a:r>
          </a:p>
          <a:p>
            <a:r>
              <a:rPr lang="cs-CZ" dirty="0"/>
              <a:t>CME se orientuje na silné odbory, protože spoluvytvářejí základy výrobních strategií zaměřených na kvalitní výrobky vyžadující vysoce kvalifikované pracovníky.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8889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CCB287-820E-4725-8CD1-21030BC332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Náměty, otázky, připomínky…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130E03-3CBF-4584-938A-6B0154776C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4206873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421</Words>
  <Application>Microsoft Office PowerPoint</Application>
  <PresentationFormat>Širokoúhlá obrazovka</PresentationFormat>
  <Paragraphs>45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Motiv Office</vt:lpstr>
      <vt:lpstr>1_Motiv Office</vt:lpstr>
      <vt:lpstr>VoC  a zaměstnanecké vztahy </vt:lpstr>
      <vt:lpstr>LME/CME model</vt:lpstr>
      <vt:lpstr>Národní příklady: LME USA</vt:lpstr>
      <vt:lpstr>Národní příklady: CME Německo</vt:lpstr>
      <vt:lpstr>Přehled oblastí firemní konkurenceschopnosti</vt:lpstr>
      <vt:lpstr>Hlavní rozdíly mezi LME/CME na firemní úrovni </vt:lpstr>
      <vt:lpstr>Vztah mezi LME/CME a zaměstnaneckými vztahy</vt:lpstr>
      <vt:lpstr>Náměty, otázky, připomínky…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  a zaměstnanecké vztahy</dc:title>
  <dc:creator>Josef Horňáček</dc:creator>
  <cp:lastModifiedBy>Josef Horňáček</cp:lastModifiedBy>
  <cp:revision>8</cp:revision>
  <dcterms:created xsi:type="dcterms:W3CDTF">2020-11-30T09:10:23Z</dcterms:created>
  <dcterms:modified xsi:type="dcterms:W3CDTF">2020-11-30T10:35:28Z</dcterms:modified>
</cp:coreProperties>
</file>