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5143500" cx="9144000"/>
  <p:notesSz cx="6858000" cy="9144000"/>
  <p:embeddedFontLst>
    <p:embeddedFont>
      <p:font typeface="EB Garamond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BGaramond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EBGaramond-regular.fnt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EBGaramond-italic.fntdata"/><Relationship Id="rId16" Type="http://schemas.openxmlformats.org/officeDocument/2006/relationships/slide" Target="slides/slide12.xml"/><Relationship Id="rId38" Type="http://schemas.openxmlformats.org/officeDocument/2006/relationships/font" Target="fonts/EBGaramond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jonathanstray.com/wp-content/uploads/2010/12/SIGACTS-dec-2006-hi-res2.jpg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heguardian.com/news/datablog/2012/may/24/data-journalism-punk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rchive.nytimes.com/www.nytimes.com/interactive/2010/02/02/us/politics/20100201-budget-porcupine-graphic.html" TargetMode="External"/><Relationship Id="rId3" Type="http://schemas.openxmlformats.org/officeDocument/2006/relationships/hyperlink" Target="https://ihned.cz/c3-58291130-000000_d-58291130-prognozy-hdp-kdo-je-nejpresnejsi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ews.vice.com/story/journalists-and-trump-voters-live-in-separate-online-bubbles-mit-analysis-shows" TargetMode="External"/><Relationship Id="rId3" Type="http://schemas.openxmlformats.org/officeDocument/2006/relationships/hyperlink" Target="https://www.lidovky.cz/bubliny.aspx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atajournalism.com/awards" TargetMode="External"/><Relationship Id="rId3" Type="http://schemas.openxmlformats.org/officeDocument/2006/relationships/hyperlink" Target="http://dev.datajournalismawards.org/2018-winners/" TargetMode="External"/><Relationship Id="rId4" Type="http://schemas.openxmlformats.org/officeDocument/2006/relationships/hyperlink" Target="https://www.informationisbeautifulawards.com/awards/2019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ytimes.com/projects/2012/snow-fall/index.html#/?part=tunnel-creek" TargetMode="External"/><Relationship Id="rId3" Type="http://schemas.openxmlformats.org/officeDocument/2006/relationships/hyperlink" Target="https://highline.huffingtonpost.com/articles/en/poor-millennials/" TargetMode="External"/><Relationship Id="rId4" Type="http://schemas.openxmlformats.org/officeDocument/2006/relationships/hyperlink" Target="https://www.nytimes.com/interactive/2020/08/11/opinion/us-coronavirus-black-mortality.html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bellingcat.com/app/uploads/2014/11/Origin-of-the-Separatists-Buk-A-Bellingcat-Investigation1.pdf" TargetMode="External"/><Relationship Id="rId3" Type="http://schemas.openxmlformats.org/officeDocument/2006/relationships/hyperlink" Target="https://www.investigace.cz/fincen-files-cesko/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rojects.fivethirtyeight.com/2020-election-forecast/" TargetMode="External"/><Relationship Id="rId3" Type="http://schemas.openxmlformats.org/officeDocument/2006/relationships/hyperlink" Target="https://www.huffpost.com/entry/pollster-predictive-perfo_b_2087862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emagog.cz/vypis-recniku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washingtonpost.com/wp-srv/special/local/dc-shot-spotter/" TargetMode="External"/><Relationship Id="rId3" Type="http://schemas.openxmlformats.org/officeDocument/2006/relationships/hyperlink" Target="https://plus.rozhlas.cz/unikatni-mereni-co-se-deje-v-tele-pri-maratonu-6525665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economist.com/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search?q=filosofighters&amp;safe=off&amp;sxsrf=ALeKk01YLEOaCB20aRv2-aZVOla0psa13A:1602660348305&amp;source=lnms&amp;tbm=isch&amp;sa=X&amp;ved=2ahUKEwj7h4aGx7PsAhVzqHEKHYAbD_4Q_AUoAXoECAsQAw&amp;biw=1600&amp;bih=789" TargetMode="External"/><Relationship Id="rId3" Type="http://schemas.openxmlformats.org/officeDocument/2006/relationships/hyperlink" Target="https://ig.ft.com/uber-game/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search?q=nuage+vert&amp;safe=off&amp;sxsrf=ALeKk02nZq90EWxqSoICX0I9YYJLZN_9Hw:1602660725738&amp;source=lnms&amp;tbm=isch&amp;sa=X&amp;ved=2ahUKEwjh34K6yLPsAhX_DmMBHagyCe0Q_AUoAXoECB8QAw&amp;biw=1600&amp;bih=789" TargetMode="External"/><Relationship Id="rId3" Type="http://schemas.openxmlformats.org/officeDocument/2006/relationships/hyperlink" Target="https://www.google.com/search?q=they+rule&amp;safe=off&amp;sxsrf=ALeKk00FaFcs47jQf5ZQeFu5cIq_Zo5x0Q:1602660843666&amp;source=lnms&amp;tbm=isch&amp;sa=X&amp;ved=2ahUKEwjExKDyyLPsAhVl7eAKHfLqBfsQ_AUoAXoECAsQAw&amp;biw=1600&amp;bih=789" TargetMode="External"/><Relationship Id="rId4" Type="http://schemas.openxmlformats.org/officeDocument/2006/relationships/hyperlink" Target="https://www.google.com/search?q=lubo%C5%A1+pln%C3%BD+pup%C3%ADkov%C3%BD+den%C3%ADk&amp;safe=off&amp;sxsrf=ALeKk02vKmtms8BXXsPrm1EiRVeCUbTMQw:1602660937463&amp;source=lnms&amp;tbm=isch&amp;sa=X&amp;ved=2ahUKEwj0sf2eybPsAhVB2-AKHXRJAK0Q_AUoAXoECAwQAw&amp;biw=1600&amp;bih=789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veda-technologie/technologie/data-rozhlas-podcast-marcel-sulek_1810120813_cib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imonrogers.net/2013/03/15/john-snow-data-journalist/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3.amazonaws.com/s3.documentcloud.org/documents/2070181/detroit1967.pdf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atajournalism.stanford.edu/index.html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ardiaries.wikileaks.org/" TargetMode="External"/><Relationship Id="rId3" Type="http://schemas.openxmlformats.org/officeDocument/2006/relationships/hyperlink" Target="https://www.theguardian.com/news/datablog+media/wikileak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3526cfb2b1_1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3526cfb2b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a1c8e6d40c_1_18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a1c8e6d40c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http://jonathanstray.com/wp-content/uploads/2010/12/SIGACTS-dec-2006-hi-res2.jpg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1c8e6d40c_1_7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1c8e6d40c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https://www.theguardian.com/news/datablog/2012/may/24/data-journalism-punk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1c8e6d40c_1_19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a1c8e6d40c_1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https://archive.nytimes.com/www.nytimes.com/interactive/2010/02/02/us/politics/20100201-budget-porcupine-graphic.html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https://ihned.cz/c3-58291130-000000_d-58291130-prognozy-hdp-kdo-je-nejpresnejsi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1c8e6d40c_1_20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1c8e6d40c_1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https://news.vice.com/story/journalists-and-trump-voters-live-in-separate-online-bubbles-mit-analysis-shows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https://www.lidovky.cz/bubliny.aspx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1c8e6d40c_1_20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1c8e6d40c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1c8e6d40c_1_21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1c8e6d40c_1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https://datajournalism.com/awards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http://dev.datajournalismawards.org/2018-winners/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4"/>
              </a:rPr>
              <a:t>https://www.informationisbeautifulawards.com/awards/2019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1c8e6d40c_1_25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1c8e6d40c_1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1c8e6d40c_1_7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a1c8e6d40c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https://www.nytimes.com/projects/2012/snow-fall/index.html#/?part=tunnel-creek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https://highline.huffingtonpost.com/articles/en/poor-millennials/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4"/>
              </a:rPr>
              <a:t>https://www.nytimes.com/interactive/2020/08/11/opinion/us-coronavirus-black-mortality.html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a1c8e6d40c_1_29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a1c8e6d40c_1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https://www.bellingcat.com/app/uploads/2014/11/Origin-of-the-Separatists-Buk-A-Bellingcat-Investigation1.pdf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https://www.investigace.cz/fincen-files-cesko/</a:t>
            </a:r>
            <a:r>
              <a:rPr lang="cs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1c8e6d40c_1_29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1c8e6d40c_1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https://projects.fivethirtyeight.com/2020-election-forecast/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https://www.huffpost.com/entry/pollster-predictive-perfo_b_2087862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a1c8e6d40c_1_23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Google Shape;31;ga1c8e6d40c_1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1c8e6d40c_1_30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a1c8e6d40c_1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https://demagog.cz/vypis-recniku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a1c8e6d40c_1_30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a1c8e6d40c_1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http://www.washingtonpost.com/wp-srv/special/local/dc-shot-spotter/</a:t>
            </a:r>
            <a:r>
              <a:rPr lang="cs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https://plus.rozhlas.cz/unikatni-mereni-co-se-deje-v-tele-pri-maratonu-6525665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1c8e6d40c_1_3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a1c8e6d40c_1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https://www.economist.com/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a1c8e6d40c_1_3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a1c8e6d40c_1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https://www.google.com/search?q=filosofighters&amp;safe=off&amp;sxsrf=ALeKk01YLEOaCB20aRv2-aZVOla0psa13A:1602660348305&amp;source=lnms&amp;tbm=isch&amp;sa=X&amp;ved=2ahUKEwj7h4aGx7PsAhVzqHEKHYAbD_4Q_AUoAXoECAsQAw&amp;biw=1600&amp;bih=789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https://ig.ft.com/uber-game/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1c8e6d40c_1_33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1c8e6d40c_1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https://www.google.com/search?q=nuage+vert&amp;safe=off&amp;sxsrf=ALeKk02nZq90EWxqSoICX0I9YYJLZN_9Hw:1602660725738&amp;source=lnms&amp;tbm=isch&amp;sa=X&amp;ved=2ahUKEwjh34K6yLPsAhX_DmMBHagyCe0Q_AUoAXoECB8QAw&amp;biw=1600&amp;bih=789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https://www.google.com/search?q=they+rule&amp;safe=off&amp;sxsrf=ALeKk00FaFcs47jQf5ZQeFu5cIq_Zo5x0Q:1602660843666&amp;source=lnms&amp;tbm=isch&amp;sa=X&amp;ved=2ahUKEwjExKDyyLPsAhVl7eAKHfLqBfsQ_AUoAXoECAsQAw&amp;biw=1600&amp;bih=789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4"/>
              </a:rPr>
              <a:t>https://www.google.com/search?q=lubo%C5%A1+pln%C3%BD+pup%C3%ADkov%C3%BD+den%C3%ADk&amp;safe=off&amp;sxsrf=ALeKk02vKmtms8BXXsPrm1EiRVeCUbTMQw:1602660937463&amp;source=lnms&amp;tbm=isch&amp;sa=X&amp;ved=2ahUKEwj0sf2eybPsAhVB2-AKHXRJAK0Q_AUoAXoECAwQAw&amp;biw=1600&amp;bih=789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1c8e6d40c_1_10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1c8e6d40c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a1c8e6d40c_1_28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a1c8e6d40c_1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1c8e6d40c_1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1c8e6d40c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1c8e6d40c_1_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a1c8e6d40c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a1c8e6d40c_1_1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a1c8e6d40c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a1c8e6d40c_1_2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a1c8e6d40c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a1c8e6d40c_1_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a1c8e6d40c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1c8e6d40c_1_2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a1c8e6d40c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a1c8e6d40c_1_37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a1c8e6d40c_1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rgbClr val="1155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https://www.irozhlas.cz/veda-technologie/technologie/data-rozhlas-podcast-marcel-sulek_1810120813_cib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a1c8e6d40c_1_5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a1c8e6d40c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a1c8e6d40c_1_5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a1c8e6d40c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a1c8e6d40c_1_6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a1c8e6d40c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https://simonrogers.net/2013/03/15/john-snow-data-journalist/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a1c8e6d40c_1_14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a1c8e6d40c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https://s3.amazonaws.com/s3.documentcloud.org/documents/2070181/detroit1967.pdf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a1c8e6d40c_1_17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a1c8e6d40c_1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https://datajournalism.stanford.edu/index.html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1c8e6d40c_1_18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a1c8e6d40c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https://wardiaries.wikileaks.org/</a:t>
            </a:r>
            <a:r>
              <a:rPr lang="cs"/>
              <a:t> </a:t>
            </a:r>
            <a:br>
              <a:rPr lang="cs"/>
            </a:br>
            <a:r>
              <a:rPr lang="cs" u="sng">
                <a:solidFill>
                  <a:schemeClr val="hlink"/>
                </a:solidFill>
                <a:hlinkClick r:id="rId3"/>
              </a:rPr>
              <a:t>https://www.theguardian.com/news/datablog+media/wikileaks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685800" y="2840054"/>
            <a:ext cx="7772400" cy="784738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457200" y="1200150"/>
            <a:ext cx="3994526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2" type="body"/>
          </p:nvPr>
        </p:nvSpPr>
        <p:spPr>
          <a:xfrm>
            <a:off x="4692274" y="1200150"/>
            <a:ext cx="3994526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theguardian.com/news/datablog/2012/may/24/data-journalism-punk" TargetMode="External"/><Relationship Id="rId4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slideshare.net/oreillymedia/us-senate-social-graph-1991-present?type=presentation" TargetMode="External"/><Relationship Id="rId4" Type="http://schemas.openxmlformats.org/officeDocument/2006/relationships/image" Target="../media/image4.jpg"/><Relationship Id="rId5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simonrogers.net/2013/03/15/john-snow-data-journalist/" TargetMode="External"/><Relationship Id="rId4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s3.amazonaws.com/s3.documentcloud.org/documents/2070181/detroit1967.pdf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8"/>
          <p:cNvSpPr txBox="1"/>
          <p:nvPr/>
        </p:nvSpPr>
        <p:spPr>
          <a:xfrm>
            <a:off x="-76200" y="1004175"/>
            <a:ext cx="9405300" cy="48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54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DATOVÁ ŽURNALISTIKA: OD CHOLERY PO SCROLLYTELLING</a:t>
            </a:r>
            <a:endParaRPr b="1" sz="54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2363" y="152400"/>
            <a:ext cx="477927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deburns940.jpg" id="85" name="Google Shape;85;p1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224" y="406950"/>
            <a:ext cx="3230250" cy="43295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/>
        </p:nvSpPr>
        <p:spPr>
          <a:xfrm>
            <a:off x="4488750" y="314750"/>
            <a:ext cx="4558800" cy="47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3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“ANYONE CAN DO IT. DATA JOURNALISM IS THE NEW PUNK”</a:t>
            </a:r>
            <a:endParaRPr b="1" sz="33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3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THE GUARDIAN, 2012</a:t>
            </a:r>
            <a:endParaRPr b="1" sz="33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300" y="76200"/>
            <a:ext cx="815738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jpg" id="96" name="Google Shape;96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038" y="179525"/>
            <a:ext cx="7561924" cy="4585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itterData1-01.png" id="97" name="Google Shape;9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 txBox="1"/>
          <p:nvPr/>
        </p:nvSpPr>
        <p:spPr>
          <a:xfrm>
            <a:off x="-76200" y="1156575"/>
            <a:ext cx="9405300" cy="48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9600">
                <a:solidFill>
                  <a:srgbClr val="EFEFEF"/>
                </a:solidFill>
                <a:highlight>
                  <a:srgbClr val="000000"/>
                </a:highlight>
                <a:latin typeface="EB Garamond"/>
                <a:ea typeface="EB Garamond"/>
                <a:cs typeface="EB Garamond"/>
                <a:sym typeface="EB Garamond"/>
              </a:rPr>
              <a:t>2020</a:t>
            </a:r>
            <a:endParaRPr b="1" sz="9600">
              <a:solidFill>
                <a:srgbClr val="EFEFEF"/>
              </a:solidFill>
              <a:highlight>
                <a:srgbClr val="000000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8125"/>
            <a:ext cx="9144000" cy="4394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3"/>
          <p:cNvSpPr txBox="1"/>
          <p:nvPr/>
        </p:nvSpPr>
        <p:spPr>
          <a:xfrm>
            <a:off x="-76200" y="1446250"/>
            <a:ext cx="9405300" cy="4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54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PŘÍSTUPY</a:t>
            </a:r>
            <a:endParaRPr b="1" sz="54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4"/>
          <p:cNvSpPr txBox="1"/>
          <p:nvPr>
            <p:ph idx="1" type="body"/>
          </p:nvPr>
        </p:nvSpPr>
        <p:spPr>
          <a:xfrm>
            <a:off x="396425" y="361950"/>
            <a:ext cx="85527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EXPLAINERY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/>
          <p:nvPr>
            <p:ph idx="1" type="body"/>
          </p:nvPr>
        </p:nvSpPr>
        <p:spPr>
          <a:xfrm>
            <a:off x="396425" y="361950"/>
            <a:ext cx="85527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EXPLAINERY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INVESTIGACE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6"/>
          <p:cNvSpPr txBox="1"/>
          <p:nvPr>
            <p:ph idx="1" type="body"/>
          </p:nvPr>
        </p:nvSpPr>
        <p:spPr>
          <a:xfrm>
            <a:off x="396425" y="361950"/>
            <a:ext cx="85527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EXPLAINERY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INVESTIGACE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MODELOVÁNÍ/PREDIKCE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3888" y="0"/>
            <a:ext cx="687621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7"/>
          <p:cNvSpPr txBox="1"/>
          <p:nvPr>
            <p:ph idx="1" type="body"/>
          </p:nvPr>
        </p:nvSpPr>
        <p:spPr>
          <a:xfrm>
            <a:off x="396425" y="361950"/>
            <a:ext cx="85527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EXPLAINERY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INVESTIGACE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MODELOVÁNÍ/PREDIKCE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FACT-CHECKING</a:t>
            </a:r>
            <a:b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</a:b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8"/>
          <p:cNvSpPr txBox="1"/>
          <p:nvPr>
            <p:ph idx="1" type="body"/>
          </p:nvPr>
        </p:nvSpPr>
        <p:spPr>
          <a:xfrm>
            <a:off x="396425" y="361950"/>
            <a:ext cx="85527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EXPLAINERY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INVESTIGACE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MODELOVÁNÍ/PREDIKCE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FACT-CHECKING</a:t>
            </a:r>
            <a:b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</a:b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SENSOR JOURNALISM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9"/>
          <p:cNvSpPr txBox="1"/>
          <p:nvPr>
            <p:ph idx="1" type="body"/>
          </p:nvPr>
        </p:nvSpPr>
        <p:spPr>
          <a:xfrm>
            <a:off x="396425" y="361950"/>
            <a:ext cx="85527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EXPLAINERY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INVESTIGACE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MODELOVÁNÍ/PREDIKCE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FACT-CHECKING</a:t>
            </a:r>
            <a:b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</a:b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SENSOR JOURNALISM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DAILY CHART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0"/>
          <p:cNvSpPr txBox="1"/>
          <p:nvPr>
            <p:ph idx="1" type="body"/>
          </p:nvPr>
        </p:nvSpPr>
        <p:spPr>
          <a:xfrm>
            <a:off x="396425" y="361950"/>
            <a:ext cx="85527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EXPLAINERY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INVESTIGACE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MODELOVÁNÍ/PREDIKCE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FACT-CHECKING</a:t>
            </a:r>
            <a:b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</a:b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SENSOR JOURNALISM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DAILY CHART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NEWSGAMES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1"/>
          <p:cNvSpPr txBox="1"/>
          <p:nvPr>
            <p:ph idx="1" type="body"/>
          </p:nvPr>
        </p:nvSpPr>
        <p:spPr>
          <a:xfrm>
            <a:off x="396425" y="361950"/>
            <a:ext cx="85527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EXPLAINERY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INVESTIGACE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MODELOVÁNÍ/PREDIKCE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FACT-CHECKING</a:t>
            </a:r>
            <a:b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</a:b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SENSOR JOURNALISM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DAILY CHART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NEWSGAMES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DATA ART</a:t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2"/>
          <p:cNvSpPr txBox="1"/>
          <p:nvPr>
            <p:ph type="title"/>
          </p:nvPr>
        </p:nvSpPr>
        <p:spPr>
          <a:xfrm>
            <a:off x="5772450" y="3899275"/>
            <a:ext cx="1793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>
                <a:solidFill>
                  <a:srgbClr val="FFFFF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— Vox</a:t>
            </a:r>
            <a:endParaRPr sz="4000">
              <a:solidFill>
                <a:srgbClr val="FFFFF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9" name="Google Shape;169;p32"/>
          <p:cNvSpPr txBox="1"/>
          <p:nvPr>
            <p:ph idx="1" type="body"/>
          </p:nvPr>
        </p:nvSpPr>
        <p:spPr>
          <a:xfrm>
            <a:off x="485600" y="473650"/>
            <a:ext cx="8255400" cy="36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" sz="4000">
                <a:solidFill>
                  <a:srgbClr val="FFFFF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„What makes it data journalism isn’t the form, it’s the starting point in a data. The result can take many forms: it might be a text article, or a data visualization, or a video, or something else entirely.“</a:t>
            </a:r>
            <a:r>
              <a:rPr b="1" lang="cs" sz="4000">
                <a:solidFill>
                  <a:srgbClr val="FFFFF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b="1" sz="4000">
              <a:solidFill>
                <a:srgbClr val="FFFFF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3"/>
          <p:cNvSpPr txBox="1"/>
          <p:nvPr/>
        </p:nvSpPr>
        <p:spPr>
          <a:xfrm>
            <a:off x="-76200" y="1446250"/>
            <a:ext cx="9405300" cy="4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54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PROCES</a:t>
            </a:r>
            <a:endParaRPr b="1" sz="54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345" y="76200"/>
            <a:ext cx="61093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_uploaded_from_ios.jpg" id="185" name="Google Shape;1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6"/>
          <p:cNvPicPr preferRelativeResize="0"/>
          <p:nvPr/>
        </p:nvPicPr>
        <p:blipFill rotWithShape="1">
          <a:blip r:embed="rId3">
            <a:alphaModFix/>
          </a:blip>
          <a:srcRect b="9346" l="0" r="0" t="0"/>
          <a:stretch/>
        </p:blipFill>
        <p:spPr>
          <a:xfrm>
            <a:off x="0" y="228600"/>
            <a:ext cx="9144001" cy="4070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0"/>
          <p:cNvSpPr txBox="1"/>
          <p:nvPr/>
        </p:nvSpPr>
        <p:spPr>
          <a:xfrm>
            <a:off x="-76200" y="1446250"/>
            <a:ext cx="9405300" cy="4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54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HISTORIE</a:t>
            </a:r>
            <a:endParaRPr b="1" sz="54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7"/>
          <p:cNvPicPr preferRelativeResize="0"/>
          <p:nvPr/>
        </p:nvPicPr>
        <p:blipFill rotWithShape="1">
          <a:blip r:embed="rId3">
            <a:alphaModFix/>
          </a:blip>
          <a:srcRect b="48748" l="0" r="1835" t="2932"/>
          <a:stretch/>
        </p:blipFill>
        <p:spPr>
          <a:xfrm>
            <a:off x="152400" y="418325"/>
            <a:ext cx="8660951" cy="438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425" y="309225"/>
            <a:ext cx="8057125" cy="483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3113"/>
            <a:ext cx="9143998" cy="4297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yyy.png" id="44" name="Google Shape;4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9885"/>
            <a:ext cx="9144000" cy="4603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yyy.png" id="49" name="Google Shape;4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9885"/>
            <a:ext cx="9144000" cy="460373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2"/>
          <p:cNvSpPr/>
          <p:nvPr/>
        </p:nvSpPr>
        <p:spPr>
          <a:xfrm>
            <a:off x="1377921" y="2608550"/>
            <a:ext cx="1967850" cy="2372900"/>
          </a:xfrm>
          <a:custGeom>
            <a:rect b="b" l="l" r="r" t="t"/>
            <a:pathLst>
              <a:path extrusionOk="0" h="94916" w="78714">
                <a:moveTo>
                  <a:pt x="25671" y="14825"/>
                </a:moveTo>
                <a:cubicBezTo>
                  <a:pt x="20067" y="16091"/>
                  <a:pt x="18997" y="13829"/>
                  <a:pt x="14462" y="17356"/>
                </a:cubicBezTo>
                <a:cubicBezTo>
                  <a:pt x="5217" y="24546"/>
                  <a:pt x="-1633" y="37995"/>
                  <a:pt x="360" y="49536"/>
                </a:cubicBezTo>
                <a:cubicBezTo>
                  <a:pt x="2457" y="61678"/>
                  <a:pt x="1492" y="63181"/>
                  <a:pt x="9761" y="72316"/>
                </a:cubicBezTo>
                <a:cubicBezTo>
                  <a:pt x="21303" y="85067"/>
                  <a:pt x="22996" y="83683"/>
                  <a:pt x="38326" y="91480"/>
                </a:cubicBezTo>
                <a:cubicBezTo>
                  <a:pt x="44366" y="94552"/>
                  <a:pt x="45377" y="96075"/>
                  <a:pt x="51705" y="93649"/>
                </a:cubicBezTo>
                <a:cubicBezTo>
                  <a:pt x="57953" y="91254"/>
                  <a:pt x="56610" y="88920"/>
                  <a:pt x="60021" y="83164"/>
                </a:cubicBezTo>
                <a:cubicBezTo>
                  <a:pt x="68225" y="69321"/>
                  <a:pt x="68034" y="69177"/>
                  <a:pt x="74846" y="54599"/>
                </a:cubicBezTo>
                <a:cubicBezTo>
                  <a:pt x="77097" y="49781"/>
                  <a:pt x="79903" y="49476"/>
                  <a:pt x="78100" y="44474"/>
                </a:cubicBezTo>
                <a:cubicBezTo>
                  <a:pt x="69088" y="19473"/>
                  <a:pt x="37660" y="6653"/>
                  <a:pt x="11931" y="0"/>
                </a:cubicBezTo>
              </a:path>
            </a:pathLst>
          </a:custGeom>
          <a:noFill/>
          <a:ln cap="flat" cmpd="sng" w="1143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" name="Google Shape;51;p12"/>
          <p:cNvSpPr/>
          <p:nvPr/>
        </p:nvSpPr>
        <p:spPr>
          <a:xfrm>
            <a:off x="2540100" y="397750"/>
            <a:ext cx="361600" cy="2151400"/>
          </a:xfrm>
          <a:custGeom>
            <a:rect b="b" l="l" r="r" t="t"/>
            <a:pathLst>
              <a:path extrusionOk="0" h="86056" w="14464">
                <a:moveTo>
                  <a:pt x="14464" y="0"/>
                </a:moveTo>
                <a:cubicBezTo>
                  <a:pt x="9866" y="28722"/>
                  <a:pt x="0" y="56968"/>
                  <a:pt x="0" y="86056"/>
                </a:cubicBezTo>
              </a:path>
            </a:pathLst>
          </a:custGeom>
          <a:noFill/>
          <a:ln cap="flat" cmpd="sng" w="1143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" name="Google Shape;52;p12"/>
          <p:cNvSpPr/>
          <p:nvPr/>
        </p:nvSpPr>
        <p:spPr>
          <a:xfrm>
            <a:off x="2223725" y="1961575"/>
            <a:ext cx="1202250" cy="587575"/>
          </a:xfrm>
          <a:custGeom>
            <a:rect b="b" l="l" r="r" t="t"/>
            <a:pathLst>
              <a:path extrusionOk="0" h="23503" w="48090">
                <a:moveTo>
                  <a:pt x="0" y="0"/>
                </a:moveTo>
                <a:cubicBezTo>
                  <a:pt x="5107" y="3249"/>
                  <a:pt x="9124" y="8927"/>
                  <a:pt x="10486" y="14825"/>
                </a:cubicBezTo>
                <a:cubicBezTo>
                  <a:pt x="11164" y="17761"/>
                  <a:pt x="10004" y="23503"/>
                  <a:pt x="13017" y="23503"/>
                </a:cubicBezTo>
                <a:cubicBezTo>
                  <a:pt x="13825" y="23503"/>
                  <a:pt x="13214" y="22671"/>
                  <a:pt x="13740" y="22057"/>
                </a:cubicBezTo>
                <a:cubicBezTo>
                  <a:pt x="16487" y="18852"/>
                  <a:pt x="16158" y="18455"/>
                  <a:pt x="19526" y="15910"/>
                </a:cubicBezTo>
                <a:cubicBezTo>
                  <a:pt x="28222" y="9340"/>
                  <a:pt x="38345" y="4879"/>
                  <a:pt x="48090" y="0"/>
                </a:cubicBezTo>
              </a:path>
            </a:pathLst>
          </a:custGeom>
          <a:noFill/>
          <a:ln cap="flat" cmpd="sng" w="1143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now-cholera-map-1.jpg" id="57" name="Google Shape;57;p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6375" y="253100"/>
            <a:ext cx="5020497" cy="46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28600" y="313500"/>
            <a:ext cx="3000000" cy="14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4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JOHN SNOW, 1854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xxx.png" id="63" name="Google Shape;63;p1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1274" y="251725"/>
            <a:ext cx="3582824" cy="464004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501250" y="473325"/>
            <a:ext cx="3000000" cy="14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4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PHILIP MEYER</a:t>
            </a:r>
            <a:r>
              <a:rPr b="1" lang="cs" sz="54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, 1967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-76200" y="1156575"/>
            <a:ext cx="9405300" cy="48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9600">
                <a:solidFill>
                  <a:srgbClr val="EFEFEF"/>
                </a:solidFill>
                <a:highlight>
                  <a:srgbClr val="434343"/>
                </a:highlight>
                <a:latin typeface="EB Garamond"/>
                <a:ea typeface="EB Garamond"/>
                <a:cs typeface="EB Garamond"/>
                <a:sym typeface="EB Garamond"/>
              </a:rPr>
              <a:t>2010s</a:t>
            </a:r>
            <a:endParaRPr b="1" sz="9600">
              <a:solidFill>
                <a:srgbClr val="EFEFEF"/>
              </a:solidFill>
              <a:highlight>
                <a:srgbClr val="434343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b="0" l="744" r="0" t="0"/>
          <a:stretch/>
        </p:blipFill>
        <p:spPr>
          <a:xfrm>
            <a:off x="1105125" y="0"/>
            <a:ext cx="698582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