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BF81E-41B2-BCDA-CE7E-25436D6A6137}" v="24" dt="2021-01-08T10:46:12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Procházková" userId="S::439638@muni.cz::df931a41-6b75-4099-b4b0-06f37a554dd4" providerId="AD" clId="Web-{6A8BF81E-41B2-BCDA-CE7E-25436D6A6137}"/>
    <pc:docChg chg="modSld">
      <pc:chgData name="Klára Procházková" userId="S::439638@muni.cz::df931a41-6b75-4099-b4b0-06f37a554dd4" providerId="AD" clId="Web-{6A8BF81E-41B2-BCDA-CE7E-25436D6A6137}" dt="2021-01-08T10:46:12.171" v="21" actId="20577"/>
      <pc:docMkLst>
        <pc:docMk/>
      </pc:docMkLst>
      <pc:sldChg chg="addSp delSp modSp">
        <pc:chgData name="Klára Procházková" userId="S::439638@muni.cz::df931a41-6b75-4099-b4b0-06f37a554dd4" providerId="AD" clId="Web-{6A8BF81E-41B2-BCDA-CE7E-25436D6A6137}" dt="2021-01-08T10:46:12.171" v="21" actId="20577"/>
        <pc:sldMkLst>
          <pc:docMk/>
          <pc:sldMk cId="869865600" sldId="261"/>
        </pc:sldMkLst>
        <pc:spChg chg="mod">
          <ac:chgData name="Klára Procházková" userId="S::439638@muni.cz::df931a41-6b75-4099-b4b0-06f37a554dd4" providerId="AD" clId="Web-{6A8BF81E-41B2-BCDA-CE7E-25436D6A6137}" dt="2021-01-08T10:46:12.171" v="21" actId="20577"/>
          <ac:spMkLst>
            <pc:docMk/>
            <pc:sldMk cId="869865600" sldId="261"/>
            <ac:spMk id="5" creationId="{3C92E4F9-0D32-4909-AEF7-DBB6F76CF8E0}"/>
          </ac:spMkLst>
        </pc:spChg>
        <pc:picChg chg="mod">
          <ac:chgData name="Klára Procházková" userId="S::439638@muni.cz::df931a41-6b75-4099-b4b0-06f37a554dd4" providerId="AD" clId="Web-{6A8BF81E-41B2-BCDA-CE7E-25436D6A6137}" dt="2021-01-08T10:39:23.557" v="14" actId="1076"/>
          <ac:picMkLst>
            <pc:docMk/>
            <pc:sldMk cId="869865600" sldId="261"/>
            <ac:picMk id="6" creationId="{A51C5B9B-54AD-4346-818F-6383AAD66995}"/>
          </ac:picMkLst>
        </pc:picChg>
        <pc:picChg chg="mod">
          <ac:chgData name="Klára Procházková" userId="S::439638@muni.cz::df931a41-6b75-4099-b4b0-06f37a554dd4" providerId="AD" clId="Web-{6A8BF81E-41B2-BCDA-CE7E-25436D6A6137}" dt="2021-01-08T10:39:26.853" v="15" actId="1076"/>
          <ac:picMkLst>
            <pc:docMk/>
            <pc:sldMk cId="869865600" sldId="261"/>
            <ac:picMk id="7" creationId="{87A9F836-82C1-4924-A64E-C4D94BE4946C}"/>
          </ac:picMkLst>
        </pc:picChg>
        <pc:picChg chg="del">
          <ac:chgData name="Klára Procházková" userId="S::439638@muni.cz::df931a41-6b75-4099-b4b0-06f37a554dd4" providerId="AD" clId="Web-{6A8BF81E-41B2-BCDA-CE7E-25436D6A6137}" dt="2021-01-08T10:35:23.663" v="0"/>
          <ac:picMkLst>
            <pc:docMk/>
            <pc:sldMk cId="869865600" sldId="261"/>
            <ac:picMk id="8" creationId="{74525B7E-AA56-484D-BABB-809D5F4A4D40}"/>
          </ac:picMkLst>
        </pc:picChg>
        <pc:picChg chg="add mod">
          <ac:chgData name="Klára Procházková" userId="S::439638@muni.cz::df931a41-6b75-4099-b4b0-06f37a554dd4" providerId="AD" clId="Web-{6A8BF81E-41B2-BCDA-CE7E-25436D6A6137}" dt="2021-01-08T10:38:07.884" v="13" actId="1076"/>
          <ac:picMkLst>
            <pc:docMk/>
            <pc:sldMk cId="869865600" sldId="261"/>
            <ac:picMk id="9" creationId="{038419FF-E16A-4908-A7AB-C229A301E099}"/>
          </ac:picMkLst>
        </pc:picChg>
        <pc:picChg chg="add mod">
          <ac:chgData name="Klára Procházková" userId="S::439638@muni.cz::df931a41-6b75-4099-b4b0-06f37a554dd4" providerId="AD" clId="Web-{6A8BF81E-41B2-BCDA-CE7E-25436D6A6137}" dt="2021-01-08T10:38:05.962" v="12" actId="1076"/>
          <ac:picMkLst>
            <pc:docMk/>
            <pc:sldMk cId="869865600" sldId="261"/>
            <ac:picMk id="10" creationId="{736CBA52-2C02-4D06-BE04-175E6D72B759}"/>
          </ac:picMkLst>
        </pc:picChg>
      </pc:sldChg>
    </pc:docChg>
  </pc:docChgLst>
  <pc:docChgLst>
    <pc:chgData name="Klára Procházková" userId="df931a41-6b75-4099-b4b0-06f37a554dd4" providerId="ADAL" clId="{95F2D9E4-C661-4FC0-8B8D-2CCB15DD9749}"/>
    <pc:docChg chg="modSld">
      <pc:chgData name="Klára Procházková" userId="df931a41-6b75-4099-b4b0-06f37a554dd4" providerId="ADAL" clId="{95F2D9E4-C661-4FC0-8B8D-2CCB15DD9749}" dt="2021-01-08T10:56:56.088" v="70" actId="20577"/>
      <pc:docMkLst>
        <pc:docMk/>
      </pc:docMkLst>
      <pc:sldChg chg="modSp">
        <pc:chgData name="Klára Procházková" userId="df931a41-6b75-4099-b4b0-06f37a554dd4" providerId="ADAL" clId="{95F2D9E4-C661-4FC0-8B8D-2CCB15DD9749}" dt="2021-01-05T10:10:20.258" v="1" actId="1076"/>
        <pc:sldMkLst>
          <pc:docMk/>
          <pc:sldMk cId="1034026452" sldId="257"/>
        </pc:sldMkLst>
        <pc:picChg chg="mod">
          <ac:chgData name="Klára Procházková" userId="df931a41-6b75-4099-b4b0-06f37a554dd4" providerId="ADAL" clId="{95F2D9E4-C661-4FC0-8B8D-2CCB15DD9749}" dt="2021-01-05T10:10:20.258" v="1" actId="1076"/>
          <ac:picMkLst>
            <pc:docMk/>
            <pc:sldMk cId="1034026452" sldId="257"/>
            <ac:picMk id="7" creationId="{4CD7D34E-204A-4F86-A192-634DE45A08EA}"/>
          </ac:picMkLst>
        </pc:picChg>
        <pc:picChg chg="mod">
          <ac:chgData name="Klára Procházková" userId="df931a41-6b75-4099-b4b0-06f37a554dd4" providerId="ADAL" clId="{95F2D9E4-C661-4FC0-8B8D-2CCB15DD9749}" dt="2021-01-05T10:10:18.707" v="0" actId="1076"/>
          <ac:picMkLst>
            <pc:docMk/>
            <pc:sldMk cId="1034026452" sldId="257"/>
            <ac:picMk id="8" creationId="{CA9BA836-EE70-4CB1-89D7-D779316E95E3}"/>
          </ac:picMkLst>
        </pc:picChg>
      </pc:sldChg>
      <pc:sldChg chg="modSp">
        <pc:chgData name="Klára Procházková" userId="df931a41-6b75-4099-b4b0-06f37a554dd4" providerId="ADAL" clId="{95F2D9E4-C661-4FC0-8B8D-2CCB15DD9749}" dt="2021-01-08T10:56:56.088" v="70" actId="20577"/>
        <pc:sldMkLst>
          <pc:docMk/>
          <pc:sldMk cId="3206343967" sldId="259"/>
        </pc:sldMkLst>
        <pc:spChg chg="mod">
          <ac:chgData name="Klára Procházková" userId="df931a41-6b75-4099-b4b0-06f37a554dd4" providerId="ADAL" clId="{95F2D9E4-C661-4FC0-8B8D-2CCB15DD9749}" dt="2021-01-08T10:56:56.088" v="70" actId="20577"/>
          <ac:spMkLst>
            <pc:docMk/>
            <pc:sldMk cId="3206343967" sldId="259"/>
            <ac:spMk id="5" creationId="{A91677AF-342A-46D2-9B4B-FB6156FC0D91}"/>
          </ac:spMkLst>
        </pc:spChg>
      </pc:sldChg>
      <pc:sldChg chg="modSp">
        <pc:chgData name="Klára Procházková" userId="df931a41-6b75-4099-b4b0-06f37a554dd4" providerId="ADAL" clId="{95F2D9E4-C661-4FC0-8B8D-2CCB15DD9749}" dt="2021-01-05T10:10:28.835" v="2" actId="1076"/>
        <pc:sldMkLst>
          <pc:docMk/>
          <pc:sldMk cId="2412840993" sldId="260"/>
        </pc:sldMkLst>
        <pc:graphicFrameChg chg="mod">
          <ac:chgData name="Klára Procházková" userId="df931a41-6b75-4099-b4b0-06f37a554dd4" providerId="ADAL" clId="{95F2D9E4-C661-4FC0-8B8D-2CCB15DD9749}" dt="2021-01-05T10:10:28.835" v="2" actId="1076"/>
          <ac:graphicFrameMkLst>
            <pc:docMk/>
            <pc:sldMk cId="2412840993" sldId="260"/>
            <ac:graphicFrameMk id="6" creationId="{0B121B49-A955-4EE6-946F-6A086B8EAE39}"/>
          </ac:graphicFrameMkLst>
        </pc:graphicFrameChg>
      </pc:sldChg>
      <pc:sldChg chg="modSp">
        <pc:chgData name="Klára Procházková" userId="df931a41-6b75-4099-b4b0-06f37a554dd4" providerId="ADAL" clId="{95F2D9E4-C661-4FC0-8B8D-2CCB15DD9749}" dt="2021-01-05T10:36:35.419" v="10" actId="14100"/>
        <pc:sldMkLst>
          <pc:docMk/>
          <pc:sldMk cId="869865600" sldId="261"/>
        </pc:sldMkLst>
        <pc:spChg chg="mod">
          <ac:chgData name="Klára Procházková" userId="df931a41-6b75-4099-b4b0-06f37a554dd4" providerId="ADAL" clId="{95F2D9E4-C661-4FC0-8B8D-2CCB15DD9749}" dt="2021-01-05T10:36:24.123" v="6" actId="14100"/>
          <ac:spMkLst>
            <pc:docMk/>
            <pc:sldMk cId="869865600" sldId="261"/>
            <ac:spMk id="5" creationId="{3C92E4F9-0D32-4909-AEF7-DBB6F76CF8E0}"/>
          </ac:spMkLst>
        </pc:spChg>
        <pc:picChg chg="mod">
          <ac:chgData name="Klára Procházková" userId="df931a41-6b75-4099-b4b0-06f37a554dd4" providerId="ADAL" clId="{95F2D9E4-C661-4FC0-8B8D-2CCB15DD9749}" dt="2021-01-05T10:36:30.195" v="8" actId="1076"/>
          <ac:picMkLst>
            <pc:docMk/>
            <pc:sldMk cId="869865600" sldId="261"/>
            <ac:picMk id="6" creationId="{A51C5B9B-54AD-4346-818F-6383AAD66995}"/>
          </ac:picMkLst>
        </pc:picChg>
        <pc:picChg chg="mod">
          <ac:chgData name="Klára Procházková" userId="df931a41-6b75-4099-b4b0-06f37a554dd4" providerId="ADAL" clId="{95F2D9E4-C661-4FC0-8B8D-2CCB15DD9749}" dt="2021-01-05T10:36:27.435" v="7" actId="1076"/>
          <ac:picMkLst>
            <pc:docMk/>
            <pc:sldMk cId="869865600" sldId="261"/>
            <ac:picMk id="7" creationId="{87A9F836-82C1-4924-A64E-C4D94BE4946C}"/>
          </ac:picMkLst>
        </pc:picChg>
        <pc:picChg chg="mod">
          <ac:chgData name="Klára Procházková" userId="df931a41-6b75-4099-b4b0-06f37a554dd4" providerId="ADAL" clId="{95F2D9E4-C661-4FC0-8B8D-2CCB15DD9749}" dt="2021-01-05T10:36:35.419" v="10" actId="14100"/>
          <ac:picMkLst>
            <pc:docMk/>
            <pc:sldMk cId="869865600" sldId="261"/>
            <ac:picMk id="8" creationId="{74525B7E-AA56-484D-BABB-809D5F4A4D40}"/>
          </ac:picMkLst>
        </pc:picChg>
      </pc:sldChg>
      <pc:sldChg chg="modSp">
        <pc:chgData name="Klára Procházková" userId="df931a41-6b75-4099-b4b0-06f37a554dd4" providerId="ADAL" clId="{95F2D9E4-C661-4FC0-8B8D-2CCB15DD9749}" dt="2021-01-05T10:49:27.404" v="42" actId="1076"/>
        <pc:sldMkLst>
          <pc:docMk/>
          <pc:sldMk cId="2334579650" sldId="266"/>
        </pc:sldMkLst>
        <pc:spChg chg="mod">
          <ac:chgData name="Klára Procházková" userId="df931a41-6b75-4099-b4b0-06f37a554dd4" providerId="ADAL" clId="{95F2D9E4-C661-4FC0-8B8D-2CCB15DD9749}" dt="2021-01-05T10:48:58.071" v="40" actId="404"/>
          <ac:spMkLst>
            <pc:docMk/>
            <pc:sldMk cId="2334579650" sldId="266"/>
            <ac:spMk id="5" creationId="{B028739B-C953-4DF1-BE99-6B12959D0FCB}"/>
          </ac:spMkLst>
        </pc:spChg>
        <pc:picChg chg="mod modCrop">
          <ac:chgData name="Klára Procházková" userId="df931a41-6b75-4099-b4b0-06f37a554dd4" providerId="ADAL" clId="{95F2D9E4-C661-4FC0-8B8D-2CCB15DD9749}" dt="2021-01-05T10:49:27.404" v="42" actId="1076"/>
          <ac:picMkLst>
            <pc:docMk/>
            <pc:sldMk cId="2334579650" sldId="266"/>
            <ac:picMk id="6" creationId="{D862097F-9CA3-48E1-8210-C541072DD4C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rgbClr val="FF0000"/>
                </a:solidFill>
              </a:rPr>
              <a:t>Česká společnost chudne! Útrata za potraviny se v českých domácnostech snížila za poslední 4 roky o 30 %!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Útrata za potraviny se v českých domácnostech snížila za poslední 4 roky o 30 %!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E01-A0BF-0A763A1C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32096"/>
        <c:axId val="400432752"/>
      </c:barChart>
      <c:catAx>
        <c:axId val="4004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752"/>
        <c:crosses val="autoZero"/>
        <c:auto val="1"/>
        <c:lblAlgn val="ctr"/>
        <c:lblOffset val="100"/>
        <c:noMultiLvlLbl val="0"/>
      </c:catAx>
      <c:valAx>
        <c:axId val="4004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11112819/99020519.pdf/68406c94-f327-4b60-a8ec-3499ebf3e94c?version=1.1" TargetMode="External"/><Relationship Id="rId2" Type="http://schemas.openxmlformats.org/officeDocument/2006/relationships/hyperlink" Target="https://www.youtube.com/watch?v=0Rnq1NpHdm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pss-tutorials.com/spss-apa-contingency-tab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kvantitativních dat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697498" cy="1171580"/>
          </a:xfrm>
        </p:spPr>
        <p:txBody>
          <a:bodyPr/>
          <a:lstStyle/>
          <a:p>
            <a:r>
              <a:rPr lang="cs-CZ" dirty="0"/>
              <a:t>Lže statistika?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697498" cy="698497"/>
          </a:xfrm>
        </p:spPr>
        <p:txBody>
          <a:bodyPr/>
          <a:lstStyle/>
          <a:p>
            <a:r>
              <a:rPr lang="cs-CZ" cap="all" dirty="0"/>
              <a:t>ANEB JAK REPORTOVAT DATA A NEKAZIT SOCIOLOGŮM POVĚST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B11675-BAE1-4483-A019-1C1E9EC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91" y="721443"/>
            <a:ext cx="5357607" cy="54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B9C4C-3A18-4E6A-B014-E2A143269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BA06B2-5168-4723-81FB-FFDAE8EF9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3DBD7F-4AAD-435F-BDB6-6BA2A0D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340DB4-CB48-475C-BBEE-B6389DA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osoba, žena, monitor, mobilní telefon&#10;&#10;Popis byl vytvořen automaticky">
            <a:extLst>
              <a:ext uri="{FF2B5EF4-FFF2-40B4-BE49-F238E27FC236}">
                <a16:creationId xmlns:a16="http://schemas.microsoft.com/office/drawing/2014/main" id="{0DEB6792-A2A9-4076-8693-FE70C9FF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4" y="1253331"/>
            <a:ext cx="7612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F4CB5-CFA9-485D-B8C7-7FEDB4BB6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B8E86-17B4-430D-B00B-520ACE99A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0D8BBC-0952-4A9E-A25A-31F0A097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28739B-C953-4DF1-BE99-6B12959D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Zdroj: O složitém jednoduše – populárně naučná příručka Českého statistického úřadu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62097F-9CA3-48E1-8210-C541072D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35"/>
          <a:stretch/>
        </p:blipFill>
        <p:spPr>
          <a:xfrm>
            <a:off x="339543" y="2079460"/>
            <a:ext cx="11132457" cy="2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CD15BA-AE84-4B7F-8615-F16355EA6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A75DA5-DF9F-4CAC-982A-F46D039C3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2EA22-3440-475C-BB30-39A6389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grafů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1BE6D9-429D-4F85-862F-F99C9137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85512" cy="4139998"/>
          </a:xfrm>
        </p:spPr>
        <p:txBody>
          <a:bodyPr/>
          <a:lstStyle/>
          <a:p>
            <a:r>
              <a:rPr lang="cs-CZ" dirty="0"/>
              <a:t>Histogram – distribuce hodnot</a:t>
            </a:r>
          </a:p>
          <a:p>
            <a:r>
              <a:rPr lang="cs-CZ" dirty="0"/>
              <a:t>Sloupcový graf – nejvíce univerzální, ideální pro porovnání četností</a:t>
            </a:r>
          </a:p>
          <a:p>
            <a:r>
              <a:rPr lang="cs-CZ" dirty="0"/>
              <a:t>Koláčový graf/sloupcový poměrový – zajímá nás poměr mezi hodnotami</a:t>
            </a:r>
          </a:p>
          <a:p>
            <a:r>
              <a:rPr lang="cs-CZ" dirty="0"/>
              <a:t>Krabičkový graf (box plot) – distribuce hodnot s důrazem na odlehlé a střední hodnoty</a:t>
            </a:r>
          </a:p>
          <a:p>
            <a:r>
              <a:rPr lang="cs-CZ" dirty="0"/>
              <a:t>Čárový graf – trendy, časové řady</a:t>
            </a:r>
          </a:p>
          <a:p>
            <a:endParaRPr lang="cs-CZ" dirty="0"/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2311C36-C72F-464A-A927-8D08D096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698774"/>
            <a:ext cx="4265288" cy="5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D8A99-07E0-4B75-BD00-0531ED4F4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CE5C-E0D5-4549-A21A-A2AD719E4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F44C4D-760E-484E-9A25-6A5E9101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Explorační graf z SPSS</a:t>
            </a:r>
          </a:p>
        </p:txBody>
      </p:sp>
      <p:pic>
        <p:nvPicPr>
          <p:cNvPr id="6" name="Zástupný obsah 7">
            <a:extLst>
              <a:ext uri="{FF2B5EF4-FFF2-40B4-BE49-F238E27FC236}">
                <a16:creationId xmlns:a16="http://schemas.microsoft.com/office/drawing/2014/main" id="{61E7ADF0-245D-45D5-B47F-D836C8FCB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3276" y="1692275"/>
            <a:ext cx="516703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52612-465F-434E-9F47-CA66DEDB8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4E832-9615-4447-8344-C8659C803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86FA1E-7546-4B7E-BFD2-DAF9D311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1F55F8-555F-4218-97E6-6764DBDA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32A30DF-7D70-472A-8A91-CD43C04E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473"/>
            <a:ext cx="10134500" cy="39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26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9542A-639A-4801-BED3-6C7BD5B47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86538-E83B-4127-BC4D-E382B7FC2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F7B7ED-A39F-4CFD-95ED-3DE61F07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mrknout dál, pokud mě data baví?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DDC9A52-F512-4825-B8C9-4D70E276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5375275" cy="4140200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Last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tonight</a:t>
            </a:r>
            <a:r>
              <a:rPr lang="cs-CZ" dirty="0"/>
              <a:t> a věda – jak interpretovat a nebýt za blbce - </a:t>
            </a:r>
            <a:r>
              <a:rPr lang="cs-CZ" dirty="0">
                <a:hlinkClick r:id="rId2"/>
              </a:rPr>
              <a:t>https://www.youtube.com/watch?v=0Rnq1NpHdmw</a:t>
            </a:r>
            <a:r>
              <a:rPr lang="cs-CZ" dirty="0"/>
              <a:t> </a:t>
            </a:r>
          </a:p>
          <a:p>
            <a:r>
              <a:rPr lang="cs-CZ" dirty="0"/>
              <a:t>Slepé skvrny od Daniela Prokopa (bývalého šéfa výzkumu v </a:t>
            </a:r>
            <a:r>
              <a:rPr lang="cs-CZ" dirty="0" err="1"/>
              <a:t>Medianu</a:t>
            </a:r>
            <a:r>
              <a:rPr lang="cs-CZ" dirty="0"/>
              <a:t>) – o chudobě, vzdělávání, populismu a dalších výzvách české společnosti</a:t>
            </a:r>
          </a:p>
          <a:p>
            <a:r>
              <a:rPr lang="cs-CZ" dirty="0"/>
              <a:t>O složitém jednoduše – populárně naučná příručka Českého statistického úřadu - </a:t>
            </a:r>
            <a:r>
              <a:rPr lang="cs-CZ" dirty="0">
                <a:hlinkClick r:id="rId3"/>
              </a:rPr>
              <a:t>https://www.czso.cz/documents/10180/111112819/99020519.pdf/68406c94-f327-4b60-a8ec-3499ebf3e94c?version=1.1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AC67C8-3DDF-47CF-98AD-ABCFE3F26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299" y="3290086"/>
            <a:ext cx="2587784" cy="25877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F50A94-C290-4B03-8CF5-DF0520C75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859" y="3290086"/>
            <a:ext cx="1745268" cy="2577314"/>
          </a:xfrm>
          <a:prstGeom prst="rect">
            <a:avLst/>
          </a:prstGeom>
        </p:spPr>
      </p:pic>
      <p:pic>
        <p:nvPicPr>
          <p:cNvPr id="12" name="Picture 2" descr="John Oliver in Last Week Tonight with John Oliver (2014)">
            <a:extLst>
              <a:ext uri="{FF2B5EF4-FFF2-40B4-BE49-F238E27FC236}">
                <a16:creationId xmlns:a16="http://schemas.microsoft.com/office/drawing/2014/main" id="{06E9EA54-B247-474D-BA9B-CCCFD314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0" y="1503270"/>
            <a:ext cx="2783038" cy="1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3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9379A-4EB3-4B29-88EC-83115CEDA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E9FCA-A94E-4BC3-AD5C-3DB27A462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2C0D9D-0DFC-425F-AA46-4A17FDF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1C6B909-DAF0-4852-A29E-A3D0CB16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03BA7A-387C-457F-AA7A-17EE6F78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03" y="1461872"/>
            <a:ext cx="7658993" cy="39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0F9C7-8864-4E02-AA6E-95882CC50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9EFB34-B8DD-4CF0-8198-B8746E45B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B68DED-E59E-4E24-9016-DCC9733F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5CB9D9-F807-4356-9D3E-53C02717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CD7D34E-204A-4F86-A192-634DE45A0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36" y="1897538"/>
            <a:ext cx="4205475" cy="4485840"/>
          </a:xfrm>
          <a:prstGeom prst="rect">
            <a:avLst/>
          </a:prstGeom>
        </p:spPr>
      </p:pic>
      <p:pic>
        <p:nvPicPr>
          <p:cNvPr id="8" name="Zástupný obsah 3">
            <a:extLst>
              <a:ext uri="{FF2B5EF4-FFF2-40B4-BE49-F238E27FC236}">
                <a16:creationId xmlns:a16="http://schemas.microsoft.com/office/drawing/2014/main" id="{CA9BA836-EE70-4CB1-89D7-D779316E9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02" y="582807"/>
            <a:ext cx="5887690" cy="117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4B57B-36F2-47AD-AE1A-1408E8A93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8118D-5529-44EE-BE97-9FB8F9076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5603C-948A-4605-8D5D-B24FAF14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interpretaci výzkumů v médiích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0F9BC6-8AB8-4E0C-8BA2-B60F65953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Záměna ankety se seriózním výzkumem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Zobecnění výsledků výzkumu z konkrétní cílové skupiny na běžnou populaci (či širší cílovou skupinu)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Interpretace výsledků nad rámec zjišťovaných údajů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Nepřesná interpretace znění otázky (či variant odpovědí)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Záměna výzkumu a tvrdých dat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Neúplné sdělení (Důvěra ve veřejného činitele „X“ klesla; ale klesla v rámci statistické chyby a zároveň je důvěra v něj stále nejvyšší v porovnání s ostatními veřejnými činiteli)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Srovnávání výsledků metodicky nesrovnatelných výzkumů (jiný vzorek, jiná metoda – např. anketa versus kvótní sběr)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Uvedení výsledků výzkumu bez zdroje (kdo a jak realizoval…)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Použití časově zastaralých či věcně překonaných dat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Neověření si původu výzkumu, solidnosti realizátora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7413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zpráva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Většinou směsice textů, tabulek a grafů</a:t>
            </a:r>
          </a:p>
          <a:p>
            <a:r>
              <a:rPr lang="cs-CZ" dirty="0"/>
              <a:t>Obecně platí:</a:t>
            </a:r>
          </a:p>
          <a:p>
            <a:pPr lvl="1"/>
            <a:r>
              <a:rPr lang="cs-CZ" dirty="0"/>
              <a:t>Pište srozumitelně</a:t>
            </a:r>
          </a:p>
          <a:p>
            <a:pPr lvl="1"/>
            <a:r>
              <a:rPr lang="cs-CZ" dirty="0"/>
              <a:t>Preferujte psaní v 1. osobě (autorský plurál vědecká komunita nerada vidí)</a:t>
            </a:r>
          </a:p>
          <a:p>
            <a:pPr lvl="1"/>
            <a:r>
              <a:rPr lang="cs-CZ" dirty="0"/>
              <a:t>Tabulky a grafy určitě uvádějte – jednak tím ušetříte místo, jednak je to přehlednější</a:t>
            </a:r>
          </a:p>
          <a:p>
            <a:pPr lvl="1"/>
            <a:r>
              <a:rPr lang="cs-CZ" dirty="0"/>
              <a:t>Do textu ideálně nepište, to co je v tabulce a naopak – je to zbytečné dublování obsahu</a:t>
            </a:r>
          </a:p>
          <a:p>
            <a:pPr lvl="1"/>
            <a:r>
              <a:rPr lang="cs-CZ" dirty="0"/>
              <a:t>Účelem textové části je INTERPRETOVAT</a:t>
            </a: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 TRENDY, GENERALIZACE, ASOCIACE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34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A71C20-A524-42DC-9D85-3B766FA12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ED67C-4499-4110-9827-74C70FCBA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AC0B01-8EB0-460D-8C76-EB9711A7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F4301-205B-4ADE-A72D-44F60F394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B121B49-A955-4EE6-946F-6A086B8EA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03597"/>
              </p:ext>
            </p:extLst>
          </p:nvPr>
        </p:nvGraphicFramePr>
        <p:xfrm>
          <a:off x="1295400" y="16383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4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CCFF6-518B-4770-BBA9-3C7D70D40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7D588-24B2-4A22-BF8D-CF14B7061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47982-9EBA-4A70-83FC-628A15E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zapisovat výsledky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92E4F9-0D32-4909-AEF7-DBB6F76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6382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Minimum objektivity vyžaduje vždy alespoň jedno srovnání</a:t>
            </a:r>
            <a:endParaRPr lang="cs-CZ"/>
          </a:p>
          <a:p>
            <a:pPr marL="503555" lvl="1" indent="-179705"/>
            <a:r>
              <a:rPr lang="cs-CZ" dirty="0"/>
              <a:t>když uvádíme relativní čísla, vždy musíme zjistit, k čemu se vztahují a co je ten celek (absolutní čísla)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ea typeface="+mn-lt"/>
                <a:cs typeface="+mn-lt"/>
                <a:hlinkClick r:id="rId2"/>
              </a:rPr>
              <a:t>https://www.spss-tutorials.com/spss-apa-contingency-tables/</a:t>
            </a:r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1C5B9B-54AD-4346-818F-6383AAD66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3577885"/>
            <a:ext cx="4254537" cy="375165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87A9F836-82C1-4924-A64E-C4D94BE494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/>
          <a:stretch/>
        </p:blipFill>
        <p:spPr>
          <a:xfrm>
            <a:off x="1118819" y="4185777"/>
            <a:ext cx="4254537" cy="772812"/>
          </a:xfrm>
          <a:prstGeom prst="rect">
            <a:avLst/>
          </a:prstGeom>
        </p:spPr>
      </p:pic>
      <p:pic>
        <p:nvPicPr>
          <p:cNvPr id="9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id="{038419FF-E16A-4908-A7AB-C229A301E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269" y="4031182"/>
            <a:ext cx="3665621" cy="2264740"/>
          </a:xfrm>
          <a:prstGeom prst="rect">
            <a:avLst/>
          </a:prstGeom>
        </p:spPr>
      </p:pic>
      <p:pic>
        <p:nvPicPr>
          <p:cNvPr id="10" name="Obrázek 10" descr="Obsah obrázku stůl&#10;&#10;Popis se vygeneroval automaticky.">
            <a:extLst>
              <a:ext uri="{FF2B5EF4-FFF2-40B4-BE49-F238E27FC236}">
                <a16:creationId xmlns:a16="http://schemas.microsoft.com/office/drawing/2014/main" id="{736CBA52-2C02-4D06-BE04-175E6D72B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9" y="1694448"/>
            <a:ext cx="4938963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3A4F4-3FC6-4481-BA46-A0E0FCA42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6085C-2BA8-4F5B-9428-D04B25F6D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621B1C-9611-41E6-8160-127156C9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9A3ED-9550-4CF6-915E-D6BEF657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35920"/>
            <a:ext cx="10753200" cy="413999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4400" b="1" kern="1200" dirty="0">
                <a:solidFill>
                  <a:srgbClr val="1A2E40"/>
                </a:solidFill>
                <a:latin typeface="Franklin Gothic Book" panose="020B0503020102020204"/>
                <a:ea typeface="+mj-ea"/>
                <a:cs typeface="+mj-cs"/>
              </a:rPr>
              <a:t>Grafy jsou jako mapa. Mohou nám skvěle ukázat směr, ale když je blbě zorientujeme, je dost jednoduché vyrazit na úplně jinou stranu, než jsme chtěli.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6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4CD73-9189-4F8B-87D9-9CE0C9BBE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F0A2B-AFDF-47B8-946A-F9D4254E7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835A6-76DC-4C95-BF29-6921DE6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4F842E-9109-4150-BB7D-EA38476D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4BE526D-A6F1-4AEB-B4E8-492DDE37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8" y="879490"/>
            <a:ext cx="7012104" cy="50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5568C-B892-4F77-AA30-977DABFA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9114-8683-4F57-928B-3ED322CE8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258676-1F17-4DFC-ABD9-DCE6EF0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F87862-B402-4104-B1BD-98C4BCC6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6101574-C728-49E7-BB4C-CC411CE8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2" y="1096103"/>
            <a:ext cx="6832796" cy="50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7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3" ma:contentTypeDescription="Vytvoří nový dokument" ma:contentTypeScope="" ma:versionID="4b1c95331c1324d018dbef88bbe01989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ee512ae94b762c1e1b69db17f6f84f9c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6BE329-8A6E-4419-8818-776537072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DAE9A-521D-4DAE-B64C-F8CF061B3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8FEF-69BB-4420-842D-DE5994B1DE30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0cf14308-77e4-4f1d-b3eb-93b2bda9a9b2"/>
    <ds:schemaRef ds:uri="http://schemas.microsoft.com/office/infopath/2007/PartnerControls"/>
    <ds:schemaRef ds:uri="http://schemas.openxmlformats.org/package/2006/metadata/core-properties"/>
    <ds:schemaRef ds:uri="1099ea8a-9cf7-4a59-9a65-427adb4d03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485</TotalTime>
  <Words>542</Words>
  <Application>Microsoft Office PowerPoint</Application>
  <PresentationFormat>Širokoúhlá obrazovka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Franklin Gothic Book</vt:lpstr>
      <vt:lpstr>Tahoma</vt:lpstr>
      <vt:lpstr>Wingdings</vt:lpstr>
      <vt:lpstr>Prezentace_MU_CZ</vt:lpstr>
      <vt:lpstr>Lže statistika?</vt:lpstr>
      <vt:lpstr>Prezentace aplikace PowerPoint</vt:lpstr>
      <vt:lpstr>Nejčastější chyby při interpretaci výzkumů v médiích</vt:lpstr>
      <vt:lpstr>Výzkumná zpráva</vt:lpstr>
      <vt:lpstr>Prezentace aplikace PowerPoint</vt:lpstr>
      <vt:lpstr>Jak zapisovat výsledky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grafů</vt:lpstr>
      <vt:lpstr>Explorační graf z SPSS</vt:lpstr>
      <vt:lpstr>Prezentace aplikace PowerPoint</vt:lpstr>
      <vt:lpstr>Kam mrknout dál, pokud mě data baví?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Lže statistika?</dc:title>
  <dc:creator>Klára Procházková</dc:creator>
  <cp:lastModifiedBy>Klára Procházková</cp:lastModifiedBy>
  <cp:revision>22</cp:revision>
  <cp:lastPrinted>1601-01-01T00:00:00Z</cp:lastPrinted>
  <dcterms:created xsi:type="dcterms:W3CDTF">2021-01-05T09:27:27Z</dcterms:created>
  <dcterms:modified xsi:type="dcterms:W3CDTF">2021-01-08T11:49:35Z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