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1" r:id="rId5"/>
    <p:sldId id="257" r:id="rId6"/>
    <p:sldId id="266" r:id="rId7"/>
    <p:sldId id="269" r:id="rId8"/>
    <p:sldId id="271" r:id="rId9"/>
    <p:sldId id="270" r:id="rId10"/>
    <p:sldId id="259" r:id="rId11"/>
    <p:sldId id="264" r:id="rId12"/>
    <p:sldId id="268" r:id="rId13"/>
    <p:sldId id="260" r:id="rId14"/>
    <p:sldId id="262" r:id="rId15"/>
    <p:sldId id="263" r:id="rId16"/>
    <p:sldId id="26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51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45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54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37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83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77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13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26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37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65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60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CCA04-06B2-41F9-BBC5-85DDC1C3301B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3D6B5-C7F7-48DF-A671-2E4E9E334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16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Univariace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5. týden</a:t>
            </a:r>
          </a:p>
          <a:p>
            <a:r>
              <a:rPr lang="cs-CZ" dirty="0"/>
              <a:t>ZURn4108 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2039648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hodnoty – stejné X rozdílné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993" y="2567504"/>
            <a:ext cx="5349055" cy="2784617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58" y="1842752"/>
            <a:ext cx="5989735" cy="423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61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rozdělení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736" y="1424379"/>
            <a:ext cx="4752584" cy="4752584"/>
          </a:xfrm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199" y="1825625"/>
            <a:ext cx="601353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Nebo také „Gaussovo rozdělení“</a:t>
            </a:r>
          </a:p>
          <a:p>
            <a:r>
              <a:rPr lang="cs-CZ" dirty="0"/>
              <a:t>Modelové rozdělení náhodné veličiny</a:t>
            </a:r>
          </a:p>
          <a:p>
            <a:r>
              <a:rPr lang="cs-CZ" dirty="0"/>
              <a:t>V populaci poměrně běžné</a:t>
            </a:r>
          </a:p>
          <a:p>
            <a:r>
              <a:rPr lang="cs-CZ" dirty="0"/>
              <a:t>Rychlý test – šikmost a špičatost</a:t>
            </a:r>
          </a:p>
          <a:p>
            <a:pPr lvl="1"/>
            <a:r>
              <a:rPr lang="cs-CZ" dirty="0"/>
              <a:t>Šikmost (</a:t>
            </a:r>
            <a:r>
              <a:rPr lang="cs-CZ" dirty="0" err="1"/>
              <a:t>skewness</a:t>
            </a:r>
            <a:r>
              <a:rPr lang="cs-CZ" dirty="0"/>
              <a:t>) – symetrie rozložení; blízká 0, pokud normální rozdělení</a:t>
            </a:r>
          </a:p>
          <a:p>
            <a:pPr lvl="1"/>
            <a:r>
              <a:rPr lang="cs-CZ" dirty="0"/>
              <a:t>Špičatost (</a:t>
            </a:r>
            <a:r>
              <a:rPr lang="cs-CZ" dirty="0" err="1"/>
              <a:t>kurtosis</a:t>
            </a:r>
            <a:r>
              <a:rPr lang="cs-CZ" dirty="0"/>
              <a:t>) – míra soustředění hodnot kolem středu; blízká 0, pokud normální rozdělení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 – </a:t>
            </a:r>
            <a:r>
              <a:rPr lang="cs-CZ" dirty="0" err="1"/>
              <a:t>Descriptives</a:t>
            </a:r>
            <a:r>
              <a:rPr lang="cs-CZ" dirty="0"/>
              <a:t> – </a:t>
            </a:r>
            <a:r>
              <a:rPr lang="cs-CZ" dirty="0" err="1"/>
              <a:t>Options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003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20E178-401F-424D-B0F1-119C6350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Z-skóre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3EE727-B730-4BE6-8192-790F2E8C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Analyse – Des. </a:t>
            </a:r>
            <a:r>
              <a:rPr lang="cs-CZ" dirty="0" err="1"/>
              <a:t>Statistics</a:t>
            </a:r>
            <a:r>
              <a:rPr lang="cs-CZ" dirty="0"/>
              <a:t> – </a:t>
            </a:r>
            <a:r>
              <a:rPr lang="cs-CZ" dirty="0" err="1"/>
              <a:t>Descriptives</a:t>
            </a:r>
            <a:endParaRPr lang="cs-CZ" dirty="0"/>
          </a:p>
          <a:p>
            <a:r>
              <a:rPr lang="cs-CZ" dirty="0"/>
              <a:t>„standardizuje“ nám hodnoty položek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3B0803-903E-44C3-A749-C82039F91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725" y="3244850"/>
            <a:ext cx="47910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182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Několik základních druhů</a:t>
            </a:r>
          </a:p>
          <a:p>
            <a:pPr lvl="1"/>
            <a:r>
              <a:rPr lang="cs-CZ" dirty="0"/>
              <a:t>Sloupcový</a:t>
            </a:r>
          </a:p>
          <a:p>
            <a:pPr lvl="1"/>
            <a:r>
              <a:rPr lang="cs-CZ" dirty="0"/>
              <a:t>Výsečový (koláčový)</a:t>
            </a:r>
          </a:p>
          <a:p>
            <a:pPr lvl="1"/>
            <a:r>
              <a:rPr lang="cs-CZ" dirty="0"/>
              <a:t>Histogram</a:t>
            </a:r>
          </a:p>
          <a:p>
            <a:pPr lvl="1"/>
            <a:r>
              <a:rPr lang="cs-CZ" dirty="0" err="1"/>
              <a:t>Boxplot</a:t>
            </a:r>
            <a:r>
              <a:rPr lang="cs-CZ" dirty="0"/>
              <a:t> (krabicový)</a:t>
            </a:r>
          </a:p>
          <a:p>
            <a:pPr lvl="1"/>
            <a:r>
              <a:rPr lang="cs-CZ" dirty="0"/>
              <a:t>Spojnicový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484" y="3733619"/>
            <a:ext cx="8108515" cy="312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19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389" y="1471808"/>
            <a:ext cx="9206630" cy="5178729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62419" y="397658"/>
            <a:ext cx="10515600" cy="905049"/>
          </a:xfrm>
        </p:spPr>
        <p:txBody>
          <a:bodyPr/>
          <a:lstStyle/>
          <a:p>
            <a:r>
              <a:rPr lang="cs-CZ" dirty="0" err="1"/>
              <a:t>Sloupnicový</a:t>
            </a:r>
            <a:r>
              <a:rPr lang="cs-CZ" dirty="0"/>
              <a:t> graf, výsečový graf a histogram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 – </a:t>
            </a:r>
            <a:r>
              <a:rPr lang="cs-CZ" dirty="0" err="1"/>
              <a:t>Frequencies</a:t>
            </a:r>
            <a:r>
              <a:rPr lang="cs-CZ" dirty="0"/>
              <a:t> - </a:t>
            </a:r>
            <a:r>
              <a:rPr lang="cs-CZ" dirty="0" err="1"/>
              <a:t>Charts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412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7159" y="422710"/>
            <a:ext cx="10515600" cy="125577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Box plot </a:t>
            </a:r>
          </a:p>
          <a:p>
            <a:pPr lvl="1"/>
            <a:r>
              <a:rPr lang="cs-CZ" dirty="0" err="1"/>
              <a:t>Graphs</a:t>
            </a:r>
            <a:r>
              <a:rPr lang="cs-CZ" dirty="0"/>
              <a:t> – Chart </a:t>
            </a:r>
            <a:r>
              <a:rPr lang="cs-CZ" dirty="0" err="1"/>
              <a:t>Builder</a:t>
            </a:r>
            <a:r>
              <a:rPr lang="cs-CZ" dirty="0"/>
              <a:t> (i alternativa k ostatním druhům grafu)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 – </a:t>
            </a:r>
            <a:r>
              <a:rPr lang="cs-CZ" dirty="0" err="1"/>
              <a:t>Explore</a:t>
            </a:r>
            <a:r>
              <a:rPr lang="cs-CZ" dirty="0"/>
              <a:t> – </a:t>
            </a:r>
            <a:r>
              <a:rPr lang="cs-CZ" dirty="0" err="1"/>
              <a:t>Plots</a:t>
            </a:r>
            <a:r>
              <a:rPr lang="cs-CZ" dirty="0"/>
              <a:t> – </a:t>
            </a:r>
            <a:r>
              <a:rPr lang="cs-CZ" dirty="0" err="1"/>
              <a:t>Boxplots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127" y="1817692"/>
            <a:ext cx="7371355" cy="504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812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Dotazy, opáčko</a:t>
            </a:r>
          </a:p>
        </p:txBody>
      </p:sp>
    </p:spTree>
    <p:extLst>
      <p:ext uri="{BB962C8B-B14F-4D97-AF65-F5344CB8AC3E}">
        <p14:creationId xmlns:p14="http://schemas.microsoft.com/office/powerpoint/2010/main" val="86082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Ideálně ještě před analýzou (nebo deskripcí) – využívá ale stejné nástroje</a:t>
            </a:r>
          </a:p>
          <a:p>
            <a:r>
              <a:rPr lang="cs-CZ" dirty="0"/>
              <a:t>Proč?</a:t>
            </a:r>
          </a:p>
          <a:p>
            <a:pPr lvl="1"/>
            <a:r>
              <a:rPr lang="cs-CZ" dirty="0"/>
              <a:t>Data mohou mít celou řadu chyb – překlepy, špatné kódování, invalid data ze strany respondenta…</a:t>
            </a:r>
          </a:p>
          <a:p>
            <a:r>
              <a:rPr lang="cs-CZ" dirty="0"/>
              <a:t>V základu nejčastěji</a:t>
            </a:r>
          </a:p>
          <a:p>
            <a:pPr lvl="1"/>
            <a:r>
              <a:rPr lang="cs-CZ" dirty="0"/>
              <a:t>Minimum a Maximum (kontrola „</a:t>
            </a:r>
            <a:r>
              <a:rPr lang="cs-CZ" dirty="0" err="1"/>
              <a:t>outlierů</a:t>
            </a:r>
            <a:r>
              <a:rPr lang="cs-CZ" dirty="0"/>
              <a:t>“)</a:t>
            </a:r>
          </a:p>
          <a:p>
            <a:pPr lvl="1"/>
            <a:r>
              <a:rPr lang="cs-CZ" dirty="0"/>
              <a:t>Zjištění základních četností hodnot proměnné (správnost hodnot, vyplněnost)</a:t>
            </a:r>
          </a:p>
          <a:p>
            <a:pPr lvl="2"/>
            <a:r>
              <a:rPr lang="cs-CZ" dirty="0"/>
              <a:t>CTRL+F, případně </a:t>
            </a:r>
            <a:r>
              <a:rPr lang="cs-CZ" dirty="0" err="1"/>
              <a:t>rekódování</a:t>
            </a:r>
            <a:r>
              <a:rPr lang="cs-CZ" dirty="0"/>
              <a:t> (v dalších hodinách)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3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nám může číselná </a:t>
            </a:r>
            <a:r>
              <a:rPr lang="cs-CZ" dirty="0" err="1"/>
              <a:t>univariace</a:t>
            </a:r>
            <a:r>
              <a:rPr lang="cs-CZ" dirty="0"/>
              <a:t> ukázat?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Četnosti (absolutní, relativní, kumulativní)</a:t>
            </a:r>
          </a:p>
          <a:p>
            <a:r>
              <a:rPr lang="cs-CZ" dirty="0"/>
              <a:t>Minimální a maximální hodnoty</a:t>
            </a:r>
          </a:p>
          <a:p>
            <a:r>
              <a:rPr lang="cs-CZ" dirty="0"/>
              <a:t>Střední hodnoty</a:t>
            </a:r>
          </a:p>
          <a:p>
            <a:r>
              <a:rPr lang="cs-CZ" dirty="0"/>
              <a:t>Míry variability</a:t>
            </a:r>
          </a:p>
          <a:p>
            <a:r>
              <a:rPr lang="cs-CZ" dirty="0"/>
              <a:t>Percentily</a:t>
            </a:r>
          </a:p>
        </p:txBody>
      </p:sp>
    </p:spTree>
    <p:extLst>
      <p:ext uri="{BB962C8B-B14F-4D97-AF65-F5344CB8AC3E}">
        <p14:creationId xmlns:p14="http://schemas.microsoft.com/office/powerpoint/2010/main" val="118989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499" y="1302707"/>
            <a:ext cx="9394520" cy="5284418"/>
          </a:xfrm>
        </p:spPr>
      </p:pic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2419" y="397658"/>
            <a:ext cx="10515600" cy="905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Jak na základní </a:t>
            </a:r>
            <a:r>
              <a:rPr lang="cs-CZ" dirty="0" err="1"/>
              <a:t>univariaci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 – </a:t>
            </a:r>
            <a:r>
              <a:rPr lang="cs-CZ" dirty="0" err="1"/>
              <a:t>Frequencies</a:t>
            </a:r>
            <a:r>
              <a:rPr lang="cs-CZ" dirty="0"/>
              <a:t> - </a:t>
            </a:r>
            <a:r>
              <a:rPr lang="cs-CZ" dirty="0" err="1"/>
              <a:t>Statistics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68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hodnoty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širším hledisku obsahuje větší množství ukazatelů – my si budeme povídat o 3: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Modus – nejčastější hodnota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Medián – hodnota, která výběr rozděluje na 2 početně stejné jednotky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Průměr – aritmetický průměr</a:t>
            </a:r>
          </a:p>
        </p:txBody>
      </p:sp>
    </p:spTree>
    <p:extLst>
      <p:ext uri="{BB962C8B-B14F-4D97-AF65-F5344CB8AC3E}">
        <p14:creationId xmlns:p14="http://schemas.microsoft.com/office/powerpoint/2010/main" val="823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Míra variability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Nominální – koncentrace, variační poměr</a:t>
            </a:r>
          </a:p>
          <a:p>
            <a:r>
              <a:rPr lang="cs-CZ" dirty="0"/>
              <a:t>Ordinální – variační rozpětí, ordinální rozptyl, variační poměr</a:t>
            </a:r>
          </a:p>
          <a:p>
            <a:r>
              <a:rPr lang="cs-CZ" dirty="0"/>
              <a:t>Obvykle nás zajímají pro průměr (tj. kardinální proměnné)</a:t>
            </a:r>
          </a:p>
          <a:p>
            <a:pPr lvl="1"/>
            <a:r>
              <a:rPr lang="cs-CZ" dirty="0"/>
              <a:t>Rozptyl</a:t>
            </a:r>
          </a:p>
          <a:p>
            <a:pPr lvl="1"/>
            <a:r>
              <a:rPr lang="cs-CZ" dirty="0"/>
              <a:t>Směrodatná odchylka</a:t>
            </a:r>
          </a:p>
        </p:txBody>
      </p:sp>
    </p:spTree>
    <p:extLst>
      <p:ext uri="{BB962C8B-B14F-4D97-AF65-F5344CB8AC3E}">
        <p14:creationId xmlns:p14="http://schemas.microsoft.com/office/powerpoint/2010/main" val="71885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DBFFE9-A3BA-464D-B466-33B112055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2708"/>
            <a:ext cx="10515600" cy="5614255"/>
          </a:xfrm>
        </p:spPr>
        <p:txBody>
          <a:bodyPr/>
          <a:lstStyle/>
          <a:p>
            <a:r>
              <a:rPr lang="cs-CZ" dirty="0"/>
              <a:t>Variační poměr (nominální a ordinální)</a:t>
            </a:r>
          </a:p>
          <a:p>
            <a:pPr lvl="1"/>
            <a:r>
              <a:rPr lang="cs-CZ" dirty="0"/>
              <a:t>Od 1 odečteme procentuální zastoupení </a:t>
            </a:r>
            <a:r>
              <a:rPr lang="cs-CZ" dirty="0" err="1"/>
              <a:t>modusu</a:t>
            </a:r>
            <a:r>
              <a:rPr lang="cs-CZ" dirty="0"/>
              <a:t> vyjádřené v číslech</a:t>
            </a:r>
          </a:p>
          <a:p>
            <a:pPr lvl="1"/>
            <a:r>
              <a:rPr lang="cs-CZ" dirty="0"/>
              <a:t>Modus známek studentů je „B“ – 30% studentů (nebo také podíl četnosti </a:t>
            </a:r>
            <a:r>
              <a:rPr lang="cs-CZ" dirty="0" err="1"/>
              <a:t>modusu</a:t>
            </a:r>
            <a:r>
              <a:rPr lang="cs-CZ" dirty="0"/>
              <a:t> a celkového vzorku)</a:t>
            </a:r>
          </a:p>
          <a:p>
            <a:pPr lvl="1"/>
            <a:r>
              <a:rPr lang="cs-CZ" dirty="0"/>
              <a:t>Variační poměr vypočítáme jako 1 – 3/10 = 7/10 („0,7“)</a:t>
            </a:r>
          </a:p>
          <a:p>
            <a:pPr lvl="1"/>
            <a:r>
              <a:rPr lang="cs-CZ" dirty="0"/>
              <a:t>V SPSS není</a:t>
            </a:r>
          </a:p>
          <a:p>
            <a:r>
              <a:rPr lang="cs-CZ" dirty="0"/>
              <a:t>Rozptyl (kardinální)</a:t>
            </a:r>
          </a:p>
          <a:p>
            <a:pPr lvl="1"/>
            <a:r>
              <a:rPr lang="cs-CZ" dirty="0"/>
              <a:t>Celkový součet kvadratických odchylek všech hodnot od průměru, který pak vydělíme celkovým N - 1</a:t>
            </a:r>
          </a:p>
          <a:p>
            <a:pPr lvl="1"/>
            <a:r>
              <a:rPr lang="cs-CZ" dirty="0"/>
              <a:t>V SPSS jako VARIANCE</a:t>
            </a:r>
          </a:p>
          <a:p>
            <a:r>
              <a:rPr lang="cs-CZ" dirty="0"/>
              <a:t>Směrodatná odchylka (kardinální)</a:t>
            </a:r>
          </a:p>
          <a:p>
            <a:pPr lvl="1"/>
            <a:r>
              <a:rPr lang="cs-CZ" dirty="0"/>
              <a:t>Odmocnina rozptylu</a:t>
            </a:r>
          </a:p>
          <a:p>
            <a:pPr lvl="1"/>
            <a:r>
              <a:rPr lang="cs-CZ" dirty="0"/>
              <a:t>V SPSS jako STD. DEVIATION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17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3A194-C1C5-405B-B13C-A708B1EA1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Percentily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7F6207-007F-4DC0-920E-B62E56A3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Někdy chceme vědět přesné hodnoty, v kterých se nám data dělí na konkrétně velké soubory</a:t>
            </a:r>
          </a:p>
          <a:p>
            <a:r>
              <a:rPr lang="cs-CZ" dirty="0"/>
              <a:t>Může se hodit při transformaci dat (téma na příští hodinu)</a:t>
            </a:r>
          </a:p>
          <a:p>
            <a:pPr lvl="1"/>
            <a:r>
              <a:rPr lang="cs-CZ" dirty="0"/>
              <a:t>Soubor chceme rozdělit do pětin podle věku (nejmladší pětina až nejstarší pětina). Které hodnoty věku jsou hraniční těchto skupin?</a:t>
            </a:r>
          </a:p>
          <a:p>
            <a:r>
              <a:rPr lang="cs-CZ" dirty="0"/>
              <a:t>Percentily někdy můžeme nazývat podle konkrétních hodnot:</a:t>
            </a:r>
          </a:p>
          <a:p>
            <a:pPr lvl="1"/>
            <a:r>
              <a:rPr lang="cs-CZ" dirty="0"/>
              <a:t>Percentily na 10 dílků: decily</a:t>
            </a:r>
          </a:p>
          <a:p>
            <a:pPr lvl="1"/>
            <a:r>
              <a:rPr lang="cs-CZ" dirty="0"/>
              <a:t>Percentily na 4 dílky: kvartily (asi nejběžnější druh)</a:t>
            </a:r>
          </a:p>
        </p:txBody>
      </p:sp>
    </p:spTree>
    <p:extLst>
      <p:ext uri="{BB962C8B-B14F-4D97-AF65-F5344CB8AC3E}">
        <p14:creationId xmlns:p14="http://schemas.microsoft.com/office/powerpoint/2010/main" val="93059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DB24F10-9CB1-40F4-9CEF-D0CD5598D599}"/>
              </a:ext>
            </a:extLst>
          </p:cNvPr>
          <p:cNvSpPr txBox="1">
            <a:spLocks/>
          </p:cNvSpPr>
          <p:nvPr/>
        </p:nvSpPr>
        <p:spPr>
          <a:xfrm>
            <a:off x="462419" y="397658"/>
            <a:ext cx="10515600" cy="905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základní </a:t>
            </a:r>
            <a:r>
              <a:rPr lang="cs-CZ" dirty="0" err="1"/>
              <a:t>univariaci</a:t>
            </a:r>
            <a:r>
              <a:rPr lang="cs-CZ" dirty="0"/>
              <a:t> znova: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 – </a:t>
            </a:r>
            <a:r>
              <a:rPr lang="cs-CZ" dirty="0" err="1"/>
              <a:t>Frequencies</a:t>
            </a:r>
            <a:r>
              <a:rPr lang="cs-CZ" dirty="0"/>
              <a:t> - </a:t>
            </a:r>
            <a:r>
              <a:rPr lang="cs-CZ" dirty="0" err="1"/>
              <a:t>Statistics</a:t>
            </a:r>
            <a:endParaRPr lang="cs-CZ" dirty="0"/>
          </a:p>
        </p:txBody>
      </p:sp>
      <p:pic>
        <p:nvPicPr>
          <p:cNvPr id="6" name="Zástupný symbol pro obsah 10">
            <a:extLst>
              <a:ext uri="{FF2B5EF4-FFF2-40B4-BE49-F238E27FC236}">
                <a16:creationId xmlns:a16="http://schemas.microsoft.com/office/drawing/2014/main" id="{7B2A9B13-3FA5-4995-90A5-935350E995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740" y="1302707"/>
            <a:ext cx="9394520" cy="5284418"/>
          </a:xfrm>
        </p:spPr>
      </p:pic>
    </p:spTree>
    <p:extLst>
      <p:ext uri="{BB962C8B-B14F-4D97-AF65-F5344CB8AC3E}">
        <p14:creationId xmlns:p14="http://schemas.microsoft.com/office/powerpoint/2010/main" val="791169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2257</TotalTime>
  <Words>499</Words>
  <Application>Microsoft Office PowerPoint</Application>
  <PresentationFormat>Širokoúhlá obrazovka</PresentationFormat>
  <Paragraphs>80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Univariace</vt:lpstr>
      <vt:lpstr>Čištění</vt:lpstr>
      <vt:lpstr>Co nám může číselná univariace ukázat?</vt:lpstr>
      <vt:lpstr>Prezentace aplikace PowerPoint</vt:lpstr>
      <vt:lpstr>Střední hodnoty</vt:lpstr>
      <vt:lpstr>Míra variability</vt:lpstr>
      <vt:lpstr>Prezentace aplikace PowerPoint</vt:lpstr>
      <vt:lpstr>Percentily</vt:lpstr>
      <vt:lpstr>Prezentace aplikace PowerPoint</vt:lpstr>
      <vt:lpstr>Střední hodnoty – stejné X rozdílné</vt:lpstr>
      <vt:lpstr>Normální rozdělení</vt:lpstr>
      <vt:lpstr>Z-skóre</vt:lpstr>
      <vt:lpstr>Grafy</vt:lpstr>
      <vt:lpstr>Prezentace aplikace PowerPoint</vt:lpstr>
      <vt:lpstr>Prezentace aplikace PowerPoint</vt:lpstr>
      <vt:lpstr>Konec prezentace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Univariace</dc:title>
  <dc:creator>Windows User</dc:creator>
  <cp:lastModifiedBy>Byakko Neitiri</cp:lastModifiedBy>
  <cp:revision>32</cp:revision>
  <dcterms:created xsi:type="dcterms:W3CDTF">2020-03-25T11:19:06Z</dcterms:created>
  <dcterms:modified xsi:type="dcterms:W3CDTF">2020-11-13T10:42:14Z</dcterms:modified>
</cp:coreProperties>
</file>