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 alt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8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DE57DC89-192F-43DE-963F-01CD47A049FC}" type="datetimeFigureOut">
              <a:rPr lang="cs-CZ" altLang="cs-CZ" smtClean="0"/>
              <a:pPr/>
              <a:t>19. 10. 2021</a:t>
            </a:fld>
            <a:endParaRPr lang="cs-CZ" alt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cs-CZ" alt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8465137-5472-4B94-99B6-67C88D49786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9865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8465137-5472-4B94-99B6-67C88D49786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7288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alt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19. 10. 2021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19. 10. 2021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19. 10. 2021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19. 10. 2021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19. 10. 2021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19. 10. 2021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19. 10. 2021</a:t>
            </a:fld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19. 10. 2021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19. 10. 2021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19. 10. 2021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alt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19. 10. 2021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altLang="cs-CZ" smtClean="0"/>
              <a:pPr/>
              <a:t>19. 10. 2021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 alt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pl-PL" altLang="pl-PL" b="0" dirty="0"/>
              <a:t>Francouzská revoluce a napoleonské války</a:t>
            </a:r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cs-CZ" altLang="cs-CZ" dirty="0"/>
              <a:t>BSS102 Dějiny vojenství</a:t>
            </a:r>
          </a:p>
          <a:p>
            <a:pPr algn="ctr"/>
            <a:r>
              <a:rPr lang="cs-CZ" altLang="cs-CZ" dirty="0"/>
              <a:t>(Napoleon v bitvě u Slavkova, </a:t>
            </a:r>
            <a:r>
              <a:rPr lang="cs-CZ" altLang="cs-CZ" dirty="0" err="1"/>
              <a:t>François</a:t>
            </a:r>
            <a:r>
              <a:rPr lang="cs-CZ" altLang="cs-CZ" dirty="0"/>
              <a:t> </a:t>
            </a:r>
            <a:r>
              <a:rPr lang="cs-CZ" altLang="cs-CZ" dirty="0" err="1"/>
              <a:t>Gérard</a:t>
            </a:r>
            <a:r>
              <a:rPr lang="cs-CZ" altLang="cs-CZ" dirty="0"/>
              <a:t>)</a:t>
            </a:r>
          </a:p>
        </p:txBody>
      </p:sp>
      <p:pic>
        <p:nvPicPr>
          <p:cNvPr id="8" name="Zástupný symbol pro obrázek 7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4" r="16944"/>
          <a:stretch>
            <a:fillRect/>
          </a:stretch>
        </p:blipFill>
        <p:spPr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277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numCol="1">
            <a:normAutofit/>
          </a:bodyPr>
          <a:lstStyle/>
          <a:p>
            <a:r>
              <a:rPr lang="cs-CZ" altLang="cs-CZ" dirty="0"/>
              <a:t>Problémy revoluční armády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altLang="cs-CZ" dirty="0"/>
              <a:t>Značný rozklad v královské armádě (důstojníci = šlechta)</a:t>
            </a:r>
          </a:p>
          <a:p>
            <a:r>
              <a:rPr lang="cs-CZ" altLang="cs-CZ" dirty="0"/>
              <a:t>Problémy s disciplínou</a:t>
            </a:r>
          </a:p>
          <a:p>
            <a:r>
              <a:rPr lang="cs-CZ" altLang="cs-CZ" dirty="0"/>
              <a:t>Nutnost čelit zahraniční intervenci</a:t>
            </a:r>
          </a:p>
          <a:p>
            <a:r>
              <a:rPr lang="cs-CZ" altLang="cs-CZ" dirty="0"/>
              <a:t>Nadšení dobrovolníci, od roku 1793 všeobecná branná povinnost, není čas na výcvik</a:t>
            </a:r>
          </a:p>
        </p:txBody>
      </p:sp>
    </p:spTree>
    <p:extLst>
      <p:ext uri="{BB962C8B-B14F-4D97-AF65-F5344CB8AC3E}">
        <p14:creationId xmlns:p14="http://schemas.microsoft.com/office/powerpoint/2010/main" val="388973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a jejich vyřešení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r>
              <a:rPr lang="cs-CZ" altLang="cs-CZ" dirty="0"/>
              <a:t>Všeobecná branná povinnost značně zvýšila počty (proti asi 100 000 interventů stálo cca. 800 000 mužů)</a:t>
            </a:r>
          </a:p>
          <a:p>
            <a:r>
              <a:rPr lang="cs-CZ" altLang="cs-CZ" dirty="0"/>
              <a:t>Vojáci schopni využívat terén (využití rozptýlených střelců – lehká pěchota) a ochotní razantně útočit, útok v koloně</a:t>
            </a:r>
          </a:p>
          <a:p>
            <a:r>
              <a:rPr lang="cs-CZ" altLang="cs-CZ" dirty="0"/>
              <a:t>Možnost rychlé vojenské kariéry (z 18 maršálů roku 1804 byl před revolucí 1 generál, ale v polovině 90. let jich bylo generály 13)</a:t>
            </a:r>
          </a:p>
        </p:txBody>
      </p:sp>
    </p:spTree>
    <p:extLst>
      <p:ext uri="{BB962C8B-B14F-4D97-AF65-F5344CB8AC3E}">
        <p14:creationId xmlns:p14="http://schemas.microsoft.com/office/powerpoint/2010/main" val="341020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Členění vojska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altLang="cs-CZ" dirty="0"/>
              <a:t>(neúspěšná) snaha odstranit pluky, základem má být brigáda, pluky krátce přejmenovány na </a:t>
            </a:r>
            <a:r>
              <a:rPr lang="cs-CZ" altLang="cs-CZ" dirty="0" err="1"/>
              <a:t>půlbrigády</a:t>
            </a:r>
            <a:endParaRPr lang="cs-CZ" altLang="cs-CZ" dirty="0"/>
          </a:p>
          <a:p>
            <a:r>
              <a:rPr lang="cs-CZ" altLang="cs-CZ" dirty="0"/>
              <a:t>1793 permanentní divize</a:t>
            </a:r>
          </a:p>
          <a:p>
            <a:r>
              <a:rPr lang="cs-CZ" altLang="cs-CZ" dirty="0"/>
              <a:t>Armádní sbor – „miniaturní“ armáda, zahrnuje 2 – 4 pěší a 1 jezdeckou divizi, dělostřelectvo (divizní a zálohu), ženisty, týl</a:t>
            </a:r>
          </a:p>
        </p:txBody>
      </p:sp>
    </p:spTree>
    <p:extLst>
      <p:ext uri="{BB962C8B-B14F-4D97-AF65-F5344CB8AC3E}">
        <p14:creationId xmlns:p14="http://schemas.microsoft.com/office/powerpoint/2010/main" val="135371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Důležitá role generálního štábu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628800"/>
            <a:ext cx="2084211" cy="3476842"/>
          </a:xfrm>
        </p:spPr>
      </p:pic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368" y="1605215"/>
            <a:ext cx="2239087" cy="3476841"/>
          </a:xfrm>
        </p:spPr>
      </p:pic>
      <p:sp>
        <p:nvSpPr>
          <p:cNvPr id="8" name="Obdélník 7"/>
          <p:cNvSpPr/>
          <p:nvPr/>
        </p:nvSpPr>
        <p:spPr>
          <a:xfrm>
            <a:off x="1955621" y="5229200"/>
            <a:ext cx="1268296" cy="369332"/>
          </a:xfrm>
          <a:prstGeom prst="rect">
            <a:avLst/>
          </a:prstGeom>
        </p:spPr>
        <p:txBody>
          <a:bodyPr wrap="none" numCol="1">
            <a:spAutoFit/>
          </a:bodyPr>
          <a:lstStyle/>
          <a:p>
            <a:r>
              <a:rPr lang="cs-CZ" altLang="cs-CZ" dirty="0"/>
              <a:t>Napoleon I.</a:t>
            </a:r>
          </a:p>
        </p:txBody>
      </p:sp>
      <p:sp>
        <p:nvSpPr>
          <p:cNvPr id="9" name="Obdélník 8"/>
          <p:cNvSpPr/>
          <p:nvPr/>
        </p:nvSpPr>
        <p:spPr>
          <a:xfrm>
            <a:off x="5364088" y="5250522"/>
            <a:ext cx="2166812" cy="369332"/>
          </a:xfrm>
          <a:prstGeom prst="rect">
            <a:avLst/>
          </a:prstGeom>
        </p:spPr>
        <p:txBody>
          <a:bodyPr wrap="none" numCol="1">
            <a:spAutoFit/>
          </a:bodyPr>
          <a:lstStyle/>
          <a:p>
            <a:r>
              <a:rPr lang="cs-CZ" altLang="cs-CZ" dirty="0"/>
              <a:t>maršál Louis </a:t>
            </a:r>
            <a:r>
              <a:rPr lang="cs-CZ" altLang="cs-CZ" dirty="0" err="1"/>
              <a:t>Berthier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095044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Napoleonova strategie a taktika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Vyhledávání rozhodující bitvy</a:t>
            </a:r>
          </a:p>
          <a:p>
            <a:r>
              <a:rPr lang="cs-CZ" altLang="cs-CZ" dirty="0"/>
              <a:t>Rychlý přesun, usnadněný rekvizicemi</a:t>
            </a:r>
          </a:p>
          <a:p>
            <a:r>
              <a:rPr lang="cs-CZ" altLang="cs-CZ" dirty="0"/>
              <a:t>V bitvě kombinace průlomu, obchvatu či útoku na křídla</a:t>
            </a:r>
          </a:p>
          <a:p>
            <a:r>
              <a:rPr lang="cs-CZ" altLang="cs-CZ" dirty="0"/>
              <a:t>Využití záložního dělostřelectva, snaha koncentrovat palbu na klíčová místa</a:t>
            </a:r>
          </a:p>
          <a:p>
            <a:r>
              <a:rPr lang="cs-CZ" altLang="cs-CZ" dirty="0"/>
              <a:t>Kombinace rojnice a kolony v útoku</a:t>
            </a:r>
          </a:p>
          <a:p>
            <a:r>
              <a:rPr lang="cs-CZ" altLang="cs-CZ" dirty="0"/>
              <a:t>Schopnost měnit sestavu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98243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Příklad – před bitvou u Slavkova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 numCol="1">
            <a:normAutofit fontScale="92500" lnSpcReduction="10000"/>
          </a:bodyPr>
          <a:lstStyle/>
          <a:p>
            <a:r>
              <a:rPr lang="cs-CZ" altLang="cs-CZ" dirty="0"/>
              <a:t>Spojenci</a:t>
            </a:r>
          </a:p>
          <a:p>
            <a:pPr lvl="1"/>
            <a:r>
              <a:rPr lang="cs-CZ" altLang="cs-CZ" dirty="0"/>
              <a:t>27. 11. odchod od Olomouce</a:t>
            </a:r>
          </a:p>
          <a:p>
            <a:pPr lvl="1"/>
            <a:r>
              <a:rPr lang="cs-CZ" altLang="cs-CZ" dirty="0"/>
              <a:t>28. obsazen Vyškov</a:t>
            </a:r>
          </a:p>
          <a:p>
            <a:pPr lvl="1"/>
            <a:r>
              <a:rPr lang="cs-CZ" altLang="cs-CZ" dirty="0"/>
              <a:t>29. posunutí na jih</a:t>
            </a:r>
          </a:p>
          <a:p>
            <a:pPr lvl="1"/>
            <a:r>
              <a:rPr lang="cs-CZ" altLang="cs-CZ" dirty="0"/>
              <a:t>30. armáda mezi Slavkovem a Bučovicemi</a:t>
            </a:r>
          </a:p>
          <a:p>
            <a:pPr lvl="1"/>
            <a:r>
              <a:rPr lang="cs-CZ" altLang="cs-CZ" dirty="0"/>
              <a:t>1. 12. (večer) příchod na bojiště</a:t>
            </a:r>
          </a:p>
          <a:p>
            <a:pPr lvl="1"/>
            <a:r>
              <a:rPr lang="cs-CZ" altLang="cs-CZ" dirty="0"/>
              <a:t>Vzdušnou čarou přesun o cca. 50 km</a:t>
            </a:r>
          </a:p>
          <a:p>
            <a:pPr lvl="1"/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 numCol="1">
            <a:normAutofit fontScale="92500" lnSpcReduction="10000"/>
          </a:bodyPr>
          <a:lstStyle/>
          <a:p>
            <a:r>
              <a:rPr lang="cs-CZ" altLang="cs-CZ" dirty="0"/>
              <a:t>Francie</a:t>
            </a:r>
          </a:p>
          <a:p>
            <a:pPr lvl="1"/>
            <a:r>
              <a:rPr lang="cs-CZ" altLang="cs-CZ" dirty="0"/>
              <a:t>28. ústup předvoje od Vyškova, povolány posily</a:t>
            </a:r>
          </a:p>
          <a:p>
            <a:pPr lvl="1"/>
            <a:r>
              <a:rPr lang="cs-CZ" altLang="cs-CZ" dirty="0"/>
              <a:t>29. příchod 1 divize (cca. 6000 mužů) a několika útvarů jízdy (cca. 2500)</a:t>
            </a:r>
          </a:p>
          <a:p>
            <a:pPr lvl="1"/>
            <a:r>
              <a:rPr lang="cs-CZ" altLang="cs-CZ" dirty="0"/>
              <a:t>30. – 1. přichází I. sbor od Jihlavy (cca. 12 300)</a:t>
            </a:r>
          </a:p>
          <a:p>
            <a:pPr lvl="1"/>
            <a:r>
              <a:rPr lang="cs-CZ" altLang="cs-CZ" dirty="0"/>
              <a:t>1. večer do Rajhradu dorazí z Vídně část III. sboru (cca. 6300), od večera 29. přesun vzdušnou čarou kolem 100 km</a:t>
            </a:r>
          </a:p>
        </p:txBody>
      </p:sp>
    </p:spTree>
    <p:extLst>
      <p:ext uri="{BB962C8B-B14F-4D97-AF65-F5344CB8AC3E}">
        <p14:creationId xmlns:p14="http://schemas.microsoft.com/office/powerpoint/2010/main" val="34943880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344</Words>
  <Application>Microsoft Office PowerPoint</Application>
  <PresentationFormat>Předvádění na obrazovce (4:3)</PresentationFormat>
  <Paragraphs>40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systému Office</vt:lpstr>
      <vt:lpstr>Francouzská revoluce a napoleonské války</vt:lpstr>
      <vt:lpstr>Problémy revoluční armády</vt:lpstr>
      <vt:lpstr>a jejich vyřešení</vt:lpstr>
      <vt:lpstr>Členění vojska</vt:lpstr>
      <vt:lpstr>Důležitá role generálního štábu</vt:lpstr>
      <vt:lpstr>Napoleonova strategie a taktika</vt:lpstr>
      <vt:lpstr>Příklad – před bitvou u Slavkova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Jakub Šedo</cp:lastModifiedBy>
  <cp:revision>66</cp:revision>
  <dcterms:created xsi:type="dcterms:W3CDTF">2013-10-20T08:36:54Z</dcterms:created>
  <dcterms:modified xsi:type="dcterms:W3CDTF">2021-10-19T20:35:32Z</dcterms:modified>
</cp:coreProperties>
</file>