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4A55F27-BE15-4B66-A70C-A97C6517E6AB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866D43-1FE3-484F-95E3-2D39DD21F3E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043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3859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37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38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53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10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54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4362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12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438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848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53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první světové války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Už před válkou obrněné automobily</a:t>
            </a:r>
          </a:p>
          <a:p>
            <a:r>
              <a:rPr lang="cs-CZ" altLang="cs-CZ" dirty="0"/>
              <a:t>První tanky nasazeny Velkou Británií v bitvě na </a:t>
            </a:r>
            <a:r>
              <a:rPr lang="cs-CZ" altLang="cs-CZ" dirty="0" err="1"/>
              <a:t>Sommě</a:t>
            </a:r>
            <a:r>
              <a:rPr lang="cs-CZ" altLang="cs-CZ" dirty="0"/>
              <a:t> 1916, masivní nasazení pak v bitvě u </a:t>
            </a:r>
            <a:r>
              <a:rPr lang="cs-CZ" altLang="cs-CZ" dirty="0" err="1"/>
              <a:t>Cambrai</a:t>
            </a:r>
            <a:r>
              <a:rPr lang="cs-CZ" altLang="cs-CZ" dirty="0"/>
              <a:t> 1917 (378 tanků)</a:t>
            </a:r>
          </a:p>
          <a:p>
            <a:r>
              <a:rPr lang="cs-CZ" altLang="cs-CZ" dirty="0"/>
              <a:t>První vzájemný boj tanků 24. 4. 1918 (britské Mark IV proti německým </a:t>
            </a:r>
            <a:r>
              <a:rPr lang="cs-CZ" altLang="cs-CZ"/>
              <a:t>A7V)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6" y="1485237"/>
            <a:ext cx="4471854" cy="25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26700" cy="1485237"/>
          </a:xfrm>
          <a:prstGeom prst="rect">
            <a:avLst/>
          </a:prstGeom>
        </p:spPr>
      </p:pic>
      <p:sp>
        <p:nvSpPr>
          <p:cNvPr id="6" name="AutoShape 2" descr="Výsledek obrázku pro A7V"/>
          <p:cNvSpPr>
            <a:spLocks noChangeAspect="1" noChangeArrowheads="1"/>
          </p:cNvSpPr>
          <p:nvPr/>
        </p:nvSpPr>
        <p:spPr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4396222" cy="329716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112" y="4365104"/>
            <a:ext cx="4653665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4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Popisky pro minulý 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Shora:</a:t>
            </a:r>
          </a:p>
          <a:p>
            <a:pPr lvl="1"/>
            <a:r>
              <a:rPr lang="cs-CZ" altLang="cs-CZ" dirty="0"/>
              <a:t>britský </a:t>
            </a:r>
            <a:r>
              <a:rPr lang="cs-CZ" altLang="cs-CZ" dirty="0" err="1"/>
              <a:t>mark</a:t>
            </a:r>
            <a:r>
              <a:rPr lang="cs-CZ" altLang="cs-CZ" dirty="0"/>
              <a:t> I tank</a:t>
            </a:r>
          </a:p>
          <a:p>
            <a:pPr lvl="1"/>
            <a:r>
              <a:rPr lang="cs-CZ" altLang="cs-CZ" dirty="0"/>
              <a:t>britský </a:t>
            </a:r>
            <a:r>
              <a:rPr lang="cs-CZ" altLang="cs-CZ" dirty="0" err="1"/>
              <a:t>mark</a:t>
            </a:r>
            <a:r>
              <a:rPr lang="cs-CZ" altLang="cs-CZ" dirty="0"/>
              <a:t> IV tank</a:t>
            </a:r>
          </a:p>
          <a:p>
            <a:pPr lvl="1"/>
            <a:r>
              <a:rPr lang="cs-CZ" altLang="cs-CZ" dirty="0"/>
              <a:t>německý A7V</a:t>
            </a:r>
          </a:p>
          <a:p>
            <a:pPr lvl="1"/>
            <a:r>
              <a:rPr lang="cs-CZ" altLang="cs-CZ" dirty="0"/>
              <a:t>francouzský Renault FT (FT-17)</a:t>
            </a:r>
          </a:p>
        </p:txBody>
      </p:sp>
    </p:spTree>
    <p:extLst>
      <p:ext uri="{BB962C8B-B14F-4D97-AF65-F5344CB8AC3E}">
        <p14:creationId xmlns:p14="http://schemas.microsoft.com/office/powerpoint/2010/main" val="398130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Chemické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Masové užití chemických zbraní</a:t>
            </a:r>
          </a:p>
          <a:p>
            <a:r>
              <a:rPr lang="cs-CZ" altLang="cs-CZ" dirty="0"/>
              <a:t>Zpočátku jen „slzný plyn“ (Francie 1914 </a:t>
            </a:r>
            <a:r>
              <a:rPr lang="cs-CZ" altLang="cs-CZ" dirty="0" err="1"/>
              <a:t>ethylbromacetát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Za skutečný počátek chemické války bývá označováno použití Německem v roce 1915 při bitvě u </a:t>
            </a:r>
            <a:r>
              <a:rPr lang="cs-CZ" altLang="cs-CZ" dirty="0" err="1"/>
              <a:t>Ypres</a:t>
            </a:r>
            <a:r>
              <a:rPr lang="cs-CZ" altLang="cs-CZ" dirty="0"/>
              <a:t> (chlor) – první oběti na životech</a:t>
            </a:r>
          </a:p>
          <a:p>
            <a:r>
              <a:rPr lang="cs-CZ" altLang="cs-CZ" dirty="0"/>
              <a:t>Zpočátku vypouštění z tlakových nádob (závislé na větru), později hlavně dělostřelectvem</a:t>
            </a:r>
          </a:p>
          <a:p>
            <a:r>
              <a:rPr lang="cs-CZ" altLang="cs-CZ" dirty="0"/>
              <a:t>Podpora průlomu, později vytváření chemických zátarasů</a:t>
            </a:r>
          </a:p>
          <a:p>
            <a:r>
              <a:rPr lang="cs-CZ" altLang="cs-CZ" dirty="0"/>
              <a:t>Chemické zbraně usmrtily kolem 80 000 lidí</a:t>
            </a:r>
          </a:p>
          <a:p>
            <a:r>
              <a:rPr lang="cs-CZ" altLang="cs-CZ" dirty="0"/>
              <a:t>Výrazný psychologický efekt chemických zbraní</a:t>
            </a:r>
          </a:p>
          <a:p>
            <a:r>
              <a:rPr lang="cs-CZ" altLang="cs-CZ" dirty="0"/>
              <a:t>Zformulovány dodnes platné základní principy použití chemických zbraní: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dosažení maximální koncentrace toxických látek;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neočekávanosti;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masového účinku;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překonání protichemické obrany protivníka;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použití nových toxických chemikálií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Pozorovací balony</a:t>
            </a:r>
          </a:p>
          <a:p>
            <a:r>
              <a:rPr lang="cs-CZ" altLang="cs-CZ" dirty="0"/>
              <a:t>Vzducholodě – průzkum a bombardování, s rostoucím dostupem letadel jejich význam klesá (plněny vodíkem)</a:t>
            </a:r>
          </a:p>
          <a:p>
            <a:r>
              <a:rPr lang="cs-CZ" altLang="cs-CZ" dirty="0"/>
              <a:t>Letadla zpočátku užívána k průzkumu či bombardování</a:t>
            </a:r>
          </a:p>
          <a:p>
            <a:r>
              <a:rPr lang="cs-CZ" altLang="cs-CZ" dirty="0"/>
              <a:t>Od 1915 rozvoj stíhacích letadel, výrazný pokrok přinesla synchronizace kulometu, koncem války dosahují rychlost přes 200km/h</a:t>
            </a:r>
          </a:p>
          <a:p>
            <a:r>
              <a:rPr lang="cs-CZ" altLang="cs-CZ" dirty="0"/>
              <a:t>Lehké a střední bombardovací letouny, od 1917 i bitevní letouny</a:t>
            </a:r>
          </a:p>
          <a:p>
            <a:r>
              <a:rPr lang="cs-CZ" altLang="cs-CZ" dirty="0"/>
              <a:t>Rozvoj strategického bombardování</a:t>
            </a:r>
          </a:p>
          <a:p>
            <a:r>
              <a:rPr lang="cs-CZ" altLang="cs-CZ" dirty="0"/>
              <a:t>Letectvo využito i námořnictvem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Jediné velké střetnutí dreadnoughtů v bitvě u Jutska skončilo nerozhodně</a:t>
            </a:r>
          </a:p>
          <a:p>
            <a:r>
              <a:rPr lang="cs-CZ" altLang="cs-CZ" dirty="0"/>
              <a:t>Nástup ponorek jako mimořádně efektivní zbraně</a:t>
            </a:r>
          </a:p>
          <a:p>
            <a:r>
              <a:rPr lang="cs-CZ" altLang="cs-CZ" dirty="0"/>
              <a:t>Otázka potápění obchodních lodí ponorkami</a:t>
            </a:r>
          </a:p>
          <a:p>
            <a:r>
              <a:rPr lang="cs-CZ" altLang="cs-CZ" dirty="0"/>
              <a:t>Reakcí na neomezenou ponorkovou válku bylo zavedení konvojového systému (1917)</a:t>
            </a:r>
          </a:p>
          <a:p>
            <a:r>
              <a:rPr lang="cs-CZ" altLang="cs-CZ" dirty="0"/>
              <a:t>Využití rychlých člunů</a:t>
            </a:r>
          </a:p>
          <a:p>
            <a:r>
              <a:rPr lang="cs-CZ" altLang="cs-CZ" dirty="0"/>
              <a:t>Výsadek u Gallipoli byl první moderní výsadkovou operací</a:t>
            </a:r>
          </a:p>
          <a:p>
            <a:r>
              <a:rPr lang="cs-CZ" altLang="cs-CZ" dirty="0"/>
              <a:t>První letadlové lodě, jejich potenciál však nevyužit</a:t>
            </a:r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I. světové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Konflikt, do kterého se postupně zapojily všechny rozhodující mocnosti tehdejší doby („Velká válka“)</a:t>
            </a:r>
          </a:p>
          <a:p>
            <a:r>
              <a:rPr lang="cs-CZ" altLang="cs-CZ" dirty="0"/>
              <a:t>Světová byla nejen rozsahem bojišť, ale i nasazením vojáků ze zámoří a kolonií</a:t>
            </a:r>
          </a:p>
          <a:p>
            <a:r>
              <a:rPr lang="cs-CZ" altLang="cs-CZ" dirty="0"/>
              <a:t>Plánována jako ofenzivní a manévrová (obchvaty a průlomy masou pěchoty podpořenou lehkými kanony)</a:t>
            </a:r>
          </a:p>
          <a:p>
            <a:r>
              <a:rPr lang="cs-CZ" altLang="cs-CZ" dirty="0"/>
              <a:t>Změnila se na poziční válku („zákopová válka“)</a:t>
            </a:r>
          </a:p>
          <a:p>
            <a:r>
              <a:rPr lang="cs-CZ" altLang="cs-CZ" dirty="0"/>
              <a:t>Tvrdě zasažen civilní život (devastace v místě bojů, námořní blokáda)</a:t>
            </a:r>
          </a:p>
          <a:p>
            <a:r>
              <a:rPr lang="cs-CZ" altLang="cs-CZ" dirty="0"/>
              <a:t>Do války povoláno 70 000 000 lidí</a:t>
            </a:r>
          </a:p>
          <a:p>
            <a:r>
              <a:rPr lang="cs-CZ" altLang="cs-CZ" dirty="0"/>
              <a:t>Padlo kolem 10 000 000, další lidské ztráty 20 000 000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„Národ ve válce“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všeobecná mobilizace sil v podmínkách všeobecné branné povinnosti</a:t>
            </a:r>
          </a:p>
          <a:p>
            <a:pPr lvl="1"/>
            <a:r>
              <a:rPr lang="cs-CZ" altLang="cs-CZ" dirty="0"/>
              <a:t>jen Británie začínala s malou profesionální armádou (do konce roku 1914 prakticky zanikla), do roku 1916 doplňována jen dobrovolníky</a:t>
            </a:r>
          </a:p>
          <a:p>
            <a:pPr lvl="1"/>
            <a:r>
              <a:rPr lang="cs-CZ" altLang="cs-CZ" dirty="0"/>
              <a:t>v USA zavedeny krátce po vstupu do války povinné odvody</a:t>
            </a:r>
          </a:p>
          <a:p>
            <a:r>
              <a:rPr lang="cs-CZ" altLang="cs-CZ" dirty="0"/>
              <a:t>zásobování, průmysl, doprava, věda… podřízeny potřebám vedení války </a:t>
            </a:r>
          </a:p>
        </p:txBody>
      </p:sp>
    </p:spTree>
    <p:extLst>
      <p:ext uri="{BB962C8B-B14F-4D97-AF65-F5344CB8AC3E}">
        <p14:creationId xmlns:p14="http://schemas.microsoft.com/office/powerpoint/2010/main" val="27679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a vedlejší fronty I. světové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99922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Hlavní evropské fronty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Západní fronta (Německo</a:t>
                      </a:r>
                      <a:r>
                        <a:rPr lang="cs-CZ" altLang="cs-CZ" sz="2400" baseline="0" dirty="0"/>
                        <a:t> proti Francii, Velké Británii a od roku 1917 USA)</a:t>
                      </a:r>
                      <a:endParaRPr lang="cs-CZ" altLang="cs-CZ" sz="2400" dirty="0"/>
                    </a:p>
                    <a:p>
                      <a:r>
                        <a:rPr lang="cs-CZ" altLang="cs-CZ" sz="2400" dirty="0"/>
                        <a:t>Východní fronta (Německo a Rakousko-Uhersko proti Rusku)</a:t>
                      </a:r>
                      <a:r>
                        <a:rPr lang="cs-CZ" altLang="cs-CZ" sz="2400" baseline="0" dirty="0"/>
                        <a:t> </a:t>
                      </a:r>
                    </a:p>
                    <a:p>
                      <a:r>
                        <a:rPr lang="cs-CZ" altLang="cs-CZ" sz="2400" baseline="0" dirty="0"/>
                        <a:t>Italská fronta 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Vedlejší evropské fronty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Srbská a soluňská</a:t>
                      </a:r>
                      <a:r>
                        <a:rPr lang="cs-CZ" altLang="cs-CZ" sz="2400" baseline="0" dirty="0"/>
                        <a:t> fronta</a:t>
                      </a:r>
                    </a:p>
                    <a:p>
                      <a:r>
                        <a:rPr lang="cs-CZ" altLang="cs-CZ" sz="2400" baseline="0" dirty="0"/>
                        <a:t>Rumunská fronta </a:t>
                      </a:r>
                    </a:p>
                    <a:p>
                      <a:r>
                        <a:rPr lang="cs-CZ" altLang="cs-CZ" sz="2400" baseline="0" dirty="0"/>
                        <a:t>Dardanelská operace/Gallipoli (1915)</a:t>
                      </a:r>
                    </a:p>
                    <a:p>
                      <a:r>
                        <a:rPr lang="cs-CZ" altLang="cs-CZ" sz="2400" baseline="0" dirty="0"/>
                        <a:t>Kavkazská fronta (Rusko proti Turecku)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Mimoevropské fronty  a bojiště</a:t>
                      </a:r>
                      <a:r>
                        <a:rPr lang="cs-CZ" altLang="cs-CZ" sz="2400" baseline="0" dirty="0"/>
                        <a:t>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Fronty na</a:t>
                      </a:r>
                      <a:r>
                        <a:rPr lang="cs-CZ" altLang="cs-CZ" sz="2400" baseline="0" dirty="0"/>
                        <a:t> Blízkém a Středním Východě (mezopotámská, perská, egyptsko-levantská)</a:t>
                      </a:r>
                    </a:p>
                    <a:p>
                      <a:r>
                        <a:rPr lang="cs-CZ" altLang="cs-CZ" sz="2400" baseline="0" dirty="0"/>
                        <a:t>Kampaň ve východní Africe</a:t>
                      </a:r>
                    </a:p>
                    <a:p>
                      <a:r>
                        <a:rPr lang="cs-CZ" altLang="cs-CZ" sz="2400" dirty="0"/>
                        <a:t>Východní Asie a</a:t>
                      </a:r>
                      <a:r>
                        <a:rPr lang="cs-CZ" altLang="cs-CZ" sz="2400" baseline="0" dirty="0"/>
                        <a:t> Pacifik (izolovaná bojiště)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ofenzívy I. světové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351526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0808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Západní fronta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Bitva na Marně (1914)</a:t>
                      </a:r>
                    </a:p>
                    <a:p>
                      <a:r>
                        <a:rPr lang="cs-CZ" altLang="cs-CZ" sz="2400" dirty="0"/>
                        <a:t>Bitva u </a:t>
                      </a:r>
                      <a:r>
                        <a:rPr lang="cs-CZ" altLang="cs-CZ" sz="2400" dirty="0" err="1"/>
                        <a:t>Verdunu</a:t>
                      </a:r>
                      <a:r>
                        <a:rPr lang="cs-CZ" altLang="cs-CZ" sz="2400" baseline="0" dirty="0"/>
                        <a:t> (1916)</a:t>
                      </a:r>
                    </a:p>
                    <a:p>
                      <a:r>
                        <a:rPr lang="cs-CZ" altLang="cs-CZ" sz="2400" baseline="0" dirty="0"/>
                        <a:t>Bitva na </a:t>
                      </a:r>
                      <a:r>
                        <a:rPr lang="cs-CZ" altLang="cs-CZ" sz="2400" baseline="0" dirty="0" err="1"/>
                        <a:t>Sommě</a:t>
                      </a:r>
                      <a:r>
                        <a:rPr lang="cs-CZ" altLang="cs-CZ" sz="2400" baseline="0" dirty="0"/>
                        <a:t> (1916)</a:t>
                      </a:r>
                    </a:p>
                    <a:p>
                      <a:r>
                        <a:rPr lang="cs-CZ" altLang="cs-CZ" sz="2400" baseline="0" dirty="0" err="1"/>
                        <a:t>Ludendorffova</a:t>
                      </a:r>
                      <a:r>
                        <a:rPr lang="cs-CZ" altLang="cs-CZ" sz="2400" baseline="0" dirty="0"/>
                        <a:t> ofenzíva (1918)</a:t>
                      </a:r>
                    </a:p>
                    <a:p>
                      <a:r>
                        <a:rPr lang="cs-CZ" altLang="cs-CZ" sz="2400" baseline="0" dirty="0"/>
                        <a:t>Bitva u Amiensu a stodenní ofenziva (1918)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96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Východní fronta</a:t>
                      </a:r>
                      <a:r>
                        <a:rPr lang="cs-CZ" altLang="cs-CZ" sz="2400" baseline="0" dirty="0"/>
                        <a:t>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Bitva u</a:t>
                      </a:r>
                      <a:r>
                        <a:rPr lang="cs-CZ" altLang="cs-CZ" sz="2400" baseline="0" dirty="0"/>
                        <a:t> </a:t>
                      </a:r>
                      <a:r>
                        <a:rPr lang="cs-CZ" altLang="cs-CZ" sz="2400" baseline="0" dirty="0" err="1"/>
                        <a:t>Tannenbergu</a:t>
                      </a:r>
                      <a:r>
                        <a:rPr lang="cs-CZ" altLang="cs-CZ" sz="2400" baseline="0" dirty="0"/>
                        <a:t> (1914)</a:t>
                      </a:r>
                    </a:p>
                    <a:p>
                      <a:r>
                        <a:rPr lang="cs-CZ" altLang="cs-CZ" sz="2400" baseline="0" dirty="0" err="1"/>
                        <a:t>Brusilovova</a:t>
                      </a:r>
                      <a:r>
                        <a:rPr lang="cs-CZ" altLang="cs-CZ" sz="2400" baseline="0" dirty="0"/>
                        <a:t> ofenzíva (1916)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082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Italská</a:t>
                      </a:r>
                      <a:r>
                        <a:rPr lang="cs-CZ" altLang="cs-CZ" sz="2400" baseline="0" dirty="0"/>
                        <a:t> fronta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Bitvy na Soči (1915-1917)</a:t>
                      </a:r>
                    </a:p>
                    <a:p>
                      <a:r>
                        <a:rPr lang="cs-CZ" altLang="cs-CZ" sz="2400" dirty="0"/>
                        <a:t>Bitva u </a:t>
                      </a:r>
                      <a:r>
                        <a:rPr lang="cs-CZ" altLang="cs-CZ" sz="2400" dirty="0" err="1"/>
                        <a:t>Caporetta</a:t>
                      </a:r>
                      <a:r>
                        <a:rPr lang="cs-CZ" altLang="cs-CZ" sz="2400" dirty="0"/>
                        <a:t> (1917)</a:t>
                      </a:r>
                    </a:p>
                    <a:p>
                      <a:r>
                        <a:rPr lang="cs-CZ" altLang="cs-CZ" sz="2400" dirty="0"/>
                        <a:t>Bitva</a:t>
                      </a:r>
                      <a:r>
                        <a:rPr lang="cs-CZ" altLang="cs-CZ" sz="2400" baseline="0" dirty="0"/>
                        <a:t> na </a:t>
                      </a:r>
                      <a:r>
                        <a:rPr lang="cs-CZ" altLang="cs-CZ" sz="2400" baseline="0" dirty="0" err="1"/>
                        <a:t>Piavě</a:t>
                      </a:r>
                      <a:r>
                        <a:rPr lang="cs-CZ" altLang="cs-CZ" sz="2400" baseline="0" dirty="0"/>
                        <a:t> (1918)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086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Námořní bitvy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Bitvy u </a:t>
                      </a:r>
                      <a:r>
                        <a:rPr lang="cs-CZ" altLang="cs-CZ" sz="2400" dirty="0" err="1"/>
                        <a:t>Coronelu</a:t>
                      </a:r>
                      <a:r>
                        <a:rPr lang="cs-CZ" altLang="cs-CZ" sz="2400" dirty="0"/>
                        <a:t> a Falklandských ostrovů (1914)</a:t>
                      </a:r>
                    </a:p>
                    <a:p>
                      <a:r>
                        <a:rPr lang="cs-CZ" altLang="cs-CZ" sz="2400" dirty="0"/>
                        <a:t>Bitva u Jutska (Bitva u Skagerraku) (1916)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Strategie a taktika pozemní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Přerůstání bitev v operace</a:t>
            </a:r>
          </a:p>
          <a:p>
            <a:r>
              <a:rPr lang="cs-CZ" altLang="cs-CZ" dirty="0"/>
              <a:t>Jednotlivé zákopy postupně nahradila linie zákopů a obranných zařízení, pak i obranná pásma a předpolí</a:t>
            </a:r>
          </a:p>
          <a:p>
            <a:r>
              <a:rPr lang="cs-CZ" altLang="cs-CZ" dirty="0"/>
              <a:t>Průlomy zákopů pomocí vln (několik rojnic) a valů (několik vln), postupné střídání bojovými skupinami (např. </a:t>
            </a:r>
            <a:r>
              <a:rPr lang="cs-CZ" altLang="cs-CZ" dirty="0" err="1"/>
              <a:t>Stoßtruppen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Podpora dělostřelectva, později tanků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1">
            <a:normAutofit fontScale="92500" lnSpcReduction="10000"/>
          </a:bodyPr>
          <a:lstStyle/>
          <a:p>
            <a:r>
              <a:rPr lang="cs-CZ" altLang="cs-CZ" sz="3400" dirty="0"/>
              <a:t>Pevnosti 19. století nemohou odolat modernímu dělostřelectvu</a:t>
            </a:r>
          </a:p>
          <a:p>
            <a:r>
              <a:rPr lang="cs-CZ" altLang="cs-CZ" sz="3400" dirty="0"/>
              <a:t>Nové materiály (železobeton, pancéřové kopule)</a:t>
            </a:r>
          </a:p>
          <a:p>
            <a:r>
              <a:rPr lang="cs-CZ" altLang="cs-CZ" sz="3400" dirty="0"/>
              <a:t>Význam pevností v bitvě o </a:t>
            </a:r>
            <a:r>
              <a:rPr lang="cs-CZ" altLang="cs-CZ" sz="3400" dirty="0" err="1"/>
              <a:t>Verdun</a:t>
            </a:r>
            <a:endParaRPr lang="cs-CZ" altLang="cs-CZ" sz="3400" dirty="0"/>
          </a:p>
          <a:p>
            <a:r>
              <a:rPr lang="cs-CZ" altLang="cs-CZ" sz="3400" dirty="0"/>
              <a:t>Dlouhý boj o rakousko-uherskou pevnost </a:t>
            </a:r>
            <a:r>
              <a:rPr lang="cs-CZ" altLang="cs-CZ" sz="3400" dirty="0" err="1"/>
              <a:t>Przemyśl</a:t>
            </a:r>
            <a:r>
              <a:rPr lang="cs-CZ" altLang="cs-CZ" sz="3400" dirty="0"/>
              <a:t>, její pád po vyčerpání zásob potravin</a:t>
            </a:r>
          </a:p>
          <a:p>
            <a:r>
              <a:rPr lang="cs-CZ" altLang="cs-CZ" sz="3400" dirty="0"/>
              <a:t>Úspěšný rakousko-uherský horský pevnostní systém v jižním Tyrolsku</a:t>
            </a:r>
          </a:p>
          <a:p>
            <a:r>
              <a:rPr lang="cs-CZ" altLang="cs-CZ" sz="3400" dirty="0"/>
              <a:t>V poli zesilování zákopových opevnění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428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Standardem opakovací puška, „symbolem“ těžký kulomet</a:t>
            </a:r>
          </a:p>
          <a:p>
            <a:r>
              <a:rPr lang="cs-CZ" altLang="cs-CZ" dirty="0"/>
              <a:t>Nové či „znovuobjevené“ zbraně (lehké kulomety, granáty, první samopaly, plamenomety, improvizované zbraně pro boj zblízka)</a:t>
            </a:r>
          </a:p>
          <a:p>
            <a:r>
              <a:rPr lang="cs-CZ" altLang="cs-CZ" dirty="0"/>
              <a:t>V roce 1918 první protitanková zbraň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Zvýšení hustoty dělostřelectva a rychlosti palby</a:t>
            </a:r>
          </a:p>
          <a:p>
            <a:r>
              <a:rPr lang="cs-CZ" altLang="cs-CZ" dirty="0"/>
              <a:t>Symbolem francouzské dělo ráže 75mm (</a:t>
            </a:r>
            <a:r>
              <a:rPr lang="fr-FR" altLang="fr-FR" dirty="0"/>
              <a:t>Matériel de 75mm Mle 1897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Nárůst dostřelu, snaha o dalekonosnou palbu (takticky nevýznamné, propaganda)</a:t>
            </a:r>
          </a:p>
          <a:p>
            <a:r>
              <a:rPr lang="cs-CZ" altLang="cs-CZ" dirty="0"/>
              <a:t>Roste význam těžkých děl, houfnic, minometů</a:t>
            </a:r>
          </a:p>
          <a:p>
            <a:r>
              <a:rPr lang="cs-CZ" altLang="cs-CZ" dirty="0"/>
              <a:t>Prodlužování palební přípravy, pohyblivá palebná přehrada</a:t>
            </a:r>
          </a:p>
          <a:p>
            <a:r>
              <a:rPr lang="cs-CZ" altLang="cs-CZ" dirty="0"/>
              <a:t>Ze ztrát na bojišti připadalo 75 % na ztráty způsobené dělostřeleckou palbou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850</Words>
  <Application>Microsoft Office PowerPoint</Application>
  <PresentationFormat>Předvádění na obrazovce (4:3)</PresentationFormat>
  <Paragraphs>121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Vojenství v období první světové války</vt:lpstr>
      <vt:lpstr>Základní charakteristika I. světové války</vt:lpstr>
      <vt:lpstr>„Národ ve válce“</vt:lpstr>
      <vt:lpstr>Hlavní a vedlejší fronty I. světové války </vt:lpstr>
      <vt:lpstr>Hlavní bitvy a ofenzívy I. světové války</vt:lpstr>
      <vt:lpstr>Strategie a taktika pozemní války</vt:lpstr>
      <vt:lpstr>Fortifikace</vt:lpstr>
      <vt:lpstr>Pěchotní zbraně</vt:lpstr>
      <vt:lpstr>Dělostřelectvo</vt:lpstr>
      <vt:lpstr>Tanky</vt:lpstr>
      <vt:lpstr>Prezentace aplikace PowerPoint</vt:lpstr>
      <vt:lpstr>Popisky pro minulý list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120</cp:revision>
  <dcterms:created xsi:type="dcterms:W3CDTF">2013-10-20T08:36:54Z</dcterms:created>
  <dcterms:modified xsi:type="dcterms:W3CDTF">2021-11-01T18:41:16Z</dcterms:modified>
</cp:coreProperties>
</file>