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7160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5537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323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5331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92899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656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1434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46667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05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5308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592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7193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717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786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4088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492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11.11.2021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Vojenství v období druhé světové války 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 102 Dějiny vojenství</a:t>
            </a: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r="85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Hlavní trendy armádním vývoji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Obrovské operace, mimořádné nároky na logistiku</a:t>
            </a:r>
          </a:p>
          <a:p>
            <a:r>
              <a:rPr lang="cs-CZ" altLang="cs-CZ" dirty="0"/>
              <a:t>Vytváření ohromných svazků (skupiny armád, „fronty“)</a:t>
            </a:r>
          </a:p>
          <a:p>
            <a:r>
              <a:rPr lang="cs-CZ" altLang="cs-CZ" dirty="0"/>
              <a:t>Propojení námořních a pozemních operací</a:t>
            </a:r>
          </a:p>
          <a:p>
            <a:r>
              <a:rPr lang="cs-CZ" altLang="cs-CZ" dirty="0"/>
              <a:t>Výrazná role speciálních jednotek</a:t>
            </a:r>
          </a:p>
          <a:p>
            <a:r>
              <a:rPr lang="cs-CZ" altLang="cs-CZ" dirty="0"/>
              <a:t>V Německu specifická role SS</a:t>
            </a:r>
          </a:p>
          <a:p>
            <a:r>
              <a:rPr lang="cs-CZ" altLang="cs-CZ" dirty="0"/>
              <a:t>Výrazná role dobrovolnictví a exilových vojsk</a:t>
            </a:r>
          </a:p>
          <a:p>
            <a:r>
              <a:rPr lang="cs-CZ" altLang="cs-CZ" dirty="0"/>
              <a:t>Výrazná role hnutí odporu a partyzánského hnutí</a:t>
            </a:r>
          </a:p>
        </p:txBody>
      </p:sp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Fortifikace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Velké předválečné pevnostní linie byly překonány</a:t>
            </a:r>
          </a:p>
          <a:p>
            <a:r>
              <a:rPr lang="cs-CZ" altLang="cs-CZ" dirty="0"/>
              <a:t>Dílčí úspěch </a:t>
            </a:r>
            <a:r>
              <a:rPr lang="cs-CZ" altLang="cs-CZ" dirty="0" err="1"/>
              <a:t>Mannerheimova</a:t>
            </a:r>
            <a:r>
              <a:rPr lang="cs-CZ" altLang="cs-CZ" dirty="0"/>
              <a:t> linie v roce 1939</a:t>
            </a:r>
          </a:p>
          <a:p>
            <a:r>
              <a:rPr lang="cs-CZ" altLang="cs-CZ" dirty="0"/>
              <a:t>Výsadkové operace k překonání ochrany velkých pevnostních komplexů (Eben </a:t>
            </a:r>
            <a:r>
              <a:rPr lang="cs-CZ" altLang="cs-CZ" dirty="0" err="1"/>
              <a:t>Emael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Neuspěla sovětská nově vybudovaná Molotovova linie (1940) ani německé linie opevnění</a:t>
            </a:r>
          </a:p>
          <a:p>
            <a:r>
              <a:rPr lang="cs-CZ" altLang="cs-CZ" dirty="0"/>
              <a:t>Dílčí efektivita masivních bunkrů za účelem ochrany před leteckým bombardováním (Bordeaux) – to již ale není fortifikace pro pozemní boj.</a:t>
            </a:r>
          </a:p>
        </p:txBody>
      </p:sp>
    </p:spTree>
    <p:extLst>
      <p:ext uri="{BB962C8B-B14F-4D97-AF65-F5344CB8AC3E}">
        <p14:creationId xmlns:p14="http://schemas.microsoft.com/office/powerpoint/2010/main" val="327220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Pěchotní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Ve druhé světové válce výrazné užití a rozvoj samopalů</a:t>
            </a:r>
          </a:p>
          <a:p>
            <a:r>
              <a:rPr lang="cs-CZ" altLang="cs-CZ" dirty="0"/>
              <a:t>Stále užití kulometů, snaha o vývoj univerzálního kulometu</a:t>
            </a:r>
          </a:p>
          <a:p>
            <a:r>
              <a:rPr lang="cs-CZ" altLang="cs-CZ" dirty="0"/>
              <a:t>Další rozvoj poloautomatických a zavádění automatických pušek</a:t>
            </a:r>
          </a:p>
          <a:p>
            <a:r>
              <a:rPr lang="cs-CZ" altLang="cs-CZ" dirty="0"/>
              <a:t>Snaha vyzbrojit pěchotu účinnými zbraněmi pro boj s tanky</a:t>
            </a:r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Dělostřelectvo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 numCol="1">
            <a:normAutofit lnSpcReduction="10000"/>
          </a:bodyPr>
          <a:lstStyle/>
          <a:p>
            <a:r>
              <a:rPr lang="cs-CZ" altLang="cs-CZ" dirty="0"/>
              <a:t>Výrazný rozvoj protitankového dělostřelectva (německé dělo ráže 88mm, původně protiletadlové)</a:t>
            </a:r>
          </a:p>
          <a:p>
            <a:r>
              <a:rPr lang="cs-CZ" altLang="cs-CZ" dirty="0"/>
              <a:t>Samohybná děla</a:t>
            </a:r>
          </a:p>
          <a:p>
            <a:r>
              <a:rPr lang="cs-CZ" altLang="cs-CZ" dirty="0"/>
              <a:t>Nevelký rozvoj polních děl</a:t>
            </a:r>
          </a:p>
          <a:p>
            <a:r>
              <a:rPr lang="cs-CZ" altLang="cs-CZ" dirty="0"/>
              <a:t>V průběhu války příchod bezzákluzových děl</a:t>
            </a:r>
          </a:p>
          <a:p>
            <a:r>
              <a:rPr lang="cs-CZ" altLang="cs-CZ" dirty="0" err="1"/>
              <a:t>Podkaliberní</a:t>
            </a:r>
            <a:r>
              <a:rPr lang="cs-CZ" altLang="cs-CZ" dirty="0"/>
              <a:t> střely, kumulativní střely, přibližovací zapalovače</a:t>
            </a:r>
          </a:p>
          <a:p>
            <a:r>
              <a:rPr lang="cs-CZ" altLang="cs-CZ" dirty="0"/>
              <a:t>Význam protiletadlového dělostřelectva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Raketová technika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Výrazný rozvoj raketového dělostřelectva</a:t>
            </a:r>
          </a:p>
          <a:p>
            <a:r>
              <a:rPr lang="cs-CZ" altLang="cs-CZ" dirty="0"/>
              <a:t>Nasazení německých balistických raket proti Spojenému království a Francii, Belgii a Nizozemí v letech 1944-1945</a:t>
            </a:r>
          </a:p>
          <a:p>
            <a:r>
              <a:rPr lang="cs-CZ" altLang="cs-CZ" dirty="0"/>
              <a:t>Plány na mezikontinentální balistické rakety a raketoplány</a:t>
            </a:r>
          </a:p>
          <a:p>
            <a:r>
              <a:rPr lang="cs-CZ" altLang="cs-CZ" dirty="0"/>
              <a:t>Německá řízená letecká puma s raketovým pohonem a řízená raketa</a:t>
            </a:r>
          </a:p>
          <a:p>
            <a:r>
              <a:rPr lang="cs-CZ" altLang="cs-CZ" dirty="0"/>
              <a:t>Nerealizované britské projekty na antiraketovou obranu proti V-2</a:t>
            </a:r>
          </a:p>
        </p:txBody>
      </p:sp>
    </p:spTree>
    <p:extLst>
      <p:ext uri="{BB962C8B-B14F-4D97-AF65-F5344CB8AC3E}">
        <p14:creationId xmlns:p14="http://schemas.microsoft.com/office/powerpoint/2010/main" val="3723205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Tanky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Tank se stává rozhodující zbraní při velkých průlomových a obkličovacích manévrech</a:t>
            </a:r>
          </a:p>
          <a:p>
            <a:r>
              <a:rPr lang="cs-CZ" altLang="cs-CZ" dirty="0"/>
              <a:t>Význam vzájemných masových tankových bitev</a:t>
            </a:r>
          </a:p>
          <a:p>
            <a:r>
              <a:rPr lang="cs-CZ" altLang="cs-CZ" dirty="0"/>
              <a:t>Výrazné zdokonalování tanků</a:t>
            </a:r>
          </a:p>
          <a:p>
            <a:r>
              <a:rPr lang="cs-CZ" altLang="cs-CZ" dirty="0"/>
              <a:t>Pásová vozidla užívána i pro logistické zajištění tankových vojsk</a:t>
            </a:r>
          </a:p>
          <a:p>
            <a:r>
              <a:rPr lang="cs-CZ" altLang="cs-CZ" dirty="0"/>
              <a:t>Pokusy o výrobu „supertěžkých“ tanků</a:t>
            </a:r>
          </a:p>
          <a:p>
            <a:r>
              <a:rPr lang="cs-CZ" altLang="cs-CZ" dirty="0"/>
              <a:t>Vyloďovací tanky pro výsadkové operace</a:t>
            </a:r>
          </a:p>
          <a:p>
            <a:r>
              <a:rPr lang="cs-CZ" altLang="cs-CZ" dirty="0"/>
              <a:t>Rozvoj protitankových překážek</a:t>
            </a:r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Chemické, bakteriologické a jaderné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 numCol="1">
            <a:normAutofit/>
          </a:bodyPr>
          <a:lstStyle/>
          <a:p>
            <a:r>
              <a:rPr lang="cs-CZ" altLang="cs-CZ" dirty="0"/>
              <a:t>Chemické zbraně prakticky nepoužity, i když je měly připravené všechny strany</a:t>
            </a:r>
          </a:p>
          <a:p>
            <a:r>
              <a:rPr lang="cs-CZ" altLang="cs-CZ" dirty="0"/>
              <a:t>Využití chemických prostředků k likvidaci civilních obětí</a:t>
            </a:r>
          </a:p>
          <a:p>
            <a:r>
              <a:rPr lang="cs-CZ" altLang="cs-CZ" dirty="0"/>
              <a:t>Bakteriologické zbraně využity Japonci v Číně</a:t>
            </a:r>
          </a:p>
          <a:p>
            <a:r>
              <a:rPr lang="cs-CZ" altLang="cs-CZ" dirty="0"/>
              <a:t>Jaderný program USA „Manhattan“ (za pomoci UK), výsledkem atomové bomby na Hirošimu a Nagasaki, (další státy jaderné zbraně nedokázaly vyvinout, spekulace o Německu)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Letectvo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112568"/>
          </a:xfrm>
        </p:spPr>
        <p:txBody>
          <a:bodyPr numCol="1">
            <a:noAutofit/>
          </a:bodyPr>
          <a:lstStyle/>
          <a:p>
            <a:r>
              <a:rPr lang="cs-CZ" altLang="cs-CZ" sz="2000" dirty="0"/>
              <a:t>Výrazný rozvoj stíhacích letadel (koncem války rychlost až 800 km/h)</a:t>
            </a:r>
          </a:p>
          <a:p>
            <a:r>
              <a:rPr lang="cs-CZ" altLang="cs-CZ" sz="2000" dirty="0"/>
              <a:t>Stíhací letouny schopné díky přídavným nádržím doprovodu strategických bombardérů</a:t>
            </a:r>
          </a:p>
          <a:p>
            <a:r>
              <a:rPr lang="cs-CZ" altLang="cs-CZ" sz="2000" dirty="0"/>
              <a:t>Masové strategické bombardování, nicméně nepotvrdila se </a:t>
            </a:r>
            <a:r>
              <a:rPr lang="cs-CZ" altLang="cs-CZ" sz="2000" dirty="0" err="1"/>
              <a:t>Douhetova</a:t>
            </a:r>
            <a:r>
              <a:rPr lang="cs-CZ" altLang="cs-CZ" sz="2000" dirty="0"/>
              <a:t> teorie</a:t>
            </a:r>
          </a:p>
          <a:p>
            <a:r>
              <a:rPr lang="cs-CZ" altLang="cs-CZ" sz="2000" dirty="0"/>
              <a:t>Význam bitevního letectva</a:t>
            </a:r>
          </a:p>
          <a:p>
            <a:r>
              <a:rPr lang="cs-CZ" altLang="cs-CZ" sz="2000" dirty="0"/>
              <a:t>Význam transportního letectva a výsadkových kluzáků</a:t>
            </a:r>
          </a:p>
          <a:p>
            <a:r>
              <a:rPr lang="cs-CZ" altLang="cs-CZ" sz="2000" dirty="0"/>
              <a:t>Taktické využití letadel k sebevražedným útokům</a:t>
            </a:r>
          </a:p>
          <a:p>
            <a:r>
              <a:rPr lang="cs-CZ" altLang="cs-CZ" sz="2000" dirty="0"/>
              <a:t>Na konci války nástup proudových letadel</a:t>
            </a:r>
          </a:p>
          <a:p>
            <a:r>
              <a:rPr lang="cs-CZ" altLang="cs-CZ" sz="2000" dirty="0"/>
              <a:t>První užití vrtulníků v bojovém prostředí</a:t>
            </a:r>
          </a:p>
          <a:p>
            <a:r>
              <a:rPr lang="cs-CZ" altLang="cs-CZ" sz="2000" dirty="0"/>
              <a:t>Výrazný vliv radaru na leteckou válku</a:t>
            </a:r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Námořnictvo</a:t>
            </a:r>
            <a:endParaRPr lang="cs-CZ" alt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Mimořádný vliv letadlových lodí a jejich palubního letectva</a:t>
            </a:r>
          </a:p>
          <a:p>
            <a:r>
              <a:rPr lang="cs-CZ" altLang="cs-CZ" dirty="0"/>
              <a:t>Na počátku války „klasické“ souboje válečných lodí, včetně střetů bitevních lodí; postupně jejich „soumrak“</a:t>
            </a:r>
          </a:p>
          <a:p>
            <a:r>
              <a:rPr lang="cs-CZ" altLang="cs-CZ" dirty="0"/>
              <a:t>Strategický význam ponorkové války a konvojového systému</a:t>
            </a:r>
          </a:p>
          <a:p>
            <a:r>
              <a:rPr lang="cs-CZ" altLang="cs-CZ" dirty="0"/>
              <a:t>Pokusy s miniponorkami nepříliš úspěšné</a:t>
            </a:r>
          </a:p>
          <a:p>
            <a:r>
              <a:rPr lang="cs-CZ" altLang="cs-CZ" dirty="0"/>
              <a:t>I v námořním prostředí výrazný vliv radaru</a:t>
            </a:r>
          </a:p>
          <a:p>
            <a:r>
              <a:rPr lang="cs-CZ" altLang="cs-CZ" dirty="0"/>
              <a:t>V protiponorkovém boji </a:t>
            </a:r>
            <a:r>
              <a:rPr lang="cs-CZ" altLang="cs-CZ"/>
              <a:t>význam sonaru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Základní charakteristika druhé světové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781128"/>
          </a:xfrm>
        </p:spPr>
        <p:txBody>
          <a:bodyPr numCol="1">
            <a:normAutofit fontScale="70000" lnSpcReduction="20000"/>
          </a:bodyPr>
          <a:lstStyle/>
          <a:p>
            <a:r>
              <a:rPr lang="cs-CZ" altLang="cs-CZ" sz="3400" dirty="0"/>
              <a:t>Doposud největší ozbrojený konflikt, rozsahem i počtem obětí (přes 60 000 000)</a:t>
            </a:r>
          </a:p>
          <a:p>
            <a:r>
              <a:rPr lang="cs-CZ" altLang="cs-CZ" sz="3400" dirty="0"/>
              <a:t>Zapojilo se do ní 70 států (přesné číslo odvislé od toho, co je uznáváno jako stát), probíhala na území 40 států</a:t>
            </a:r>
          </a:p>
          <a:p>
            <a:r>
              <a:rPr lang="cs-CZ" altLang="cs-CZ" sz="3400" dirty="0"/>
              <a:t>Hlavní operace v Evropě, severní Africe, v severním Atlantiku, v Pacifiku a ve východní Asii</a:t>
            </a:r>
          </a:p>
          <a:p>
            <a:r>
              <a:rPr lang="cs-CZ" altLang="cs-CZ" sz="3400" dirty="0"/>
              <a:t>Výrazný posun vojenské strategie, techniky i vojenských technologií</a:t>
            </a:r>
          </a:p>
          <a:p>
            <a:r>
              <a:rPr lang="cs-CZ" altLang="cs-CZ" sz="3400" dirty="0"/>
              <a:t>Druhá světová válka byla válka manévrovací</a:t>
            </a:r>
          </a:p>
          <a:p>
            <a:r>
              <a:rPr lang="cs-CZ" altLang="cs-CZ" sz="3400" dirty="0"/>
              <a:t>Význam strategického vojenského vůdcovství politických lídrů (Churchill a Roosevelt řídí národní stratégy a šéfy generálních štábů, Stalin, Hitler a </a:t>
            </a:r>
            <a:r>
              <a:rPr lang="cs-CZ" altLang="cs-CZ" sz="3400" dirty="0" err="1"/>
              <a:t>Čankajšek</a:t>
            </a:r>
            <a:r>
              <a:rPr lang="cs-CZ" altLang="cs-CZ" sz="3400" dirty="0"/>
              <a:t> přímo nejvyšší velitelé vojsk)</a:t>
            </a:r>
          </a:p>
          <a:p>
            <a:r>
              <a:rPr lang="cs-CZ" altLang="cs-CZ" sz="3400" dirty="0"/>
              <a:t>I ve druhé světové válce dominovala zásada „národa ve válce“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Základní fáze druhé světové války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6243817"/>
              </p:ext>
            </p:extLst>
          </p:nvPr>
        </p:nvGraphicFramePr>
        <p:xfrm>
          <a:off x="457200" y="1600200"/>
          <a:ext cx="8229600" cy="4945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4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375">
                <a:tc>
                  <a:txBody>
                    <a:bodyPr/>
                    <a:lstStyle/>
                    <a:p>
                      <a:r>
                        <a:rPr lang="cs-CZ" altLang="cs-CZ" dirty="0"/>
                        <a:t>1. 9.  1939</a:t>
                      </a:r>
                      <a:r>
                        <a:rPr lang="cs-CZ" altLang="cs-CZ" baseline="0" dirty="0"/>
                        <a:t> – 9. 5. 1940 (počáteční vítězství Německa a SSSR ve spojenectví) 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Útok</a:t>
                      </a:r>
                      <a:r>
                        <a:rPr lang="cs-CZ" altLang="cs-CZ" baseline="0" dirty="0"/>
                        <a:t> Německa a SSSR na Polsko,  obsazení Pobaltí, sovětsko-finská válka, „podivná válka“, útok na Dánsko a Norsko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468">
                <a:tc>
                  <a:txBody>
                    <a:bodyPr/>
                    <a:lstStyle/>
                    <a:p>
                      <a:r>
                        <a:rPr lang="cs-CZ" altLang="cs-CZ" baseline="0" dirty="0"/>
                        <a:t>10. 5. 1940 – 21. 6. 1941 (porážka Francie, Británie osamocena)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o Francii,</a:t>
                      </a:r>
                      <a:r>
                        <a:rPr lang="cs-CZ" altLang="cs-CZ" baseline="0" dirty="0"/>
                        <a:t> b</a:t>
                      </a:r>
                      <a:r>
                        <a:rPr lang="cs-CZ" altLang="cs-CZ" dirty="0"/>
                        <a:t>itva</a:t>
                      </a:r>
                      <a:r>
                        <a:rPr lang="cs-CZ" altLang="cs-CZ" baseline="0" dirty="0"/>
                        <a:t> o Británii, balkánské tažení, boje v severní Africe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2392">
                <a:tc>
                  <a:txBody>
                    <a:bodyPr/>
                    <a:lstStyle/>
                    <a:p>
                      <a:r>
                        <a:rPr lang="cs-CZ" altLang="cs-CZ" dirty="0"/>
                        <a:t>22. 6. 1941</a:t>
                      </a:r>
                      <a:r>
                        <a:rPr lang="cs-CZ" altLang="cs-CZ" baseline="0" dirty="0"/>
                        <a:t> – polovina roku 1942</a:t>
                      </a:r>
                      <a:endParaRPr lang="cs-CZ" altLang="cs-CZ" dirty="0"/>
                    </a:p>
                    <a:p>
                      <a:r>
                        <a:rPr lang="cs-CZ" altLang="cs-CZ" dirty="0"/>
                        <a:t>(zapojení SSSR a USA do války na straně Spojenců </a:t>
                      </a:r>
                      <a:r>
                        <a:rPr lang="cs-CZ" altLang="cs-CZ" baseline="0" dirty="0"/>
                        <a:t>a jejich problémy)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Napadení SSSR, </a:t>
                      </a:r>
                      <a:r>
                        <a:rPr lang="cs-CZ" altLang="cs-CZ" baseline="0" dirty="0"/>
                        <a:t>německý postup k Moskvě a poté ke Kavkazu</a:t>
                      </a:r>
                      <a:r>
                        <a:rPr lang="cs-CZ" altLang="cs-CZ" dirty="0"/>
                        <a:t>, napadení </a:t>
                      </a:r>
                      <a:r>
                        <a:rPr lang="cs-CZ" altLang="cs-CZ" baseline="0" dirty="0"/>
                        <a:t>USA v </a:t>
                      </a:r>
                      <a:r>
                        <a:rPr lang="cs-CZ" altLang="cs-CZ" baseline="0" dirty="0" err="1"/>
                        <a:t>Pearl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baseline="0" dirty="0" err="1"/>
                        <a:t>Harboru</a:t>
                      </a:r>
                      <a:r>
                        <a:rPr lang="cs-CZ" altLang="cs-CZ" baseline="0" dirty="0"/>
                        <a:t>, japonské tažení v jihovýchodní Asii a v Pacifiku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687">
                <a:tc>
                  <a:txBody>
                    <a:bodyPr/>
                    <a:lstStyle/>
                    <a:p>
                      <a:r>
                        <a:rPr lang="cs-CZ" altLang="cs-CZ" dirty="0"/>
                        <a:t>Polovina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dirty="0"/>
                        <a:t>roku 1942 – polovina roku 1943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dirty="0"/>
                        <a:t>(období</a:t>
                      </a:r>
                      <a:r>
                        <a:rPr lang="cs-CZ" altLang="cs-CZ" baseline="0" dirty="0"/>
                        <a:t> zlomu – rozhodujících vítězství Spojenců)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u Stalingradu</a:t>
                      </a:r>
                      <a:r>
                        <a:rPr lang="cs-CZ" altLang="cs-CZ" baseline="0" dirty="0"/>
                        <a:t> a </a:t>
                      </a:r>
                      <a:r>
                        <a:rPr lang="cs-CZ" altLang="cs-CZ" dirty="0"/>
                        <a:t>bitva u </a:t>
                      </a:r>
                      <a:r>
                        <a:rPr lang="cs-CZ" altLang="cs-CZ" dirty="0" err="1"/>
                        <a:t>Kurska</a:t>
                      </a:r>
                      <a:endParaRPr lang="cs-CZ" altLang="cs-CZ" dirty="0"/>
                    </a:p>
                    <a:p>
                      <a:r>
                        <a:rPr lang="cs-CZ" altLang="cs-CZ" dirty="0"/>
                        <a:t>Bitva u </a:t>
                      </a:r>
                      <a:r>
                        <a:rPr lang="cs-CZ" altLang="cs-CZ" dirty="0" err="1"/>
                        <a:t>Midway</a:t>
                      </a:r>
                      <a:r>
                        <a:rPr lang="cs-CZ" altLang="cs-CZ" baseline="0" dirty="0"/>
                        <a:t> a bitva o </a:t>
                      </a:r>
                      <a:r>
                        <a:rPr lang="cs-CZ" altLang="cs-CZ" baseline="0" dirty="0" err="1"/>
                        <a:t>Guadalcanal</a:t>
                      </a:r>
                      <a:r>
                        <a:rPr lang="cs-CZ" altLang="cs-CZ" baseline="0" dirty="0"/>
                        <a:t>, </a:t>
                      </a:r>
                    </a:p>
                    <a:p>
                      <a:r>
                        <a:rPr lang="cs-CZ" altLang="cs-CZ" dirty="0"/>
                        <a:t>Bitva u el-</a:t>
                      </a:r>
                      <a:r>
                        <a:rPr lang="cs-CZ" altLang="cs-CZ" dirty="0" err="1"/>
                        <a:t>Alameinu</a:t>
                      </a:r>
                      <a:r>
                        <a:rPr lang="cs-CZ" altLang="cs-CZ" baseline="0" dirty="0"/>
                        <a:t> a vítězství v severní Africe</a:t>
                      </a:r>
                    </a:p>
                    <a:p>
                      <a:r>
                        <a:rPr lang="cs-CZ" altLang="cs-CZ" baseline="0" dirty="0"/>
                        <a:t>Bitva o Atlantik (rozhodující fáze)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468">
                <a:tc>
                  <a:txBody>
                    <a:bodyPr/>
                    <a:lstStyle/>
                    <a:p>
                      <a:r>
                        <a:rPr lang="cs-CZ" altLang="cs-CZ" dirty="0"/>
                        <a:t>Polovina</a:t>
                      </a:r>
                      <a:r>
                        <a:rPr lang="cs-CZ" altLang="cs-CZ" baseline="0" dirty="0"/>
                        <a:t> roku 1943 –  8. květen 1945</a:t>
                      </a:r>
                      <a:r>
                        <a:rPr lang="cs-CZ" altLang="cs-CZ" dirty="0"/>
                        <a:t>  (vítězné</a:t>
                      </a:r>
                      <a:r>
                        <a:rPr lang="cs-CZ" altLang="cs-CZ" baseline="0" dirty="0"/>
                        <a:t> tažení Spojenců) 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Postup Rudé armády k Berlínu,</a:t>
                      </a:r>
                      <a:r>
                        <a:rPr lang="cs-CZ" altLang="cs-CZ" baseline="0" dirty="0"/>
                        <a:t> v</a:t>
                      </a:r>
                      <a:r>
                        <a:rPr lang="cs-CZ" altLang="cs-CZ" dirty="0"/>
                        <a:t>ylodění na Sicílii, </a:t>
                      </a:r>
                      <a:r>
                        <a:rPr lang="cs-CZ" altLang="cs-CZ" baseline="0" dirty="0"/>
                        <a:t> Itálii a ve Francii, postup Spojenců do Německa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468">
                <a:tc>
                  <a:txBody>
                    <a:bodyPr/>
                    <a:lstStyle/>
                    <a:p>
                      <a:r>
                        <a:rPr lang="cs-CZ" altLang="cs-CZ" dirty="0"/>
                        <a:t>9.</a:t>
                      </a:r>
                      <a:r>
                        <a:rPr lang="cs-CZ" altLang="cs-CZ" baseline="0" dirty="0"/>
                        <a:t> 5. 1945 – 1. 9. 1945 (ukončení války na Dálném Východě)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Porážka</a:t>
                      </a:r>
                      <a:r>
                        <a:rPr lang="cs-CZ" altLang="cs-CZ" baseline="0" dirty="0"/>
                        <a:t> Japonska po konvenčním i atomovém bombardování a útoku SSSR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45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Hlavní operace a bitvy II. světové války (polská, severní, západní a balkánská fronta 1939-1941) 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802953"/>
              </p:ext>
            </p:extLst>
          </p:nvPr>
        </p:nvGraphicFramePr>
        <p:xfrm>
          <a:off x="323528" y="1556792"/>
          <a:ext cx="8229600" cy="41044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9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535">
                <a:tc>
                  <a:txBody>
                    <a:bodyPr/>
                    <a:lstStyle/>
                    <a:p>
                      <a:r>
                        <a:rPr lang="cs-CZ" altLang="cs-CZ" dirty="0"/>
                        <a:t>Polské</a:t>
                      </a:r>
                      <a:r>
                        <a:rPr lang="cs-CZ" altLang="cs-CZ" baseline="0" dirty="0"/>
                        <a:t> tažení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</a:t>
                      </a:r>
                      <a:r>
                        <a:rPr lang="cs-CZ" altLang="cs-CZ" baseline="0" dirty="0"/>
                        <a:t> na </a:t>
                      </a:r>
                      <a:r>
                        <a:rPr lang="cs-CZ" altLang="cs-CZ" baseline="0" dirty="0" err="1"/>
                        <a:t>Bzuře</a:t>
                      </a:r>
                      <a:r>
                        <a:rPr lang="cs-CZ" altLang="cs-CZ" baseline="0" dirty="0"/>
                        <a:t> (o Kutno), 9. – 19. 9. 1939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r>
                        <a:rPr lang="cs-CZ" altLang="cs-CZ" dirty="0"/>
                        <a:t>Sovětsko-finská</a:t>
                      </a:r>
                      <a:r>
                        <a:rPr lang="cs-CZ" altLang="cs-CZ" baseline="0" dirty="0"/>
                        <a:t> válka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u </a:t>
                      </a:r>
                      <a:r>
                        <a:rPr lang="cs-CZ" altLang="cs-CZ" dirty="0" err="1"/>
                        <a:t>Suomussalmi</a:t>
                      </a:r>
                      <a:r>
                        <a:rPr lang="cs-CZ" altLang="cs-CZ" dirty="0"/>
                        <a:t>  (prosinec 1939-leden</a:t>
                      </a:r>
                      <a:r>
                        <a:rPr lang="cs-CZ" altLang="cs-CZ" baseline="0" dirty="0"/>
                        <a:t> 1940)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r>
                        <a:rPr lang="cs-CZ" altLang="cs-CZ" dirty="0"/>
                        <a:t>Skandinávské</a:t>
                      </a:r>
                      <a:r>
                        <a:rPr lang="cs-CZ" altLang="cs-CZ" baseline="0" dirty="0"/>
                        <a:t> tažení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</a:t>
                      </a:r>
                      <a:r>
                        <a:rPr lang="cs-CZ" altLang="cs-CZ" baseline="0" dirty="0"/>
                        <a:t> o </a:t>
                      </a:r>
                      <a:r>
                        <a:rPr lang="cs-CZ" altLang="cs-CZ" baseline="0" dirty="0" err="1"/>
                        <a:t>Narvik</a:t>
                      </a:r>
                      <a:r>
                        <a:rPr lang="cs-CZ" altLang="cs-CZ" baseline="0" dirty="0"/>
                        <a:t> (24. 4. – 9. 6. 1940)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5141">
                <a:tc>
                  <a:txBody>
                    <a:bodyPr/>
                    <a:lstStyle/>
                    <a:p>
                      <a:r>
                        <a:rPr lang="cs-CZ" altLang="cs-CZ" dirty="0"/>
                        <a:t>„Blesková válka“ na západě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Boj o Eben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baseline="0" dirty="0" err="1"/>
                        <a:t>Emael</a:t>
                      </a:r>
                      <a:r>
                        <a:rPr lang="cs-CZ" altLang="cs-CZ" baseline="0" dirty="0"/>
                        <a:t> (10. 5. 1940)</a:t>
                      </a:r>
                    </a:p>
                    <a:p>
                      <a:r>
                        <a:rPr lang="cs-CZ" altLang="cs-CZ" baseline="0" dirty="0"/>
                        <a:t>Průlom v Ardenách a  výpad k La Manche (květen-červen 1940)</a:t>
                      </a:r>
                    </a:p>
                    <a:p>
                      <a:r>
                        <a:rPr lang="cs-CZ" altLang="cs-CZ" baseline="0" dirty="0"/>
                        <a:t>Evakuace z </a:t>
                      </a:r>
                      <a:r>
                        <a:rPr lang="cs-CZ" altLang="cs-CZ" baseline="0" dirty="0" err="1"/>
                        <a:t>Dunkerque</a:t>
                      </a:r>
                      <a:r>
                        <a:rPr lang="cs-CZ" altLang="cs-CZ" baseline="0" dirty="0"/>
                        <a:t> (Operace Dynamo)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909"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o Británii</a:t>
                      </a:r>
                      <a:r>
                        <a:rPr lang="cs-CZ" altLang="cs-CZ" baseline="0" dirty="0"/>
                        <a:t>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err="1"/>
                        <a:t>Battle</a:t>
                      </a:r>
                      <a:r>
                        <a:rPr lang="cs-CZ" altLang="cs-CZ" dirty="0"/>
                        <a:t> </a:t>
                      </a:r>
                      <a:r>
                        <a:rPr lang="cs-CZ" altLang="cs-CZ" dirty="0" err="1"/>
                        <a:t>of</a:t>
                      </a:r>
                      <a:r>
                        <a:rPr lang="cs-CZ" altLang="cs-CZ" dirty="0"/>
                        <a:t> </a:t>
                      </a:r>
                      <a:r>
                        <a:rPr lang="cs-CZ" altLang="cs-CZ" dirty="0" err="1"/>
                        <a:t>Britain</a:t>
                      </a:r>
                      <a:r>
                        <a:rPr lang="cs-CZ" altLang="cs-CZ" dirty="0"/>
                        <a:t> </a:t>
                      </a:r>
                      <a:r>
                        <a:rPr lang="cs-CZ" altLang="cs-CZ" dirty="0" err="1"/>
                        <a:t>Day</a:t>
                      </a:r>
                      <a:r>
                        <a:rPr lang="cs-CZ" altLang="cs-CZ" baseline="0" dirty="0"/>
                        <a:t> (15. 9. 1940)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r>
                        <a:rPr lang="cs-CZ" altLang="cs-CZ" dirty="0"/>
                        <a:t>Balkánské tažení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o Krétu (20.</a:t>
                      </a:r>
                      <a:r>
                        <a:rPr lang="cs-CZ" altLang="cs-CZ" baseline="0" dirty="0"/>
                        <a:t> 5. – 31. 5. 1941)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bitvy a operace II. světové války (východní fronta 1941-1945)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</p:spPr>
        <p:txBody>
          <a:bodyPr numCol="1">
            <a:normAutofit fontScale="62500" lnSpcReduction="20000"/>
          </a:bodyPr>
          <a:lstStyle/>
          <a:p>
            <a:r>
              <a:rPr lang="cs-CZ" altLang="cs-CZ" dirty="0"/>
              <a:t>Zahájení operace Barbarossa (22. 6. 1941);</a:t>
            </a:r>
          </a:p>
          <a:p>
            <a:r>
              <a:rPr lang="cs-CZ" altLang="cs-CZ" dirty="0"/>
              <a:t>Bitva u Smolenska (10. – 19. 7. 1941);</a:t>
            </a:r>
          </a:p>
          <a:p>
            <a:r>
              <a:rPr lang="cs-CZ" altLang="cs-CZ" dirty="0"/>
              <a:t>Kyjevský kotel (21. 8. – 26. 9. 1941);</a:t>
            </a:r>
          </a:p>
          <a:p>
            <a:r>
              <a:rPr lang="cs-CZ" altLang="cs-CZ" dirty="0"/>
              <a:t>Bitva o Moskvu (listopad – prosinec 1941);</a:t>
            </a:r>
          </a:p>
          <a:p>
            <a:r>
              <a:rPr lang="cs-CZ" altLang="cs-CZ" dirty="0"/>
              <a:t>Bitva u Stalingradu (srpen 1942 – 2. 2. 1943);</a:t>
            </a:r>
          </a:p>
          <a:p>
            <a:r>
              <a:rPr lang="cs-CZ" altLang="cs-CZ" dirty="0"/>
              <a:t>Bitva u </a:t>
            </a:r>
            <a:r>
              <a:rPr lang="cs-CZ" altLang="cs-CZ" dirty="0" err="1"/>
              <a:t>Kurska</a:t>
            </a:r>
            <a:r>
              <a:rPr lang="cs-CZ" altLang="cs-CZ" dirty="0"/>
              <a:t> (červenec 1943);</a:t>
            </a:r>
          </a:p>
          <a:p>
            <a:r>
              <a:rPr lang="cs-CZ" altLang="cs-CZ" dirty="0"/>
              <a:t>Bitva o Dněpr a Kyjevská operace (srpen 1943 – listopad 1943)</a:t>
            </a:r>
          </a:p>
          <a:p>
            <a:r>
              <a:rPr lang="cs-CZ" altLang="cs-CZ" dirty="0"/>
              <a:t>Operace </a:t>
            </a:r>
            <a:r>
              <a:rPr lang="cs-CZ" altLang="cs-CZ" dirty="0" err="1"/>
              <a:t>Bagration</a:t>
            </a:r>
            <a:r>
              <a:rPr lang="cs-CZ" altLang="cs-CZ" dirty="0"/>
              <a:t> (léto 1944);</a:t>
            </a:r>
          </a:p>
          <a:p>
            <a:r>
              <a:rPr lang="cs-CZ" altLang="cs-CZ" dirty="0" err="1"/>
              <a:t>Jasko</a:t>
            </a:r>
            <a:r>
              <a:rPr lang="cs-CZ" altLang="cs-CZ" dirty="0"/>
              <a:t>-Kišiněvská a Bělehradská operace (srpen – říjen 1944);</a:t>
            </a:r>
          </a:p>
          <a:p>
            <a:r>
              <a:rPr lang="cs-CZ" altLang="cs-CZ" dirty="0"/>
              <a:t>Viselsko-oderská operace (leden – únor 1945);</a:t>
            </a:r>
          </a:p>
          <a:p>
            <a:r>
              <a:rPr lang="cs-CZ" altLang="cs-CZ" dirty="0"/>
              <a:t>Bitva o Budapešť (leden – únor 1945);</a:t>
            </a:r>
          </a:p>
          <a:p>
            <a:r>
              <a:rPr lang="cs-CZ" altLang="cs-CZ" dirty="0"/>
              <a:t>Bratislavsko-brněnská a vídeňská operace (březen – květen 1945)</a:t>
            </a:r>
          </a:p>
          <a:p>
            <a:r>
              <a:rPr lang="cs-CZ" altLang="cs-CZ" dirty="0"/>
              <a:t>Ostravská operace (březen – květen 1945) </a:t>
            </a:r>
          </a:p>
          <a:p>
            <a:r>
              <a:rPr lang="cs-CZ" altLang="cs-CZ" dirty="0"/>
              <a:t>Východopruská a </a:t>
            </a:r>
            <a:r>
              <a:rPr lang="cs-CZ" altLang="cs-CZ" dirty="0" err="1"/>
              <a:t>východopomořanská</a:t>
            </a:r>
            <a:r>
              <a:rPr lang="cs-CZ" altLang="cs-CZ" dirty="0"/>
              <a:t> operace (leden – květen 1945)</a:t>
            </a:r>
          </a:p>
          <a:p>
            <a:r>
              <a:rPr lang="cs-CZ" altLang="cs-CZ" dirty="0"/>
              <a:t>Berlínská operace (duben – květen 1945).  </a:t>
            </a:r>
          </a:p>
          <a:p>
            <a:r>
              <a:rPr lang="cs-CZ" altLang="cs-CZ" dirty="0"/>
              <a:t>Pražská operace (květen 1945)</a:t>
            </a:r>
          </a:p>
        </p:txBody>
      </p:sp>
    </p:spTree>
    <p:extLst>
      <p:ext uri="{BB962C8B-B14F-4D97-AF65-F5344CB8AC3E}">
        <p14:creationId xmlns:p14="http://schemas.microsoft.com/office/powerpoint/2010/main" val="1155160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bitvy a operace II. světové války (fronta v severní Africe a Itálii 1941-1945)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418176"/>
              </p:ext>
            </p:extLst>
          </p:nvPr>
        </p:nvGraphicFramePr>
        <p:xfrm>
          <a:off x="457200" y="1772816"/>
          <a:ext cx="8291264" cy="4327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3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Lybijská a egyptská fronta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 err="1"/>
                        <a:t>Tobruk</a:t>
                      </a:r>
                      <a:r>
                        <a:rPr lang="cs-CZ" altLang="cs-CZ" sz="2000" dirty="0"/>
                        <a:t> (1941)</a:t>
                      </a:r>
                    </a:p>
                    <a:p>
                      <a:r>
                        <a:rPr lang="cs-CZ" altLang="cs-CZ" sz="2000" dirty="0"/>
                        <a:t>El-</a:t>
                      </a:r>
                      <a:r>
                        <a:rPr lang="cs-CZ" altLang="cs-CZ" sz="2000" dirty="0" err="1"/>
                        <a:t>Alamejn</a:t>
                      </a:r>
                      <a:r>
                        <a:rPr lang="cs-CZ" altLang="cs-CZ" sz="2000" dirty="0"/>
                        <a:t> (1942)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2097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Fronty ve francouzské severní Africe</a:t>
                      </a:r>
                      <a:r>
                        <a:rPr lang="cs-CZ" altLang="cs-CZ" sz="2000" baseline="0" dirty="0"/>
                        <a:t> </a:t>
                      </a:r>
                      <a:endParaRPr lang="cs-CZ" alt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Operace </a:t>
                      </a:r>
                      <a:r>
                        <a:rPr lang="cs-CZ" altLang="cs-CZ" sz="2000" dirty="0" err="1"/>
                        <a:t>Torch</a:t>
                      </a:r>
                      <a:r>
                        <a:rPr lang="cs-CZ" altLang="cs-CZ" sz="2000" dirty="0"/>
                        <a:t> (listopad 1942)</a:t>
                      </a:r>
                    </a:p>
                    <a:p>
                      <a:r>
                        <a:rPr lang="cs-CZ" altLang="cs-CZ" sz="2000" dirty="0"/>
                        <a:t>Bitva v </a:t>
                      </a:r>
                      <a:r>
                        <a:rPr lang="cs-CZ" altLang="cs-CZ" sz="2000" dirty="0" err="1"/>
                        <a:t>Kasserinském</a:t>
                      </a:r>
                      <a:r>
                        <a:rPr lang="cs-CZ" altLang="cs-CZ" sz="2000" dirty="0"/>
                        <a:t> průsmyku</a:t>
                      </a:r>
                      <a:r>
                        <a:rPr lang="cs-CZ" altLang="cs-CZ" sz="2000" baseline="0" dirty="0"/>
                        <a:t> (únor-březen 1943)</a:t>
                      </a:r>
                    </a:p>
                    <a:p>
                      <a:r>
                        <a:rPr lang="cs-CZ" altLang="cs-CZ" sz="2000" baseline="0" dirty="0"/>
                        <a:t>Dobytí Tunisu (květen 1943)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8671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Italské</a:t>
                      </a:r>
                      <a:r>
                        <a:rPr lang="cs-CZ" altLang="cs-CZ" sz="2000" baseline="0" dirty="0"/>
                        <a:t> tažení </a:t>
                      </a:r>
                      <a:endParaRPr lang="cs-CZ" alt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/>
                        <a:t>Boj</a:t>
                      </a:r>
                      <a:r>
                        <a:rPr lang="cs-CZ" altLang="cs-CZ" sz="2000" baseline="0" dirty="0"/>
                        <a:t> o Sicílii (Operace Husky, červenec – srpen 1943)</a:t>
                      </a:r>
                      <a:endParaRPr lang="cs-CZ" altLang="cs-CZ" sz="2000" dirty="0"/>
                    </a:p>
                    <a:p>
                      <a:r>
                        <a:rPr lang="cs-CZ" altLang="cs-CZ" sz="2000" baseline="0" dirty="0"/>
                        <a:t>Bitva u </a:t>
                      </a:r>
                      <a:r>
                        <a:rPr lang="cs-CZ" altLang="cs-CZ" sz="2000" baseline="0" dirty="0" err="1"/>
                        <a:t>Anzia</a:t>
                      </a:r>
                      <a:r>
                        <a:rPr lang="cs-CZ" altLang="cs-CZ" sz="2000" baseline="0" dirty="0"/>
                        <a:t> (leden – červen 1944)</a:t>
                      </a:r>
                    </a:p>
                    <a:p>
                      <a:r>
                        <a:rPr lang="cs-CZ" altLang="cs-CZ" sz="2000" baseline="0" dirty="0"/>
                        <a:t>Bitva o Monte </a:t>
                      </a:r>
                      <a:r>
                        <a:rPr lang="cs-CZ" altLang="cs-CZ" sz="2000" baseline="0" dirty="0" err="1"/>
                        <a:t>Cassino</a:t>
                      </a:r>
                      <a:r>
                        <a:rPr lang="cs-CZ" altLang="cs-CZ" sz="2000" baseline="0" dirty="0"/>
                        <a:t> (leden – květen 1944)</a:t>
                      </a:r>
                    </a:p>
                    <a:p>
                      <a:r>
                        <a:rPr lang="cs-CZ" altLang="cs-CZ" sz="2000" baseline="0" dirty="0"/>
                        <a:t>Boje na Gótské linii (operace </a:t>
                      </a:r>
                      <a:r>
                        <a:rPr lang="cs-CZ" altLang="cs-CZ" sz="2000" baseline="0" dirty="0" err="1"/>
                        <a:t>Olive</a:t>
                      </a:r>
                      <a:r>
                        <a:rPr lang="cs-CZ" altLang="cs-CZ" sz="2000" baseline="0" dirty="0"/>
                        <a:t> – podzim 1944)</a:t>
                      </a:r>
                    </a:p>
                    <a:p>
                      <a:r>
                        <a:rPr lang="cs-CZ" altLang="cs-CZ" sz="2000" baseline="0" dirty="0"/>
                        <a:t>Ofenzíva v Pádské nížině (duben – květen 1945)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61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Hlavní bitvy a operace II. světové války (Západní fronta 1944-1945)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cs-CZ" altLang="cs-CZ" dirty="0"/>
              <a:t>Invaze v Normandii (6. června 1944)</a:t>
            </a:r>
          </a:p>
          <a:p>
            <a:r>
              <a:rPr lang="cs-CZ" altLang="cs-CZ" dirty="0" err="1"/>
              <a:t>Falaiská</a:t>
            </a:r>
            <a:r>
              <a:rPr lang="cs-CZ" altLang="cs-CZ" dirty="0"/>
              <a:t> kapsa (srpen 1944)</a:t>
            </a:r>
          </a:p>
          <a:p>
            <a:r>
              <a:rPr lang="cs-CZ" altLang="cs-CZ" dirty="0"/>
              <a:t>Operace </a:t>
            </a:r>
            <a:r>
              <a:rPr lang="cs-CZ" altLang="cs-CZ" dirty="0" err="1"/>
              <a:t>Dragoon</a:t>
            </a:r>
            <a:r>
              <a:rPr lang="cs-CZ" altLang="cs-CZ" dirty="0"/>
              <a:t> (15. srpen 1944)</a:t>
            </a:r>
          </a:p>
          <a:p>
            <a:r>
              <a:rPr lang="cs-CZ" altLang="cs-CZ" dirty="0"/>
              <a:t>Pařížské povstání a osvobození Paříže (25. srpen 1944)</a:t>
            </a:r>
          </a:p>
          <a:p>
            <a:r>
              <a:rPr lang="cs-CZ" altLang="cs-CZ" dirty="0"/>
              <a:t>Operace Market Garden (září 1944)</a:t>
            </a:r>
          </a:p>
          <a:p>
            <a:r>
              <a:rPr lang="cs-CZ" altLang="cs-CZ" dirty="0"/>
              <a:t>Bitva v Ardenách (prosinec 1944 – leden 1945)</a:t>
            </a:r>
          </a:p>
          <a:p>
            <a:r>
              <a:rPr lang="cs-CZ" altLang="cs-CZ" dirty="0"/>
              <a:t>Bitva o Porýní (únor – duben 1945)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740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Autofit/>
          </a:bodyPr>
          <a:lstStyle/>
          <a:p>
            <a:r>
              <a:rPr lang="cs-CZ" altLang="cs-CZ" sz="3200" dirty="0"/>
              <a:t>Hlavní bitvy a operace II. světové války (Námořní bitvy a operace v Atlantiku, v Severním ledovém oceánu a ve Středomoří 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/>
          </a:bodyPr>
          <a:lstStyle/>
          <a:p>
            <a:r>
              <a:rPr lang="cs-CZ" altLang="cs-CZ" dirty="0"/>
              <a:t>Útok na Tarent (11.-12. 11. 1940)</a:t>
            </a:r>
          </a:p>
          <a:p>
            <a:r>
              <a:rPr lang="cs-CZ" altLang="cs-CZ" dirty="0"/>
              <a:t>Bitva u mysu </a:t>
            </a:r>
            <a:r>
              <a:rPr lang="cs-CZ" altLang="cs-CZ" dirty="0" err="1"/>
              <a:t>Matapan</a:t>
            </a:r>
            <a:r>
              <a:rPr lang="cs-CZ" altLang="cs-CZ" dirty="0"/>
              <a:t> (28. 3. 1941)</a:t>
            </a:r>
          </a:p>
          <a:p>
            <a:r>
              <a:rPr lang="cs-CZ" altLang="cs-CZ" dirty="0"/>
              <a:t>Operace proti Bismarcku (18. – 26. 5. 1941)</a:t>
            </a:r>
          </a:p>
          <a:p>
            <a:r>
              <a:rPr lang="cs-CZ" altLang="cs-CZ" dirty="0"/>
              <a:t>Útoky na </a:t>
            </a:r>
            <a:r>
              <a:rPr lang="cs-CZ" altLang="cs-CZ" dirty="0" err="1"/>
              <a:t>Tirpitz</a:t>
            </a:r>
            <a:r>
              <a:rPr lang="cs-CZ" altLang="cs-CZ" dirty="0"/>
              <a:t> (1942-1944)</a:t>
            </a:r>
          </a:p>
          <a:p>
            <a:r>
              <a:rPr lang="cs-CZ" altLang="cs-CZ" dirty="0"/>
              <a:t>Likvidace německých lodí v Baltském moři (1945)</a:t>
            </a:r>
          </a:p>
          <a:p>
            <a:r>
              <a:rPr lang="cs-CZ" altLang="cs-CZ" dirty="0"/>
              <a:t>Konvojové a </a:t>
            </a:r>
            <a:r>
              <a:rPr lang="cs-CZ" altLang="cs-CZ" dirty="0" err="1"/>
              <a:t>protikonvojové</a:t>
            </a:r>
            <a:r>
              <a:rPr lang="cs-CZ" altLang="cs-CZ" dirty="0"/>
              <a:t> operace</a:t>
            </a:r>
          </a:p>
          <a:p>
            <a:r>
              <a:rPr lang="cs-CZ" altLang="cs-CZ" dirty="0"/>
              <a:t>Permanentní ponorkové a protiponorkové operace ve „válce o Atlantik“</a:t>
            </a:r>
          </a:p>
        </p:txBody>
      </p:sp>
    </p:spTree>
    <p:extLst>
      <p:ext uri="{BB962C8B-B14F-4D97-AF65-F5344CB8AC3E}">
        <p14:creationId xmlns:p14="http://schemas.microsoft.com/office/powerpoint/2010/main" val="71135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Autofit/>
          </a:bodyPr>
          <a:lstStyle/>
          <a:p>
            <a:r>
              <a:rPr lang="cs-CZ" altLang="cs-CZ" sz="3200" dirty="0"/>
              <a:t>Hlavní bitvy a operace II. světové války (Bitvy a operace v Pacifiku a ve východní Asii)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627314"/>
              </p:ext>
            </p:extLst>
          </p:nvPr>
        </p:nvGraphicFramePr>
        <p:xfrm>
          <a:off x="457200" y="1600201"/>
          <a:ext cx="82296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9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1018">
                <a:tc>
                  <a:txBody>
                    <a:bodyPr/>
                    <a:lstStyle/>
                    <a:p>
                      <a:r>
                        <a:rPr lang="cs-CZ" altLang="cs-CZ" dirty="0"/>
                        <a:t>Pacifik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Napadení </a:t>
                      </a:r>
                      <a:r>
                        <a:rPr lang="cs-CZ" altLang="cs-CZ" dirty="0" err="1"/>
                        <a:t>Pearl</a:t>
                      </a:r>
                      <a:r>
                        <a:rPr lang="cs-CZ" altLang="cs-CZ" dirty="0"/>
                        <a:t> </a:t>
                      </a:r>
                      <a:r>
                        <a:rPr lang="cs-CZ" altLang="cs-CZ" dirty="0" err="1"/>
                        <a:t>Harboru</a:t>
                      </a:r>
                      <a:r>
                        <a:rPr lang="cs-CZ" altLang="cs-CZ" dirty="0"/>
                        <a:t> (7. 12. 1941)</a:t>
                      </a:r>
                    </a:p>
                    <a:p>
                      <a:r>
                        <a:rPr lang="cs-CZ" altLang="cs-CZ" baseline="0" dirty="0"/>
                        <a:t>Bitva v Jávském moři (26. – 28. 2. 1942)</a:t>
                      </a:r>
                    </a:p>
                    <a:p>
                      <a:r>
                        <a:rPr lang="cs-CZ" altLang="cs-CZ" baseline="0" dirty="0"/>
                        <a:t>Bitva v Korálovém moři (květen 1942)</a:t>
                      </a:r>
                    </a:p>
                    <a:p>
                      <a:r>
                        <a:rPr lang="cs-CZ" altLang="cs-CZ" baseline="0" dirty="0"/>
                        <a:t>Bitva u </a:t>
                      </a:r>
                      <a:r>
                        <a:rPr lang="cs-CZ" altLang="cs-CZ" baseline="0" dirty="0" err="1"/>
                        <a:t>Midway</a:t>
                      </a:r>
                      <a:r>
                        <a:rPr lang="cs-CZ" altLang="cs-CZ" baseline="0" dirty="0"/>
                        <a:t> (červen 1942)</a:t>
                      </a:r>
                    </a:p>
                    <a:p>
                      <a:r>
                        <a:rPr lang="cs-CZ" altLang="cs-CZ" baseline="0" dirty="0"/>
                        <a:t>Bitva o </a:t>
                      </a:r>
                      <a:r>
                        <a:rPr lang="cs-CZ" altLang="cs-CZ" baseline="0" dirty="0" err="1"/>
                        <a:t>Guadalcanal</a:t>
                      </a:r>
                      <a:r>
                        <a:rPr lang="cs-CZ" altLang="cs-CZ" baseline="0" dirty="0"/>
                        <a:t> (srpen 1942-únor 1943)</a:t>
                      </a:r>
                    </a:p>
                    <a:p>
                      <a:r>
                        <a:rPr lang="cs-CZ" altLang="cs-CZ" baseline="0" dirty="0"/>
                        <a:t>„Žabí skoky“ (1943-1945)</a:t>
                      </a:r>
                    </a:p>
                    <a:p>
                      <a:r>
                        <a:rPr lang="cs-CZ" altLang="cs-CZ" baseline="0" dirty="0"/>
                        <a:t>Bitva v </a:t>
                      </a:r>
                      <a:r>
                        <a:rPr lang="cs-CZ" altLang="cs-CZ" baseline="0" dirty="0" err="1"/>
                        <a:t>Leytském</a:t>
                      </a:r>
                      <a:r>
                        <a:rPr lang="cs-CZ" altLang="cs-CZ" baseline="0" dirty="0"/>
                        <a:t> zálivu (říjen 1944)</a:t>
                      </a:r>
                    </a:p>
                    <a:p>
                      <a:r>
                        <a:rPr lang="cs-CZ" altLang="cs-CZ" baseline="0" dirty="0"/>
                        <a:t>Bitva o Manilu (únor – březen 1945)</a:t>
                      </a:r>
                    </a:p>
                    <a:p>
                      <a:r>
                        <a:rPr lang="cs-CZ" altLang="cs-CZ" dirty="0"/>
                        <a:t>Bitva o </a:t>
                      </a:r>
                      <a:r>
                        <a:rPr lang="cs-CZ" altLang="cs-CZ" dirty="0" err="1"/>
                        <a:t>Iwodžimu</a:t>
                      </a:r>
                      <a:r>
                        <a:rPr lang="cs-CZ" altLang="cs-CZ" dirty="0"/>
                        <a:t> (únor – březen 1945)</a:t>
                      </a:r>
                    </a:p>
                    <a:p>
                      <a:r>
                        <a:rPr lang="cs-CZ" altLang="cs-CZ" dirty="0"/>
                        <a:t>Bitva o Okinawu (duben – červen 1945)</a:t>
                      </a:r>
                    </a:p>
                    <a:p>
                      <a:r>
                        <a:rPr lang="cs-CZ" altLang="cs-CZ" dirty="0"/>
                        <a:t>Jaderné bombardování Hirošimy</a:t>
                      </a:r>
                      <a:r>
                        <a:rPr lang="cs-CZ" altLang="cs-CZ" baseline="0" dirty="0"/>
                        <a:t> (6. 8. 1945) a Nagasaki (9. 8.)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399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Jihovýchodní</a:t>
                      </a:r>
                      <a:r>
                        <a:rPr lang="cs-CZ" altLang="cs-CZ" baseline="0" dirty="0"/>
                        <a:t> Asie </a:t>
                      </a:r>
                      <a:endParaRPr lang="cs-CZ" altLang="cs-CZ" dirty="0"/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Bitva o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dirty="0"/>
                        <a:t>Singapur (únor</a:t>
                      </a:r>
                      <a:r>
                        <a:rPr lang="cs-CZ" altLang="cs-CZ" baseline="0" dirty="0"/>
                        <a:t> 1942)</a:t>
                      </a:r>
                      <a:endParaRPr lang="cs-CZ" altLang="cs-CZ" dirty="0"/>
                    </a:p>
                    <a:p>
                      <a:r>
                        <a:rPr lang="cs-CZ" altLang="cs-CZ" dirty="0"/>
                        <a:t>Válka</a:t>
                      </a:r>
                      <a:r>
                        <a:rPr lang="cs-CZ" altLang="cs-CZ" baseline="0" dirty="0"/>
                        <a:t> v Barmě (1942-1945)</a:t>
                      </a:r>
                      <a:r>
                        <a:rPr lang="cs-CZ" altLang="cs-CZ" dirty="0"/>
                        <a:t> </a:t>
                      </a:r>
                    </a:p>
                    <a:p>
                      <a:r>
                        <a:rPr lang="cs-CZ" altLang="cs-CZ" dirty="0"/>
                        <a:t>Válka v Číně</a:t>
                      </a:r>
                      <a:r>
                        <a:rPr lang="cs-CZ" altLang="cs-CZ" baseline="0" dirty="0"/>
                        <a:t> (1937-1945)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343">
                <a:tc>
                  <a:txBody>
                    <a:bodyPr/>
                    <a:lstStyle/>
                    <a:p>
                      <a:r>
                        <a:rPr lang="cs-CZ" altLang="cs-CZ" dirty="0"/>
                        <a:t>Severovýchodní</a:t>
                      </a:r>
                      <a:r>
                        <a:rPr lang="cs-CZ" altLang="cs-CZ" baseline="0" dirty="0"/>
                        <a:t> Asie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Mandžuská útočná operace (srpen – září 1945)</a:t>
                      </a:r>
                    </a:p>
                    <a:p>
                      <a:r>
                        <a:rPr lang="cs-CZ" altLang="cs-CZ" dirty="0" err="1"/>
                        <a:t>Jihosachalinská</a:t>
                      </a:r>
                      <a:r>
                        <a:rPr lang="cs-CZ" altLang="cs-CZ" dirty="0"/>
                        <a:t> operace</a:t>
                      </a:r>
                      <a:r>
                        <a:rPr lang="cs-CZ" altLang="cs-CZ" baseline="0" dirty="0"/>
                        <a:t> (srpen 1945)</a:t>
                      </a:r>
                    </a:p>
                    <a:p>
                      <a:r>
                        <a:rPr lang="cs-CZ" altLang="cs-CZ" baseline="0" dirty="0"/>
                        <a:t>Kurilská výsadková operace (srpen – září 1945)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279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1575</Words>
  <Application>Microsoft Office PowerPoint</Application>
  <PresentationFormat>Předvádění na obrazovce (4:3)</PresentationFormat>
  <Paragraphs>192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Vojenství v období druhé světové války </vt:lpstr>
      <vt:lpstr>Základní charakteristika druhé světové války</vt:lpstr>
      <vt:lpstr>Základní fáze druhé světové války</vt:lpstr>
      <vt:lpstr>Hlavní operace a bitvy II. světové války (polská, severní, západní a balkánská fronta 1939-1941)  </vt:lpstr>
      <vt:lpstr>Hlavní bitvy a operace II. světové války (východní fronta 1941-1945)</vt:lpstr>
      <vt:lpstr>Hlavní bitvy a operace II. světové války (fronta v severní Africe a Itálii 1941-1945)</vt:lpstr>
      <vt:lpstr>Hlavní bitvy a operace II. světové války (Západní fronta 1944-1945)</vt:lpstr>
      <vt:lpstr>Hlavní bitvy a operace II. světové války (Námořní bitvy a operace v Atlantiku, v Severním ledovém oceánu a ve Středomoří )</vt:lpstr>
      <vt:lpstr>Hlavní bitvy a operace II. světové války (Bitvy a operace v Pacifiku a ve východní Asii)</vt:lpstr>
      <vt:lpstr>Hlavní trendy armádním vývoji</vt:lpstr>
      <vt:lpstr>Fortifikace</vt:lpstr>
      <vt:lpstr>Pěchotní zbraně</vt:lpstr>
      <vt:lpstr>Dělostřelectvo </vt:lpstr>
      <vt:lpstr>Raketová technika</vt:lpstr>
      <vt:lpstr>Tanky </vt:lpstr>
      <vt:lpstr>Chemické, bakteriologické a jaderné zbraně</vt:lpstr>
      <vt:lpstr>Letectvo </vt:lpstr>
      <vt:lpstr>Námořnictvo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206</cp:revision>
  <dcterms:created xsi:type="dcterms:W3CDTF">2013-10-20T08:36:54Z</dcterms:created>
  <dcterms:modified xsi:type="dcterms:W3CDTF">2021-11-11T13:32:47Z</dcterms:modified>
</cp:coreProperties>
</file>