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4" r:id="rId1"/>
  </p:sldMasterIdLst>
  <p:notesMasterIdLst>
    <p:notesMasterId r:id="rId23"/>
  </p:notesMasterIdLst>
  <p:sldIdLst>
    <p:sldId id="256" r:id="rId2"/>
    <p:sldId id="360" r:id="rId3"/>
    <p:sldId id="359" r:id="rId4"/>
    <p:sldId id="391" r:id="rId5"/>
    <p:sldId id="371" r:id="rId6"/>
    <p:sldId id="372" r:id="rId7"/>
    <p:sldId id="381" r:id="rId8"/>
    <p:sldId id="392" r:id="rId9"/>
    <p:sldId id="401" r:id="rId10"/>
    <p:sldId id="400" r:id="rId11"/>
    <p:sldId id="402" r:id="rId12"/>
    <p:sldId id="403" r:id="rId13"/>
    <p:sldId id="393" r:id="rId14"/>
    <p:sldId id="394" r:id="rId15"/>
    <p:sldId id="395" r:id="rId16"/>
    <p:sldId id="396" r:id="rId17"/>
    <p:sldId id="397" r:id="rId18"/>
    <p:sldId id="398" r:id="rId19"/>
    <p:sldId id="383" r:id="rId20"/>
    <p:sldId id="384" r:id="rId21"/>
    <p:sldId id="399" r:id="rId22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78" autoAdjust="0"/>
    <p:restoredTop sz="90831" autoAdjust="0"/>
  </p:normalViewPr>
  <p:slideViewPr>
    <p:cSldViewPr snapToGrid="0">
      <p:cViewPr varScale="1">
        <p:scale>
          <a:sx n="91" d="100"/>
          <a:sy n="91" d="100"/>
        </p:scale>
        <p:origin x="396" y="7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714753" y="685800"/>
            <a:ext cx="34293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 sz="1100"/>
            </a:lvl1pPr>
            <a:lvl2pPr>
              <a:defRPr sz="1100"/>
            </a:lvl2pPr>
            <a:lvl3pPr>
              <a:defRPr sz="11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0300413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" name="Shape 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20706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97261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93526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Shape 1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49525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8"/>
          <p:cNvSpPr/>
          <p:nvPr/>
        </p:nvSpPr>
        <p:spPr>
          <a:xfrm rot="10800000" flipH="1">
            <a:off x="0" y="4124212"/>
            <a:ext cx="8458200" cy="9501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1734342"/>
            <a:ext cx="7772400" cy="22454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1pPr>
            <a:lvl2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2pPr>
            <a:lvl3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3pPr>
            <a:lvl4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4pPr>
            <a:lvl5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5pPr>
            <a:lvl6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6pPr>
            <a:lvl7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7pPr>
            <a:lvl8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8pPr>
            <a:lvl9pPr indent="457200">
              <a:buClr>
                <a:schemeClr val="dk2"/>
              </a:buClr>
              <a:buSzPct val="100000"/>
              <a:defRPr sz="7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marL="0">
              <a:spcBef>
                <a:spcPts val="0"/>
              </a:spcBef>
              <a:buClr>
                <a:schemeClr val="lt2"/>
              </a:buClr>
              <a:buNone/>
              <a:defRPr b="1">
                <a:solidFill>
                  <a:schemeClr val="lt2"/>
                </a:solidFill>
              </a:defRPr>
            </a:lvl1pPr>
            <a:lvl2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2pPr>
            <a:lvl3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3pPr>
            <a:lvl4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4pPr>
            <a:lvl5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5pPr>
            <a:lvl6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6pPr>
            <a:lvl7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7pPr>
            <a:lvl8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8pPr>
            <a:lvl9pPr marL="0" indent="190500">
              <a:spcBef>
                <a:spcPts val="0"/>
              </a:spcBef>
              <a:buClr>
                <a:schemeClr val="lt2"/>
              </a:buClr>
              <a:buSzPct val="100000"/>
              <a:buNone/>
              <a:defRPr sz="3000" b="1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56667" y="1949211"/>
            <a:ext cx="40302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274636"/>
            <a:ext cx="8686800" cy="1554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5875078"/>
            <a:ext cx="8686800" cy="6927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indent="152400">
              <a:spcBef>
                <a:spcPts val="0"/>
              </a:spcBef>
              <a:buClr>
                <a:schemeClr val="lt1"/>
              </a:buClr>
              <a:buSzPct val="100000"/>
              <a:buNone/>
              <a:defRPr sz="2400" b="1">
                <a:solidFill>
                  <a:schemeClr val="lt1"/>
                </a:solidFill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5219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1pPr>
            <a:lvl2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2pPr>
            <a:lvl3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3pPr>
            <a:lvl4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4pPr>
            <a:lvl5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5pPr>
            <a:lvl6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6pPr>
            <a:lvl7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7pPr>
            <a:lvl8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8pPr>
            <a:lvl9pPr marL="0" indent="304800">
              <a:buClr>
                <a:schemeClr val="lt1"/>
              </a:buClr>
              <a:buSzPct val="100000"/>
              <a:buNone/>
              <a:defRPr sz="4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947332"/>
            <a:ext cx="8229600" cy="46202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marL="342900" indent="-152400">
              <a:spcBef>
                <a:spcPts val="600"/>
              </a:spcBef>
              <a:buClr>
                <a:schemeClr val="dk2"/>
              </a:buClr>
              <a:buSzPct val="100000"/>
              <a:defRPr sz="3000">
                <a:solidFill>
                  <a:schemeClr val="dk2"/>
                </a:solidFill>
              </a:defRPr>
            </a:lvl1pPr>
            <a:lvl2pPr marL="742950" indent="-13335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2pPr>
            <a:lvl3pPr marL="1143000" indent="-76200">
              <a:spcBef>
                <a:spcPts val="480"/>
              </a:spcBef>
              <a:buClr>
                <a:schemeClr val="dk2"/>
              </a:buClr>
              <a:buSzPct val="100000"/>
              <a:defRPr sz="2400">
                <a:solidFill>
                  <a:schemeClr val="dk2"/>
                </a:solidFill>
              </a:defRPr>
            </a:lvl3pPr>
            <a:lvl4pPr marL="1600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4pPr>
            <a:lvl5pPr marL="20574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5pPr>
            <a:lvl6pPr marL="25146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6pPr>
            <a:lvl7pPr marL="29718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7pPr>
            <a:lvl8pPr marL="34290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8pPr>
            <a:lvl9pPr marL="3886200" indent="-114300">
              <a:spcBef>
                <a:spcPts val="360"/>
              </a:spcBef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</p:sldLayoutIdLst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apt.securelist.com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ctrTitle"/>
          </p:nvPr>
        </p:nvSpPr>
        <p:spPr>
          <a:xfrm>
            <a:off x="265470" y="1734342"/>
            <a:ext cx="8192729" cy="22454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rtl="0">
              <a:buNone/>
            </a:pPr>
            <a:r>
              <a:rPr lang="cs-CZ" sz="6000" dirty="0" err="1"/>
              <a:t>APTs</a:t>
            </a:r>
            <a:r>
              <a:rPr lang="en-US" sz="6000" dirty="0"/>
              <a:t> a “</a:t>
            </a:r>
            <a:r>
              <a:rPr lang="en-US" sz="6000" dirty="0" err="1"/>
              <a:t>kyberv</a:t>
            </a:r>
            <a:r>
              <a:rPr lang="cs-CZ" sz="6000" dirty="0" err="1"/>
              <a:t>álka</a:t>
            </a:r>
            <a:r>
              <a:rPr lang="en-US" sz="6000" dirty="0"/>
              <a:t>”</a:t>
            </a:r>
            <a:endParaRPr lang="en" sz="6000" dirty="0"/>
          </a:p>
        </p:txBody>
      </p:sp>
      <p:sp>
        <p:nvSpPr>
          <p:cNvPr id="29" name="Shape 29"/>
          <p:cNvSpPr txBox="1">
            <a:spLocks noGrp="1"/>
          </p:cNvSpPr>
          <p:nvPr>
            <p:ph type="subTitle" idx="1"/>
          </p:nvPr>
        </p:nvSpPr>
        <p:spPr>
          <a:xfrm>
            <a:off x="685800" y="4124476"/>
            <a:ext cx="7772400" cy="9501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algn="r">
              <a:buNone/>
            </a:pPr>
            <a:r>
              <a:rPr lang="en" dirty="0"/>
              <a:t>Jakub Drmola, BSS</a:t>
            </a:r>
            <a:r>
              <a:rPr lang="cs-CZ" dirty="0"/>
              <a:t>b</a:t>
            </a:r>
            <a:r>
              <a:rPr lang="en-US" dirty="0"/>
              <a:t>1</a:t>
            </a:r>
            <a:r>
              <a:rPr lang="en" dirty="0"/>
              <a:t>152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Comment </a:t>
            </a:r>
            <a:r>
              <a:rPr lang="cs-CZ" dirty="0" err="1"/>
              <a:t>Crew</a:t>
            </a:r>
            <a:r>
              <a:rPr lang="cs-CZ" dirty="0"/>
              <a:t> (</a:t>
            </a:r>
            <a:r>
              <a:rPr lang="en-US" altLang="ja-JP" dirty="0"/>
              <a:t>61398</a:t>
            </a:r>
            <a:r>
              <a:rPr lang="ja-JP" altLang="en-US" dirty="0"/>
              <a:t>部队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DFE0C19-9189-420D-B7E1-218FCED387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84082"/>
            <a:ext cx="4525394" cy="347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2050" name="Picture 2" descr="https://upload.wikimedia.org/wikipedia/commons/thumb/8/8a/RSA_SecurID_Token_Old.jpg/1920px-RSA_SecurID_Token_Old.jpg">
            <a:extLst>
              <a:ext uri="{FF2B5EF4-FFF2-40B4-BE49-F238E27FC236}">
                <a16:creationId xmlns:a16="http://schemas.microsoft.com/office/drawing/2014/main" id="{50CF3324-BA4F-43F1-B6C9-E7161EFC72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5394" y="4053159"/>
            <a:ext cx="4618606" cy="2804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2504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Fancy</a:t>
            </a:r>
            <a:r>
              <a:rPr lang="cs-CZ" dirty="0"/>
              <a:t> </a:t>
            </a:r>
            <a:r>
              <a:rPr lang="cs-CZ" dirty="0" err="1"/>
              <a:t>Bear</a:t>
            </a:r>
            <a:r>
              <a:rPr lang="cs-CZ" dirty="0"/>
              <a:t> (</a:t>
            </a:r>
            <a:r>
              <a:rPr lang="ru-RU" i="1" dirty="0"/>
              <a:t>Главное разведывательное управление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3074" name="Picture 2" descr="MZVlogo.png">
            <a:extLst>
              <a:ext uri="{FF2B5EF4-FFF2-40B4-BE49-F238E27FC236}">
                <a16:creationId xmlns:a16="http://schemas.microsoft.com/office/drawing/2014/main" id="{BFE3A4C4-2168-4905-AB57-A0F8DFCAD1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5401"/>
            <a:ext cx="5591503" cy="1705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Democratic National Convention Committee Announces Platform Drafting  Committee Members">
            <a:extLst>
              <a:ext uri="{FF2B5EF4-FFF2-40B4-BE49-F238E27FC236}">
                <a16:creationId xmlns:a16="http://schemas.microsoft.com/office/drawing/2014/main" id="{280E26D6-78E2-44EA-9280-630E046BE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177" y="3513215"/>
            <a:ext cx="5680997" cy="181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File:FBI GRU Indictment Wanted Poster.pdf">
            <a:extLst>
              <a:ext uri="{FF2B5EF4-FFF2-40B4-BE49-F238E27FC236}">
                <a16:creationId xmlns:a16="http://schemas.microsoft.com/office/drawing/2014/main" id="{902CF159-DF09-4BA6-9110-BFB5DF924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38" y="2438775"/>
            <a:ext cx="3415862" cy="441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3435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Lazarus</a:t>
            </a:r>
            <a:r>
              <a:rPr lang="cs-CZ" dirty="0"/>
              <a:t> Group (</a:t>
            </a:r>
            <a:r>
              <a:rPr lang="ko-KR" altLang="en-US" dirty="0"/>
              <a:t>정찰총국</a:t>
            </a:r>
            <a:r>
              <a:rPr lang="cs-CZ" dirty="0"/>
              <a:t>)</a:t>
            </a:r>
          </a:p>
          <a:p>
            <a:endParaRPr lang="cs-CZ" dirty="0"/>
          </a:p>
        </p:txBody>
      </p:sp>
      <p:pic>
        <p:nvPicPr>
          <p:cNvPr id="4098" name="Picture 2" descr="Sony Hack Caused the Company to Use Old Technology">
            <a:extLst>
              <a:ext uri="{FF2B5EF4-FFF2-40B4-BE49-F238E27FC236}">
                <a16:creationId xmlns:a16="http://schemas.microsoft.com/office/drawing/2014/main" id="{51FD140C-51B2-485E-88C1-E7D50C9F4B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3890" y="3728574"/>
            <a:ext cx="4430110" cy="312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ansomeware attack: NSA responds to Microsoft, says it was not origin of  WannaCry malware">
            <a:extLst>
              <a:ext uri="{FF2B5EF4-FFF2-40B4-BE49-F238E27FC236}">
                <a16:creationId xmlns:a16="http://schemas.microsoft.com/office/drawing/2014/main" id="{BB651C9B-E654-492F-BC4A-250227BE0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4172607"/>
            <a:ext cx="4738929" cy="268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71517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E5010B-0097-43D0-B9B8-94009DF8F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112F4-A6C1-4460-A350-B00DADD6B7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Kontroverzní koncept</a:t>
            </a:r>
          </a:p>
          <a:p>
            <a:pPr marL="647700" indent="-457200">
              <a:buFontTx/>
              <a:buChar char="-"/>
            </a:pPr>
            <a:r>
              <a:rPr lang="cs-CZ" dirty="0"/>
              <a:t>Rozmělněný koncept?</a:t>
            </a:r>
          </a:p>
          <a:p>
            <a:pPr marL="647700" indent="-457200">
              <a:buFontTx/>
              <a:buChar char="-"/>
            </a:pPr>
            <a:r>
              <a:rPr lang="cs-CZ" dirty="0"/>
              <a:t>Otázka reálných dopadů a závažnosti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190500" indent="0"/>
            <a:r>
              <a:rPr lang="cs-CZ" sz="2400" dirty="0"/>
              <a:t>"Použití počítačů a Internetu k vedení války v kybernetickém prostoru. Soubor rozsáhlých, často politicky či strategicky motivovaných, souvisejících a vzájemně vyvolaných organizovaných kybernetických útoků a protiútoků." (Jirásek, Novák a Požár 2013</a:t>
            </a:r>
            <a:r>
              <a:rPr lang="cs-CZ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2200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602787-ABDB-4582-BE47-CC3074A18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válka?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9440D2-6DB0-4616-88FE-91CBC08BB4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např</a:t>
            </a:r>
            <a:r>
              <a:rPr lang="cs-CZ" dirty="0"/>
              <a:t>:</a:t>
            </a:r>
          </a:p>
          <a:p>
            <a:pPr marL="647700" indent="-457200">
              <a:buFontTx/>
              <a:buChar char="-"/>
            </a:pPr>
            <a:r>
              <a:rPr lang="cs-CZ" dirty="0"/>
              <a:t>Minimálně 2 ozbrojené síly (alespoň jedna regulérní) </a:t>
            </a:r>
          </a:p>
          <a:p>
            <a:pPr marL="647700" indent="-457200">
              <a:buFontTx/>
              <a:buChar char="-"/>
            </a:pPr>
            <a:r>
              <a:rPr lang="cs-CZ" dirty="0"/>
              <a:t>Organizace v bitvách, organizace obrany, strategicky plánované útoky </a:t>
            </a:r>
          </a:p>
          <a:p>
            <a:pPr marL="647700" indent="-457200">
              <a:buFontTx/>
              <a:buChar char="-"/>
            </a:pPr>
            <a:r>
              <a:rPr lang="cs-CZ" dirty="0"/>
              <a:t>Jistá úroveň kontinuity ozbrojených operací </a:t>
            </a:r>
          </a:p>
          <a:p>
            <a:pPr marL="647700" indent="-457200">
              <a:buFontTx/>
              <a:buChar char="-"/>
            </a:pPr>
            <a:r>
              <a:rPr lang="cs-CZ" dirty="0"/>
              <a:t>Válka od 1 000 obětí/kalendářní rok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sz="2800" dirty="0" err="1"/>
              <a:t>kyberválka</a:t>
            </a:r>
            <a:r>
              <a:rPr lang="cs-CZ" sz="2800" dirty="0"/>
              <a:t> by tohoto měla být podmnožinou</a:t>
            </a:r>
          </a:p>
          <a:p>
            <a:pPr marL="647700" indent="-4572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769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7596C-3DA7-44C2-B141-DF40850C9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Násilí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B1DFE0-4827-40FF-A0AC-5F26D4700B5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Pojetí války dle </a:t>
            </a:r>
            <a:r>
              <a:rPr lang="cs-CZ" dirty="0" err="1"/>
              <a:t>Clausewitze</a:t>
            </a:r>
            <a:r>
              <a:rPr lang="cs-CZ" dirty="0"/>
              <a:t>?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přítomno instrumentální násilí s politickým cílem?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"Válka, v níž by nikdo neriskoval svůj život, by byla turnajem, hrou..." (</a:t>
            </a:r>
            <a:r>
              <a:rPr lang="cs-CZ" dirty="0" err="1"/>
              <a:t>Huyghe</a:t>
            </a:r>
            <a:r>
              <a:rPr lang="cs-CZ" dirty="0"/>
              <a:t> 2011)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jako projev sekundárního násilí (</a:t>
            </a:r>
            <a:r>
              <a:rPr lang="cs-CZ" dirty="0" err="1"/>
              <a:t>Rid</a:t>
            </a:r>
            <a:r>
              <a:rPr lang="cs-CZ" dirty="0"/>
              <a:t> 2013) </a:t>
            </a:r>
          </a:p>
        </p:txBody>
      </p:sp>
    </p:spTree>
    <p:extLst>
      <p:ext uri="{BB962C8B-B14F-4D97-AF65-F5344CB8AC3E}">
        <p14:creationId xmlns:p14="http://schemas.microsoft.com/office/powerpoint/2010/main" val="25187072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75DBB-1B10-44D7-BDCF-920865C69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Problém </a:t>
            </a:r>
            <a:r>
              <a:rPr lang="cs-CZ" dirty="0" err="1"/>
              <a:t>atribuce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B70ED3-EDC3-4797-93D6-FECCED045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Kybernetické útoky v současnosti problematické přisuzovat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Přisouzení u státních aktérů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Rid</a:t>
            </a:r>
            <a:r>
              <a:rPr lang="cs-CZ" dirty="0"/>
              <a:t>: "Historie nezná nepřisouzené války."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</a:t>
            </a:r>
            <a:r>
              <a:rPr lang="cs-CZ" dirty="0"/>
              <a:t>: Politicky motivovaný konﬂikt bude přisouzen</a:t>
            </a:r>
          </a:p>
        </p:txBody>
      </p:sp>
    </p:spTree>
    <p:extLst>
      <p:ext uri="{BB962C8B-B14F-4D97-AF65-F5344CB8AC3E}">
        <p14:creationId xmlns:p14="http://schemas.microsoft.com/office/powerpoint/2010/main" val="2124740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846423-E7DE-4DCD-8B11-6582E0B66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Kontinuita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2249FA-1129-4FB3-B8B4-CF0245A0474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Válka není izolovaným jevem! </a:t>
            </a:r>
          </a:p>
          <a:p>
            <a:pPr marL="647700" indent="-457200">
              <a:buFontTx/>
              <a:buChar char="-"/>
            </a:pPr>
            <a:r>
              <a:rPr lang="cs-CZ" dirty="0"/>
              <a:t>Požadavek dlouhodobé organizované strategie </a:t>
            </a:r>
          </a:p>
          <a:p>
            <a:pPr marL="647700" indent="-457200">
              <a:buFontTx/>
              <a:buChar char="-"/>
            </a:pPr>
            <a:r>
              <a:rPr lang="cs-CZ" dirty="0"/>
              <a:t>Záležitost poplatná především nestátním aktérům </a:t>
            </a:r>
          </a:p>
          <a:p>
            <a:pPr marL="647700" indent="-457200">
              <a:buFontTx/>
              <a:buChar char="-"/>
            </a:pPr>
            <a:r>
              <a:rPr lang="cs-CZ" dirty="0"/>
              <a:t>Je dlouhodobé vedení kybernetické války možné</a:t>
            </a:r>
          </a:p>
        </p:txBody>
      </p:sp>
    </p:spTree>
    <p:extLst>
      <p:ext uri="{BB962C8B-B14F-4D97-AF65-F5344CB8AC3E}">
        <p14:creationId xmlns:p14="http://schemas.microsoft.com/office/powerpoint/2010/main" val="32764691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818E1E-A467-4630-9F48-3D3ECB4F3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Kybernetické zbraně?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377D34-F68D-40D8-8642-D49D567C31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r>
              <a:rPr lang="cs-CZ" dirty="0"/>
              <a:t>Nikoliv kulky a šrapnely, ale jedničky a nuly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Weapons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Mass</a:t>
            </a:r>
            <a:r>
              <a:rPr lang="cs-CZ" dirty="0"/>
              <a:t> </a:t>
            </a:r>
            <a:r>
              <a:rPr lang="cs-CZ" dirty="0" err="1"/>
              <a:t>Disruption</a:t>
            </a:r>
            <a:r>
              <a:rPr lang="cs-CZ" dirty="0"/>
              <a:t> </a:t>
            </a:r>
          </a:p>
          <a:p>
            <a:pPr marL="647700" indent="-457200">
              <a:buFontTx/>
              <a:buChar char="-"/>
            </a:pPr>
            <a:r>
              <a:rPr lang="cs-CZ" dirty="0"/>
              <a:t>(Ne)schopnost způsobit trvalé škody, podrobit, dobýt? </a:t>
            </a:r>
          </a:p>
          <a:p>
            <a:pPr marL="647700" indent="-457200">
              <a:buFontTx/>
              <a:buChar char="-"/>
            </a:pPr>
            <a:r>
              <a:rPr lang="cs-CZ" dirty="0"/>
              <a:t>Omezené schopnosti podle typu cíle  </a:t>
            </a:r>
          </a:p>
          <a:p>
            <a:pPr marL="647700" indent="-457200">
              <a:buFontTx/>
              <a:buChar char="-"/>
            </a:pPr>
            <a:r>
              <a:rPr lang="cs-CZ" dirty="0" err="1"/>
              <a:t>Gartzkeho</a:t>
            </a:r>
            <a:r>
              <a:rPr lang="cs-CZ" dirty="0"/>
              <a:t> "</a:t>
            </a:r>
            <a:r>
              <a:rPr lang="cs-CZ" dirty="0" err="1"/>
              <a:t>perishable</a:t>
            </a:r>
            <a:r>
              <a:rPr lang="cs-CZ" dirty="0"/>
              <a:t> </a:t>
            </a:r>
            <a:r>
              <a:rPr lang="cs-CZ" dirty="0" err="1"/>
              <a:t>nature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CW"</a:t>
            </a:r>
          </a:p>
        </p:txBody>
      </p:sp>
    </p:spTree>
    <p:extLst>
      <p:ext uri="{BB962C8B-B14F-4D97-AF65-F5344CB8AC3E}">
        <p14:creationId xmlns:p14="http://schemas.microsoft.com/office/powerpoint/2010/main" val="38474526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6319" y="380999"/>
            <a:ext cx="8520600" cy="111350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Operační podpora</a:t>
            </a:r>
            <a:endParaRPr lang="cs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430943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Font typeface="Calibri"/>
              <a:buChar char="-"/>
            </a:pPr>
            <a:r>
              <a:rPr lang="cs-CZ" sz="2667" dirty="0"/>
              <a:t>různé formy podpory vojenských operací</a:t>
            </a:r>
            <a:endParaRPr lang="en-GB" sz="2667" dirty="0"/>
          </a:p>
          <a:p>
            <a:pPr marL="457189" indent="-228594">
              <a:buFont typeface="Calibri"/>
              <a:buChar char="-"/>
            </a:pPr>
            <a:endParaRPr lang="en-GB" sz="2667" dirty="0"/>
          </a:p>
          <a:p>
            <a:pPr marL="457189" indent="-228594">
              <a:buFont typeface="Calibri"/>
              <a:buChar char="-"/>
            </a:pPr>
            <a:r>
              <a:rPr lang="cs-CZ" sz="2667" dirty="0" err="1"/>
              <a:t>Orchard</a:t>
            </a:r>
            <a:r>
              <a:rPr lang="cs-CZ" sz="2667" dirty="0"/>
              <a:t> 2007</a:t>
            </a:r>
            <a:r>
              <a:rPr lang="en-GB" sz="2667" dirty="0"/>
              <a:t> (integrity)</a:t>
            </a:r>
          </a:p>
          <a:p>
            <a:pPr marL="723882" lvl="1" indent="-228594">
              <a:buFont typeface="Calibri"/>
              <a:buChar char="-"/>
            </a:pPr>
            <a:r>
              <a:rPr lang="cs-CZ" dirty="0"/>
              <a:t>útok na protileteckou obranu</a:t>
            </a:r>
          </a:p>
          <a:p>
            <a:pPr marL="457189" indent="-228594">
              <a:buFont typeface="Calibri"/>
              <a:buChar char="-"/>
            </a:pPr>
            <a:r>
              <a:rPr lang="cs-CZ" sz="2667" dirty="0"/>
              <a:t>Gruzie 200</a:t>
            </a:r>
            <a:r>
              <a:rPr lang="en-GB" sz="2667" dirty="0"/>
              <a:t>8 (availability)</a:t>
            </a:r>
          </a:p>
          <a:p>
            <a:pPr marL="723882" lvl="1" indent="-228594">
              <a:buFont typeface="Calibri"/>
              <a:buChar char="-"/>
            </a:pPr>
            <a:r>
              <a:rPr lang="en-GB" dirty="0" err="1"/>
              <a:t>DDoS</a:t>
            </a:r>
            <a:r>
              <a:rPr lang="en-GB" dirty="0"/>
              <a:t> </a:t>
            </a:r>
            <a:r>
              <a:rPr lang="cs-CZ" dirty="0"/>
              <a:t>na média a komunikační kanály</a:t>
            </a:r>
            <a:endParaRPr lang="en-GB" dirty="0"/>
          </a:p>
          <a:p>
            <a:pPr marL="457189" indent="-228594">
              <a:buChar char="-"/>
            </a:pPr>
            <a:r>
              <a:rPr lang="en-GB" sz="2667" dirty="0"/>
              <a:t>ISIS </a:t>
            </a:r>
            <a:r>
              <a:rPr lang="cs-CZ" sz="2667" dirty="0"/>
              <a:t>2016 </a:t>
            </a:r>
            <a:r>
              <a:rPr lang="en-GB" sz="2667" dirty="0"/>
              <a:t>(confidentiality)</a:t>
            </a:r>
          </a:p>
          <a:p>
            <a:pPr marL="723882" lvl="1" indent="-228594">
              <a:buChar char="-"/>
            </a:pPr>
            <a:r>
              <a:rPr lang="cs-CZ" dirty="0"/>
              <a:t>sběr dat pro cílení</a:t>
            </a:r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352201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problémy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1905000"/>
            <a:ext cx="8520600" cy="4186733"/>
          </a:xfrm>
        </p:spPr>
        <p:txBody>
          <a:bodyPr/>
          <a:lstStyle/>
          <a:p>
            <a:pPr marL="285744" indent="-285744">
              <a:buFontTx/>
              <a:buChar char="-"/>
            </a:pPr>
            <a:r>
              <a:rPr lang="cs-CZ" sz="3200" dirty="0" err="1"/>
              <a:t>atribuce</a:t>
            </a:r>
            <a:r>
              <a:rPr lang="cs-CZ" sz="3200" dirty="0"/>
              <a:t> (aneb kdo to udělal)</a:t>
            </a:r>
            <a:endParaRPr lang="en-GB" sz="3200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dopad na odstrašování</a:t>
            </a:r>
            <a:endParaRPr lang="en-GB" sz="2133" dirty="0"/>
          </a:p>
          <a:p>
            <a:pPr marL="534975" lvl="1" indent="-285744" defTabSz="893740">
              <a:buFontTx/>
              <a:buChar char="-"/>
            </a:pPr>
            <a:r>
              <a:rPr lang="cs-CZ" sz="2133" dirty="0"/>
              <a:t>„</a:t>
            </a:r>
            <a:r>
              <a:rPr lang="en-GB" sz="2133" dirty="0"/>
              <a:t>false flag</a:t>
            </a:r>
            <a:r>
              <a:rPr lang="cs-CZ" sz="2133" dirty="0"/>
              <a:t>“ </a:t>
            </a:r>
            <a:r>
              <a:rPr lang="cs-CZ" sz="2133" dirty="0" err="1"/>
              <a:t>ops</a:t>
            </a:r>
            <a:endParaRPr lang="en-GB" sz="2133" dirty="0"/>
          </a:p>
          <a:p>
            <a:pPr marL="268281" indent="-268281" defTabSz="893740">
              <a:buFontTx/>
              <a:buChar char="-"/>
            </a:pPr>
            <a:r>
              <a:rPr lang="cs-CZ" sz="3200" dirty="0" err="1"/>
              <a:t>neteritorialita</a:t>
            </a:r>
            <a:endParaRPr lang="cs-CZ" sz="3200" dirty="0"/>
          </a:p>
          <a:p>
            <a:pPr marL="668331" lvl="1" indent="-268281" defTabSz="893740">
              <a:buFontTx/>
              <a:buChar char="-"/>
            </a:pPr>
            <a:r>
              <a:rPr lang="cs-CZ" sz="2000" dirty="0"/>
              <a:t>dopad na vymáhání práva</a:t>
            </a:r>
            <a:endParaRPr lang="en-GB" sz="2000" dirty="0"/>
          </a:p>
          <a:p>
            <a:pPr marL="268281" indent="-268281" defTabSz="893740">
              <a:buFontTx/>
              <a:buChar char="-"/>
            </a:pPr>
            <a:r>
              <a:rPr lang="cs-CZ" sz="3200" dirty="0"/>
              <a:t>asymetrie</a:t>
            </a:r>
            <a:endParaRPr lang="en-GB" sz="3200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aktéry</a:t>
            </a:r>
            <a:endParaRPr lang="en-GB" sz="2133" dirty="0"/>
          </a:p>
          <a:p>
            <a:pPr marL="534975" lvl="1" indent="-268281" defTabSz="893740">
              <a:buFontTx/>
              <a:buChar char="-"/>
            </a:pPr>
            <a:r>
              <a:rPr lang="cs-CZ" sz="2133" dirty="0"/>
              <a:t>obrany/útoku</a:t>
            </a:r>
          </a:p>
          <a:p>
            <a:pPr marL="134925" indent="-268281" defTabSz="893740">
              <a:buFontTx/>
              <a:buChar char="-"/>
            </a:pPr>
            <a:r>
              <a:rPr lang="cs-CZ" sz="3200" dirty="0"/>
              <a:t>prolínání s nestátní/komerční sférou</a:t>
            </a: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  <a:p>
            <a:pPr marL="285744" indent="-285744">
              <a:buFontTx/>
              <a:buChar char="-"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5543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4" name="Picture 2" descr="http://www.bibliotecapleyades.net/imagenes_sociopol/middleeast12_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" y="35983"/>
            <a:ext cx="9098280" cy="3790951"/>
          </a:xfrm>
          <a:prstGeom prst="rect">
            <a:avLst/>
          </a:prstGeom>
          <a:noFill/>
        </p:spPr>
      </p:pic>
      <p:pic>
        <p:nvPicPr>
          <p:cNvPr id="49156" name="Picture 4" descr="https://upload.wikimedia.org/wikipedia/commons/a/a9/Destroyed_Reactor.jpg"/>
          <p:cNvPicPr>
            <a:picLocks noChangeAspect="1" noChangeArrowheads="1"/>
          </p:cNvPicPr>
          <p:nvPr/>
        </p:nvPicPr>
        <p:blipFill>
          <a:blip r:embed="rId3"/>
          <a:srcRect l="4651" r="13953"/>
          <a:stretch>
            <a:fillRect/>
          </a:stretch>
        </p:blipFill>
        <p:spPr bwMode="auto">
          <a:xfrm rot="16200000">
            <a:off x="2687469" y="3210287"/>
            <a:ext cx="3667463" cy="355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634010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72CAEB-CBC0-462A-8695-72A5D9A15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Kyberválka</a:t>
            </a:r>
            <a:r>
              <a:rPr lang="cs-CZ" dirty="0"/>
              <a:t>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8B1032-02C6-4FF8-9205-377CAE27678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Co všechno je tedy kybernetická válka?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Jde skrze převážně kybernetické prostředky vyhrát válka? </a:t>
            </a:r>
          </a:p>
          <a:p>
            <a:pPr marL="647700" indent="-457200">
              <a:buFontTx/>
              <a:buChar char="-"/>
            </a:pPr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/>
              <a:t>Jsou špionáž a sabotáž válečnými akty?</a:t>
            </a:r>
          </a:p>
        </p:txBody>
      </p:sp>
    </p:spTree>
    <p:extLst>
      <p:ext uri="{BB962C8B-B14F-4D97-AF65-F5344CB8AC3E}">
        <p14:creationId xmlns:p14="http://schemas.microsoft.com/office/powerpoint/2010/main" val="21201822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Znaky státních útoků?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11700" y="2006600"/>
            <a:ext cx="8520600" cy="4529600"/>
          </a:xfrm>
        </p:spPr>
        <p:txBody>
          <a:bodyPr/>
          <a:lstStyle/>
          <a:p>
            <a:pPr marL="285744" indent="-285744">
              <a:buFontTx/>
              <a:buChar char="-"/>
            </a:pPr>
            <a:endParaRPr lang="cs-CZ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motivace</a:t>
            </a:r>
            <a:r>
              <a:rPr lang="en-GB" sz="2800" dirty="0"/>
              <a:t>?</a:t>
            </a:r>
            <a:endParaRPr lang="cs-CZ" sz="2800" dirty="0"/>
          </a:p>
          <a:p>
            <a:pPr marL="685794" lvl="1" indent="-285744">
              <a:buFontTx/>
              <a:buChar char="-"/>
            </a:pPr>
            <a:r>
              <a:rPr lang="cs-CZ" sz="2200" dirty="0"/>
              <a:t>peníze či politika?</a:t>
            </a:r>
          </a:p>
          <a:p>
            <a:pPr marL="400050" lvl="1" indent="0"/>
            <a:endParaRPr lang="en-GB" sz="2200" dirty="0"/>
          </a:p>
          <a:p>
            <a:pPr marL="285744" indent="-285744">
              <a:buFontTx/>
              <a:buChar char="-"/>
            </a:pPr>
            <a:r>
              <a:rPr lang="cs-CZ" sz="2800" dirty="0"/>
              <a:t>plánované jako „</a:t>
            </a:r>
            <a:r>
              <a:rPr lang="cs-CZ" sz="2800" dirty="0" err="1"/>
              <a:t>overt</a:t>
            </a:r>
            <a:r>
              <a:rPr lang="cs-CZ" sz="2800" dirty="0"/>
              <a:t>/</a:t>
            </a:r>
            <a:r>
              <a:rPr lang="cs-CZ" sz="2800" dirty="0" err="1"/>
              <a:t>covert</a:t>
            </a:r>
            <a:r>
              <a:rPr lang="cs-CZ" sz="2800" dirty="0"/>
              <a:t>“</a:t>
            </a:r>
            <a:r>
              <a:rPr lang="en-GB" sz="2800" dirty="0"/>
              <a:t>?</a:t>
            </a:r>
            <a:endParaRPr lang="cs-CZ" sz="2800" dirty="0"/>
          </a:p>
          <a:p>
            <a:pPr marL="0" indent="0"/>
            <a:endParaRPr lang="en-GB" sz="2800" dirty="0"/>
          </a:p>
          <a:p>
            <a:pPr marL="285744" indent="-285744">
              <a:buFontTx/>
              <a:buChar char="-"/>
            </a:pPr>
            <a:r>
              <a:rPr lang="cs-CZ" sz="2800" dirty="0"/>
              <a:t>co cíl ztrácí a co útočník získává?</a:t>
            </a:r>
          </a:p>
          <a:p>
            <a:pPr marL="685794" lvl="1" indent="-285744">
              <a:buFontTx/>
              <a:buChar char="-"/>
            </a:pPr>
            <a:r>
              <a:rPr lang="cs-CZ" sz="2200" dirty="0"/>
              <a:t>nemusí být totéž</a:t>
            </a:r>
            <a:endParaRPr lang="en-GB" sz="2200" dirty="0"/>
          </a:p>
          <a:p>
            <a:pPr marL="285744" indent="-285744">
              <a:buFontTx/>
              <a:buChar char="-"/>
            </a:pPr>
            <a:endParaRPr lang="en-GB" sz="2800" dirty="0"/>
          </a:p>
          <a:p>
            <a:pPr marL="285744" indent="-285744">
              <a:buFontTx/>
              <a:buChar char="-"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733952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APT</a:t>
            </a:r>
            <a:endParaRPr lang="en-US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199" y="1947332"/>
            <a:ext cx="8509819" cy="4620299"/>
          </a:xfrm>
        </p:spPr>
        <p:txBody>
          <a:bodyPr/>
          <a:lstStyle/>
          <a:p>
            <a:endParaRPr lang="cs-CZ" dirty="0"/>
          </a:p>
          <a:p>
            <a:pPr marL="647700" indent="-457200">
              <a:buFontTx/>
              <a:buChar char="-"/>
            </a:pPr>
            <a:r>
              <a:rPr lang="cs-CZ" dirty="0" err="1"/>
              <a:t>Advanced</a:t>
            </a:r>
            <a:r>
              <a:rPr lang="cs-CZ" dirty="0"/>
              <a:t> </a:t>
            </a:r>
            <a:r>
              <a:rPr lang="cs-CZ" dirty="0" err="1"/>
              <a:t>Persistent</a:t>
            </a:r>
            <a:r>
              <a:rPr lang="cs-CZ" dirty="0"/>
              <a:t> </a:t>
            </a:r>
            <a:r>
              <a:rPr lang="cs-CZ" dirty="0" err="1"/>
              <a:t>Threat</a:t>
            </a: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/>
              <a:t>typická charakteristika státních útoků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jdou za specifickým cílem, nikoliv za tím nejsnazším</a:t>
            </a:r>
          </a:p>
          <a:p>
            <a:pPr marL="1047750" lvl="1" indent="-457200">
              <a:buFontTx/>
              <a:buChar char="-"/>
            </a:pPr>
            <a:r>
              <a:rPr lang="cs-CZ" dirty="0"/>
              <a:t>sofistikované, dlouhodobé, plánované</a:t>
            </a:r>
          </a:p>
          <a:p>
            <a:pPr marL="1047750" lvl="1" indent="-457200">
              <a:buFontTx/>
              <a:buChar char="-"/>
            </a:pPr>
            <a:endParaRPr lang="cs-CZ" dirty="0"/>
          </a:p>
          <a:p>
            <a:pPr marL="1047750" lvl="1" indent="-457200">
              <a:buFontTx/>
              <a:buChar char="-"/>
            </a:pPr>
            <a:r>
              <a:rPr lang="cs-CZ" dirty="0">
                <a:hlinkClick r:id="rId2"/>
              </a:rPr>
              <a:t>https://apt.securelist.com/#secondPage</a:t>
            </a:r>
            <a:endParaRPr lang="cs-CZ" dirty="0"/>
          </a:p>
          <a:p>
            <a:pPr marL="590550" lvl="1" inden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2095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482600"/>
            <a:ext cx="8520600" cy="94934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/>
            <a:r>
              <a:rPr lang="cs-CZ" sz="5333" dirty="0"/>
              <a:t>Špionáž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1"/>
            <a:ext cx="8520600" cy="4617755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2667" dirty="0"/>
              <a:t>útok na důvěrnost (C)</a:t>
            </a: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např. </a:t>
            </a:r>
            <a:r>
              <a:rPr lang="en-GB" sz="2667" dirty="0"/>
              <a:t>Flame, Red October</a:t>
            </a:r>
            <a:r>
              <a:rPr lang="cs-CZ" sz="2667" dirty="0"/>
              <a:t>, </a:t>
            </a:r>
            <a:r>
              <a:rPr lang="cs-CZ" sz="2667" dirty="0" err="1"/>
              <a:t>Sandworm</a:t>
            </a:r>
            <a:r>
              <a:rPr lang="cs-CZ" sz="2667" dirty="0"/>
              <a:t>, </a:t>
            </a:r>
            <a:r>
              <a:rPr lang="cs-CZ" sz="2667" dirty="0" err="1"/>
              <a:t>Turla</a:t>
            </a: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  <a:p>
            <a:pPr marL="457189" indent="-228594">
              <a:buChar char="-"/>
            </a:pPr>
            <a:r>
              <a:rPr lang="cs-CZ" sz="2667" dirty="0"/>
              <a:t>sběr dat všeho druhu, ze všech zařízení</a:t>
            </a:r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r>
              <a:rPr lang="cs-CZ" sz="2667" dirty="0"/>
              <a:t>účel</a:t>
            </a:r>
            <a:r>
              <a:rPr lang="en-GB" sz="2667" dirty="0"/>
              <a:t>: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politická špionáž</a:t>
            </a:r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ekonomická 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strategická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723882" lvl="1" indent="-228594">
              <a:buChar char="-"/>
              <a:tabLst>
                <a:tab pos="901677" algn="l"/>
              </a:tabLst>
            </a:pPr>
            <a:r>
              <a:rPr lang="cs-CZ" dirty="0"/>
              <a:t>taktická</a:t>
            </a:r>
            <a:r>
              <a:rPr lang="en-GB" dirty="0"/>
              <a:t> </a:t>
            </a:r>
            <a:r>
              <a:rPr lang="cs-CZ" dirty="0"/>
              <a:t>špionáž</a:t>
            </a:r>
            <a:endParaRPr lang="en-GB" dirty="0"/>
          </a:p>
          <a:p>
            <a:pPr marL="457189" indent="-228594">
              <a:buChar char="-"/>
            </a:pPr>
            <a:endParaRPr lang="en-GB" sz="2667" dirty="0"/>
          </a:p>
          <a:p>
            <a:pPr marL="457189" indent="-228594">
              <a:buChar char="-"/>
            </a:pPr>
            <a:endParaRPr lang="cs-CZ" sz="2667" dirty="0"/>
          </a:p>
        </p:txBody>
      </p:sp>
    </p:spTree>
    <p:extLst>
      <p:ext uri="{BB962C8B-B14F-4D97-AF65-F5344CB8AC3E}">
        <p14:creationId xmlns:p14="http://schemas.microsoft.com/office/powerpoint/2010/main" val="1124909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0000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560150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title"/>
          </p:nvPr>
        </p:nvSpPr>
        <p:spPr>
          <a:xfrm>
            <a:off x="311700" y="380999"/>
            <a:ext cx="8520600" cy="887361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r>
              <a:rPr lang="cs-CZ" sz="5333" dirty="0"/>
              <a:t>Sabotáž</a:t>
            </a:r>
            <a:endParaRPr lang="cs" sz="5333" dirty="0"/>
          </a:p>
        </p:txBody>
      </p:sp>
      <p:sp>
        <p:nvSpPr>
          <p:cNvPr id="135" name="Shape 135"/>
          <p:cNvSpPr txBox="1">
            <a:spLocks noGrp="1"/>
          </p:cNvSpPr>
          <p:nvPr>
            <p:ph type="body" idx="1"/>
          </p:nvPr>
        </p:nvSpPr>
        <p:spPr>
          <a:xfrm>
            <a:off x="311700" y="2028850"/>
            <a:ext cx="8520600" cy="428345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189" indent="-228594">
              <a:buChar char="-"/>
            </a:pPr>
            <a:r>
              <a:rPr lang="cs-CZ" sz="3200" dirty="0"/>
              <a:t>útok na integritu</a:t>
            </a:r>
            <a:endParaRPr lang="en-GB" sz="3200" dirty="0"/>
          </a:p>
          <a:p>
            <a:pPr marL="457189" indent="-228594">
              <a:buChar char="-"/>
            </a:pPr>
            <a:endParaRPr lang="cs-CZ" sz="3200" dirty="0"/>
          </a:p>
          <a:p>
            <a:pPr marL="457189" indent="-228594">
              <a:buChar char="-"/>
            </a:pPr>
            <a:r>
              <a:rPr lang="cs-CZ" sz="3200" dirty="0"/>
              <a:t>destrukce něčeho, obvykle dat</a:t>
            </a:r>
            <a:endParaRPr lang="en-GB" sz="3200" dirty="0"/>
          </a:p>
          <a:p>
            <a:pPr marL="457189" indent="-228594">
              <a:buChar char="-"/>
            </a:pPr>
            <a:r>
              <a:rPr lang="en-GB" sz="3200" dirty="0" err="1"/>
              <a:t>Stuxnet</a:t>
            </a:r>
            <a:r>
              <a:rPr lang="en-GB" sz="3200" dirty="0"/>
              <a:t>, </a:t>
            </a:r>
            <a:r>
              <a:rPr lang="en-GB" sz="3200" dirty="0" err="1"/>
              <a:t>Shamoon</a:t>
            </a:r>
            <a:r>
              <a:rPr lang="cs-CZ" sz="3200" dirty="0"/>
              <a:t>, </a:t>
            </a:r>
            <a:r>
              <a:rPr lang="cs-CZ" sz="3200" dirty="0" err="1"/>
              <a:t>BlackEnergy</a:t>
            </a:r>
            <a:r>
              <a:rPr lang="cs-CZ" sz="3200" dirty="0"/>
              <a:t>, </a:t>
            </a:r>
            <a:r>
              <a:rPr lang="cs-CZ" sz="3200" dirty="0" err="1"/>
              <a:t>NotPetya</a:t>
            </a:r>
            <a:r>
              <a:rPr lang="cs-CZ" sz="3200" dirty="0"/>
              <a:t>?</a:t>
            </a:r>
            <a:endParaRPr lang="en-GB" sz="3200" dirty="0"/>
          </a:p>
          <a:p>
            <a:pPr marL="457189" indent="-228594">
              <a:buChar char="-"/>
            </a:pP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relativně méně časté</a:t>
            </a:r>
            <a:endParaRPr lang="en-GB" sz="3200" dirty="0"/>
          </a:p>
          <a:p>
            <a:pPr marL="457189" indent="-228594">
              <a:buChar char="-"/>
            </a:pPr>
            <a:r>
              <a:rPr lang="cs-CZ" sz="3200" dirty="0"/>
              <a:t>trvající </a:t>
            </a:r>
            <a:r>
              <a:rPr lang="en-GB" sz="3200" dirty="0"/>
              <a:t>“kinetic</a:t>
            </a:r>
            <a:r>
              <a:rPr lang="cs-CZ" sz="3200" dirty="0" err="1"/>
              <a:t>ká</a:t>
            </a:r>
            <a:r>
              <a:rPr lang="cs-CZ" sz="3200" dirty="0"/>
              <a:t> bariéra</a:t>
            </a:r>
            <a:r>
              <a:rPr lang="en-GB" sz="3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867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FA6EC-DC17-46C3-9F94-B521778528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D13FA-66EA-4428-A670-5E703C4255F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1026" name="Picture 2" descr="Image result for cyber sabotage ukraine power">
            <a:extLst>
              <a:ext uri="{FF2B5EF4-FFF2-40B4-BE49-F238E27FC236}">
                <a16:creationId xmlns:a16="http://schemas.microsoft.com/office/drawing/2014/main" id="{33BF1720-A58C-44F2-8D45-F2C3158529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4637"/>
            <a:ext cx="9144000" cy="51400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1935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EAD0DA-6E92-4859-96A3-E4C4DB9D1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APT – p</a:t>
            </a:r>
            <a:r>
              <a:rPr lang="cs-CZ" dirty="0" err="1"/>
              <a:t>říklady</a:t>
            </a:r>
            <a:endParaRPr lang="cs-CZ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C473E4-B812-4379-A303-661C90213D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err="1"/>
              <a:t>Equation</a:t>
            </a:r>
            <a:r>
              <a:rPr lang="cs-CZ" dirty="0"/>
              <a:t> Group </a:t>
            </a:r>
          </a:p>
          <a:p>
            <a:r>
              <a:rPr lang="cs-CZ" dirty="0"/>
              <a:t>- součást NSA – TAO/S32</a:t>
            </a:r>
          </a:p>
          <a:p>
            <a:endParaRPr lang="cs-CZ" dirty="0"/>
          </a:p>
        </p:txBody>
      </p:sp>
      <p:pic>
        <p:nvPicPr>
          <p:cNvPr id="1026" name="Picture 2" descr="Soubor:National Security Agency headquarters, Fort Meade, Maryland.jpg">
            <a:extLst>
              <a:ext uri="{FF2B5EF4-FFF2-40B4-BE49-F238E27FC236}">
                <a16:creationId xmlns:a16="http://schemas.microsoft.com/office/drawing/2014/main" id="{9646ABB7-F15B-4B1C-A199-4ADE18AD3C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792" y="3069021"/>
            <a:ext cx="4856208" cy="378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stuxnet">
            <a:extLst>
              <a:ext uri="{FF2B5EF4-FFF2-40B4-BE49-F238E27FC236}">
                <a16:creationId xmlns:a16="http://schemas.microsoft.com/office/drawing/2014/main" id="{FA64B323-A49E-4FEB-BD45-F9240D0940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384" y="3773214"/>
            <a:ext cx="4727640" cy="30847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67271001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">
  <a:themeElements>
    <a:clrScheme name="Custom 348">
      <a:dk1>
        <a:srgbClr val="000000"/>
      </a:dk1>
      <a:lt1>
        <a:srgbClr val="FFFFFF"/>
      </a:lt1>
      <a:dk2>
        <a:srgbClr val="191919"/>
      </a:dk2>
      <a:lt2>
        <a:srgbClr val="CCCCCC"/>
      </a:lt2>
      <a:accent1>
        <a:srgbClr val="7E5554"/>
      </a:accent1>
      <a:accent2>
        <a:srgbClr val="910A10"/>
      </a:accent2>
      <a:accent3>
        <a:srgbClr val="84294D"/>
      </a:accent3>
      <a:accent4>
        <a:srgbClr val="DA823B"/>
      </a:accent4>
      <a:accent5>
        <a:srgbClr val="625D3C"/>
      </a:accent5>
      <a:accent6>
        <a:srgbClr val="00384A"/>
      </a:accent6>
      <a:hlink>
        <a:srgbClr val="227A78"/>
      </a:hlink>
      <a:folHlink>
        <a:srgbClr val="39474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713</TotalTime>
  <Words>501</Words>
  <Application>Microsoft Office PowerPoint</Application>
  <PresentationFormat>On-screen Show (4:3)</PresentationFormat>
  <Paragraphs>112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modern</vt:lpstr>
      <vt:lpstr>APTs a “kyberválka”</vt:lpstr>
      <vt:lpstr>Hlavní problémy</vt:lpstr>
      <vt:lpstr>Znaky státních útoků?</vt:lpstr>
      <vt:lpstr>APT</vt:lpstr>
      <vt:lpstr>Špionáž</vt:lpstr>
      <vt:lpstr>PowerPoint Presentation</vt:lpstr>
      <vt:lpstr>Sabotáž</vt:lpstr>
      <vt:lpstr>PowerPoint Presentation</vt:lpstr>
      <vt:lpstr>APT – příklady</vt:lpstr>
      <vt:lpstr>APT – příklady</vt:lpstr>
      <vt:lpstr>APT – příklady</vt:lpstr>
      <vt:lpstr>APT – příklady</vt:lpstr>
      <vt:lpstr>Kyberválka?</vt:lpstr>
      <vt:lpstr>Co je válka?</vt:lpstr>
      <vt:lpstr>Násilí</vt:lpstr>
      <vt:lpstr>Problém atribuce</vt:lpstr>
      <vt:lpstr>Kontinuita</vt:lpstr>
      <vt:lpstr>Kybernetické zbraně?</vt:lpstr>
      <vt:lpstr>Operační podpora</vt:lpstr>
      <vt:lpstr>PowerPoint Presentation</vt:lpstr>
      <vt:lpstr>Kyberválka?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Kyberterorismus</dc:title>
  <dc:creator>Jakub Drmola</dc:creator>
  <cp:lastModifiedBy>Jakub Drmola</cp:lastModifiedBy>
  <cp:revision>37</cp:revision>
  <dcterms:modified xsi:type="dcterms:W3CDTF">2021-10-07T13:46:29Z</dcterms:modified>
</cp:coreProperties>
</file>