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82" r:id="rId3"/>
    <p:sldId id="290" r:id="rId4"/>
    <p:sldId id="289" r:id="rId5"/>
    <p:sldId id="288" r:id="rId6"/>
    <p:sldId id="291" r:id="rId7"/>
    <p:sldId id="283" r:id="rId8"/>
    <p:sldId id="284" r:id="rId9"/>
    <p:sldId id="285" r:id="rId10"/>
    <p:sldId id="286" r:id="rId11"/>
    <p:sldId id="292" r:id="rId12"/>
    <p:sldId id="287" r:id="rId13"/>
    <p:sldId id="293" r:id="rId14"/>
    <p:sldId id="296" r:id="rId15"/>
    <p:sldId id="295" r:id="rId16"/>
    <p:sldId id="294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14" r:id="rId26"/>
    <p:sldId id="306" r:id="rId27"/>
    <p:sldId id="307" r:id="rId28"/>
    <p:sldId id="308" r:id="rId29"/>
    <p:sldId id="309" r:id="rId30"/>
    <p:sldId id="310" r:id="rId31"/>
    <p:sldId id="302" r:id="rId32"/>
    <p:sldId id="311" r:id="rId33"/>
    <p:sldId id="312" r:id="rId34"/>
    <p:sldId id="315" r:id="rId35"/>
    <p:sldId id="316" r:id="rId36"/>
    <p:sldId id="317" r:id="rId37"/>
    <p:sldId id="26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2" Type="http://schemas.openxmlformats.org/officeDocument/2006/relationships/hyperlink" Target="http://www.hzscr.cz/clanek/organizacni-schemata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zscr.cz/clanek/technika-a-prostredky-zachranneho-utvaru-hzs-cr-847147.aspx" TargetMode="External"/><Relationship Id="rId5" Type="http://schemas.openxmlformats.org/officeDocument/2006/relationships/hyperlink" Target="https://www.hlucin.cz/cs/mesto-hlucin-a-dso/tiskove-zpravy/hlucinska-kasarna-oslavi-osmdesat-let-existence.html" TargetMode="External"/><Relationship Id="rId4" Type="http://schemas.openxmlformats.org/officeDocument/2006/relationships/hyperlink" Target="http://www.hasicarny.cz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cs-CZ" b="1" dirty="0" smtClean="0"/>
              <a:t>Záchranný útvar HZS ČR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14</a:t>
            </a:r>
            <a:r>
              <a:rPr lang="cs-CZ" b="1" dirty="0" smtClean="0">
                <a:solidFill>
                  <a:schemeClr val="tx1"/>
                </a:solidFill>
              </a:rPr>
              <a:t>.10.2021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Ing. Vojtěch </a:t>
            </a:r>
            <a:r>
              <a:rPr lang="cs-CZ" b="1" dirty="0" err="1" smtClean="0">
                <a:solidFill>
                  <a:schemeClr val="tx1"/>
                </a:solidFill>
              </a:rPr>
              <a:t>Zejda,</a:t>
            </a:r>
            <a:r>
              <a:rPr lang="cs-CZ" b="1" dirty="0" smtClean="0">
                <a:solidFill>
                  <a:schemeClr val="tx1"/>
                </a:solidFill>
              </a:rPr>
              <a:t>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polec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855440" cy="325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Síly a prostředky </a:t>
            </a:r>
            <a:endParaRPr lang="cs-CZ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9" y="1600200"/>
            <a:ext cx="797530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Struktura</a:t>
            </a:r>
            <a:endParaRPr lang="cs-CZ" dirty="0"/>
          </a:p>
        </p:txBody>
      </p:sp>
      <p:pic>
        <p:nvPicPr>
          <p:cNvPr id="6" name="Picture 5" descr="schem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863" y="1143000"/>
            <a:ext cx="8922937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aktivace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žádost velitele zásahu, řídícího důstojníka, nebo KOPIS HZS krajů (OPIS GŘ), kteří danou MU řeší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místo zásahu vysílá jednotku ZÚ HZS ČR koordinátor OŘO na základě požadavku OPIS GŘ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možnost kontaktovat přímo ZÚ HZS ČR a konzultovat možnosti, příp. vyžádat příjezd odpovědné osoby (ŘD) k posouzení nasazení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Provádí záchranné práce a odstraňování následků živelných pohrom, vážných DN a průmyslových havárií</a:t>
            </a:r>
          </a:p>
          <a:p>
            <a:r>
              <a:rPr lang="cs-CZ" dirty="0" smtClean="0"/>
              <a:t>Zřizuje průchody a průjezdy v troskách</a:t>
            </a:r>
          </a:p>
          <a:p>
            <a:r>
              <a:rPr lang="cs-CZ" dirty="0" smtClean="0"/>
              <a:t>Vyhledává a uvolňuje zavalené osoby ze sutin a závalů</a:t>
            </a:r>
          </a:p>
          <a:p>
            <a:r>
              <a:rPr lang="cs-CZ" dirty="0" smtClean="0"/>
              <a:t>Přepravuje kontaminovanou zeminu a nevybuchlou munici</a:t>
            </a:r>
          </a:p>
          <a:p>
            <a:r>
              <a:rPr lang="cs-CZ" dirty="0" smtClean="0"/>
              <a:t>Poskytuje nouzovou dodávku vody a potravin </a:t>
            </a:r>
          </a:p>
          <a:p>
            <a:r>
              <a:rPr lang="cs-CZ" dirty="0" smtClean="0"/>
              <a:t>Provádí zajišťovací práce u poškozených objektů a jejich stržení </a:t>
            </a:r>
          </a:p>
          <a:p>
            <a:r>
              <a:rPr lang="cs-CZ" dirty="0" smtClean="0"/>
              <a:t>Vytváří protipožární ochranné pásy </a:t>
            </a:r>
          </a:p>
          <a:p>
            <a:r>
              <a:rPr lang="cs-CZ" dirty="0" smtClean="0"/>
              <a:t>Provádí zemní práce (uvolňování koryt řek, zavalené komunikace…)</a:t>
            </a:r>
          </a:p>
          <a:p>
            <a:r>
              <a:rPr lang="cs-CZ" dirty="0" smtClean="0"/>
              <a:t>Vyprošťuje uvázlou nebo havarovanou techniku</a:t>
            </a:r>
          </a:p>
          <a:p>
            <a:r>
              <a:rPr lang="cs-CZ" dirty="0" smtClean="0"/>
              <a:t>Provádí odsun havarované a poškozené techniky</a:t>
            </a:r>
          </a:p>
          <a:p>
            <a:r>
              <a:rPr lang="cs-CZ" dirty="0" smtClean="0"/>
              <a:t>Provádí výškové práce s jeřáby</a:t>
            </a:r>
          </a:p>
          <a:p>
            <a:r>
              <a:rPr lang="cs-CZ" dirty="0" smtClean="0"/>
              <a:t>Přepravuje osoby a majetek po vodě a souši; </a:t>
            </a:r>
          </a:p>
          <a:p>
            <a:r>
              <a:rPr lang="cs-CZ" dirty="0" smtClean="0"/>
              <a:t>Dálkově dopravuje vodu </a:t>
            </a:r>
          </a:p>
          <a:p>
            <a:r>
              <a:rPr lang="cs-CZ" dirty="0" smtClean="0"/>
              <a:t>Podílí se na zajišťování nouzového přežití obyvatelstva pomocí rozvinutí a provozování materiální základny humanitární pomoci (SOZ HZS ČR).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ečna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96200" cy="5766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Speciální 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Vyhledává a vyprošťuje osoby ze sutin a závalů</a:t>
            </a:r>
          </a:p>
          <a:p>
            <a:r>
              <a:rPr lang="cs-CZ" dirty="0" smtClean="0"/>
              <a:t>Zabezpečuje nouzovou dodávku elektrické energie a osvětlení pracovišť</a:t>
            </a:r>
          </a:p>
          <a:p>
            <a:r>
              <a:rPr lang="cs-CZ" dirty="0" smtClean="0"/>
              <a:t>Zabezpečuje nouzovou dodávku a distribuci pitné vody </a:t>
            </a:r>
          </a:p>
          <a:p>
            <a:r>
              <a:rPr lang="cs-CZ" dirty="0" smtClean="0"/>
              <a:t>Provozování a použití úpravny vody </a:t>
            </a:r>
          </a:p>
          <a:p>
            <a:r>
              <a:rPr lang="cs-CZ" dirty="0" smtClean="0"/>
              <a:t>Provádí dekontaminaci osob, techniky a materiálu, jejich vyprošťování z kontaminovaného prostoru </a:t>
            </a:r>
          </a:p>
          <a:p>
            <a:r>
              <a:rPr lang="cs-CZ" dirty="0" smtClean="0"/>
              <a:t>Provádí dekontaminaci zamořených prostorů a objektů</a:t>
            </a:r>
          </a:p>
          <a:p>
            <a:r>
              <a:rPr lang="cs-CZ" dirty="0" smtClean="0"/>
              <a:t>Provádí radiační, chemický a biologický průzkum a meteorologické pozorování</a:t>
            </a:r>
          </a:p>
          <a:p>
            <a:r>
              <a:rPr lang="cs-CZ" dirty="0" smtClean="0"/>
              <a:t>Podílí se na vyhledávání a záchraně osob z vodních děl, toků a zatopených objektů</a:t>
            </a:r>
          </a:p>
          <a:p>
            <a:r>
              <a:rPr lang="cs-CZ" dirty="0" smtClean="0"/>
              <a:t>Poskytuje záchrannou a humanitární pomoc v zahraničí (kynologové, potápěči – lezci); </a:t>
            </a:r>
          </a:p>
          <a:p>
            <a:r>
              <a:rPr lang="cs-CZ" dirty="0" smtClean="0"/>
              <a:t>Poskytuje pomoc při likvidaci ropných havárií</a:t>
            </a:r>
          </a:p>
          <a:p>
            <a:r>
              <a:rPr lang="cs-CZ" dirty="0" smtClean="0"/>
              <a:t>Provádí demoliční práce pomocí trhavin</a:t>
            </a:r>
          </a:p>
          <a:p>
            <a:r>
              <a:rPr lang="cs-CZ" dirty="0" smtClean="0"/>
              <a:t>Provádí čerpání vody velkokapacitními čerpadly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Technika</a:t>
            </a:r>
            <a:endParaRPr lang="cs-CZ" dirty="0"/>
          </a:p>
        </p:txBody>
      </p:sp>
      <p:pic>
        <p:nvPicPr>
          <p:cNvPr id="4" name="Picture 3" descr="tech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4" y="1379220"/>
            <a:ext cx="6326806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y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762000"/>
            <a:ext cx="4229237" cy="5644695"/>
          </a:xfrm>
        </p:spPr>
      </p:pic>
      <p:pic>
        <p:nvPicPr>
          <p:cNvPr id="7" name="Picture 6" descr="jer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786269"/>
            <a:ext cx="4407171" cy="5919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354" y="761999"/>
            <a:ext cx="4176046" cy="5660634"/>
          </a:xfrm>
        </p:spPr>
      </p:pic>
      <p:pic>
        <p:nvPicPr>
          <p:cNvPr id="5" name="Picture 4" descr="naklad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1999"/>
            <a:ext cx="4434554" cy="59187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kto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38200"/>
            <a:ext cx="4284518" cy="5715000"/>
          </a:xfrm>
          <a:prstGeom prst="rect">
            <a:avLst/>
          </a:prstGeom>
        </p:spPr>
      </p:pic>
      <p:pic>
        <p:nvPicPr>
          <p:cNvPr id="5" name="Picture 4" descr="u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0" y="838200"/>
            <a:ext cx="4512112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Přímo podřízená a řízená zálohová jednotka Generálního ředitelství HZS ČR</a:t>
            </a:r>
          </a:p>
          <a:p>
            <a:endParaRPr lang="cs-CZ" dirty="0" smtClean="0"/>
          </a:p>
          <a:p>
            <a:r>
              <a:rPr lang="cs-CZ" dirty="0" smtClean="0"/>
              <a:t>Záchranný útvar HZS ČR - sídlo Hlučín</a:t>
            </a:r>
          </a:p>
          <a:p>
            <a:r>
              <a:rPr lang="cs-CZ" dirty="0" smtClean="0"/>
              <a:t>Záchranná rota Zbiroh (2010)</a:t>
            </a:r>
          </a:p>
          <a:p>
            <a:r>
              <a:rPr lang="cs-CZ" dirty="0" smtClean="0"/>
              <a:t>Záchranná rota 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dojde k mimořádné události většího rozsahu (sesuvy půdy, povodně, větrné kalamity atd.) vyžadující nasazení těžké a speciální techniky, kterou záchranný útvar 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70" y="838200"/>
            <a:ext cx="4255731" cy="6019800"/>
          </a:xfrm>
          <a:prstGeom prst="rect">
            <a:avLst/>
          </a:prstGeom>
        </p:spPr>
      </p:pic>
      <p:pic>
        <p:nvPicPr>
          <p:cNvPr id="5" name="Picture 4" descr="na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43096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 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70" y="838200"/>
            <a:ext cx="4255731" cy="6019800"/>
          </a:xfrm>
          <a:prstGeom prst="rect">
            <a:avLst/>
          </a:prstGeom>
        </p:spPr>
      </p:pic>
      <p:pic>
        <p:nvPicPr>
          <p:cNvPr id="5" name="Picture 4" descr="AM 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790390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066800"/>
            <a:ext cx="4480282" cy="5943600"/>
          </a:xfrm>
          <a:prstGeom prst="rect">
            <a:avLst/>
          </a:prstGeom>
        </p:spPr>
      </p:pic>
      <p:pic>
        <p:nvPicPr>
          <p:cNvPr id="5" name="Picture 4" descr="pt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903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ci 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33400"/>
            <a:ext cx="4363471" cy="6172200"/>
          </a:xfrm>
          <a:prstGeom prst="rect">
            <a:avLst/>
          </a:prstGeom>
        </p:spPr>
      </p:pic>
      <p:pic>
        <p:nvPicPr>
          <p:cNvPr id="4" name="Picture 3" descr="sklop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43000"/>
            <a:ext cx="42871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ZS 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4227361" cy="5775160"/>
          </a:xfrm>
        </p:spPr>
      </p:pic>
      <p:pic>
        <p:nvPicPr>
          <p:cNvPr id="5" name="Picture 4" descr="tah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61" y="990599"/>
            <a:ext cx="4307039" cy="5676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80728"/>
            <a:ext cx="3923447" cy="57292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995936" cy="57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2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bu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510867" cy="5943600"/>
          </a:xfrm>
          <a:prstGeom prst="rect">
            <a:avLst/>
          </a:prstGeom>
        </p:spPr>
      </p:pic>
      <p:pic>
        <p:nvPicPr>
          <p:cNvPr id="5" name="Picture 4" descr="ctyrkol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99"/>
            <a:ext cx="4572000" cy="63527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3586"/>
            <a:ext cx="4267200" cy="5814413"/>
          </a:xfrm>
          <a:prstGeom prst="rect">
            <a:avLst/>
          </a:prstGeom>
        </p:spPr>
      </p:pic>
      <p:pic>
        <p:nvPicPr>
          <p:cNvPr id="5" name="Picture 4" descr="S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43586"/>
            <a:ext cx="4342864" cy="58144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P uprav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21" y="714191"/>
            <a:ext cx="4349829" cy="6152903"/>
          </a:xfrm>
          <a:prstGeom prst="rect">
            <a:avLst/>
          </a:prstGeom>
        </p:spPr>
      </p:pic>
      <p:pic>
        <p:nvPicPr>
          <p:cNvPr id="5" name="Picture 4" descr="KN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141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 1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4" y="990600"/>
            <a:ext cx="4175246" cy="5452340"/>
          </a:xfrm>
          <a:prstGeom prst="rect">
            <a:avLst/>
          </a:prstGeom>
        </p:spPr>
      </p:pic>
      <p:pic>
        <p:nvPicPr>
          <p:cNvPr id="5" name="Picture 4" descr="potap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70" y="914400"/>
            <a:ext cx="46141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Historie posádky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1920   Dělostřelecký pluk 108 </a:t>
            </a:r>
          </a:p>
          <a:p>
            <a:r>
              <a:rPr lang="cs-CZ" dirty="0" smtClean="0"/>
              <a:t>1935-1938   Budování linie těžkého opevnění</a:t>
            </a:r>
          </a:p>
          <a:p>
            <a:r>
              <a:rPr lang="cs-CZ" dirty="0" smtClean="0"/>
              <a:t>1937   Hraničářský pluk 4 </a:t>
            </a:r>
          </a:p>
          <a:p>
            <a:r>
              <a:rPr lang="cs-CZ" dirty="0" smtClean="0"/>
              <a:t>1947   Pojmenování kasáren podle básníka Petra Bezruče</a:t>
            </a:r>
          </a:p>
          <a:p>
            <a:r>
              <a:rPr lang="cs-CZ" dirty="0" smtClean="0"/>
              <a:t>Poválečná historie – tankové, automobilní, pěší a jiné útvary </a:t>
            </a:r>
          </a:p>
          <a:p>
            <a:r>
              <a:rPr lang="cs-CZ" dirty="0" smtClean="0"/>
              <a:t>1997   Ústřední vojenský veterinární ústav</a:t>
            </a:r>
          </a:p>
          <a:p>
            <a:r>
              <a:rPr lang="cs-CZ" dirty="0" smtClean="0"/>
              <a:t>2000   vytvoření záchranného praporu 75. záchranné a výcvikové základny Olomouc v Hlučíně</a:t>
            </a:r>
          </a:p>
          <a:p>
            <a:r>
              <a:rPr lang="cs-CZ" dirty="0" smtClean="0"/>
              <a:t>2004   157. záchranný prapor - vznikl 1.července</a:t>
            </a:r>
          </a:p>
          <a:p>
            <a:endParaRPr lang="cs-CZ" dirty="0"/>
          </a:p>
        </p:txBody>
      </p:sp>
      <p:pic>
        <p:nvPicPr>
          <p:cNvPr id="5" name="Picture 4" descr="10kasa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8737"/>
            <a:ext cx="6578600" cy="24492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lmi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399"/>
            <a:ext cx="4525623" cy="5943601"/>
          </a:xfrm>
          <a:prstGeom prst="rect">
            <a:avLst/>
          </a:prstGeom>
        </p:spPr>
      </p:pic>
      <p:pic>
        <p:nvPicPr>
          <p:cNvPr id="5" name="Picture 4" descr="kynolog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90337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znase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0"/>
            <a:ext cx="4167781" cy="5410200"/>
          </a:xfrm>
          <a:prstGeom prst="rect">
            <a:avLst/>
          </a:prstGeom>
        </p:spPr>
      </p:pic>
      <p:pic>
        <p:nvPicPr>
          <p:cNvPr id="6" name="Picture 5" descr="plavid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348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Kynologická služba se zabývá plošným vyhledáváním pohřešovaných osob při pátracích akcích ve spolupráci s Policií ČR a také vyhledáváním osob v sutinách </a:t>
            </a:r>
          </a:p>
          <a:p>
            <a:r>
              <a:rPr lang="cs-CZ" dirty="0" smtClean="0"/>
              <a:t>K této činnosti jsou vydávány potřebné atesty Ministerstva vnitra ČR</a:t>
            </a:r>
          </a:p>
          <a:p>
            <a:r>
              <a:rPr lang="cs-CZ" dirty="0" smtClean="0"/>
              <a:t>Psovod a jeho pes tvoří nedílnou kynologickou dvojici, kterou nelze nahradit</a:t>
            </a:r>
          </a:p>
          <a:p>
            <a:pPr>
              <a:buNone/>
            </a:pP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Acura – border kolie – (psovod pprap. Willaschek M.) – atest MV platný do jara r. 2020 - atestovaný pes na vyhledávání v sutinách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Diego – německý ovčák – (psovod pprap. Svoboda P.) – atest MV platný do podzimu r. 2020 - atestovaný pes na vyhledávání v sutinách.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Black – border kolie – (psovod pprap. Klega P.) – atest MV platný do podzimu r. 2019 - atestovaný pes na vyhledávání v sutinách.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pic>
        <p:nvPicPr>
          <p:cNvPr id="4" name="Content Placeholder 3" descr="Statisti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88165"/>
            <a:ext cx="6705600" cy="539363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Zásahy 2020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/>
          </a:bodyPr>
          <a:lstStyle/>
          <a:p>
            <a:pPr lvl="0"/>
            <a:r>
              <a:rPr lang="cs-CZ" sz="2000" dirty="0"/>
              <a:t>Průměrná vzdálenost k místu mimořádné události byla 199 km.</a:t>
            </a:r>
            <a:endParaRPr lang="en-US" sz="2000" dirty="0"/>
          </a:p>
          <a:p>
            <a:pPr lvl="0"/>
            <a:r>
              <a:rPr lang="cs-CZ" sz="2000" dirty="0"/>
              <a:t>V průměru zasahovali příslušníci záchranného útvaru u mimořádné události 38,4 hodiny.</a:t>
            </a:r>
            <a:endParaRPr lang="en-US" sz="2000" dirty="0"/>
          </a:p>
          <a:p>
            <a:pPr lvl="0"/>
            <a:r>
              <a:rPr lang="cs-CZ" sz="2000" dirty="0"/>
              <a:t>Průměrná doba strávená příslušníky mimo dislokaci (u zásahu na mimořádnou událost) byla téměř 71,8 hodin.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21896"/>
            <a:ext cx="4847094" cy="35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21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Zásahy 2020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Odstraňování následků výbuchů v muničním skladě ve Vrběticích – ZLk / (od 16. 10. 2014 – vedeno jako požár</a:t>
            </a:r>
            <a:r>
              <a:rPr lang="cs-CZ" sz="1600" dirty="0" smtClean="0"/>
              <a:t>) - ukončení zásahu; </a:t>
            </a:r>
            <a:endParaRPr lang="cs-CZ" sz="1600" dirty="0" smtClean="0"/>
          </a:p>
          <a:p>
            <a:pPr lvl="0"/>
            <a:r>
              <a:rPr lang="cs-CZ" sz="1600" dirty="0"/>
              <a:t>Leden 2020 - požár – průmyslový objekt v obci Holasice v Jihomoravském kraji, jako hlavní technika byla nasazena CAT 336 a T 815 S3;</a:t>
            </a:r>
            <a:endParaRPr lang="en-US" sz="1600" dirty="0"/>
          </a:p>
          <a:p>
            <a:pPr lvl="0"/>
            <a:r>
              <a:rPr lang="cs-CZ" sz="1600" dirty="0"/>
              <a:t>Únor 2020 – OMU – odstraňování následků ptačí chřipky v obci Slepotice v Pardubickém kraji, kde bylo nasazeno 36 příslušníků s technikou SDO 3 a SDT 09,</a:t>
            </a:r>
            <a:endParaRPr lang="en-US" sz="1600" dirty="0"/>
          </a:p>
          <a:p>
            <a:pPr lvl="0"/>
            <a:r>
              <a:rPr lang="cs-CZ" sz="1600" dirty="0"/>
              <a:t>Červen 2020 – TP – odstraňování následků povodní v obcích Šumvald, </a:t>
            </a:r>
            <a:r>
              <a:rPr lang="cs-CZ" sz="1600" dirty="0" err="1"/>
              <a:t>Břevenec</a:t>
            </a:r>
            <a:r>
              <a:rPr lang="cs-CZ" sz="1600" dirty="0"/>
              <a:t> a Oskava v Olomouckém kraji, kde jako hlavní technika byla nasazena sací bagr MAN, CAT 289C, JCB 525 UDS 214;</a:t>
            </a:r>
            <a:endParaRPr lang="en-US" sz="1600" dirty="0"/>
          </a:p>
          <a:p>
            <a:pPr lvl="0"/>
            <a:r>
              <a:rPr lang="cs-CZ" sz="1600" dirty="0"/>
              <a:t>Srpen 2020 – TP – humanitární pomoc vyslaná do Libanonu, kde byl vyslán kynolog se psem pro vyhledávání osob v sutinách po výbuchu ve městě Bejrút;</a:t>
            </a:r>
            <a:endParaRPr lang="en-US" sz="1600" dirty="0"/>
          </a:p>
          <a:p>
            <a:pPr lvl="0"/>
            <a:r>
              <a:rPr lang="cs-CZ" sz="1600" dirty="0"/>
              <a:t>Září 2020 – požár – v muničním skladu PČR v Bílině v Ústeckém kraji, kde byla použita technika T 815 CAS CZS 15 a AJ 20T 815</a:t>
            </a:r>
            <a:r>
              <a:rPr lang="cs-CZ" sz="1600" dirty="0" smtClean="0"/>
              <a:t>;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6542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Zásahy 2021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Květen 2021 - přeprava humanitární pomoci na Ukrajinu;</a:t>
            </a:r>
          </a:p>
          <a:p>
            <a:r>
              <a:rPr lang="cs-CZ" sz="2000" dirty="0" smtClean="0"/>
              <a:t>Červen 2021 - likvidace následků po tornádu na Jižní Moravě;</a:t>
            </a:r>
            <a:endParaRPr lang="cs-CZ" sz="2000" dirty="0" smtClean="0"/>
          </a:p>
          <a:p>
            <a:pPr lvl="0"/>
            <a:r>
              <a:rPr lang="cs-CZ" sz="2000" dirty="0" smtClean="0"/>
              <a:t>Srpen 2021 </a:t>
            </a:r>
            <a:r>
              <a:rPr lang="cs-CZ" sz="2000" dirty="0"/>
              <a:t>- požár – </a:t>
            </a:r>
            <a:r>
              <a:rPr lang="cs-CZ" sz="2000" dirty="0" smtClean="0"/>
              <a:t>zásah při lesních požárech v Řecku v rámci mezinárodní pomoci;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36" y="2778624"/>
            <a:ext cx="5148064" cy="36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5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https://www.hzscr.cz/clanek/uvod-hlavni-ukoly-a-zamereni-zu-hzs-cr-hlavni-ukoly-a-zamereni-zachranneho-utvaru-hzs-cr.aspx</a:t>
            </a:r>
            <a:endParaRPr lang="en-US" dirty="0" smtClean="0"/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Usnesení Vlády ČR ze dne 22.října 2007 č.1194 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https://www.hlucin.cz/cs/mesto-hlucin-a-dso/tiskove-zpravy/hlucinska-kasarna-oslavi-osmdesat-let-existence.html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https://www.hzscr.cz/clanek/technika-a-prostredky-zachranneho-utvaru-hzs-cr-847147.aspx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Vznik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Usnesením Vlády ČR ze dne 22.října 2007 č.1194 a schválením transformace resortu Ministerstva obrany ČR bylo rozhodnuto o předání 157. záchranného praporu Armády ČR dislokovaného v Hlučíně Hasičskému záchrannému sboru České republiky </a:t>
            </a:r>
          </a:p>
          <a:p>
            <a:r>
              <a:rPr lang="cs-CZ" dirty="0" smtClean="0"/>
              <a:t>Následně byl přijat zákon č. 260 ze dne 25. června 2008, kterým se měnil zákon č. 238/2000 Sb., o Hasičském záchranném sboru České republiky, s účinností od 1.ledna 2009 </a:t>
            </a:r>
          </a:p>
          <a:p>
            <a:r>
              <a:rPr lang="cs-CZ" dirty="0" smtClean="0"/>
              <a:t>Na základě tohoto zákona dnem 1. ledna 2009 vznikl Záchranný útvar Hasičského záchranného sboru ČR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1. ledna 2010 vznikla Záchranná rota dislokovaná ve Zbirohu</a:t>
            </a:r>
          </a:p>
          <a:p>
            <a:r>
              <a:rPr lang="cs-CZ" dirty="0" smtClean="0"/>
              <a:t>1. ledna 2016 vznikla Záchranná rota dislokovaná v Jihlavě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Dislokace</a:t>
            </a:r>
            <a:endParaRPr lang="cs-CZ" dirty="0"/>
          </a:p>
        </p:txBody>
      </p:sp>
      <p:pic>
        <p:nvPicPr>
          <p:cNvPr id="4" name="Picture 4" descr="C:\Users\Lukáš\Downloads\mapa c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1" y="1453208"/>
            <a:ext cx="8037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vnoramenný trojúhelník 6"/>
          <p:cNvSpPr/>
          <p:nvPr/>
        </p:nvSpPr>
        <p:spPr>
          <a:xfrm>
            <a:off x="2123728" y="36785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6"/>
          <p:cNvSpPr/>
          <p:nvPr/>
        </p:nvSpPr>
        <p:spPr>
          <a:xfrm>
            <a:off x="4572000" y="4364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/>
          <p:cNvSpPr/>
          <p:nvPr/>
        </p:nvSpPr>
        <p:spPr>
          <a:xfrm>
            <a:off x="7671048" y="3983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8"/>
          <p:cNvSpPr txBox="1"/>
          <p:nvPr/>
        </p:nvSpPr>
        <p:spPr>
          <a:xfrm>
            <a:off x="7543800" y="3505200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Hlučín</a:t>
            </a:r>
          </a:p>
        </p:txBody>
      </p:sp>
      <p:sp>
        <p:nvSpPr>
          <p:cNvPr id="9" name="TextovéPole 22"/>
          <p:cNvSpPr txBox="1"/>
          <p:nvPr/>
        </p:nvSpPr>
        <p:spPr>
          <a:xfrm>
            <a:off x="1812689" y="3212068"/>
            <a:ext cx="148617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 Zbiroh</a:t>
            </a:r>
          </a:p>
        </p:txBody>
      </p:sp>
      <p:sp>
        <p:nvSpPr>
          <p:cNvPr id="10" name="TextovéPole 21"/>
          <p:cNvSpPr txBox="1"/>
          <p:nvPr/>
        </p:nvSpPr>
        <p:spPr>
          <a:xfrm>
            <a:off x="4038600" y="3798695"/>
            <a:ext cx="144016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Jihlav</a:t>
            </a:r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Postavení v rámci HZS</a:t>
            </a:r>
            <a:endParaRPr lang="cs-CZ" dirty="0"/>
          </a:p>
        </p:txBody>
      </p:sp>
      <p:pic>
        <p:nvPicPr>
          <p:cNvPr id="4" name="Content Placeholder 3" descr="Struk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86" y="1600200"/>
            <a:ext cx="711222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609600"/>
            <a:ext cx="7999289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C0C"/>
                </a:solidFill>
              </a:rPr>
              <a:t>Úkoly a zaměření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 Záchranná a humanitární činnost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Obnova postižených území (Black out,…)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Poskytování záchranné a humanitární pomoci 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     v zahraničí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Základní příprava nových příslušníků HZS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Autoškola + výcvik řidičů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Gesce a odborná příprava HZS v odbornostech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Kynologická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Potápěčská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Trhací práce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Strojní a technická služba </a:t>
            </a:r>
            <a:r>
              <a:rPr lang="cs-CZ" sz="1400" b="1" dirty="0" smtClean="0"/>
              <a:t> </a:t>
            </a:r>
          </a:p>
          <a:p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54800" y="2142331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vert="horz" wrap="square" lIns="57093" tIns="29277" rIns="57093" bIns="2927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111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0" cap="none" spc="0" normalizeH="0" baseline="0" noProof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záchranné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4800" y="370840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3"/>
              </a:buBlip>
            </a:pPr>
            <a:r>
              <a:rPr lang="cs-CZ" sz="2000" b="1" i="0" dirty="0">
                <a:solidFill>
                  <a:srgbClr val="000C0C"/>
                </a:solidFill>
              </a:rPr>
              <a:t> vzdělávací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4800" y="485775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4"/>
              </a:buBlip>
            </a:pPr>
            <a:r>
              <a:rPr lang="cs-CZ" sz="2000" b="1" i="0">
                <a:solidFill>
                  <a:srgbClr val="000C0C"/>
                </a:solidFill>
              </a:rPr>
              <a:t>  odborné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869</Words>
  <Application>Microsoft Office PowerPoint</Application>
  <PresentationFormat>On-screen Show (4:3)</PresentationFormat>
  <Paragraphs>128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Courier New</vt:lpstr>
      <vt:lpstr>Wingdings</vt:lpstr>
      <vt:lpstr>Office Theme</vt:lpstr>
      <vt:lpstr>Záchranný útvar HZS ČR </vt:lpstr>
      <vt:lpstr>Záchranný útvar HZS </vt:lpstr>
      <vt:lpstr>Historie posádky</vt:lpstr>
      <vt:lpstr>Vznik ZÚ</vt:lpstr>
      <vt:lpstr>Dislokace</vt:lpstr>
      <vt:lpstr>Postavení v rámci HZS</vt:lpstr>
      <vt:lpstr>PowerPoint Presentation</vt:lpstr>
      <vt:lpstr>PowerPoint Presentation</vt:lpstr>
      <vt:lpstr>Úkoly a zaměření </vt:lpstr>
      <vt:lpstr>Síly a prostředky </vt:lpstr>
      <vt:lpstr>Struktura</vt:lpstr>
      <vt:lpstr>Systém aktivace </vt:lpstr>
      <vt:lpstr>Záchranná rota Hlučín</vt:lpstr>
      <vt:lpstr>PowerPoint Presentation</vt:lpstr>
      <vt:lpstr>Speciální záchranná rota Hlučín</vt:lpstr>
      <vt:lpstr>Technika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Kynologie</vt:lpstr>
      <vt:lpstr>Statistika</vt:lpstr>
      <vt:lpstr>Zásahy 2020</vt:lpstr>
      <vt:lpstr>Zásahy 2020</vt:lpstr>
      <vt:lpstr>Zásahy 2021</vt:lpstr>
      <vt:lpstr>Zdroje</vt:lpstr>
    </vt:vector>
  </TitlesOfParts>
  <Company>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ZEJDA, Vojtech</cp:lastModifiedBy>
  <cp:revision>139</cp:revision>
  <dcterms:created xsi:type="dcterms:W3CDTF">2020-10-20T15:33:08Z</dcterms:created>
  <dcterms:modified xsi:type="dcterms:W3CDTF">2021-10-14T05:58:19Z</dcterms:modified>
</cp:coreProperties>
</file>