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4" r:id="rId10"/>
    <p:sldId id="275" r:id="rId11"/>
    <p:sldId id="265" r:id="rId12"/>
    <p:sldId id="267" r:id="rId13"/>
    <p:sldId id="268" r:id="rId14"/>
    <p:sldId id="270" r:id="rId15"/>
    <p:sldId id="266" r:id="rId16"/>
    <p:sldId id="271" r:id="rId17"/>
    <p:sldId id="272" r:id="rId18"/>
    <p:sldId id="273" r:id="rId19"/>
    <p:sldId id="285" r:id="rId20"/>
    <p:sldId id="279" r:id="rId21"/>
    <p:sldId id="280" r:id="rId22"/>
    <p:sldId id="278" r:id="rId23"/>
    <p:sldId id="276" r:id="rId24"/>
    <p:sldId id="277" r:id="rId25"/>
    <p:sldId id="281" r:id="rId26"/>
    <p:sldId id="282" r:id="rId27"/>
    <p:sldId id="284" r:id="rId28"/>
    <p:sldId id="283" r:id="rId29"/>
    <p:sldId id="286" r:id="rId30"/>
    <p:sldId id="287" r:id="rId31"/>
    <p:sldId id="288" r:id="rId32"/>
    <p:sldId id="25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06D32-972F-144B-AA1B-E1A681B75C98}" type="datetimeFigureOut">
              <a:rPr lang="en-US" smtClean="0"/>
              <a:pPr/>
              <a:t>11/18/21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29A9-214E-1A47-81B9-132258D75D3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leo.cz/nove-zasahove-vozidlo-sdh-rudice-moravsky-kras" TargetMode="External"/><Relationship Id="rId4" Type="http://schemas.openxmlformats.org/officeDocument/2006/relationships/hyperlink" Target="https://www.speleo.cz/2019-novy-sklad-szs-stanice-cechy" TargetMode="External"/><Relationship Id="rId5" Type="http://schemas.openxmlformats.org/officeDocument/2006/relationships/hyperlink" Target="https://blanensky.denik.cz/zpravy_region/nikola-urychli-hasicum-zachranne-prace-v-podzemi-20180308.html" TargetMode="External"/><Relationship Id="rId6" Type="http://schemas.openxmlformats.org/officeDocument/2006/relationships/hyperlink" Target="http://www.hasicarny.cz/sdh-rudice/" TargetMode="External"/><Relationship Id="rId7" Type="http://schemas.openxmlformats.org/officeDocument/2006/relationships/hyperlink" Target="https://caverescue.eu/members/" TargetMode="External"/><Relationship Id="rId8" Type="http://schemas.openxmlformats.org/officeDocument/2006/relationships/hyperlink" Target="https://www.cervenykriz.eu/skalni-zachranna-sluzba" TargetMode="External"/><Relationship Id="rId9" Type="http://schemas.openxmlformats.org/officeDocument/2006/relationships/hyperlink" Target="https://skalnizs.cz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peleo.cz/cinnost-speleologicke-zachranne-sluzb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cs-CZ" dirty="0" smtClean="0"/>
              <a:t>Speleologická záchranná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18.11.2021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BSSb1153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prap. Mgr. Jakub 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123706"/>
            <a:ext cx="2569464" cy="2362694"/>
          </a:xfrm>
          <a:prstGeom prst="rect">
            <a:avLst/>
          </a:prstGeom>
        </p:spPr>
      </p:pic>
      <p:pic>
        <p:nvPicPr>
          <p:cNvPr id="7" name="Picture 6" descr="logo CS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124200"/>
            <a:ext cx="2819400" cy="22867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  <p:pic>
        <p:nvPicPr>
          <p:cNvPr id="4" name="Picture 3" descr="Organizacni struku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6398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Stanice Čechy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 Tetín okr. Beroun</a:t>
            </a:r>
          </a:p>
          <a:p>
            <a:r>
              <a:rPr lang="cs-CZ" dirty="0" smtClean="0"/>
              <a:t>Budova bývalé pošty, sídlo od 1.6.2019</a:t>
            </a:r>
          </a:p>
          <a:p>
            <a:r>
              <a:rPr lang="cs-CZ" dirty="0" smtClean="0"/>
              <a:t>Dříve stanice ve vedlejší obci Srbsko</a:t>
            </a:r>
          </a:p>
          <a:p>
            <a:endParaRPr lang="cs-CZ" dirty="0"/>
          </a:p>
        </p:txBody>
      </p:sp>
      <p:pic>
        <p:nvPicPr>
          <p:cNvPr id="4" name="Picture 3" descr="Stanice Čechy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730888"/>
            <a:ext cx="4495798" cy="2822312"/>
          </a:xfrm>
          <a:prstGeom prst="rect">
            <a:avLst/>
          </a:prstGeom>
        </p:spPr>
      </p:pic>
      <p:pic>
        <p:nvPicPr>
          <p:cNvPr id="5" name="Picture 4" descr="Stanice Čechy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888"/>
            <a:ext cx="4495799" cy="28223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Morava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 Rudice okr. Blansko</a:t>
            </a:r>
          </a:p>
          <a:p>
            <a:r>
              <a:rPr lang="cs-CZ" dirty="0" smtClean="0"/>
              <a:t>Společná budova s JSDH Rudice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41637"/>
            <a:ext cx="5193816" cy="3459163"/>
          </a:xfrm>
          <a:prstGeom prst="rect">
            <a:avLst/>
          </a:prstGeom>
        </p:spPr>
      </p:pic>
      <p:pic>
        <p:nvPicPr>
          <p:cNvPr id="6" name="Picture 5" descr="SDH-Rudice8-1024x6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895600"/>
            <a:ext cx="3581400" cy="1684403"/>
          </a:xfrm>
          <a:prstGeom prst="rect">
            <a:avLst/>
          </a:prstGeom>
        </p:spPr>
      </p:pic>
      <p:pic>
        <p:nvPicPr>
          <p:cNvPr id="7" name="Picture 6" descr="SDH Rudic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551641"/>
            <a:ext cx="3603586" cy="18491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Materiál</a:t>
            </a:r>
            <a:endParaRPr lang="cs-CZ" dirty="0"/>
          </a:p>
        </p:txBody>
      </p:sp>
      <p:pic>
        <p:nvPicPr>
          <p:cNvPr id="6" name="Picture 5" descr="Materiá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8" y="1524000"/>
            <a:ext cx="7049232" cy="49872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86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jeskyňáře ve vertikální i horizontální poloze</a:t>
            </a:r>
          </a:p>
          <a:p>
            <a:r>
              <a:rPr dirty="0" smtClean="0"/>
              <a:t>Transport zraněného nad</a:t>
            </a:r>
            <a:r>
              <a:rPr lang="cs-CZ" dirty="0" smtClean="0"/>
              <a:t> i pod</a:t>
            </a:r>
            <a:r>
              <a:rPr dirty="0" smtClean="0"/>
              <a:t> vodní hladinou v jeskyni </a:t>
            </a:r>
            <a:endParaRPr lang="cs-CZ" dirty="0" smtClean="0"/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Spojení v podzemí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79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Zařízení Nikola, které vyvinuli francouzští záchranáři slouží pro spojení v jeskyni</a:t>
            </a:r>
          </a:p>
          <a:p>
            <a:r>
              <a:rPr lang="cs-CZ" dirty="0" smtClean="0"/>
              <a:t>Bezdrátový komunikační systém od r. 2011</a:t>
            </a:r>
          </a:p>
          <a:p>
            <a:r>
              <a:rPr lang="cs-CZ" dirty="0" smtClean="0"/>
              <a:t>V ČR celkem 7 kompletů v majetku SZS</a:t>
            </a:r>
          </a:p>
          <a:p>
            <a:r>
              <a:rPr lang="cs-CZ" dirty="0" smtClean="0"/>
              <a:t>Spojení v jednolitém masívu je možné až do 1200 m</a:t>
            </a:r>
            <a:endParaRPr lang="cs-CZ" dirty="0"/>
          </a:p>
        </p:txBody>
      </p:sp>
      <p:pic>
        <p:nvPicPr>
          <p:cNvPr id="4" name="Picture 3" descr="Radiostanice Nikol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191000"/>
            <a:ext cx="3510262" cy="25192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Postup vyproštění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1. Sestup ke zraněnému, PP, stabilizace a tepelný komfort (provizorní bivak)</a:t>
            </a:r>
          </a:p>
          <a:p>
            <a:endParaRPr lang="cs-CZ" dirty="0" smtClean="0"/>
          </a:p>
          <a:p>
            <a:r>
              <a:rPr lang="cs-CZ" dirty="0" smtClean="0"/>
              <a:t>2. Vystrojení cesty transportu po úsecích, rozdělení záchranářů do 3 skupin, příprava zraněného k transportu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370" y="1524000"/>
            <a:ext cx="3888630" cy="2590800"/>
          </a:xfrm>
          <a:prstGeom prst="rect">
            <a:avLst/>
          </a:prstGeom>
        </p:spPr>
      </p:pic>
      <p:pic>
        <p:nvPicPr>
          <p:cNvPr id="7" name="Picture 6" descr="cest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03" y="3741113"/>
            <a:ext cx="2964397" cy="30406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3. Transport </a:t>
            </a:r>
            <a:br>
              <a:rPr lang="cs-CZ" dirty="0" smtClean="0"/>
            </a:br>
            <a:r>
              <a:rPr lang="cs-CZ" dirty="0" smtClean="0"/>
              <a:t>zraněného </a:t>
            </a:r>
            <a:br>
              <a:rPr lang="cs-CZ" dirty="0" smtClean="0"/>
            </a:br>
            <a:r>
              <a:rPr lang="cs-CZ" dirty="0" smtClean="0"/>
              <a:t>jeskynním systémem</a:t>
            </a:r>
            <a:br>
              <a:rPr lang="cs-CZ" dirty="0" smtClean="0"/>
            </a:br>
            <a:r>
              <a:rPr lang="cs-CZ" dirty="0" smtClean="0"/>
              <a:t>na povrch, monitoring životních funkcí zraněného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4. Předání pacienta ZZS k vyšetření a dalšímu přesunu do ZZ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614" y="1066800"/>
            <a:ext cx="3937186" cy="2953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14" y="4020460"/>
            <a:ext cx="3937186" cy="26733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Cvičení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Pravidelná cvičení jednotlivých stanic v krasových lokalitách své působnosti</a:t>
            </a:r>
          </a:p>
          <a:p>
            <a:r>
              <a:rPr lang="cs-CZ" dirty="0" smtClean="0"/>
              <a:t>Součinnostní cvičení obou stanic SZS a dalších složek IZS většinou HZS</a:t>
            </a:r>
          </a:p>
          <a:p>
            <a:r>
              <a:rPr lang="cs-CZ" dirty="0" smtClean="0"/>
              <a:t>Nácvik transportu zraněného</a:t>
            </a:r>
          </a:p>
          <a:p>
            <a:r>
              <a:rPr lang="cs-CZ" dirty="0" smtClean="0"/>
              <a:t>Poskytování první pomoci</a:t>
            </a:r>
          </a:p>
          <a:p>
            <a:r>
              <a:rPr lang="cs-CZ" dirty="0" smtClean="0"/>
              <a:t>Stavba provizorního bivaku</a:t>
            </a:r>
          </a:p>
          <a:p>
            <a:r>
              <a:rPr lang="cs-CZ" dirty="0" smtClean="0"/>
              <a:t>S</a:t>
            </a:r>
            <a:r>
              <a:rPr dirty="0" smtClean="0"/>
              <a:t>pojení s povrchem pomocí radiové techniky </a:t>
            </a:r>
          </a:p>
          <a:p>
            <a:r>
              <a:rPr lang="cs-CZ" dirty="0" smtClean="0"/>
              <a:t>Testování </a:t>
            </a:r>
            <a:r>
              <a:rPr dirty="0" smtClean="0"/>
              <a:t>materiálové</a:t>
            </a:r>
            <a:r>
              <a:rPr lang="cs-CZ" dirty="0" smtClean="0"/>
              <a:t>ho</a:t>
            </a:r>
            <a:r>
              <a:rPr dirty="0" smtClean="0"/>
              <a:t> vybavení 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minář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69620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řízena v roce 1982 jako dobrovolná specializovaná složka České speleologické společnosti</a:t>
            </a:r>
          </a:p>
          <a:p>
            <a:r>
              <a:rPr lang="cs-CZ" dirty="0" smtClean="0"/>
              <a:t>Česká speleologická společnost byla založena na ustavujícím shromáždění již v roce 1978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Cvičení Rudice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r>
              <a:rPr dirty="0" smtClean="0"/>
              <a:t>9:45 0:00 </a:t>
            </a:r>
            <a:r>
              <a:rPr lang="cs-CZ" dirty="0" smtClean="0"/>
              <a:t>  </a:t>
            </a:r>
            <a:r>
              <a:rPr dirty="0" smtClean="0"/>
              <a:t>- 1. družstvo odchází do jeskyně</a:t>
            </a:r>
            <a:endParaRPr lang="cs-CZ" dirty="0" smtClean="0"/>
          </a:p>
          <a:p>
            <a:r>
              <a:rPr dirty="0" smtClean="0"/>
              <a:t>10:00 0:15 - 2. družstvo odchází do jeskyně</a:t>
            </a:r>
            <a:endParaRPr lang="cs-CZ" dirty="0" smtClean="0"/>
          </a:p>
          <a:p>
            <a:r>
              <a:rPr dirty="0" smtClean="0"/>
              <a:t>10:20 0:35 - 3. družstvo odchází do jeskyně</a:t>
            </a:r>
            <a:endParaRPr lang="cs-CZ" dirty="0" smtClean="0"/>
          </a:p>
          <a:p>
            <a:r>
              <a:rPr dirty="0" smtClean="0"/>
              <a:t>11:10 1:25 - 1. družstvo nalézá zraněného v zadní části Rud</a:t>
            </a:r>
            <a:r>
              <a:rPr lang="cs-CZ" dirty="0" smtClean="0"/>
              <a:t>.</a:t>
            </a:r>
            <a:r>
              <a:rPr dirty="0" smtClean="0"/>
              <a:t> dómu</a:t>
            </a:r>
            <a:endParaRPr lang="cs-CZ" dirty="0" smtClean="0"/>
          </a:p>
          <a:p>
            <a:r>
              <a:rPr dirty="0" smtClean="0"/>
              <a:t>11:11 1:26 - 1. družstvo navazuje spojení s povrchem, ošetřuje zraněného</a:t>
            </a:r>
            <a:endParaRPr lang="cs-CZ" dirty="0" smtClean="0"/>
          </a:p>
          <a:p>
            <a:r>
              <a:rPr dirty="0" smtClean="0"/>
              <a:t>11:40 1:55 - 1. družstvo zah</a:t>
            </a:r>
            <a:r>
              <a:rPr lang="cs-CZ" dirty="0" smtClean="0"/>
              <a:t>a</a:t>
            </a:r>
            <a:r>
              <a:rPr dirty="0" smtClean="0"/>
              <a:t>juje transport zraněného ve speciálním neop</a:t>
            </a:r>
            <a:r>
              <a:rPr lang="cs-CZ" dirty="0" smtClean="0"/>
              <a:t>r</a:t>
            </a:r>
            <a:r>
              <a:rPr dirty="0" smtClean="0"/>
              <a:t>enovém obleku a nosítkách </a:t>
            </a:r>
            <a:r>
              <a:rPr lang="cs-CZ" dirty="0" smtClean="0"/>
              <a:t>SKED</a:t>
            </a:r>
            <a:r>
              <a:rPr dirty="0" smtClean="0"/>
              <a:t> </a:t>
            </a:r>
            <a:endParaRPr lang="cs-CZ" dirty="0" smtClean="0"/>
          </a:p>
          <a:p>
            <a:r>
              <a:rPr dirty="0" smtClean="0"/>
              <a:t>12:10 2:25 - 2. družstvo přebírá zraněného a zahajuje transport chodbou</a:t>
            </a:r>
          </a:p>
          <a:p>
            <a:r>
              <a:rPr dirty="0" smtClean="0"/>
              <a:t>13:05 3:20 - 1. družstvo přebírá zraněného za chodbou vzdechů a zahajuje transport do Hugonova dómu </a:t>
            </a:r>
            <a:endParaRPr lang="cs-CZ" dirty="0" smtClean="0"/>
          </a:p>
          <a:p>
            <a:r>
              <a:rPr dirty="0" smtClean="0"/>
              <a:t>13:50 4:05 - 3. družstvo přebírá zraněného v Hugonově dómu a zahajuje vertikální transport Horní chodbou </a:t>
            </a:r>
            <a:endParaRPr lang="cs-CZ" dirty="0" smtClean="0"/>
          </a:p>
          <a:p>
            <a:r>
              <a:rPr dirty="0" smtClean="0"/>
              <a:t>15:10 5:25 - 3. družstvo dosahuje se zraněným prostoru louky nad vchodem do jeskyně. Ukončení transportu.</a:t>
            </a:r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b="1" dirty="0" smtClean="0"/>
              <a:t>	C</a:t>
            </a:r>
            <a:r>
              <a:rPr b="1" dirty="0" smtClean="0"/>
              <a:t>elková doba vytažení zraněného od doby jeho nalezení 4 hodiny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viceni rudice (kopie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305800" cy="58202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Nejčastější příčiny nehod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Utonutí – nehoda speleopotápěče, zatopení jeskyně, stržení vodním tokem  </a:t>
            </a:r>
          </a:p>
          <a:p>
            <a:r>
              <a:rPr lang="cs-CZ" dirty="0" smtClean="0"/>
              <a:t>Zával, uvíznutí, zaklínění </a:t>
            </a:r>
          </a:p>
          <a:p>
            <a:r>
              <a:rPr lang="cs-CZ" dirty="0" smtClean="0"/>
              <a:t>Podchlazení </a:t>
            </a:r>
          </a:p>
          <a:p>
            <a:r>
              <a:rPr lang="cs-CZ" dirty="0" smtClean="0"/>
              <a:t>Ztráta orientace </a:t>
            </a:r>
          </a:p>
          <a:p>
            <a:r>
              <a:rPr lang="cs-CZ" dirty="0" smtClean="0"/>
              <a:t>Pády, uklouznutí </a:t>
            </a:r>
          </a:p>
          <a:p>
            <a:r>
              <a:rPr lang="cs-CZ" dirty="0" smtClean="0"/>
              <a:t>Nehoda při SRT (Single-rope technique) -destrukce kotvení, nevhodné vybavení </a:t>
            </a:r>
          </a:p>
          <a:p>
            <a:r>
              <a:rPr lang="cs-CZ" dirty="0" smtClean="0"/>
              <a:t>Intoxikace – CO2, H2S, CH4, radiace  </a:t>
            </a:r>
          </a:p>
          <a:p>
            <a:r>
              <a:rPr lang="cs-CZ" dirty="0" smtClean="0"/>
              <a:t>Biologické riziko – vyčerpání, panika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Zásahy SZS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486400"/>
          </a:xfrm>
        </p:spPr>
        <p:txBody>
          <a:bodyPr>
            <a:normAutofit fontScale="40000" lnSpcReduction="20000"/>
          </a:bodyPr>
          <a:lstStyle/>
          <a:p>
            <a:r>
              <a:rPr dirty="0" smtClean="0"/>
              <a:t>Hedvábná, Moravský kras – 18.12.1994 </a:t>
            </a:r>
            <a:endParaRPr lang="cs-CZ" dirty="0" smtClean="0"/>
          </a:p>
          <a:p>
            <a:r>
              <a:rPr dirty="0" smtClean="0"/>
              <a:t>Lopač, Moravský kras – 3.9.1995 </a:t>
            </a:r>
            <a:endParaRPr lang="cs-CZ" dirty="0" smtClean="0"/>
          </a:p>
          <a:p>
            <a:r>
              <a:rPr dirty="0" smtClean="0"/>
              <a:t>Macocha, Moravský kras – 5.9.1996 </a:t>
            </a:r>
            <a:endParaRPr lang="cs-CZ" dirty="0" smtClean="0"/>
          </a:p>
          <a:p>
            <a:r>
              <a:rPr dirty="0" smtClean="0"/>
              <a:t>Macocha, Moravský kras – 13.5.1997 </a:t>
            </a:r>
            <a:endParaRPr lang="cs-CZ" dirty="0" smtClean="0"/>
          </a:p>
          <a:p>
            <a:r>
              <a:rPr lang="cs-CZ" dirty="0" smtClean="0"/>
              <a:t>13C, </a:t>
            </a:r>
            <a:r>
              <a:rPr dirty="0" smtClean="0"/>
              <a:t>Moravský kras – 13.10.1998 </a:t>
            </a:r>
            <a:endParaRPr lang="cs-CZ" dirty="0" smtClean="0"/>
          </a:p>
          <a:p>
            <a:r>
              <a:rPr dirty="0" smtClean="0"/>
              <a:t>Kostelík, Moravský kras – 1999 </a:t>
            </a:r>
            <a:endParaRPr lang="cs-CZ" dirty="0" smtClean="0"/>
          </a:p>
          <a:p>
            <a:r>
              <a:rPr dirty="0" smtClean="0"/>
              <a:t>A Rákoczi - Barlang, Maďarsko – 2001</a:t>
            </a:r>
            <a:endParaRPr lang="cs-CZ" dirty="0" smtClean="0"/>
          </a:p>
          <a:p>
            <a:r>
              <a:rPr dirty="0" smtClean="0"/>
              <a:t>Nová</a:t>
            </a:r>
            <a:r>
              <a:rPr lang="cs-CZ" dirty="0" smtClean="0"/>
              <a:t> </a:t>
            </a:r>
            <a:r>
              <a:rPr dirty="0" smtClean="0"/>
              <a:t>Rasovna,</a:t>
            </a:r>
            <a:r>
              <a:rPr lang="cs-CZ" dirty="0" smtClean="0"/>
              <a:t> </a:t>
            </a:r>
            <a:r>
              <a:rPr dirty="0" smtClean="0"/>
              <a:t>Moravskýkras</a:t>
            </a:r>
            <a:r>
              <a:rPr lang="cs-CZ" dirty="0" smtClean="0"/>
              <a:t> </a:t>
            </a:r>
            <a:r>
              <a:rPr dirty="0" smtClean="0"/>
              <a:t>–</a:t>
            </a:r>
            <a:r>
              <a:rPr lang="cs-CZ" dirty="0" smtClean="0"/>
              <a:t> </a:t>
            </a:r>
            <a:r>
              <a:rPr dirty="0" smtClean="0"/>
              <a:t>27.-</a:t>
            </a:r>
            <a:r>
              <a:rPr lang="cs-CZ" dirty="0" smtClean="0"/>
              <a:t> </a:t>
            </a:r>
            <a:r>
              <a:rPr dirty="0" smtClean="0"/>
              <a:t>28.2004 </a:t>
            </a:r>
            <a:endParaRPr lang="cs-CZ" dirty="0" smtClean="0"/>
          </a:p>
          <a:p>
            <a:r>
              <a:rPr dirty="0" smtClean="0"/>
              <a:t>Velká Zelená tma, Moravský kras – 2005</a:t>
            </a:r>
            <a:endParaRPr lang="cs-CZ" dirty="0" smtClean="0"/>
          </a:p>
          <a:p>
            <a:r>
              <a:rPr dirty="0" smtClean="0"/>
              <a:t>Velká dohoda, Moravský kras – 2005 </a:t>
            </a:r>
            <a:endParaRPr lang="cs-CZ" dirty="0" smtClean="0"/>
          </a:p>
          <a:p>
            <a:r>
              <a:rPr dirty="0" smtClean="0"/>
              <a:t>Portálová jeskyně, Český kras – 8.10. 2005 </a:t>
            </a:r>
            <a:endParaRPr lang="cs-CZ" dirty="0" smtClean="0"/>
          </a:p>
          <a:p>
            <a:r>
              <a:rPr dirty="0" smtClean="0"/>
              <a:t>Cernelsko Brezno, Slovinsko – 2007 </a:t>
            </a:r>
            <a:endParaRPr lang="cs-CZ" dirty="0" smtClean="0"/>
          </a:p>
          <a:p>
            <a:r>
              <a:rPr dirty="0" smtClean="0"/>
              <a:t>Barová jeskyně, Moravský kras – 2007 </a:t>
            </a:r>
            <a:endParaRPr lang="cs-CZ" dirty="0" smtClean="0"/>
          </a:p>
          <a:p>
            <a:r>
              <a:rPr dirty="0" smtClean="0"/>
              <a:t>Hučiaca</a:t>
            </a:r>
            <a:r>
              <a:rPr lang="cs-CZ" dirty="0" smtClean="0"/>
              <a:t> </a:t>
            </a:r>
            <a:r>
              <a:rPr dirty="0" smtClean="0"/>
              <a:t>vyveračka</a:t>
            </a:r>
            <a:r>
              <a:rPr lang="cs-CZ" dirty="0" smtClean="0"/>
              <a:t> - </a:t>
            </a:r>
            <a:r>
              <a:rPr dirty="0" smtClean="0"/>
              <a:t>Zugo,</a:t>
            </a:r>
            <a:r>
              <a:rPr lang="cs-CZ" dirty="0" smtClean="0"/>
              <a:t> </a:t>
            </a:r>
            <a:r>
              <a:rPr dirty="0" smtClean="0"/>
              <a:t>Slovensko</a:t>
            </a:r>
            <a:r>
              <a:rPr lang="cs-CZ" dirty="0" smtClean="0"/>
              <a:t> – </a:t>
            </a:r>
            <a:r>
              <a:rPr dirty="0" smtClean="0"/>
              <a:t>2008 </a:t>
            </a:r>
          </a:p>
          <a:p>
            <a:r>
              <a:rPr lang="cs-CZ" dirty="0" smtClean="0"/>
              <a:t>Javorinka, Tatry, Slovensko – 4.2. 2012</a:t>
            </a:r>
          </a:p>
          <a:p>
            <a:r>
              <a:rPr lang="cs-CZ" dirty="0" smtClean="0"/>
              <a:t>Barrandova jeskyně, Český kras – 9.4.2012    </a:t>
            </a:r>
            <a:r>
              <a:rPr dirty="0" smtClean="0"/>
              <a:t> </a:t>
            </a:r>
          </a:p>
          <a:p>
            <a:r>
              <a:rPr lang="cs-CZ" dirty="0" smtClean="0"/>
              <a:t>Závrt č.18 na Harbešské plošině, Moravský kras – 8.6. 2013</a:t>
            </a:r>
          </a:p>
          <a:p>
            <a:r>
              <a:rPr lang="cs-CZ" dirty="0" smtClean="0"/>
              <a:t>Lom Malá Amerika, Český kras – 25.9.2013</a:t>
            </a:r>
          </a:p>
          <a:p>
            <a:r>
              <a:rPr lang="cs-CZ" dirty="0" smtClean="0"/>
              <a:t>Jeskyně Kostelík, Moravský kras – 16.11.2013</a:t>
            </a:r>
          </a:p>
          <a:p>
            <a:r>
              <a:rPr lang="cs-CZ" dirty="0" smtClean="0"/>
              <a:t>Lipovecká ventarola, Moravský kras – 23.01.2016</a:t>
            </a:r>
          </a:p>
          <a:p>
            <a:r>
              <a:rPr lang="cs-CZ" dirty="0" smtClean="0"/>
              <a:t>Nová Drátenická, Moravský kras  – 5.3. 2017</a:t>
            </a:r>
          </a:p>
          <a:p>
            <a:r>
              <a:rPr lang="cs-CZ" dirty="0" smtClean="0"/>
              <a:t>Lidomorna, Moravský kras – 21.7. 2018</a:t>
            </a:r>
          </a:p>
          <a:p>
            <a:r>
              <a:rPr lang="cs-CZ" dirty="0" smtClean="0"/>
              <a:t>Ostrov u Macochy, Moravský kras – 12.10. 2019  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asahy (kopie 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4572000" cy="3424942"/>
          </a:xfrm>
          <a:prstGeom prst="rect">
            <a:avLst/>
          </a:prstGeom>
        </p:spPr>
      </p:pic>
      <p:pic>
        <p:nvPicPr>
          <p:cNvPr id="5" name="Picture 4" descr="zasahy (kopie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990600"/>
            <a:ext cx="3359579" cy="5754400"/>
          </a:xfrm>
          <a:prstGeom prst="rect">
            <a:avLst/>
          </a:prstGeom>
        </p:spPr>
      </p:pic>
      <p:pic>
        <p:nvPicPr>
          <p:cNvPr id="6" name="Picture 5" descr="zasah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495800"/>
            <a:ext cx="3562476" cy="2249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Financování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 menší části pomocí příspěvků členů ČSS (600 Kč/rok) z toho jde 50 Kč na SZS </a:t>
            </a:r>
          </a:p>
          <a:p>
            <a:r>
              <a:rPr lang="cs-CZ" dirty="0" smtClean="0"/>
              <a:t>Z velké části z grantu poskytnutého GŘ HZS na základě dohody o plánované pomoci na vyžádání mezi MV-GŘ HZS ČR a Českou speleologickou společností - Speleologickou záchrannou službou </a:t>
            </a:r>
          </a:p>
          <a:p>
            <a:r>
              <a:rPr lang="cs-CZ" dirty="0" smtClean="0"/>
              <a:t>Další finanční a materiálovou podporu získává SZS formou sponzorství a dotací (např. dotace od Jihomoravského kraje)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ECRA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European Cave Rescue Association</a:t>
            </a:r>
          </a:p>
          <a:p>
            <a:r>
              <a:rPr lang="cs-CZ" dirty="0" smtClean="0"/>
              <a:t>ECRA je organizace evropských speleologických záchranných služeb, jejímž cílem je sdílení znalostí a zkušeností ze záchrany v podzemí</a:t>
            </a:r>
          </a:p>
          <a:p>
            <a:r>
              <a:rPr lang="cs-CZ" dirty="0" smtClean="0"/>
              <a:t>Speleologická záchranná služba přijata za člena v listopadu 2019 na evropském mítinku ECRA v chorvatském Poreči  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5486400"/>
            <a:ext cx="2895600" cy="127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Členské státy</a:t>
            </a:r>
            <a:endParaRPr lang="cs-CZ" dirty="0"/>
          </a:p>
        </p:txBody>
      </p:sp>
      <p:pic>
        <p:nvPicPr>
          <p:cNvPr id="4" name="Picture 3" descr="Clenske staty EC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7848600" cy="53607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ECRA meeting 2022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19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11.-14.11.2021 </a:t>
            </a:r>
            <a:r>
              <a:rPr lang="cs-CZ" smtClean="0"/>
              <a:t>proběhlo mezinárodní </a:t>
            </a:r>
            <a:r>
              <a:rPr lang="cs-CZ" dirty="0" smtClean="0"/>
              <a:t>setkání evropských jeskynních záchranných služeb v Ramales de la Victoria ve Španělsku </a:t>
            </a:r>
          </a:p>
          <a:p>
            <a:r>
              <a:rPr lang="cs-CZ" dirty="0" smtClean="0"/>
              <a:t>Na něm bylo rozhodnuto, že se setkání ECRA 2022 bude konat v Moravském krasu</a:t>
            </a:r>
          </a:p>
          <a:p>
            <a:r>
              <a:rPr lang="cs-CZ" dirty="0" smtClean="0"/>
              <a:t>Setkání proběhne v rámci 40. výročí založení SZS</a:t>
            </a:r>
            <a:endParaRPr lang="cs-CZ" dirty="0"/>
          </a:p>
        </p:txBody>
      </p:sp>
      <p:pic>
        <p:nvPicPr>
          <p:cNvPr id="5" name="Picture 4" descr="ECRA meeting 20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3962400"/>
            <a:ext cx="5156200" cy="28026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Skalní záchranná služba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Působí v </a:t>
            </a:r>
            <a:r>
              <a:rPr lang="cs-CZ" dirty="0" smtClean="0"/>
              <a:t>CHKO Broumovsko při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úrazech </a:t>
            </a:r>
            <a:r>
              <a:rPr lang="cs-CZ" dirty="0" smtClean="0"/>
              <a:t>turistů a horolezců ve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skalních terénech </a:t>
            </a:r>
            <a:endParaRPr lang="cs-CZ" dirty="0" smtClean="0"/>
          </a:p>
          <a:p>
            <a:r>
              <a:rPr lang="cs-CZ" dirty="0" smtClean="0"/>
              <a:t>Vznikla v lednu 2000 na </a:t>
            </a:r>
            <a:r>
              <a:rPr lang="cs-CZ" dirty="0" smtClean="0"/>
              <a:t>základě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iniciativy </a:t>
            </a:r>
            <a:r>
              <a:rPr lang="cs-CZ" dirty="0" smtClean="0"/>
              <a:t>horolezců, turistů a hasičů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okresu Náchod</a:t>
            </a:r>
          </a:p>
          <a:p>
            <a:r>
              <a:rPr lang="cs-CZ" dirty="0" smtClean="0"/>
              <a:t>Kolektivní člen ČČK</a:t>
            </a:r>
          </a:p>
          <a:p>
            <a:r>
              <a:rPr lang="cs-CZ" dirty="0" smtClean="0"/>
              <a:t>Činnost sdružení je zaměřena zejména na poskytování první předlékařské pomoci, vyproštění postižených z nepřístupných míst, transport postižených v nepřístupném terénu k dopravním prostředkům a pomoc při pátracích akcích v nebezpečném </a:t>
            </a:r>
            <a:r>
              <a:rPr lang="cs-CZ" dirty="0" smtClean="0"/>
              <a:t>terénu</a:t>
            </a:r>
          </a:p>
          <a:p>
            <a:r>
              <a:rPr lang="cs-CZ" dirty="0" smtClean="0"/>
              <a:t>Sdružení </a:t>
            </a:r>
            <a:r>
              <a:rPr lang="cs-CZ" dirty="0" smtClean="0"/>
              <a:t>se zabývá též prevencí </a:t>
            </a:r>
            <a:r>
              <a:rPr lang="cs-CZ" dirty="0" smtClean="0"/>
              <a:t>úrazů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676400"/>
            <a:ext cx="2209800" cy="23530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Činnost a poslání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Kvalifikovaná pomoc v případě nehody v jeskyních nebo jiných extrémních podmínkách, na něž je SZS materiálně i odborně připravena</a:t>
            </a:r>
          </a:p>
          <a:p>
            <a:r>
              <a:rPr lang="cs-CZ" dirty="0" smtClean="0"/>
              <a:t>Spolupráce při záchranných akcích v případě přírodních katastrof a stavech ohrožení životů a majetku na základě vyzvání složek IZS</a:t>
            </a:r>
          </a:p>
          <a:p>
            <a:r>
              <a:rPr lang="cs-CZ" dirty="0" smtClean="0"/>
              <a:t>Ostatní složka Integrovaného záchranného systému ČR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21-11-18 v 13.58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2593311"/>
          </a:xfrm>
          <a:prstGeom prst="rect">
            <a:avLst/>
          </a:prstGeom>
        </p:spPr>
      </p:pic>
      <p:pic>
        <p:nvPicPr>
          <p:cNvPr id="5" name="Picture 4" descr="Snímek obrazovky 2021-11-18 v 13.58.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0"/>
            <a:ext cx="9144000" cy="268410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Územní působnost rozdělena </a:t>
            </a:r>
            <a:r>
              <a:rPr lang="cs-CZ" dirty="0" smtClean="0"/>
              <a:t>na tři </a:t>
            </a:r>
            <a:r>
              <a:rPr lang="cs-CZ" dirty="0" smtClean="0"/>
              <a:t>části:</a:t>
            </a:r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Adršpašsko</a:t>
            </a:r>
            <a:r>
              <a:rPr lang="cs-CZ" dirty="0" smtClean="0"/>
              <a:t>-teplické skály</a:t>
            </a:r>
            <a:r>
              <a:rPr lang="cs-CZ" dirty="0" smtClean="0"/>
              <a:t>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Broumovské </a:t>
            </a:r>
            <a:r>
              <a:rPr lang="cs-CZ" dirty="0" smtClean="0"/>
              <a:t>stěny</a:t>
            </a:r>
            <a:r>
              <a:rPr lang="cs-CZ" dirty="0" smtClean="0"/>
              <a:t>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Ostaš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Rizika pro návštěvníky skalních </a:t>
            </a:r>
            <a:r>
              <a:rPr lang="cs-CZ" dirty="0" smtClean="0"/>
              <a:t>oblastí: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Možnost úrazu ve skalním terénu, a to i na značených turistických </a:t>
            </a:r>
            <a:r>
              <a:rPr lang="cs-CZ" dirty="0" smtClean="0"/>
              <a:t>stezkách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Ztráta </a:t>
            </a:r>
            <a:r>
              <a:rPr lang="cs-CZ" dirty="0" smtClean="0"/>
              <a:t>orientace a bloudění za </a:t>
            </a:r>
            <a:r>
              <a:rPr lang="cs-CZ" dirty="0" smtClean="0"/>
              <a:t>tmy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Přecenění </a:t>
            </a:r>
            <a:r>
              <a:rPr lang="cs-CZ" dirty="0" smtClean="0"/>
              <a:t>vlastních </a:t>
            </a:r>
            <a:r>
              <a:rPr lang="cs-CZ" dirty="0" smtClean="0"/>
              <a:t>schopností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Pád </a:t>
            </a:r>
            <a:r>
              <a:rPr lang="cs-CZ" dirty="0" smtClean="0"/>
              <a:t>z výšky nebo propadnutí se do </a:t>
            </a:r>
            <a:r>
              <a:rPr lang="cs-CZ" dirty="0" smtClean="0"/>
              <a:t>hloubky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Možnost </a:t>
            </a:r>
            <a:r>
              <a:rPr lang="cs-CZ" dirty="0" smtClean="0"/>
              <a:t>podchlazení nebo </a:t>
            </a:r>
            <a:r>
              <a:rPr lang="cs-CZ" dirty="0" smtClean="0"/>
              <a:t>přehřátí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>
                <a:hlinkClick r:id="rId2"/>
              </a:rPr>
              <a:t>https://www.speleo.cz/cinnost-speleologicke-zachranne-sluzby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https://www.speleo.cz/nove-zasahove-vozidlo-sdh-rudice-moravsky-kras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https://www.speleo.cz/2019-novy-sklad-szs-stanice-cechy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https://blanensky.denik.cz/zpravy_region/nikola-urychli-hasicum-zachranne-prace-v-podzemi-20180308.html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http://www.hasicarny.cz/sdh-rudice/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https://caverescue.eu/members</a:t>
            </a:r>
            <a:r>
              <a:rPr lang="cs-CZ" dirty="0" smtClean="0">
                <a:hlinkClick r:id="rId7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https://www.cervenykriz.eu/skalni-zachranna-</a:t>
            </a:r>
            <a:r>
              <a:rPr lang="cs-CZ" dirty="0" smtClean="0">
                <a:hlinkClick r:id="rId8"/>
              </a:rPr>
              <a:t>sluzba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https://skalnizs.cz</a:t>
            </a:r>
            <a:r>
              <a:rPr lang="cs-CZ" dirty="0" smtClean="0">
                <a:hlinkClick r:id="rId9"/>
              </a:rPr>
              <a:t>/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Mytýsek, R.: Speleoalpinismus. ČSS, 1994.</a:t>
            </a:r>
          </a:p>
          <a:p>
            <a:r>
              <a:rPr lang="cs-CZ" dirty="0" smtClean="0"/>
              <a:t>Speleologická záchranná služba, ČSS, 2011.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Prevence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SZS provádí prevenci proti vzniku nehod při pobytu v podzemí</a:t>
            </a:r>
          </a:p>
          <a:p>
            <a:r>
              <a:rPr lang="cs-CZ" dirty="0" smtClean="0"/>
              <a:t>Eliminace nebezpečí, které jeskyňáře při pobytu v podzemí provází (chlad, tma, hloubky, zatopení, padající kamení apod.)</a:t>
            </a:r>
            <a:endParaRPr lang="cs-CZ" dirty="0"/>
          </a:p>
        </p:txBody>
      </p:sp>
      <p:pic>
        <p:nvPicPr>
          <p:cNvPr id="4" name="Picture 3" descr="123609530_709163099710255_3642768955914301275_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4267200"/>
            <a:ext cx="3225800" cy="2419350"/>
          </a:xfrm>
          <a:prstGeom prst="rect">
            <a:avLst/>
          </a:prstGeom>
        </p:spPr>
      </p:pic>
      <p:pic>
        <p:nvPicPr>
          <p:cNvPr id="5" name="Picture 4" descr="123827674_709163139710251_3691596557852163163_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67200"/>
            <a:ext cx="320040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Aktivity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Z</a:t>
            </a:r>
            <a:r>
              <a:rPr lang="cs-CZ" dirty="0" smtClean="0"/>
              <a:t>abezpečování nebezpečných partií podzemních lokalit v ČR </a:t>
            </a:r>
          </a:p>
          <a:p>
            <a:r>
              <a:rPr lang="cs-CZ" dirty="0"/>
              <a:t>O</a:t>
            </a:r>
            <a:r>
              <a:rPr lang="cs-CZ" dirty="0" smtClean="0"/>
              <a:t>rganizace sportovních akcí a akcí zaměřených na nácvik jednolanové techniky a záchrany z lana </a:t>
            </a:r>
          </a:p>
          <a:p>
            <a:r>
              <a:rPr lang="cs-CZ" dirty="0"/>
              <a:t>O</a:t>
            </a:r>
            <a:r>
              <a:rPr lang="cs-CZ" dirty="0" smtClean="0"/>
              <a:t>rganizace seminářů poskytování první pomoci v případě podzemní nehody </a:t>
            </a:r>
          </a:p>
          <a:p>
            <a:r>
              <a:rPr lang="cs-CZ" dirty="0"/>
              <a:t>Z</a:t>
            </a:r>
            <a:r>
              <a:rPr lang="cs-CZ" dirty="0" smtClean="0"/>
              <a:t>řízení přírodního lezeckého trenažéru pro nácvik jednolanové techniky a záchranářských technik </a:t>
            </a:r>
          </a:p>
          <a:p>
            <a:r>
              <a:rPr lang="cs-CZ" dirty="0" smtClean="0"/>
              <a:t>Publikační, osvětová činnost a přednášky</a:t>
            </a:r>
          </a:p>
          <a:p>
            <a:r>
              <a:rPr lang="cs-CZ" dirty="0" smtClean="0"/>
              <a:t>Transport kabelových svazků do podzemí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3843697_709162999710265_4173055524692580636_n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3394472" cy="4525963"/>
          </a:xfrm>
        </p:spPr>
      </p:pic>
      <p:pic>
        <p:nvPicPr>
          <p:cNvPr id="5" name="Picture 4" descr="124002462_709163056376926_7336560484381272706_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171700"/>
            <a:ext cx="4622800" cy="3467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Předpověď počasí</a:t>
            </a:r>
            <a:endParaRPr lang="cs-CZ" dirty="0"/>
          </a:p>
        </p:txBody>
      </p:sp>
      <p:pic>
        <p:nvPicPr>
          <p:cNvPr id="4" name="Picture 3" descr="Predpoved poca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43200"/>
            <a:ext cx="7543800" cy="360426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Sledování srážkového úhrnu s možností vzestupu hladin podzemních toků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Členové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</a:t>
            </a:r>
            <a:r>
              <a:rPr lang="cs-CZ" dirty="0" smtClean="0"/>
              <a:t>kušení speleologové, kteří procházejí lezeckým a zdravotnickým výcvikem</a:t>
            </a:r>
          </a:p>
          <a:p>
            <a:r>
              <a:rPr lang="cs-CZ" dirty="0" smtClean="0"/>
              <a:t>Jeskyňáři, kteří jsou schopni v případě potřeby poskytnout kvalifikovanou pomoc  </a:t>
            </a:r>
          </a:p>
          <a:p>
            <a:r>
              <a:rPr lang="cs-CZ" dirty="0" smtClean="0"/>
              <a:t>Díky dlouholetým zkušenostem a pravidelnému nácviku členové velmi dobře ovládájí vyproštění zraněného z těžko přístupných podzemních prostor</a:t>
            </a:r>
          </a:p>
          <a:p>
            <a:r>
              <a:rPr lang="cs-CZ" dirty="0" smtClean="0"/>
              <a:t>Znalost jeskynního systémů a lokálních specifik </a:t>
            </a:r>
          </a:p>
          <a:p>
            <a:r>
              <a:rPr lang="cs-CZ" dirty="0"/>
              <a:t>S</a:t>
            </a:r>
            <a:r>
              <a:rPr lang="cs-CZ" dirty="0" smtClean="0"/>
              <a:t>lužba je tvořena 30 členy ve dvou stanicích s působností v oblastech Čechy a Morava</a:t>
            </a:r>
          </a:p>
          <a:p>
            <a:r>
              <a:rPr lang="cs-CZ" dirty="0"/>
              <a:t>Z</a:t>
            </a:r>
            <a:r>
              <a:rPr lang="cs-CZ" dirty="0" smtClean="0"/>
              <a:t>kušenosti se v rámci spolupráce předávají členům lezeckých družstev a lezeckých skupin HZS ČR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Struktura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dirty="0" smtClean="0"/>
              <a:t>V letech 2007-2010 se uskutečnila celková restrukturalizace Speleologické záchranné služby</a:t>
            </a:r>
            <a:r>
              <a:rPr lang="cs-CZ" dirty="0" smtClean="0"/>
              <a:t> (do konce roku </a:t>
            </a:r>
            <a:r>
              <a:rPr lang="cs-CZ" smtClean="0"/>
              <a:t>2006 byly pro oblast Čechy </a:t>
            </a:r>
            <a:r>
              <a:rPr lang="cs-CZ" dirty="0" smtClean="0"/>
              <a:t>2 stanice SZS – Český kras a Plzeň)  </a:t>
            </a:r>
          </a:p>
          <a:p>
            <a:r>
              <a:rPr dirty="0" smtClean="0"/>
              <a:t>Současná podoba odpovídá struktuře záchranných tý</a:t>
            </a:r>
            <a:r>
              <a:rPr lang="cs-CZ" dirty="0" smtClean="0"/>
              <a:t>m</a:t>
            </a:r>
            <a:r>
              <a:rPr dirty="0" smtClean="0"/>
              <a:t>ů ve světě </a:t>
            </a:r>
            <a:endParaRPr lang="cs-CZ" dirty="0" smtClean="0"/>
          </a:p>
          <a:p>
            <a:r>
              <a:rPr dirty="0" smtClean="0"/>
              <a:t>SZS ČSS je rozčleněna do dvou základních celků, kterým velí náčelník</a:t>
            </a:r>
            <a:endParaRPr lang="cs-CZ" dirty="0" smtClean="0"/>
          </a:p>
          <a:p>
            <a:r>
              <a:rPr dirty="0" smtClean="0"/>
              <a:t>Stanice Morava má 18</a:t>
            </a:r>
            <a:r>
              <a:rPr lang="cs-CZ" dirty="0" smtClean="0"/>
              <a:t> členů</a:t>
            </a:r>
            <a:r>
              <a:rPr dirty="0" smtClean="0"/>
              <a:t> a stanice Čechy 12 členů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1358</Words>
  <Application>Microsoft Macintosh PowerPoint</Application>
  <PresentationFormat>On-screen Show (4:3)</PresentationFormat>
  <Paragraphs>159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Speleologická záchranná služba</vt:lpstr>
      <vt:lpstr>Historie</vt:lpstr>
      <vt:lpstr>Činnost a poslání</vt:lpstr>
      <vt:lpstr>Prevence</vt:lpstr>
      <vt:lpstr>Aktivity</vt:lpstr>
      <vt:lpstr>Slide 6</vt:lpstr>
      <vt:lpstr>Předpověď počasí</vt:lpstr>
      <vt:lpstr>Členové</vt:lpstr>
      <vt:lpstr>Struktura</vt:lpstr>
      <vt:lpstr>Organizační struktura</vt:lpstr>
      <vt:lpstr>Stanice Čechy</vt:lpstr>
      <vt:lpstr>Stanice Morava</vt:lpstr>
      <vt:lpstr>Materiál</vt:lpstr>
      <vt:lpstr>Nosítka SKED</vt:lpstr>
      <vt:lpstr>Spojení v podzemí</vt:lpstr>
      <vt:lpstr>Postup vyproštění</vt:lpstr>
      <vt:lpstr>Slide 17</vt:lpstr>
      <vt:lpstr>Cvičení</vt:lpstr>
      <vt:lpstr>Slide 19</vt:lpstr>
      <vt:lpstr>Cvičení Rudice </vt:lpstr>
      <vt:lpstr>Slide 21</vt:lpstr>
      <vt:lpstr>Nejčastější příčiny nehod</vt:lpstr>
      <vt:lpstr>Zásahy SZS</vt:lpstr>
      <vt:lpstr>Slide 24</vt:lpstr>
      <vt:lpstr>Financování</vt:lpstr>
      <vt:lpstr>ECRA</vt:lpstr>
      <vt:lpstr>Členské státy</vt:lpstr>
      <vt:lpstr>ECRA meeting 2022</vt:lpstr>
      <vt:lpstr>Skalní záchranná služba</vt:lpstr>
      <vt:lpstr>Slide 30</vt:lpstr>
      <vt:lpstr>Slide 31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Speleologická záchranná služba</dc:title>
  <dc:creator>Jakub Morávek</dc:creator>
  <cp:lastModifiedBy>Jakub Morávek</cp:lastModifiedBy>
  <cp:revision>96</cp:revision>
  <dcterms:created xsi:type="dcterms:W3CDTF">2021-11-18T12:52:36Z</dcterms:created>
  <dcterms:modified xsi:type="dcterms:W3CDTF">2021-11-18T13:09:51Z</dcterms:modified>
</cp:coreProperties>
</file>