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492" r:id="rId10"/>
    <p:sldId id="730" r:id="rId11"/>
    <p:sldId id="731" r:id="rId12"/>
    <p:sldId id="505" r:id="rId13"/>
    <p:sldId id="743" r:id="rId14"/>
    <p:sldId id="736" r:id="rId15"/>
    <p:sldId id="734" r:id="rId16"/>
    <p:sldId id="744" r:id="rId17"/>
    <p:sldId id="746" r:id="rId18"/>
    <p:sldId id="745" r:id="rId19"/>
    <p:sldId id="732" r:id="rId20"/>
    <p:sldId id="737" r:id="rId21"/>
    <p:sldId id="694" r:id="rId22"/>
    <p:sldId id="740" r:id="rId23"/>
    <p:sldId id="741" r:id="rId24"/>
    <p:sldId id="742" r:id="rId25"/>
    <p:sldId id="716" r:id="rId26"/>
    <p:sldId id="73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9137-4460-4F15-B681-EEA474943BF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B08F-C4B7-4586-AE87-CA9A7F1D9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55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69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9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14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4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5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0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8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7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39E9-1122-4938-944A-97E9FBED244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80" y="3064838"/>
            <a:ext cx="9430820" cy="1897580"/>
          </a:xfrm>
        </p:spPr>
        <p:txBody>
          <a:bodyPr>
            <a:normAutofit/>
          </a:bodyPr>
          <a:lstStyle/>
          <a:p>
            <a:b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/>
              <a:t>KOLO BUDOUCNOSTI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418233"/>
            <a:ext cx="6801612" cy="1239894"/>
          </a:xfrm>
        </p:spPr>
        <p:txBody>
          <a:bodyPr>
            <a:normAutofit/>
          </a:bodyPr>
          <a:lstStyle/>
          <a:p>
            <a:r>
              <a:rPr lang="cs-CZ" sz="3200" dirty="0"/>
              <a:t>Procházka Josef</a:t>
            </a:r>
          </a:p>
          <a:p>
            <a:r>
              <a:rPr lang="cs-CZ" sz="3200" dirty="0"/>
              <a:t>15.11.2021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2AD4A5B-C176-4C4A-A81C-537D8577904F}"/>
              </a:ext>
            </a:extLst>
          </p:cNvPr>
          <p:cNvSpPr txBox="1">
            <a:spLocks/>
          </p:cNvSpPr>
          <p:nvPr/>
        </p:nvSpPr>
        <p:spPr bwMode="blackWhite">
          <a:xfrm>
            <a:off x="1160980" y="611843"/>
            <a:ext cx="9430820" cy="16459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cs-CZ" sz="3400"/>
              <a:t>Předmět:                                                                      Bezpečnostně-strategické perspektivy ČR </a:t>
            </a:r>
            <a:br>
              <a:rPr lang="cs-CZ" sz="3400"/>
            </a:br>
            <a:endParaRPr lang="cs-CZ" sz="3400"/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0F8F1-9417-47D0-B30D-E9661231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528"/>
            <a:ext cx="10972800" cy="1143000"/>
          </a:xfrm>
        </p:spPr>
        <p:txBody>
          <a:bodyPr/>
          <a:lstStyle/>
          <a:p>
            <a:r>
              <a:rPr lang="cs-CZ" dirty="0"/>
              <a:t>KOLO BUDOUCNOSTI: ÚČEL (1/3)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5E4CA-37D8-4BA0-8817-B612C6E9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528"/>
            <a:ext cx="10972800" cy="58357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/>
              <a:t>Využitelná v prostředí s vysokým stupněm nejistoty.</a:t>
            </a:r>
          </a:p>
          <a:p>
            <a:pPr>
              <a:lnSpc>
                <a:spcPct val="170000"/>
              </a:lnSpc>
            </a:pPr>
            <a:r>
              <a:rPr lang="cs-CZ"/>
              <a:t>Vhodná pro prognostickou podporu strategického řízení. </a:t>
            </a:r>
          </a:p>
          <a:p>
            <a:pPr>
              <a:lnSpc>
                <a:spcPct val="170000"/>
              </a:lnSpc>
            </a:pPr>
            <a:r>
              <a:rPr lang="cs-CZ"/>
              <a:t>Jaké jsou dopady událostí (krizí, konfliktů) nebo trendů (zadlužování veřejných financí, stárnutí populace, …) na určitou oblast veřejné politiky, společnost, organizaci, …</a:t>
            </a:r>
          </a:p>
          <a:p>
            <a:pPr>
              <a:lnSpc>
                <a:spcPct val="170000"/>
              </a:lnSpc>
            </a:pPr>
            <a:r>
              <a:rPr lang="cs-CZ"/>
              <a:t>Analýza bezpečnostního prostředí a jeho dopadů např. v rámci zpracování bezpečnostní či obranné strategie.</a:t>
            </a:r>
          </a:p>
          <a:p>
            <a:pPr>
              <a:lnSpc>
                <a:spcPct val="170000"/>
              </a:lnSpc>
            </a:pPr>
            <a:r>
              <a:rPr lang="cs-CZ"/>
              <a:t>Využitelná k tvorbě podkladů (analýzám) při tvorbě či aktualizaci scénářů budoucího vývoje např. bezpečnostního prostředí, technologického vývoje, …  </a:t>
            </a:r>
          </a:p>
        </p:txBody>
      </p:sp>
    </p:spTree>
    <p:extLst>
      <p:ext uri="{BB962C8B-B14F-4D97-AF65-F5344CB8AC3E}">
        <p14:creationId xmlns:p14="http://schemas.microsoft.com/office/powerpoint/2010/main" val="36899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(1/1)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2760" y="934949"/>
            <a:ext cx="11335819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Do středu myšlenkové mapy umístit název řešené události nebo trendu.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5E600B-14A8-45B2-BF12-2CB811EF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8" y="1625242"/>
            <a:ext cx="10520736" cy="52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(1/2)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této události nebo trendu paprskovitě připisovat události, ke kterým může dojít. První úroveň dopadů: např. strukturovaný přístup dle PESTLE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8974CAF8-7A9A-46AF-8380-A1D06CB98F5E}"/>
              </a:ext>
            </a:extLst>
          </p:cNvPr>
          <p:cNvGrpSpPr/>
          <p:nvPr/>
        </p:nvGrpSpPr>
        <p:grpSpPr>
          <a:xfrm>
            <a:off x="1969212" y="2412671"/>
            <a:ext cx="7979594" cy="4322038"/>
            <a:chOff x="1887019" y="2267143"/>
            <a:chExt cx="7979594" cy="4322038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6965879" y="3160995"/>
              <a:ext cx="835630" cy="59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20E85FB-1F61-4E0C-95F8-0469F8AA4A7B}"/>
                </a:ext>
              </a:extLst>
            </p:cNvPr>
            <p:cNvGrpSpPr/>
            <p:nvPr/>
          </p:nvGrpSpPr>
          <p:grpSpPr>
            <a:xfrm>
              <a:off x="1887019" y="2267143"/>
              <a:ext cx="7979594" cy="4322038"/>
              <a:chOff x="1876745" y="2256869"/>
              <a:chExt cx="7979594" cy="4322038"/>
            </a:xfrm>
          </p:grpSpPr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CB6C0CD-0ECA-4CA5-BD6B-720C889F88FC}"/>
                  </a:ext>
                </a:extLst>
              </p:cNvPr>
              <p:cNvSpPr/>
              <p:nvPr/>
            </p:nvSpPr>
            <p:spPr>
              <a:xfrm>
                <a:off x="4890499" y="374749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TECHNOLOGIE</a:t>
                </a:r>
              </a:p>
            </p:txBody>
          </p: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4C55B0-7528-472F-B84C-B2773B4C5B52}"/>
                  </a:ext>
                </a:extLst>
              </p:cNvPr>
              <p:cNvSpPr/>
              <p:nvPr/>
            </p:nvSpPr>
            <p:spPr>
              <a:xfrm>
                <a:off x="1876745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SOCIALNÍ OBLAST</a:t>
                </a:r>
              </a:p>
            </p:txBody>
          </p:sp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37F442C-98BD-454A-9EB8-43D195993BF1}"/>
                  </a:ext>
                </a:extLst>
              </p:cNvPr>
              <p:cNvSpPr/>
              <p:nvPr/>
            </p:nvSpPr>
            <p:spPr>
              <a:xfrm>
                <a:off x="3037725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PRÁVNÍ</a:t>
                </a:r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93C82AE-3C63-43D9-A6DD-0BA2FA20D483}"/>
                  </a:ext>
                </a:extLst>
              </p:cNvPr>
              <p:cNvSpPr/>
              <p:nvPr/>
            </p:nvSpPr>
            <p:spPr>
              <a:xfrm>
                <a:off x="7791234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741F9767-F3EE-4CCB-9EE3-660DA69FE606}"/>
                  </a:ext>
                </a:extLst>
              </p:cNvPr>
              <p:cNvSpPr/>
              <p:nvPr/>
            </p:nvSpPr>
            <p:spPr>
              <a:xfrm>
                <a:off x="6758682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POLITIKA</a:t>
                </a: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49DDE6F4-1140-46C2-9774-D6C0DE77EE62}"/>
                  </a:ext>
                </a:extLst>
              </p:cNvPr>
              <p:cNvSpPr/>
              <p:nvPr/>
            </p:nvSpPr>
            <p:spPr>
              <a:xfrm>
                <a:off x="4890499" y="5685055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5F158C7E-02C3-42D7-94B4-0D5CC57C90AE}"/>
                  </a:ext>
                </a:extLst>
              </p:cNvPr>
              <p:cNvCxnSpPr>
                <a:endCxn id="6" idx="2"/>
              </p:cNvCxnSpPr>
              <p:nvPr/>
            </p:nvCxnSpPr>
            <p:spPr>
              <a:xfrm flipH="1" flipV="1">
                <a:off x="4070278" y="3150721"/>
                <a:ext cx="820221" cy="596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>
                <a:extLst>
                  <a:ext uri="{FF2B5EF4-FFF2-40B4-BE49-F238E27FC236}">
                    <a16:creationId xmlns:a16="http://schemas.microsoft.com/office/drawing/2014/main" id="{3F313BC6-6A41-4135-A645-2010EEB89FDB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6963309" y="4588309"/>
                <a:ext cx="827925" cy="202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40BD7712-6D4E-4EEB-942E-3274EF1CD5BB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H="1">
                <a:off x="3941850" y="4649077"/>
                <a:ext cx="948649" cy="1421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D61710EF-F6E2-418A-809D-F04501A61FF6}"/>
                  </a:ext>
                </a:extLst>
              </p:cNvPr>
              <p:cNvCxnSpPr>
                <a:cxnSpLocks/>
                <a:stCxn id="3" idx="2"/>
                <a:endCxn id="10" idx="0"/>
              </p:cNvCxnSpPr>
              <p:nvPr/>
            </p:nvCxnSpPr>
            <p:spPr>
              <a:xfrm>
                <a:off x="5923052" y="4641351"/>
                <a:ext cx="0" cy="10437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9487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(1/3)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této události nebo trendu paprskovitě připisovat události, ke kterým může dojít. První úroveň dopadů: např. strukturovaný přístup dle DIME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E9FB970-4011-477B-AD86-141C456624A6}"/>
              </a:ext>
            </a:extLst>
          </p:cNvPr>
          <p:cNvGrpSpPr/>
          <p:nvPr/>
        </p:nvGrpSpPr>
        <p:grpSpPr>
          <a:xfrm>
            <a:off x="2421274" y="2673850"/>
            <a:ext cx="7349453" cy="3509973"/>
            <a:chOff x="2421274" y="2673850"/>
            <a:chExt cx="7349453" cy="3509973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7099442" y="3649489"/>
              <a:ext cx="1638733" cy="2478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CB6C0CD-0ECA-4CA5-BD6B-720C889F88FC}"/>
                </a:ext>
              </a:extLst>
            </p:cNvPr>
            <p:cNvSpPr/>
            <p:nvPr/>
          </p:nvSpPr>
          <p:spPr>
            <a:xfrm>
              <a:off x="5034337" y="3897352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KOMPLEXNÍ OBRANA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37F442C-98BD-454A-9EB8-43D195993BF1}"/>
                </a:ext>
              </a:extLst>
            </p:cNvPr>
            <p:cNvSpPr/>
            <p:nvPr/>
          </p:nvSpPr>
          <p:spPr>
            <a:xfrm>
              <a:off x="2421275" y="2673850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DIPLOMACIE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693C82AE-3C63-43D9-A6DD-0BA2FA20D483}"/>
                </a:ext>
              </a:extLst>
            </p:cNvPr>
            <p:cNvSpPr/>
            <p:nvPr/>
          </p:nvSpPr>
          <p:spPr>
            <a:xfrm>
              <a:off x="7705622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ARMÁDA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41F9767-F3EE-4CCB-9EE3-660DA69FE606}"/>
                </a:ext>
              </a:extLst>
            </p:cNvPr>
            <p:cNvSpPr/>
            <p:nvPr/>
          </p:nvSpPr>
          <p:spPr>
            <a:xfrm>
              <a:off x="7705622" y="2755637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INFORMACE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9DDE6F4-1140-46C2-9774-D6C0DE77EE62}"/>
                </a:ext>
              </a:extLst>
            </p:cNvPr>
            <p:cNvSpPr/>
            <p:nvPr/>
          </p:nvSpPr>
          <p:spPr>
            <a:xfrm>
              <a:off x="2421274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EKONOMIKA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5F158C7E-02C3-42D7-94B4-0D5CC57C90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2046" y="3582676"/>
              <a:ext cx="1572291" cy="3146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3F313BC6-6A41-4135-A645-2010EEB89FDB}"/>
                </a:ext>
              </a:extLst>
            </p:cNvPr>
            <p:cNvCxnSpPr>
              <a:cxnSpLocks/>
            </p:cNvCxnSpPr>
            <p:nvPr/>
          </p:nvCxnSpPr>
          <p:spPr>
            <a:xfrm>
              <a:off x="7099442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D61710EF-F6E2-418A-809D-F04501A61FF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3453827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29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(1/4)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850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Druhý prstenec tvoří sekundární dopady: např. přístup dle DOTMLPFI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Lze pokračovat do doby vyjasnění všech dopadů řešené události či trendu.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292E4E2-2CD3-4189-A602-710B9CD3B8F2}"/>
              </a:ext>
            </a:extLst>
          </p:cNvPr>
          <p:cNvCxnSpPr>
            <a:cxnSpLocks/>
          </p:cNvCxnSpPr>
          <p:nvPr/>
        </p:nvCxnSpPr>
        <p:spPr>
          <a:xfrm flipV="1">
            <a:off x="6672722" y="3574614"/>
            <a:ext cx="172037" cy="61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C05355EB-0E3C-483E-9538-5E90CF37D758}"/>
              </a:ext>
            </a:extLst>
          </p:cNvPr>
          <p:cNvSpPr/>
          <p:nvPr/>
        </p:nvSpPr>
        <p:spPr>
          <a:xfrm>
            <a:off x="4607617" y="3636580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KOMPLEXNÍ OBRANA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37F750-67B7-440A-9EA7-1930540B4F04}"/>
              </a:ext>
            </a:extLst>
          </p:cNvPr>
          <p:cNvSpPr/>
          <p:nvPr/>
        </p:nvSpPr>
        <p:spPr>
          <a:xfrm>
            <a:off x="2370475" y="25655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DIPLOMACIE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AB97187-E05F-4C2F-AC47-3AC29B020891}"/>
              </a:ext>
            </a:extLst>
          </p:cNvPr>
          <p:cNvSpPr/>
          <p:nvPr/>
        </p:nvSpPr>
        <p:spPr>
          <a:xfrm>
            <a:off x="6844759" y="46543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ARMÁDA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EE5845-C60D-4B71-AF09-93D2817F3EE6}"/>
              </a:ext>
            </a:extLst>
          </p:cNvPr>
          <p:cNvSpPr/>
          <p:nvPr/>
        </p:nvSpPr>
        <p:spPr>
          <a:xfrm>
            <a:off x="6844759" y="2656553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INFORMACE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804FD6-F1B0-4C34-81E1-C04C4624E864}"/>
              </a:ext>
            </a:extLst>
          </p:cNvPr>
          <p:cNvSpPr/>
          <p:nvPr/>
        </p:nvSpPr>
        <p:spPr>
          <a:xfrm>
            <a:off x="2370475" y="4656795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EKONOMIKA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55317E4-C189-4345-BF56-F624CCF0C5A8}"/>
              </a:ext>
            </a:extLst>
          </p:cNvPr>
          <p:cNvCxnSpPr>
            <a:cxnSpLocks/>
          </p:cNvCxnSpPr>
          <p:nvPr/>
        </p:nvCxnSpPr>
        <p:spPr>
          <a:xfrm flipH="1" flipV="1">
            <a:off x="4435580" y="3512648"/>
            <a:ext cx="172038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8E6BB1A-79F2-491D-816F-B585EBDCE23B}"/>
              </a:ext>
            </a:extLst>
          </p:cNvPr>
          <p:cNvCxnSpPr>
            <a:cxnSpLocks/>
          </p:cNvCxnSpPr>
          <p:nvPr/>
        </p:nvCxnSpPr>
        <p:spPr>
          <a:xfrm>
            <a:off x="6672722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D371D5B-D7A9-45F8-B5DB-E45C6572BADA}"/>
              </a:ext>
            </a:extLst>
          </p:cNvPr>
          <p:cNvCxnSpPr>
            <a:cxnSpLocks/>
          </p:cNvCxnSpPr>
          <p:nvPr/>
        </p:nvCxnSpPr>
        <p:spPr>
          <a:xfrm flipH="1">
            <a:off x="4435580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18F9A62F-E65F-4657-83AC-4175666F8F14}"/>
              </a:ext>
            </a:extLst>
          </p:cNvPr>
          <p:cNvSpPr/>
          <p:nvPr/>
        </p:nvSpPr>
        <p:spPr>
          <a:xfrm>
            <a:off x="6676803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82D6056-6FE5-4FCA-A400-913AA00D940A}"/>
              </a:ext>
            </a:extLst>
          </p:cNvPr>
          <p:cNvSpPr/>
          <p:nvPr/>
        </p:nvSpPr>
        <p:spPr>
          <a:xfrm>
            <a:off x="5622485" y="554821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3BD1C49C-4C57-4836-84E4-EA0EB2655773}"/>
              </a:ext>
            </a:extLst>
          </p:cNvPr>
          <p:cNvSpPr/>
          <p:nvPr/>
        </p:nvSpPr>
        <p:spPr>
          <a:xfrm>
            <a:off x="7769439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A9E3FA39-4780-4D91-AFC0-6521C91EF2D6}"/>
              </a:ext>
            </a:extLst>
          </p:cNvPr>
          <p:cNvSpPr/>
          <p:nvPr/>
        </p:nvSpPr>
        <p:spPr>
          <a:xfrm>
            <a:off x="8883666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F1348A01-A44D-43A2-9847-04118E046FA2}"/>
              </a:ext>
            </a:extLst>
          </p:cNvPr>
          <p:cNvSpPr/>
          <p:nvPr/>
        </p:nvSpPr>
        <p:spPr>
          <a:xfrm>
            <a:off x="9733400" y="514875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6DF731DE-1718-4076-A305-7FE2346F5441}"/>
              </a:ext>
            </a:extLst>
          </p:cNvPr>
          <p:cNvSpPr/>
          <p:nvPr/>
        </p:nvSpPr>
        <p:spPr>
          <a:xfrm>
            <a:off x="10097901" y="408350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01349E90-ADDF-4F96-B763-B03A3F7F5EE2}"/>
              </a:ext>
            </a:extLst>
          </p:cNvPr>
          <p:cNvSpPr/>
          <p:nvPr/>
        </p:nvSpPr>
        <p:spPr>
          <a:xfrm>
            <a:off x="10097901" y="301826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E769AEF8-15E9-4F39-9270-FE99112CAA5F}"/>
              </a:ext>
            </a:extLst>
          </p:cNvPr>
          <p:cNvSpPr/>
          <p:nvPr/>
        </p:nvSpPr>
        <p:spPr>
          <a:xfrm>
            <a:off x="5182742" y="4577892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5D19D433-2E92-4648-B348-72F3C295E4A7}"/>
              </a:ext>
            </a:extLst>
          </p:cNvPr>
          <p:cNvCxnSpPr>
            <a:cxnSpLocks/>
          </p:cNvCxnSpPr>
          <p:nvPr/>
        </p:nvCxnSpPr>
        <p:spPr>
          <a:xfrm flipV="1">
            <a:off x="8647588" y="3738880"/>
            <a:ext cx="1450313" cy="876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44F1D0D7-CD03-4AA7-AA8B-F4820F7E44FD}"/>
              </a:ext>
            </a:extLst>
          </p:cNvPr>
          <p:cNvCxnSpPr>
            <a:cxnSpLocks/>
            <a:endCxn id="48" idx="6"/>
          </p:cNvCxnSpPr>
          <p:nvPr/>
        </p:nvCxnSpPr>
        <p:spPr>
          <a:xfrm flipH="1" flipV="1">
            <a:off x="6198742" y="5072279"/>
            <a:ext cx="670240" cy="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501DD5F4-6457-4D47-859B-636E6DBF08A5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6489695" y="5529298"/>
            <a:ext cx="523904" cy="163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537F991F-A235-4BDE-B2CB-F90DAC2E855D}"/>
              </a:ext>
            </a:extLst>
          </p:cNvPr>
          <p:cNvCxnSpPr>
            <a:cxnSpLocks/>
          </p:cNvCxnSpPr>
          <p:nvPr/>
        </p:nvCxnSpPr>
        <p:spPr>
          <a:xfrm flipH="1">
            <a:off x="7334038" y="5632680"/>
            <a:ext cx="108971" cy="29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F01ECC15-CF37-4413-9E58-E5CEAE101FF0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883666" y="4577893"/>
            <a:ext cx="1214235" cy="508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51DE66E0-59A3-4734-BDD1-494EDE56E1C7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8864690" y="5293553"/>
            <a:ext cx="1017500" cy="6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9042494E-32EB-4DBF-8D2D-CCE3E0A30724}"/>
              </a:ext>
            </a:extLst>
          </p:cNvPr>
          <p:cNvCxnSpPr>
            <a:cxnSpLocks/>
          </p:cNvCxnSpPr>
          <p:nvPr/>
        </p:nvCxnSpPr>
        <p:spPr>
          <a:xfrm>
            <a:off x="8629181" y="5587684"/>
            <a:ext cx="581658" cy="238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491F5BF9-9C1B-4376-8198-A892231DB5E4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198415" y="5587683"/>
            <a:ext cx="79024" cy="238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4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551C1-D730-4ACD-B052-FD5B0851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2B4E64-9895-46AB-98F8-287E11A68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0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BB05-7811-4F36-AD5E-96565F7D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KOLO BUDOUCNOSTI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95A69-830B-4B1D-A274-DF9761EA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Výhoda: </a:t>
            </a:r>
          </a:p>
          <a:p>
            <a:r>
              <a:rPr lang="cs-CZ" dirty="0"/>
              <a:t>Stimulace systematického, komplexního uvažování</a:t>
            </a:r>
          </a:p>
          <a:p>
            <a:r>
              <a:rPr lang="cs-CZ" dirty="0"/>
              <a:t>Umožňuje zkoumat události a trendy komplexně ve vzájemných souvislostech.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Nevýhoda: </a:t>
            </a:r>
          </a:p>
          <a:p>
            <a:r>
              <a:rPr lang="cs-CZ" dirty="0"/>
              <a:t>Výsledky dosažené touto metodou jsou přímo ovlivněny znalostmi a zkušenostmi zpracovatelského týmu. </a:t>
            </a:r>
          </a:p>
          <a:p>
            <a:r>
              <a:rPr lang="cs-CZ" dirty="0"/>
              <a:t>Proto je nutné věnovat náležitou pozornost výběru týmu a zajistit jeho přípravu.</a:t>
            </a:r>
          </a:p>
        </p:txBody>
      </p:sp>
    </p:spTree>
    <p:extLst>
      <p:ext uri="{BB962C8B-B14F-4D97-AF65-F5344CB8AC3E}">
        <p14:creationId xmlns:p14="http://schemas.microsoft.com/office/powerpoint/2010/main" val="316703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APLIKACE METODY: PŘÍKLAD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02283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4DB9F-215D-4ECB-A95C-72BC3BA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1906C-CA94-449B-9655-683B145F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EDA3D-7178-4963-8420-8EB51B63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872"/>
            <a:ext cx="12192000" cy="68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CC30E-ACC4-4200-A203-319617EF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1583B-DA68-490E-ABA9-69363F10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1AED9-A709-448E-8B6C-2FD0DD6A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19" y="0"/>
            <a:ext cx="1226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85" y="3341670"/>
            <a:ext cx="10849510" cy="351633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 POUŽITÍ METODY KOLO BUDOUCNOSTI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PROCVIČIT TUTO METODU NA VHODNÉM PŘÍKLADU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2633B9E7-68A9-4201-ABFB-D208DEDF8A25}"/>
              </a:ext>
            </a:extLst>
          </p:cNvPr>
          <p:cNvSpPr/>
          <p:nvPr/>
        </p:nvSpPr>
        <p:spPr>
          <a:xfrm>
            <a:off x="5202148" y="2558265"/>
            <a:ext cx="1787704" cy="1428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Zadlužení státu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E1D71D9-E5BE-4C78-8CA0-FF65CD83D96D}"/>
              </a:ext>
            </a:extLst>
          </p:cNvPr>
          <p:cNvSpPr/>
          <p:nvPr/>
        </p:nvSpPr>
        <p:spPr>
          <a:xfrm>
            <a:off x="4241515" y="1457590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Sociální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E63D638-3975-4C87-A525-7CBF2BECF909}"/>
              </a:ext>
            </a:extLst>
          </p:cNvPr>
          <p:cNvSpPr/>
          <p:nvPr/>
        </p:nvSpPr>
        <p:spPr>
          <a:xfrm>
            <a:off x="6702175" y="1671690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Technologické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8F6897-662E-4E3B-91D7-88035A4AF03E}"/>
              </a:ext>
            </a:extLst>
          </p:cNvPr>
          <p:cNvSpPr/>
          <p:nvPr/>
        </p:nvSpPr>
        <p:spPr>
          <a:xfrm>
            <a:off x="3307338" y="2884713"/>
            <a:ext cx="1921474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Ekonomické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EC8F895-4318-4119-8085-83E55D3B1C40}"/>
              </a:ext>
            </a:extLst>
          </p:cNvPr>
          <p:cNvSpPr/>
          <p:nvPr/>
        </p:nvSpPr>
        <p:spPr>
          <a:xfrm>
            <a:off x="5320301" y="3970412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Politické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9F93AEE-26BF-475A-960A-352FF8A429BA}"/>
              </a:ext>
            </a:extLst>
          </p:cNvPr>
          <p:cNvSpPr/>
          <p:nvPr/>
        </p:nvSpPr>
        <p:spPr>
          <a:xfrm>
            <a:off x="7174786" y="3133618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Vojenské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25AF487-E4EF-4AF5-B2F7-ACCF27D3BA86}"/>
              </a:ext>
            </a:extLst>
          </p:cNvPr>
          <p:cNvSpPr/>
          <p:nvPr/>
        </p:nvSpPr>
        <p:spPr>
          <a:xfrm>
            <a:off x="6418778" y="37372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7C8C2C0-A0C7-42F3-BA45-C4AC0A1B1888}"/>
              </a:ext>
            </a:extLst>
          </p:cNvPr>
          <p:cNvSpPr/>
          <p:nvPr/>
        </p:nvSpPr>
        <p:spPr>
          <a:xfrm>
            <a:off x="104023" y="142769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0D62604-597E-4FDE-9A70-36C0155DE195}"/>
              </a:ext>
            </a:extLst>
          </p:cNvPr>
          <p:cNvSpPr/>
          <p:nvPr/>
        </p:nvSpPr>
        <p:spPr>
          <a:xfrm>
            <a:off x="7479586" y="58284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D99650F-5665-4287-9262-5F201B2B74F1}"/>
              </a:ext>
            </a:extLst>
          </p:cNvPr>
          <p:cNvSpPr/>
          <p:nvPr/>
        </p:nvSpPr>
        <p:spPr>
          <a:xfrm>
            <a:off x="8147407" y="1444963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748CB4A-63E2-4E8E-8CDB-0C5A486973B3}"/>
              </a:ext>
            </a:extLst>
          </p:cNvPr>
          <p:cNvSpPr/>
          <p:nvPr/>
        </p:nvSpPr>
        <p:spPr>
          <a:xfrm>
            <a:off x="4562253" y="4813299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Selhání státu, rozpad vládnutí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07D1812-DFBC-4985-B586-3AE64066BF89}"/>
              </a:ext>
            </a:extLst>
          </p:cNvPr>
          <p:cNvSpPr/>
          <p:nvPr/>
        </p:nvSpPr>
        <p:spPr>
          <a:xfrm>
            <a:off x="6385388" y="4910406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686F8E4-23DA-4B83-90C0-927A2392138D}"/>
              </a:ext>
            </a:extLst>
          </p:cNvPr>
          <p:cNvSpPr/>
          <p:nvPr/>
        </p:nvSpPr>
        <p:spPr>
          <a:xfrm>
            <a:off x="2922996" y="4204485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Napumpování </a:t>
            </a:r>
            <a:r>
              <a:rPr lang="cs-CZ" dirty="0" err="1">
                <a:solidFill>
                  <a:schemeClr val="tx1"/>
                </a:solidFill>
              </a:rPr>
              <a:t>prostředjkj</a:t>
            </a:r>
            <a:r>
              <a:rPr lang="cs-CZ" dirty="0">
                <a:solidFill>
                  <a:schemeClr val="tx1"/>
                </a:solidFill>
              </a:rPr>
              <a:t> do </a:t>
            </a:r>
            <a:r>
              <a:rPr lang="cs-CZ" dirty="0" err="1">
                <a:solidFill>
                  <a:schemeClr val="tx1"/>
                </a:solidFill>
              </a:rPr>
              <a:t>ekonomik</a:t>
            </a:r>
            <a:r>
              <a:rPr lang="cs-CZ" dirty="0" err="1"/>
              <a:t>ym</a:t>
            </a:r>
            <a:endParaRPr lang="cs-CZ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481DCBD-E4C4-4714-9E50-66F6EFACC15E}"/>
              </a:ext>
            </a:extLst>
          </p:cNvPr>
          <p:cNvSpPr/>
          <p:nvPr/>
        </p:nvSpPr>
        <p:spPr>
          <a:xfrm>
            <a:off x="1620206" y="3469153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Znehodnocení měny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5B12C47-9478-4606-B8FA-0074AADD0669}"/>
              </a:ext>
            </a:extLst>
          </p:cNvPr>
          <p:cNvSpPr/>
          <p:nvPr/>
        </p:nvSpPr>
        <p:spPr>
          <a:xfrm>
            <a:off x="2595080" y="192126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C530FF2-3754-4B7A-92B4-5342AC0FB2C2}"/>
              </a:ext>
            </a:extLst>
          </p:cNvPr>
          <p:cNvSpPr/>
          <p:nvPr/>
        </p:nvSpPr>
        <p:spPr>
          <a:xfrm>
            <a:off x="2736349" y="938157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Nezaměstnanost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7E90A59-9ABB-4765-B9AE-334DC58323AF}"/>
              </a:ext>
            </a:extLst>
          </p:cNvPr>
          <p:cNvSpPr/>
          <p:nvPr/>
        </p:nvSpPr>
        <p:spPr>
          <a:xfrm>
            <a:off x="4351451" y="330921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Zadlužení příštích generací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82AF2167-73C3-47E8-A2FA-D1B52BE8A417}"/>
              </a:ext>
            </a:extLst>
          </p:cNvPr>
          <p:cNvSpPr/>
          <p:nvPr/>
        </p:nvSpPr>
        <p:spPr>
          <a:xfrm>
            <a:off x="8614879" y="290962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rgbClr val="000000"/>
                </a:solidFill>
              </a:rPr>
              <a:t>Zpomalení modernizace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47A8E8F-07C9-4D7D-A78C-95C28A16988F}"/>
              </a:ext>
            </a:extLst>
          </p:cNvPr>
          <p:cNvSpPr/>
          <p:nvPr/>
        </p:nvSpPr>
        <p:spPr>
          <a:xfrm>
            <a:off x="8089186" y="4010987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BD21952-10E7-455B-A0A0-DCD106217C68}"/>
              </a:ext>
            </a:extLst>
          </p:cNvPr>
          <p:cNvSpPr/>
          <p:nvPr/>
        </p:nvSpPr>
        <p:spPr>
          <a:xfrm>
            <a:off x="256423" y="295169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C090006E-1B8C-461E-858F-D6A3B68FEAA0}"/>
              </a:ext>
            </a:extLst>
          </p:cNvPr>
          <p:cNvSpPr/>
          <p:nvPr/>
        </p:nvSpPr>
        <p:spPr>
          <a:xfrm>
            <a:off x="320070" y="4647549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Obnova ekonomiky</a:t>
            </a:r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B8A5D8E-C55A-46EF-82B8-72DD4D223E0A}"/>
              </a:ext>
            </a:extLst>
          </p:cNvPr>
          <p:cNvSpPr/>
          <p:nvPr/>
        </p:nvSpPr>
        <p:spPr>
          <a:xfrm>
            <a:off x="2139652" y="-89460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err="1">
                <a:solidFill>
                  <a:schemeClr val="tx1"/>
                </a:solidFill>
              </a:rPr>
              <a:t>Kriminlita</a:t>
            </a:r>
            <a:r>
              <a:rPr lang="cs-CZ">
                <a:solidFill>
                  <a:schemeClr val="tx1"/>
                </a:solidFill>
              </a:rPr>
              <a:t> nárůst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351F23-65B2-4528-822D-00323AEA996D}"/>
              </a:ext>
            </a:extLst>
          </p:cNvPr>
          <p:cNvSpPr/>
          <p:nvPr/>
        </p:nvSpPr>
        <p:spPr>
          <a:xfrm>
            <a:off x="10374694" y="2702726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Omezená připravenost AČR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6C70517-0028-44C9-B847-D6B92DEC53DE}"/>
              </a:ext>
            </a:extLst>
          </p:cNvPr>
          <p:cNvSpPr/>
          <p:nvPr/>
        </p:nvSpPr>
        <p:spPr>
          <a:xfrm>
            <a:off x="76198" y="3404812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Pokles mezinárodního obchodu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21F8545-52E9-4C64-9A43-B82E7E9C1087}"/>
              </a:ext>
            </a:extLst>
          </p:cNvPr>
          <p:cNvSpPr/>
          <p:nvPr/>
        </p:nvSpPr>
        <p:spPr>
          <a:xfrm>
            <a:off x="3330709" y="5481176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Omezení </a:t>
            </a:r>
            <a:r>
              <a:rPr lang="cs-CZ" err="1">
                <a:solidFill>
                  <a:schemeClr val="tx1"/>
                </a:solidFill>
              </a:rPr>
              <a:t>demokraci</a:t>
            </a: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BAF8F-66DA-41DD-927F-7CB5A26F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C60E7-A673-4493-9741-56333684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Kolo budoucnosti je kvalitativní, explorativní prognostická metoda.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Times New Roman" panose="02020603050405020304" pitchFamily="18" charset="0"/>
                <a:ea typeface="SimSun" panose="02010600030101010101" pitchFamily="2" charset="-122"/>
              </a:rPr>
              <a:t>Umožnuje strukturované přemýšlení o dopadech událostí, trendů.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Times New Roman" panose="02020603050405020304" pitchFamily="18" charset="0"/>
                <a:ea typeface="SimSun" panose="02010600030101010101" pitchFamily="2" charset="-122"/>
              </a:rPr>
              <a:t>Identifikovány jsou primární, sekundární i terciální úrovně důsledků.</a:t>
            </a:r>
          </a:p>
          <a:p>
            <a:pPr>
              <a:lnSpc>
                <a:spcPct val="150000"/>
              </a:lnSpc>
            </a:pPr>
            <a:r>
              <a:rPr lang="cs-CZ" sz="2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Výsledky metody jsou graficky zobrazeny.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Times New Roman" panose="02020603050405020304" pitchFamily="18" charset="0"/>
                <a:ea typeface="SimSun" panose="02010600030101010101" pitchFamily="2" charset="-122"/>
              </a:rPr>
              <a:t>Metoda je velmi často využívána v rámci </a:t>
            </a:r>
            <a:r>
              <a:rPr lang="cs-CZ" sz="2400" err="1">
                <a:latin typeface="Times New Roman" panose="02020603050405020304" pitchFamily="18" charset="0"/>
                <a:ea typeface="SimSun" panose="02010600030101010101" pitchFamily="2" charset="-122"/>
              </a:rPr>
              <a:t>policy</a:t>
            </a:r>
            <a:r>
              <a:rPr lang="cs-CZ" sz="24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err="1"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cs-CZ" sz="2400">
                <a:latin typeface="Times New Roman" panose="02020603050405020304" pitchFamily="18" charset="0"/>
                <a:ea typeface="SimSun" panose="02010600030101010101" pitchFamily="2" charset="-122"/>
              </a:rPr>
              <a:t> – kombinována s brainstormingem.</a:t>
            </a:r>
            <a:endParaRPr lang="cs-CZ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cs-CZ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06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7411-3521-4A2C-BB0B-F9709B9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AE96B-D380-4053-9491-6E41C54D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Potůček, M. et al (2006): Manuál prognostických metod. Praha: SLON. 196 s. (sken v IS)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8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0" y="2535304"/>
            <a:ext cx="11332395" cy="5104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 je účel metody kolo budoucnosti?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 čemu se tato metoda využívá?</a:t>
            </a:r>
          </a:p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se metoda používá?</a:t>
            </a:r>
          </a:p>
          <a:p>
            <a:endParaRPr lang="cs-CZ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73E0B4-7F2F-49DC-B696-E77027A5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59" y="2164605"/>
            <a:ext cx="6800397" cy="38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2370916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VYUŽITÍ METODY KOLO BUDOUCNOSTI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 POUŽITÍ TÉTO METODY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2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ÚVOD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74381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5EA2-DFED-4551-85DF-6B73BA8B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292"/>
            <a:ext cx="7729728" cy="1188720"/>
          </a:xfrm>
        </p:spPr>
        <p:txBody>
          <a:bodyPr/>
          <a:lstStyle/>
          <a:p>
            <a:r>
              <a:rPr lang="cs-CZ"/>
              <a:t>PROCVIČOVANÉ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E7537-8125-4BEC-8891-C5755EA5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5" y="2987365"/>
            <a:ext cx="5721061" cy="3101983"/>
          </a:xfrm>
        </p:spPr>
        <p:txBody>
          <a:bodyPr>
            <a:normAutofit/>
          </a:bodyPr>
          <a:lstStyle/>
          <a:p>
            <a:r>
              <a:rPr lang="en-US" sz="24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A/</a:t>
            </a:r>
            <a:r>
              <a:rPr lang="en-US" sz="24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endParaRPr lang="cs-CZ" sz="24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Brainstorming</a:t>
            </a: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Strategic Foresight</a:t>
            </a:r>
            <a:endParaRPr lang="cs-CZ" sz="24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Kolo budoucnosti</a:t>
            </a:r>
          </a:p>
          <a:p>
            <a:r>
              <a:rPr lang="cs-CZ" sz="2400" err="1">
                <a:solidFill>
                  <a:srgbClr val="000000"/>
                </a:solidFill>
                <a:latin typeface="Times New Roman" panose="02020603050405020304" pitchFamily="18" charset="0"/>
              </a:rPr>
              <a:t>Red</a:t>
            </a:r>
            <a:r>
              <a:rPr 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 Team</a:t>
            </a:r>
          </a:p>
          <a:p>
            <a:r>
              <a:rPr 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Scénáře</a:t>
            </a:r>
            <a:endParaRPr lang="cs-CZ" sz="240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F2B8CF7-61FC-43A8-A5BB-6268F781019F}"/>
              </a:ext>
            </a:extLst>
          </p:cNvPr>
          <p:cNvSpPr/>
          <p:nvPr/>
        </p:nvSpPr>
        <p:spPr>
          <a:xfrm>
            <a:off x="181147" y="4415066"/>
            <a:ext cx="3368280" cy="63699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E2A289-B50D-43AC-8007-7192E1C1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47" y="2091624"/>
            <a:ext cx="6777762" cy="3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4000" dirty="0"/>
              <a:t>OBJASNĚNÍ METODY </a:t>
            </a:r>
          </a:p>
          <a:p>
            <a:pPr eaLnBrk="1" hangingPunct="1"/>
            <a:endParaRPr lang="cs-CZ" altLang="cs-CZ" sz="4000" i="1" dirty="0"/>
          </a:p>
          <a:p>
            <a:pPr eaLnBrk="1" hangingPunct="1"/>
            <a:r>
              <a:rPr lang="cs-CZ" altLang="cs-CZ" sz="4000" i="1" dirty="0"/>
              <a:t>Kolo budoucnosti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49223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2064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(1/1)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835011"/>
            <a:ext cx="11092665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Vytvořena 1971 studentem </a:t>
            </a:r>
            <a:r>
              <a:rPr lang="cs-CZ" sz="2400" dirty="0" err="1"/>
              <a:t>Jeromem</a:t>
            </a:r>
            <a:r>
              <a:rPr lang="cs-CZ" sz="2400" dirty="0"/>
              <a:t> C. </a:t>
            </a:r>
            <a:r>
              <a:rPr lang="cs-CZ" sz="2400" dirty="0" err="1"/>
              <a:t>Glennem</a:t>
            </a:r>
            <a:r>
              <a:rPr lang="cs-CZ" sz="2400" dirty="0"/>
              <a:t>, univerzita </a:t>
            </a:r>
            <a:r>
              <a:rPr lang="cs-CZ" sz="2400" dirty="0" err="1"/>
              <a:t>Antioch</a:t>
            </a:r>
            <a:r>
              <a:rPr lang="cs-CZ" sz="2400" dirty="0"/>
              <a:t> </a:t>
            </a:r>
            <a:r>
              <a:rPr lang="cs-CZ" sz="2400" dirty="0" err="1"/>
              <a:t>Graduate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Education</a:t>
            </a:r>
            <a:r>
              <a:rPr lang="cs-CZ" sz="2400" dirty="0"/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Metoda využívána rovněž při politické analýze.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Strukturální prognostická metoda (kvalitativní a explorativní).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Využívá informace o minulosti a přítomnosti, směřuje do budoucnosti.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Co a kdy by mohlo v budoucnosti nastat a za jakých podmínek? </a:t>
            </a:r>
          </a:p>
        </p:txBody>
      </p:sp>
    </p:spTree>
    <p:extLst>
      <p:ext uri="{BB962C8B-B14F-4D97-AF65-F5344CB8AC3E}">
        <p14:creationId xmlns:p14="http://schemas.microsoft.com/office/powerpoint/2010/main" val="170092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4257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(1/2)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389009"/>
            <a:ext cx="10972800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b="1" u="sng" dirty="0"/>
              <a:t>Hodnotí možné dopady událostí nebo trendů.</a:t>
            </a:r>
            <a:r>
              <a:rPr lang="cs-CZ" sz="2400" dirty="0"/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Jaké jsou důsledky určité události nebo trendu?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Vytváří představu o tom, co je nutné učinit, aby se situace řešila!</a:t>
            </a:r>
            <a:endParaRPr lang="cs-CZ" sz="2400" b="1" u="sng" dirty="0"/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Umožňuje strukturování myšlenek a generování otázek k budoucnosti.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Využívá </a:t>
            </a:r>
            <a:r>
              <a:rPr lang="cs-CZ" sz="2400" dirty="0"/>
              <a:t>strukturovaného grafického schématu.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17844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D38F90-D423-4A32-BE29-9A7BC21A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A0F2D-3387-4DAB-BB5C-4A108D0555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117FBF-FE4F-4D14-AE0E-708F0EE3E4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593</Words>
  <Application>Microsoft Office PowerPoint</Application>
  <PresentationFormat>Širokoúhlá obrazovka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Times New Roman</vt:lpstr>
      <vt:lpstr>Balík</vt:lpstr>
      <vt:lpstr>Motiv systému Office</vt:lpstr>
      <vt:lpstr> KOLO BUDOUCNOSTI</vt:lpstr>
      <vt:lpstr>CÍL</vt:lpstr>
      <vt:lpstr>UČEBNÍ OTÁZKY</vt:lpstr>
      <vt:lpstr>OBSAH</vt:lpstr>
      <vt:lpstr>Prezentace aplikace PowerPoint</vt:lpstr>
      <vt:lpstr>PROCVIČOVANÉ METODY</vt:lpstr>
      <vt:lpstr>Prezentace aplikace PowerPoint</vt:lpstr>
      <vt:lpstr>KOLO BUDOUCNOSTI: ÚČEL (1/1)</vt:lpstr>
      <vt:lpstr>KOLO BUDOUCNOSTI: ÚČEL (1/2)</vt:lpstr>
      <vt:lpstr>KOLO BUDOUCNOSTI: ÚČEL (1/3)</vt:lpstr>
      <vt:lpstr>KOLO BUDOUCNOSTI: POSTUP (1/1)</vt:lpstr>
      <vt:lpstr>KOLO BUDOUCNOSTI: POSTUP (1/2)</vt:lpstr>
      <vt:lpstr>KOLO BUDOUCNOSTI: POSTUP (1/3)</vt:lpstr>
      <vt:lpstr>KOLO BUDOUCNOSTI: POSTUP (1/4)</vt:lpstr>
      <vt:lpstr>Prezentace aplikace PowerPoint</vt:lpstr>
      <vt:lpstr>KOLO BUDOUCNOSTI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4</cp:revision>
  <dcterms:created xsi:type="dcterms:W3CDTF">2020-09-17T04:53:08Z</dcterms:created>
  <dcterms:modified xsi:type="dcterms:W3CDTF">2021-11-14T18:10:35Z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