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2" r:id="rId17"/>
    <p:sldId id="269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128088968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70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DDT</a:t>
            </a:r>
          </a:p>
        </p:txBody>
      </p:sp>
    </p:spTree>
    <p:extLst>
      <p:ext uri="{BB962C8B-B14F-4D97-AF65-F5344CB8AC3E}">
        <p14:creationId xmlns:p14="http://schemas.microsoft.com/office/powerpoint/2010/main" val="404911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Thalidomid</a:t>
            </a:r>
          </a:p>
        </p:txBody>
      </p:sp>
    </p:spTree>
    <p:extLst>
      <p:ext uri="{BB962C8B-B14F-4D97-AF65-F5344CB8AC3E}">
        <p14:creationId xmlns:p14="http://schemas.microsoft.com/office/powerpoint/2010/main" val="123021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http://dai.ly/x24gwgc?start=913</a:t>
            </a:r>
            <a:r>
              <a:rPr lang="cs" dirty="0">
                <a:solidFill>
                  <a:schemeClr val="dk1"/>
                </a:solidFill>
              </a:rPr>
              <a:t> - 15:13-20:13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4"/>
              </a:rPr>
              <a:t>https://vimeo.com/128088968</a:t>
            </a:r>
            <a:r>
              <a:rPr lang="cs" dirty="0">
                <a:solidFill>
                  <a:schemeClr val="dk1"/>
                </a:solidFill>
              </a:rPr>
              <a:t> - 15:06-21:21 (Weizsacker + Bagge)</a:t>
            </a:r>
          </a:p>
        </p:txBody>
      </p:sp>
    </p:spTree>
    <p:extLst>
      <p:ext uri="{BB962C8B-B14F-4D97-AF65-F5344CB8AC3E}">
        <p14:creationId xmlns:p14="http://schemas.microsoft.com/office/powerpoint/2010/main" val="267435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9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4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41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47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2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4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52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9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569214"/>
            <a:ext cx="565785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3341716"/>
            <a:ext cx="565785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24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4374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09226"/>
            <a:ext cx="1478756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09226"/>
            <a:ext cx="4350544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5772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accent1"/>
                </a:solidFill>
              </a:rPr>
              <a:pPr/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4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844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8165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569214"/>
            <a:ext cx="565785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3339846"/>
            <a:ext cx="565785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479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384301"/>
            <a:ext cx="277749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1384301"/>
            <a:ext cx="277749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20-Sep-21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7149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1936751"/>
            <a:ext cx="277749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936751"/>
            <a:ext cx="277749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20-Sep-21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2957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20-Sep-21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0064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20-Sep-21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04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445769"/>
            <a:ext cx="1800225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548640"/>
            <a:ext cx="3651885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2194560"/>
            <a:ext cx="1800225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4844840"/>
            <a:ext cx="1472912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20-Sep-21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4844840"/>
            <a:ext cx="2614613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8388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68562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368630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3806190"/>
            <a:ext cx="5688926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4430268"/>
            <a:ext cx="569214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20-Sep-21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4041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00600"/>
            <a:ext cx="6858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6858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1384301"/>
            <a:ext cx="565785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4844840"/>
            <a:ext cx="13906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20-Sep-21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4844840"/>
            <a:ext cx="27128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4844840"/>
            <a:ext cx="7380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1303384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2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i.ly/x6ptg1x?start=91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vimeo.com/1280889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_brnKz_2tI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538.Carl_Sag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0" y="642938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67550" y="3906113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65018" y="2689706"/>
            <a:ext cx="5507182" cy="6725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cs-CZ" sz="3600" dirty="0">
                <a:latin typeface="Calibri"/>
                <a:ea typeface="Calibri"/>
                <a:cs typeface="Calibri"/>
                <a:sym typeface="Calibri"/>
              </a:rPr>
              <a:t>Historie a </a:t>
            </a: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etika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60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913"/>
            <a:ext cx="6858000" cy="424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9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816" y="642938"/>
            <a:ext cx="2802179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642938"/>
            <a:ext cx="3053953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76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33775" y="760507"/>
            <a:ext cx="3535200" cy="555626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-CZ" dirty="0">
                <a:latin typeface="Arial"/>
                <a:ea typeface="Arial"/>
                <a:cs typeface="Arial"/>
                <a:sym typeface="Arial"/>
              </a:rPr>
              <a:t>Jaderné zbraně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33775" y="1524000"/>
            <a:ext cx="3535200" cy="342207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Ernest Rutherford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objevil nukleus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(1911)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Německo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vs. USA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cs-CZ" dirty="0">
                <a:hlinkClick r:id="rId3"/>
              </a:rPr>
              <a:t>https://dai.ly/x6ptg1x?start=913</a:t>
            </a:r>
            <a:r>
              <a:rPr lang="en-US" dirty="0"/>
              <a:t> 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- 15:13-20:13 (Feynman)</a:t>
            </a: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4"/>
              </a:rPr>
              <a:t>https://vimeo.com/128088968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                   - 15:06-21:21 (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Bagge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Weizsacker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14350" lvl="1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různé racionalizace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dopad na budoucnost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Hiro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ima + Nagasaki</a:t>
            </a: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Studená válka?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výroba energie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039" y="760506"/>
            <a:ext cx="3088961" cy="385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259259"/>
            <a:ext cx="4052888" cy="458787"/>
          </a:xfrm>
        </p:spPr>
        <p:txBody>
          <a:bodyPr>
            <a:normAutofit fontScale="90000"/>
          </a:bodyPr>
          <a:lstStyle/>
          <a:p>
            <a:r>
              <a:rPr lang="cs-CZ" dirty="0"/>
              <a:t>Lékařství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84235" y="869847"/>
            <a:ext cx="3968750" cy="1162050"/>
          </a:xfrm>
        </p:spPr>
        <p:txBody>
          <a:bodyPr>
            <a:noAutofit/>
          </a:bodyPr>
          <a:lstStyle/>
          <a:p>
            <a:pPr marL="274320" indent="0">
              <a:buNone/>
            </a:pPr>
            <a:r>
              <a:rPr lang="cs-CZ" sz="1600" dirty="0"/>
              <a:t>- pokrok medicíny úzce propojen s průběhem válek</a:t>
            </a:r>
          </a:p>
          <a:p>
            <a:pPr marL="274320" indent="0">
              <a:buNone/>
            </a:pPr>
            <a:r>
              <a:rPr lang="cs-CZ" sz="1600" dirty="0"/>
              <a:t>- </a:t>
            </a:r>
            <a:r>
              <a:rPr lang="cs-CZ" sz="1600" dirty="0" err="1"/>
              <a:t>Archibald</a:t>
            </a:r>
            <a:r>
              <a:rPr lang="cs-CZ" sz="1600" dirty="0"/>
              <a:t> </a:t>
            </a:r>
            <a:r>
              <a:rPr lang="cs-CZ" sz="1600" dirty="0" err="1"/>
              <a:t>McIndoe</a:t>
            </a:r>
            <a:r>
              <a:rPr lang="cs-CZ" sz="1600" dirty="0"/>
              <a:t> (RPS)</a:t>
            </a:r>
          </a:p>
          <a:p>
            <a:pPr marL="274320" indent="0">
              <a:buNone/>
            </a:pPr>
            <a:r>
              <a:rPr lang="cs-CZ" sz="1600" dirty="0"/>
              <a:t>- Dwight </a:t>
            </a:r>
            <a:r>
              <a:rPr lang="cs-CZ" sz="1600" dirty="0" err="1"/>
              <a:t>Harken</a:t>
            </a:r>
            <a:r>
              <a:rPr lang="cs-CZ" sz="1600" dirty="0"/>
              <a:t> (operace srdce)</a:t>
            </a:r>
          </a:p>
          <a:p>
            <a:pPr marL="274320" indent="0">
              <a:buNone/>
            </a:pPr>
            <a:endParaRPr lang="cs-CZ" sz="1600" dirty="0"/>
          </a:p>
          <a:p>
            <a:pPr marL="150876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0178" name="Picture 2" descr="https://jeremyironsno1fan.files.wordpress.com/2009/07/mcindoe4.jpg?w=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12245"/>
            <a:ext cx="3455767" cy="2388320"/>
          </a:xfrm>
          <a:prstGeom prst="rect">
            <a:avLst/>
          </a:prstGeom>
          <a:noFill/>
        </p:spPr>
      </p:pic>
      <p:pic>
        <p:nvPicPr>
          <p:cNvPr id="50180" name="Picture 4" descr="Image result for shell sh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718046"/>
            <a:ext cx="2571750" cy="3196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55766" y="4102428"/>
            <a:ext cx="340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1450">
              <a:buFont typeface="Arial" pitchFamily="34" charset="0"/>
              <a:buChar char="•"/>
            </a:pPr>
            <a:r>
              <a:rPr lang="cs-CZ" sz="1400" dirty="0"/>
              <a:t>PTSD/</a:t>
            </a:r>
            <a:r>
              <a:rPr lang="cs-CZ" sz="1400" dirty="0" err="1"/>
              <a:t>Gulf</a:t>
            </a:r>
            <a:r>
              <a:rPr lang="cs-CZ" sz="1400" dirty="0"/>
              <a:t> </a:t>
            </a:r>
            <a:r>
              <a:rPr lang="cs-CZ" sz="1400" dirty="0" err="1"/>
              <a:t>War</a:t>
            </a:r>
            <a:r>
              <a:rPr lang="cs-CZ" sz="1400" dirty="0"/>
              <a:t> Syndrome/Shell </a:t>
            </a:r>
            <a:r>
              <a:rPr lang="cs-CZ" sz="1400" dirty="0" err="1"/>
              <a:t>Shock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7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Shape 118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1898"/>
            <a:ext cx="6858000" cy="446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09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775" y="445025"/>
            <a:ext cx="6390450" cy="458984"/>
          </a:xfrm>
        </p:spPr>
        <p:txBody>
          <a:bodyPr>
            <a:normAutofit fontScale="90000"/>
          </a:bodyPr>
          <a:lstStyle/>
          <a:p>
            <a:r>
              <a:rPr lang="cs-CZ" dirty="0"/>
              <a:t>A dnes?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80854" y="4800600"/>
            <a:ext cx="4177145" cy="342900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https://www.youtube.com/watch?v=F_brnKz_2tI</a:t>
            </a:r>
            <a:endParaRPr lang="en-US" dirty="0"/>
          </a:p>
          <a:p>
            <a:endParaRPr lang="cs-CZ" dirty="0"/>
          </a:p>
        </p:txBody>
      </p:sp>
      <p:pic>
        <p:nvPicPr>
          <p:cNvPr id="1026" name="Picture 2" descr="Image result for prosthetic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1" y="992332"/>
            <a:ext cx="6608497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65017" y="810452"/>
            <a:ext cx="5959207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ika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a regulace vědy?</a:t>
            </a:r>
            <a:endParaRPr lang="cs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jsou války dobré pro vědu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může (a měla by) se věda oprostit od politiky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kdo by měl rozhodovat o směřování výzkumu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kdo je nebo by měl být zodpovědný za výsledky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6858000" cy="5143500"/>
          </a:xfrm>
          <a:prstGeom prst="rect">
            <a:avLst/>
          </a:prstGeom>
          <a:noFill/>
        </p:spPr>
        <p:txBody>
          <a:bodyPr vert="horz" lIns="68569" tIns="68569" rIns="68569" bIns="68569" rtlCol="0" anchor="ctr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825"/>
              </a:spcAft>
              <a:buClr>
                <a:schemeClr val="dk1"/>
              </a:buClr>
              <a:buSzPct val="45833"/>
            </a:pPr>
            <a:r>
              <a:rPr lang="en" sz="20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</a:t>
            </a:r>
          </a:p>
          <a:p>
            <a:pPr algn="just">
              <a:lnSpc>
                <a:spcPct val="100000"/>
              </a:lnSpc>
              <a:buClr>
                <a:schemeClr val="dk1"/>
              </a:buClr>
              <a:buSzPct val="45833"/>
            </a:pPr>
            <a:endParaRPr sz="20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r">
              <a:lnSpc>
                <a:spcPct val="100000"/>
              </a:lnSpc>
            </a:pPr>
            <a:r>
              <a:rPr lang="en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― Carl Sagan</a:t>
            </a:r>
            <a:r>
              <a:rPr lang="cs-CZ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1995</a:t>
            </a:r>
            <a:endParaRPr lang="en" sz="2000" b="1" i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  <a:hlinkClick r:id="rId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74255" y="828924"/>
            <a:ext cx="594997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-CZ" dirty="0">
                <a:latin typeface="Arial"/>
                <a:ea typeface="Arial"/>
                <a:cs typeface="Arial"/>
                <a:sym typeface="Arial"/>
              </a:rPr>
              <a:t>Dlouhodobé trendy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technologie „osvobozují“ lidi od původně nezbytné práce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vznikají tak nové profese a odvětví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všechny druhy konfliktu (vojenské i socioekonomické) jsou ovlivňovány a zároveň ovlivňují technologie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není možné předpovědět výsledky základního výzkumu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6903" y="816156"/>
            <a:ext cx="3558392" cy="46763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Fritz Haber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" y="1521637"/>
            <a:ext cx="3875294" cy="340365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1918 získal Nobelovu cenu za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Haber-Bosch pro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s”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vázání atmosférického dusíku do čpavku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(NH</a:t>
            </a:r>
            <a:r>
              <a:rPr lang="cs" sz="1600" baseline="-25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momentálně spotřebovává asi 2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energie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lidstva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produkujeme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400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tun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pi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líř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zemědělství (hnojiva)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zčtyřnásobení výnosů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⅔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všeho vyprodukovaného jídla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předpoklad populační exploze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00" y="488332"/>
            <a:ext cx="29827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5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9" y="0"/>
            <a:ext cx="641119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80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0906" y="540327"/>
            <a:ext cx="3452625" cy="49876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sz="3200" dirty="0">
                <a:latin typeface="Arial"/>
                <a:ea typeface="Arial"/>
                <a:cs typeface="Arial"/>
                <a:sym typeface="Arial"/>
              </a:rPr>
              <a:t>Fritz Haber 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a válka</a:t>
            </a:r>
            <a:endParaRPr lang="cs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3452625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dusík je také součástí výbušnin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Haber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také vyvíjel chemické zbraně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: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chlor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yperit (horčičný plyn)</a:t>
            </a:r>
          </a:p>
          <a:p>
            <a:pPr marL="342900">
              <a:buFont typeface="Arial"/>
              <a:buChar char="-"/>
            </a:pPr>
            <a:endParaRPr lang="cs-CZ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jeho tým také stál za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Zyklon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původně insekticid</a:t>
            </a: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4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425" y="540327"/>
            <a:ext cx="3171575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49381" y="642938"/>
            <a:ext cx="3479657" cy="43147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Thomas Midgley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" y="1513537"/>
            <a:ext cx="3796144" cy="257008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známy a dekorovaný chemik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1921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vynalezl olovnatý benzín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(TEL)</a:t>
            </a: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1928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vynalezl freony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(CFCs)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039" y="642938"/>
            <a:ext cx="3128963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70" y="642938"/>
            <a:ext cx="5630458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96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8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3235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303</TotalTime>
  <Words>418</Words>
  <Application>Microsoft Office PowerPoint</Application>
  <PresentationFormat>Custom</PresentationFormat>
  <Paragraphs>67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Retrospect</vt:lpstr>
      <vt:lpstr>MODERNÍ TECHNOLOGIE A BEZPEČNOST</vt:lpstr>
      <vt:lpstr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  ― Carl Sagan, 1995</vt:lpstr>
      <vt:lpstr>Dlouhodobé trendy</vt:lpstr>
      <vt:lpstr>Fritz Haber</vt:lpstr>
      <vt:lpstr>PowerPoint Presentation</vt:lpstr>
      <vt:lpstr>Fritz Haber a válka</vt:lpstr>
      <vt:lpstr>Thomas Midgley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Jaderné zbraně</vt:lpstr>
      <vt:lpstr>Lékařství</vt:lpstr>
      <vt:lpstr>PowerPoint Presentation</vt:lpstr>
      <vt:lpstr>A dnes?</vt:lpstr>
      <vt:lpstr>Etika a regulace vědy?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35</cp:revision>
  <dcterms:modified xsi:type="dcterms:W3CDTF">2021-09-20T07:56:34Z</dcterms:modified>
</cp:coreProperties>
</file>