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707" r:id="rId3"/>
  </p:sldMasterIdLst>
  <p:notesMasterIdLst>
    <p:notesMasterId r:id="rId40"/>
  </p:notesMasterIdLst>
  <p:sldIdLst>
    <p:sldId id="305" r:id="rId4"/>
    <p:sldId id="309" r:id="rId5"/>
    <p:sldId id="745" r:id="rId6"/>
    <p:sldId id="746" r:id="rId7"/>
    <p:sldId id="749" r:id="rId8"/>
    <p:sldId id="458" r:id="rId9"/>
    <p:sldId id="453" r:id="rId10"/>
    <p:sldId id="437" r:id="rId11"/>
    <p:sldId id="449" r:id="rId12"/>
    <p:sldId id="721" r:id="rId13"/>
    <p:sldId id="751" r:id="rId14"/>
    <p:sldId id="452" r:id="rId15"/>
    <p:sldId id="459" r:id="rId16"/>
    <p:sldId id="454" r:id="rId17"/>
    <p:sldId id="440" r:id="rId18"/>
    <p:sldId id="366" r:id="rId19"/>
    <p:sldId id="455" r:id="rId20"/>
    <p:sldId id="456" r:id="rId21"/>
    <p:sldId id="457" r:id="rId22"/>
    <p:sldId id="450" r:id="rId23"/>
    <p:sldId id="451" r:id="rId24"/>
    <p:sldId id="328" r:id="rId25"/>
    <p:sldId id="334" r:id="rId26"/>
    <p:sldId id="329" r:id="rId27"/>
    <p:sldId id="467" r:id="rId28"/>
    <p:sldId id="469" r:id="rId29"/>
    <p:sldId id="360" r:id="rId30"/>
    <p:sldId id="361" r:id="rId31"/>
    <p:sldId id="471" r:id="rId32"/>
    <p:sldId id="472" r:id="rId33"/>
    <p:sldId id="409" r:id="rId34"/>
    <p:sldId id="408" r:id="rId35"/>
    <p:sldId id="411" r:id="rId36"/>
    <p:sldId id="750" r:id="rId37"/>
    <p:sldId id="420" r:id="rId38"/>
    <p:sldId id="357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A01DA-2944-4342-9BEB-862E8F206125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</dgm:pt>
    <dgm:pt modelId="{916574F0-4461-4F70-BE0E-F1C33827F717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9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Příprava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na plánování</a:t>
          </a:r>
        </a:p>
      </dgm:t>
    </dgm:pt>
    <dgm:pt modelId="{C971EF3C-F2ED-4FA2-822A-54AB13BCCA30}" type="parTrans" cxnId="{5819777D-BC5E-4053-8B67-E38719BE61F4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AFD50F05-DA31-4A21-B98D-51171F53DB91}" type="sibTrans" cxnId="{5819777D-BC5E-4053-8B67-E38719BE61F4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6FC7211-73AA-4773-96BC-AD1480D1DEE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Strategická 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analýza</a:t>
          </a:r>
        </a:p>
      </dgm:t>
    </dgm:pt>
    <dgm:pt modelId="{EC8B335A-8776-4998-BE90-2E2567B9EE2A}" type="parTrans" cxnId="{37709E45-190F-419B-9584-38D97DB5F31B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B2AE979-6D7C-4835-A832-16065046E80A}" type="sibTrans" cxnId="{37709E45-190F-419B-9584-38D97DB5F31B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2AA3C7F5-8607-4D04-A454-B4013E98473B}">
      <dgm:prSet phldrT="[Text]"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en-US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</a:t>
          </a: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Stanovení strategického zaměření </a:t>
          </a:r>
        </a:p>
      </dgm:t>
    </dgm:pt>
    <dgm:pt modelId="{B0D6A33C-E46E-4503-A29F-9172A4011A0B}" type="parTrans" cxnId="{77367C8E-1B13-4711-AA20-949345501C19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4DF0FE6-2D90-4472-A7EA-A3C4650F6990}" type="sibTrans" cxnId="{77367C8E-1B13-4711-AA20-949345501C19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652C37FE-D0A5-427A-9C38-58AB5190C646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Formulace strategie</a:t>
          </a:r>
        </a:p>
      </dgm:t>
    </dgm:pt>
    <dgm:pt modelId="{8E009508-07A7-43C7-A529-A4142BF7C68F}" type="parTrans" cxnId="{EEA2A134-FF90-4F91-9930-4684C53766CE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51D1D8B0-FD0D-492E-B2BA-21DF69A97853}" type="sibTrans" cxnId="{EEA2A134-FF90-4F91-9930-4684C53766CE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573915A-3297-458A-996C-15E7EAD7CF93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5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Implementace</a:t>
          </a: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strategie</a:t>
          </a:r>
        </a:p>
      </dgm:t>
    </dgm:pt>
    <dgm:pt modelId="{A6E86A08-2756-4B70-9D11-FFB4342696B2}" type="parTrans" cxnId="{71F8EB5F-FF19-4B40-8347-0A340FBDE59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F323D152-D684-42A8-AC05-28FB57026818}" type="sibTrans" cxnId="{71F8EB5F-FF19-4B40-8347-0A340FBDE596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4F01729E-E269-44C0-9E81-268A4A1C73A7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cs-CZ" sz="2000" b="1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20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</a:t>
          </a:r>
        </a:p>
        <a:p>
          <a:pPr>
            <a:lnSpc>
              <a:spcPct val="100000"/>
            </a:lnSpc>
            <a:spcAft>
              <a:spcPts val="600"/>
            </a:spcAft>
          </a:pPr>
          <a:r>
            <a:rPr lang="cs-CZ" sz="15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Monitorování</a:t>
          </a:r>
          <a:r>
            <a:rPr lang="cs-CZ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a hodnocení</a:t>
          </a:r>
        </a:p>
      </dgm:t>
    </dgm:pt>
    <dgm:pt modelId="{8258B8DE-0F7E-4C00-A6F8-005332207932}" type="parTrans" cxnId="{476E6506-AEEB-4A96-9F6A-134A75941A0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071E11B2-1803-4912-AE0F-4316E7D79E7E}" type="sibTrans" cxnId="{476E6506-AEEB-4A96-9F6A-134A75941A05}">
      <dgm:prSet/>
      <dgm:spPr/>
      <dgm:t>
        <a:bodyPr/>
        <a:lstStyle/>
        <a:p>
          <a:endParaRPr lang="cs-CZ" sz="1600" b="1">
            <a:solidFill>
              <a:schemeClr val="tx1"/>
            </a:solidFill>
            <a:latin typeface="Arial Narrow" pitchFamily="34" charset="0"/>
            <a:cs typeface="Arial" pitchFamily="34" charset="0"/>
          </a:endParaRPr>
        </a:p>
      </dgm:t>
    </dgm:pt>
    <dgm:pt modelId="{8C9035CA-4830-4AE5-BD71-399E50215152}" type="pres">
      <dgm:prSet presAssocID="{3A0A01DA-2944-4342-9BEB-862E8F206125}" presName="CompostProcess" presStyleCnt="0">
        <dgm:presLayoutVars>
          <dgm:dir/>
          <dgm:resizeHandles val="exact"/>
        </dgm:presLayoutVars>
      </dgm:prSet>
      <dgm:spPr/>
    </dgm:pt>
    <dgm:pt modelId="{97E598BA-C1A8-41E3-AC4A-9809F590715C}" type="pres">
      <dgm:prSet presAssocID="{3A0A01DA-2944-4342-9BEB-862E8F206125}" presName="arrow" presStyleLbl="bgShp" presStyleIdx="0" presStyleCnt="1" custScaleX="117647" custLinFactNeighborX="0"/>
      <dgm:spPr>
        <a:solidFill>
          <a:srgbClr val="D1F979"/>
        </a:solidFill>
        <a:ln>
          <a:solidFill>
            <a:schemeClr val="tx1"/>
          </a:solidFill>
        </a:ln>
      </dgm:spPr>
    </dgm:pt>
    <dgm:pt modelId="{1B8D28BE-95C8-4F4A-9FF4-0659A5A7C37B}" type="pres">
      <dgm:prSet presAssocID="{3A0A01DA-2944-4342-9BEB-862E8F206125}" presName="linearProcess" presStyleCnt="0"/>
      <dgm:spPr/>
    </dgm:pt>
    <dgm:pt modelId="{8C1A1D51-AF0E-43AB-9BC9-5325C76E5E31}" type="pres">
      <dgm:prSet presAssocID="{916574F0-4461-4F70-BE0E-F1C33827F717}" presName="textNode" presStyleLbl="node1" presStyleIdx="0" presStyleCnt="6" custScaleX="107950">
        <dgm:presLayoutVars>
          <dgm:bulletEnabled val="1"/>
        </dgm:presLayoutVars>
      </dgm:prSet>
      <dgm:spPr/>
    </dgm:pt>
    <dgm:pt modelId="{7AFD5EAA-03D3-4353-A40C-84045653F7FC}" type="pres">
      <dgm:prSet presAssocID="{AFD50F05-DA31-4A21-B98D-51171F53DB91}" presName="sibTrans" presStyleCnt="0"/>
      <dgm:spPr/>
    </dgm:pt>
    <dgm:pt modelId="{7DFEBB71-C21A-4B64-8AEB-FAC33135E2C4}" type="pres">
      <dgm:prSet presAssocID="{46FC7211-73AA-4773-96BC-AD1480D1DEEB}" presName="textNode" presStyleLbl="node1" presStyleIdx="1" presStyleCnt="6" custScaleX="126013">
        <dgm:presLayoutVars>
          <dgm:bulletEnabled val="1"/>
        </dgm:presLayoutVars>
      </dgm:prSet>
      <dgm:spPr/>
    </dgm:pt>
    <dgm:pt modelId="{3C78EE3C-7E0C-4982-8243-0E3C78DD2E71}" type="pres">
      <dgm:prSet presAssocID="{FB2AE979-6D7C-4835-A832-16065046E80A}" presName="sibTrans" presStyleCnt="0"/>
      <dgm:spPr/>
    </dgm:pt>
    <dgm:pt modelId="{35C3DD19-D0A9-49E7-BF92-7D8E0223E3B0}" type="pres">
      <dgm:prSet presAssocID="{2AA3C7F5-8607-4D04-A454-B4013E98473B}" presName="textNode" presStyleLbl="node1" presStyleIdx="2" presStyleCnt="6" custScaleX="145298">
        <dgm:presLayoutVars>
          <dgm:bulletEnabled val="1"/>
        </dgm:presLayoutVars>
      </dgm:prSet>
      <dgm:spPr/>
    </dgm:pt>
    <dgm:pt modelId="{41BD17FF-F7F2-49DC-8865-BB01D8445BFE}" type="pres">
      <dgm:prSet presAssocID="{04DF0FE6-2D90-4472-A7EA-A3C4650F6990}" presName="sibTrans" presStyleCnt="0"/>
      <dgm:spPr/>
    </dgm:pt>
    <dgm:pt modelId="{78A0979B-2E4E-408E-974A-71F9CFC9096E}" type="pres">
      <dgm:prSet presAssocID="{652C37FE-D0A5-427A-9C38-58AB5190C646}" presName="textNode" presStyleLbl="node1" presStyleIdx="3" presStyleCnt="6" custScaleX="117001">
        <dgm:presLayoutVars>
          <dgm:bulletEnabled val="1"/>
        </dgm:presLayoutVars>
      </dgm:prSet>
      <dgm:spPr/>
    </dgm:pt>
    <dgm:pt modelId="{32AB4BB3-9A5C-4522-9511-F2C360E6A994}" type="pres">
      <dgm:prSet presAssocID="{51D1D8B0-FD0D-492E-B2BA-21DF69A97853}" presName="sibTrans" presStyleCnt="0"/>
      <dgm:spPr/>
    </dgm:pt>
    <dgm:pt modelId="{42682490-9FCB-47D6-85BE-5477B3DBEBDA}" type="pres">
      <dgm:prSet presAssocID="{F573915A-3297-458A-996C-15E7EAD7CF93}" presName="textNode" presStyleLbl="node1" presStyleIdx="4" presStyleCnt="6" custScaleX="130372">
        <dgm:presLayoutVars>
          <dgm:bulletEnabled val="1"/>
        </dgm:presLayoutVars>
      </dgm:prSet>
      <dgm:spPr/>
    </dgm:pt>
    <dgm:pt modelId="{359CBEE2-4CA2-4AD7-BDD1-BAC950FDCD0B}" type="pres">
      <dgm:prSet presAssocID="{F323D152-D684-42A8-AC05-28FB57026818}" presName="sibTrans" presStyleCnt="0"/>
      <dgm:spPr/>
    </dgm:pt>
    <dgm:pt modelId="{7700719D-171A-42E7-AC7A-8122AE228B9B}" type="pres">
      <dgm:prSet presAssocID="{4F01729E-E269-44C0-9E81-268A4A1C73A7}" presName="textNode" presStyleLbl="node1" presStyleIdx="5" presStyleCnt="6" custScaleX="119793">
        <dgm:presLayoutVars>
          <dgm:bulletEnabled val="1"/>
        </dgm:presLayoutVars>
      </dgm:prSet>
      <dgm:spPr/>
    </dgm:pt>
  </dgm:ptLst>
  <dgm:cxnLst>
    <dgm:cxn modelId="{6676E705-9018-4549-80BF-9974F8113B2E}" type="presOf" srcId="{3A0A01DA-2944-4342-9BEB-862E8F206125}" destId="{8C9035CA-4830-4AE5-BD71-399E50215152}" srcOrd="0" destOrd="0" presId="urn:microsoft.com/office/officeart/2005/8/layout/hProcess9"/>
    <dgm:cxn modelId="{476E6506-AEEB-4A96-9F6A-134A75941A05}" srcId="{3A0A01DA-2944-4342-9BEB-862E8F206125}" destId="{4F01729E-E269-44C0-9E81-268A4A1C73A7}" srcOrd="5" destOrd="0" parTransId="{8258B8DE-0F7E-4C00-A6F8-005332207932}" sibTransId="{071E11B2-1803-4912-AE0F-4316E7D79E7E}"/>
    <dgm:cxn modelId="{EEA2A134-FF90-4F91-9930-4684C53766CE}" srcId="{3A0A01DA-2944-4342-9BEB-862E8F206125}" destId="{652C37FE-D0A5-427A-9C38-58AB5190C646}" srcOrd="3" destOrd="0" parTransId="{8E009508-07A7-43C7-A529-A4142BF7C68F}" sibTransId="{51D1D8B0-FD0D-492E-B2BA-21DF69A97853}"/>
    <dgm:cxn modelId="{BC8BE13A-EAAF-47D4-A367-9A277A342785}" type="presOf" srcId="{F573915A-3297-458A-996C-15E7EAD7CF93}" destId="{42682490-9FCB-47D6-85BE-5477B3DBEBDA}" srcOrd="0" destOrd="0" presId="urn:microsoft.com/office/officeart/2005/8/layout/hProcess9"/>
    <dgm:cxn modelId="{71F8EB5F-FF19-4B40-8347-0A340FBDE596}" srcId="{3A0A01DA-2944-4342-9BEB-862E8F206125}" destId="{F573915A-3297-458A-996C-15E7EAD7CF93}" srcOrd="4" destOrd="0" parTransId="{A6E86A08-2756-4B70-9D11-FFB4342696B2}" sibTransId="{F323D152-D684-42A8-AC05-28FB57026818}"/>
    <dgm:cxn modelId="{37709E45-190F-419B-9584-38D97DB5F31B}" srcId="{3A0A01DA-2944-4342-9BEB-862E8F206125}" destId="{46FC7211-73AA-4773-96BC-AD1480D1DEEB}" srcOrd="1" destOrd="0" parTransId="{EC8B335A-8776-4998-BE90-2E2567B9EE2A}" sibTransId="{FB2AE979-6D7C-4835-A832-16065046E80A}"/>
    <dgm:cxn modelId="{92E3C84A-0CB5-4723-8C78-0ED648F8152E}" type="presOf" srcId="{46FC7211-73AA-4773-96BC-AD1480D1DEEB}" destId="{7DFEBB71-C21A-4B64-8AEB-FAC33135E2C4}" srcOrd="0" destOrd="0" presId="urn:microsoft.com/office/officeart/2005/8/layout/hProcess9"/>
    <dgm:cxn modelId="{5E4D5571-9E5E-46F2-BD35-899AA0A9A383}" type="presOf" srcId="{4F01729E-E269-44C0-9E81-268A4A1C73A7}" destId="{7700719D-171A-42E7-AC7A-8122AE228B9B}" srcOrd="0" destOrd="0" presId="urn:microsoft.com/office/officeart/2005/8/layout/hProcess9"/>
    <dgm:cxn modelId="{5819777D-BC5E-4053-8B67-E38719BE61F4}" srcId="{3A0A01DA-2944-4342-9BEB-862E8F206125}" destId="{916574F0-4461-4F70-BE0E-F1C33827F717}" srcOrd="0" destOrd="0" parTransId="{C971EF3C-F2ED-4FA2-822A-54AB13BCCA30}" sibTransId="{AFD50F05-DA31-4A21-B98D-51171F53DB91}"/>
    <dgm:cxn modelId="{77367C8E-1B13-4711-AA20-949345501C19}" srcId="{3A0A01DA-2944-4342-9BEB-862E8F206125}" destId="{2AA3C7F5-8607-4D04-A454-B4013E98473B}" srcOrd="2" destOrd="0" parTransId="{B0D6A33C-E46E-4503-A29F-9172A4011A0B}" sibTransId="{04DF0FE6-2D90-4472-A7EA-A3C4650F6990}"/>
    <dgm:cxn modelId="{757E58D0-5A37-44B5-AC4A-2DAB72D099EC}" type="presOf" srcId="{652C37FE-D0A5-427A-9C38-58AB5190C646}" destId="{78A0979B-2E4E-408E-974A-71F9CFC9096E}" srcOrd="0" destOrd="0" presId="urn:microsoft.com/office/officeart/2005/8/layout/hProcess9"/>
    <dgm:cxn modelId="{298202D6-9A34-4D6B-A2EB-826FCC615A7C}" type="presOf" srcId="{916574F0-4461-4F70-BE0E-F1C33827F717}" destId="{8C1A1D51-AF0E-43AB-9BC9-5325C76E5E31}" srcOrd="0" destOrd="0" presId="urn:microsoft.com/office/officeart/2005/8/layout/hProcess9"/>
    <dgm:cxn modelId="{B74C5CD7-D760-4201-9138-C2820FE042EB}" type="presOf" srcId="{2AA3C7F5-8607-4D04-A454-B4013E98473B}" destId="{35C3DD19-D0A9-49E7-BF92-7D8E0223E3B0}" srcOrd="0" destOrd="0" presId="urn:microsoft.com/office/officeart/2005/8/layout/hProcess9"/>
    <dgm:cxn modelId="{60D449F8-F62B-472D-A66F-88C5B480B721}" type="presParOf" srcId="{8C9035CA-4830-4AE5-BD71-399E50215152}" destId="{97E598BA-C1A8-41E3-AC4A-9809F590715C}" srcOrd="0" destOrd="0" presId="urn:microsoft.com/office/officeart/2005/8/layout/hProcess9"/>
    <dgm:cxn modelId="{81E5FFF8-6C8B-427E-81A2-081D181EF39B}" type="presParOf" srcId="{8C9035CA-4830-4AE5-BD71-399E50215152}" destId="{1B8D28BE-95C8-4F4A-9FF4-0659A5A7C37B}" srcOrd="1" destOrd="0" presId="urn:microsoft.com/office/officeart/2005/8/layout/hProcess9"/>
    <dgm:cxn modelId="{71CA9C89-5FF4-4B4E-81FE-825694659FA6}" type="presParOf" srcId="{1B8D28BE-95C8-4F4A-9FF4-0659A5A7C37B}" destId="{8C1A1D51-AF0E-43AB-9BC9-5325C76E5E31}" srcOrd="0" destOrd="0" presId="urn:microsoft.com/office/officeart/2005/8/layout/hProcess9"/>
    <dgm:cxn modelId="{10162809-EA17-4963-B9E2-59ED9ED03E62}" type="presParOf" srcId="{1B8D28BE-95C8-4F4A-9FF4-0659A5A7C37B}" destId="{7AFD5EAA-03D3-4353-A40C-84045653F7FC}" srcOrd="1" destOrd="0" presId="urn:microsoft.com/office/officeart/2005/8/layout/hProcess9"/>
    <dgm:cxn modelId="{D598A3A0-07AF-4DF8-99AA-707714C031C9}" type="presParOf" srcId="{1B8D28BE-95C8-4F4A-9FF4-0659A5A7C37B}" destId="{7DFEBB71-C21A-4B64-8AEB-FAC33135E2C4}" srcOrd="2" destOrd="0" presId="urn:microsoft.com/office/officeart/2005/8/layout/hProcess9"/>
    <dgm:cxn modelId="{A70E65A7-5C03-41AC-AC43-B539A84B3702}" type="presParOf" srcId="{1B8D28BE-95C8-4F4A-9FF4-0659A5A7C37B}" destId="{3C78EE3C-7E0C-4982-8243-0E3C78DD2E71}" srcOrd="3" destOrd="0" presId="urn:microsoft.com/office/officeart/2005/8/layout/hProcess9"/>
    <dgm:cxn modelId="{86161F2C-01DE-4E57-85EF-66EEE74C8A94}" type="presParOf" srcId="{1B8D28BE-95C8-4F4A-9FF4-0659A5A7C37B}" destId="{35C3DD19-D0A9-49E7-BF92-7D8E0223E3B0}" srcOrd="4" destOrd="0" presId="urn:microsoft.com/office/officeart/2005/8/layout/hProcess9"/>
    <dgm:cxn modelId="{C9D03431-CFBE-4565-931B-36232B1F5941}" type="presParOf" srcId="{1B8D28BE-95C8-4F4A-9FF4-0659A5A7C37B}" destId="{41BD17FF-F7F2-49DC-8865-BB01D8445BFE}" srcOrd="5" destOrd="0" presId="urn:microsoft.com/office/officeart/2005/8/layout/hProcess9"/>
    <dgm:cxn modelId="{4DC1A54E-F841-45A4-9033-5B9A91DB8536}" type="presParOf" srcId="{1B8D28BE-95C8-4F4A-9FF4-0659A5A7C37B}" destId="{78A0979B-2E4E-408E-974A-71F9CFC9096E}" srcOrd="6" destOrd="0" presId="urn:microsoft.com/office/officeart/2005/8/layout/hProcess9"/>
    <dgm:cxn modelId="{69C55AE8-02D8-4315-BBBD-F9A996128665}" type="presParOf" srcId="{1B8D28BE-95C8-4F4A-9FF4-0659A5A7C37B}" destId="{32AB4BB3-9A5C-4522-9511-F2C360E6A994}" srcOrd="7" destOrd="0" presId="urn:microsoft.com/office/officeart/2005/8/layout/hProcess9"/>
    <dgm:cxn modelId="{69C642AA-A78F-4AF5-99A6-8575ACF89567}" type="presParOf" srcId="{1B8D28BE-95C8-4F4A-9FF4-0659A5A7C37B}" destId="{42682490-9FCB-47D6-85BE-5477B3DBEBDA}" srcOrd="8" destOrd="0" presId="urn:microsoft.com/office/officeart/2005/8/layout/hProcess9"/>
    <dgm:cxn modelId="{8C9C097A-6812-4652-BB05-053D3823AB6B}" type="presParOf" srcId="{1B8D28BE-95C8-4F4A-9FF4-0659A5A7C37B}" destId="{359CBEE2-4CA2-4AD7-BDD1-BAC950FDCD0B}" srcOrd="9" destOrd="0" presId="urn:microsoft.com/office/officeart/2005/8/layout/hProcess9"/>
    <dgm:cxn modelId="{3071D904-12AB-4E6A-BBE7-FE5C83F74E15}" type="presParOf" srcId="{1B8D28BE-95C8-4F4A-9FF4-0659A5A7C37B}" destId="{7700719D-171A-42E7-AC7A-8122AE228B9B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598BA-C1A8-41E3-AC4A-9809F590715C}">
      <dsp:nvSpPr>
        <dsp:cNvPr id="0" name=""/>
        <dsp:cNvSpPr/>
      </dsp:nvSpPr>
      <dsp:spPr>
        <a:xfrm>
          <a:off x="2" y="0"/>
          <a:ext cx="9001151" cy="6858000"/>
        </a:xfrm>
        <a:prstGeom prst="rightArrow">
          <a:avLst/>
        </a:prstGeom>
        <a:solidFill>
          <a:srgbClr val="D1F979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C1A1D51-AF0E-43AB-9BC9-5325C76E5E31}">
      <dsp:nvSpPr>
        <dsp:cNvPr id="0" name=""/>
        <dsp:cNvSpPr/>
      </dsp:nvSpPr>
      <dsp:spPr>
        <a:xfrm>
          <a:off x="3979" y="2057400"/>
          <a:ext cx="1169995" cy="2743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A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Příprava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na plánování</a:t>
          </a:r>
        </a:p>
      </dsp:txBody>
      <dsp:txXfrm>
        <a:off x="61093" y="2114514"/>
        <a:ext cx="1055767" cy="2628972"/>
      </dsp:txXfrm>
    </dsp:sp>
    <dsp:sp modelId="{7DFEBB71-C21A-4B64-8AEB-FAC33135E2C4}">
      <dsp:nvSpPr>
        <dsp:cNvPr id="0" name=""/>
        <dsp:cNvSpPr/>
      </dsp:nvSpPr>
      <dsp:spPr>
        <a:xfrm>
          <a:off x="1354613" y="2057400"/>
          <a:ext cx="1365767" cy="2743200"/>
        </a:xfrm>
        <a:prstGeom prst="roundRect">
          <a:avLst/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B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Strategická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analýza</a:t>
          </a:r>
        </a:p>
      </dsp:txBody>
      <dsp:txXfrm>
        <a:off x="1421284" y="2124071"/>
        <a:ext cx="1232425" cy="2609858"/>
      </dsp:txXfrm>
    </dsp:sp>
    <dsp:sp modelId="{35C3DD19-D0A9-49E7-BF92-7D8E0223E3B0}">
      <dsp:nvSpPr>
        <dsp:cNvPr id="0" name=""/>
        <dsp:cNvSpPr/>
      </dsp:nvSpPr>
      <dsp:spPr>
        <a:xfrm>
          <a:off x="2901019" y="2057400"/>
          <a:ext cx="1574784" cy="2743200"/>
        </a:xfrm>
        <a:prstGeom prst="roundRect">
          <a:avLst/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C</a:t>
          </a: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Stanovení strategického zaměření </a:t>
          </a:r>
        </a:p>
      </dsp:txBody>
      <dsp:txXfrm>
        <a:off x="2977894" y="2134275"/>
        <a:ext cx="1421034" cy="2589450"/>
      </dsp:txXfrm>
    </dsp:sp>
    <dsp:sp modelId="{78A0979B-2E4E-408E-974A-71F9CFC9096E}">
      <dsp:nvSpPr>
        <dsp:cNvPr id="0" name=""/>
        <dsp:cNvSpPr/>
      </dsp:nvSpPr>
      <dsp:spPr>
        <a:xfrm>
          <a:off x="4656441" y="2057400"/>
          <a:ext cx="1268092" cy="2743200"/>
        </a:xfrm>
        <a:prstGeom prst="roundRect">
          <a:avLst/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D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Formulace strategie</a:t>
          </a:r>
        </a:p>
      </dsp:txBody>
      <dsp:txXfrm>
        <a:off x="4718344" y="2119303"/>
        <a:ext cx="1144286" cy="2619394"/>
      </dsp:txXfrm>
    </dsp:sp>
    <dsp:sp modelId="{42682490-9FCB-47D6-85BE-5477B3DBEBDA}">
      <dsp:nvSpPr>
        <dsp:cNvPr id="0" name=""/>
        <dsp:cNvSpPr/>
      </dsp:nvSpPr>
      <dsp:spPr>
        <a:xfrm>
          <a:off x="6105172" y="2057400"/>
          <a:ext cx="1413011" cy="2743200"/>
        </a:xfrm>
        <a:prstGeom prst="roundRect">
          <a:avLst/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E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Implementace</a:t>
          </a: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strategie</a:t>
          </a:r>
        </a:p>
      </dsp:txBody>
      <dsp:txXfrm>
        <a:off x="6174150" y="2126378"/>
        <a:ext cx="1275055" cy="2605244"/>
      </dsp:txXfrm>
    </dsp:sp>
    <dsp:sp modelId="{7700719D-171A-42E7-AC7A-8122AE228B9B}">
      <dsp:nvSpPr>
        <dsp:cNvPr id="0" name=""/>
        <dsp:cNvSpPr/>
      </dsp:nvSpPr>
      <dsp:spPr>
        <a:xfrm>
          <a:off x="7698823" y="2057400"/>
          <a:ext cx="1298353" cy="2743200"/>
        </a:xfrm>
        <a:prstGeom prst="roundRect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 dirty="0">
            <a:solidFill>
              <a:schemeClr val="tx1"/>
            </a:solidFill>
            <a:latin typeface="Aharoni" pitchFamily="2" charset="-79"/>
            <a:cs typeface="Aharoni" pitchFamily="2" charset="-79"/>
          </a:endParaRP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Aharoni" pitchFamily="2" charset="-79"/>
              <a:cs typeface="Aharoni" pitchFamily="2" charset="-79"/>
            </a:rPr>
            <a:t>F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cs-CZ" sz="15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Monitorování</a:t>
          </a:r>
          <a:r>
            <a:rPr lang="cs-CZ" sz="1600" b="1" kern="1200" dirty="0">
              <a:solidFill>
                <a:schemeClr val="tx1"/>
              </a:solidFill>
              <a:latin typeface="Arial Narrow" pitchFamily="34" charset="0"/>
              <a:cs typeface="Arial" pitchFamily="34" charset="0"/>
            </a:rPr>
            <a:t> a hodnocení</a:t>
          </a:r>
        </a:p>
      </dsp:txBody>
      <dsp:txXfrm>
        <a:off x="7762203" y="2120780"/>
        <a:ext cx="1171593" cy="2616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CCC0F-9E20-462F-B6C3-689529B5A68A}" type="datetimeFigureOut">
              <a:rPr lang="cs-CZ" smtClean="0"/>
              <a:t>09.11.2021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D8DD7-48EE-4FC2-BB26-85900B213A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34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Prezident Spojených států vyjádřil svým citátem určitou schizofrenii přístupů k plánování. Většina expertů nezpochybňuje potřebnost plánovat. Plánování vnímají jako jeden z nástrojů na vypořádání se z dynamikou a komplexností prostředí, ve kterém organizace definují a realizují  své cíle.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Problémem spočívá ve kvalitě plánování a schopnosti vytvářet dokumenty, které jak se říká přežijí první výstřel  a jsou realizovány. Expertní odhady hovoří o  tom, že pouze 10 % strategií je v úspěšně realizováno.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Tento stav někdy vede k odmítání plánování a především plánování dlouhodobého.</a:t>
            </a:r>
          </a:p>
          <a:p>
            <a:endParaRPr lang="cs-CZ" sz="1400" dirty="0"/>
          </a:p>
          <a:p>
            <a:r>
              <a:rPr lang="cs-CZ" sz="1400" dirty="0"/>
              <a:t>I v podmínkách Ministerstva obrany ČR jsme byly svědky období, kdy systematické dlouhodobé plánování rozvoje OS, bylo převáženo pouze krátkodobým finančním řízením. Důsledkem bylo podle mého názoru přijetí celé řady problematických rozhodnutí s </a:t>
            </a:r>
            <a:r>
              <a:rPr lang="cs-CZ" sz="1400" baseline="0" dirty="0"/>
              <a:t>dopady na</a:t>
            </a:r>
            <a:r>
              <a:rPr lang="cs-CZ" sz="1400" dirty="0"/>
              <a:t> strukturu, rozsah a schopnosti ozbrojených sil.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429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Na tomto snímku jsou znázorněny hlavní kategorie dokumentů, zahrnující resortní a koaliční dokumenty v oblasti obranného plánování. </a:t>
            </a:r>
          </a:p>
          <a:p>
            <a:r>
              <a:rPr lang="cs-CZ" altLang="cs-CZ"/>
              <a:t>Jedná se o:</a:t>
            </a:r>
          </a:p>
          <a:p>
            <a:pPr>
              <a:buFontTx/>
              <a:buChar char="•"/>
            </a:pPr>
            <a:r>
              <a:rPr lang="cs-CZ" altLang="cs-CZ"/>
              <a:t>Vojensko-politické dokumenty – národní a koaliční;</a:t>
            </a:r>
          </a:p>
          <a:p>
            <a:pPr>
              <a:buFontTx/>
              <a:buChar char="•"/>
            </a:pPr>
            <a:r>
              <a:rPr lang="cs-CZ" altLang="cs-CZ"/>
              <a:t>Strategické a koncepční materiály – kam patří i Dlouhodobý výhled;</a:t>
            </a:r>
          </a:p>
          <a:p>
            <a:pPr>
              <a:buFontTx/>
              <a:buChar char="•"/>
            </a:pPr>
            <a:r>
              <a:rPr lang="cs-CZ" altLang="cs-CZ"/>
              <a:t>Plánovací dokumenty;</a:t>
            </a:r>
          </a:p>
          <a:p>
            <a:pPr>
              <a:buFontTx/>
              <a:buChar char="•"/>
            </a:pPr>
            <a:r>
              <a:rPr lang="cs-CZ" altLang="cs-CZ"/>
              <a:t>Příslušné hodnotící dokumenty, tvořící „zpětnou vazbu“ celého plánovacího procesu </a:t>
            </a:r>
          </a:p>
          <a:p>
            <a:pPr eaLnBrk="1" hangingPunct="1"/>
            <a:endParaRPr lang="cs-CZ" altLang="cs-CZ">
              <a:latin typeface="Arial Unicode MS" pitchFamily="34" charset="-128"/>
            </a:endParaRP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Vět</a:t>
            </a:r>
            <a:r>
              <a:rPr lang="cs-CZ" altLang="cs-CZ">
                <a:latin typeface="Arial"/>
              </a:rPr>
              <a:t>š</a:t>
            </a:r>
            <a:r>
              <a:rPr lang="cs-CZ" altLang="cs-CZ">
                <a:latin typeface="Arial Unicode MS" pitchFamily="34" charset="-128"/>
              </a:rPr>
              <a:t>inu z nich již m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me, resp. je periodicky v r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mci jednotlivých pl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novac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cyklů aktualizujeme.</a:t>
            </a: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K pln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funkčnosti je</a:t>
            </a:r>
            <a:r>
              <a:rPr lang="cs-CZ" altLang="cs-CZ">
                <a:latin typeface="Arial"/>
              </a:rPr>
              <a:t>š</a:t>
            </a:r>
            <a:r>
              <a:rPr lang="cs-CZ" altLang="cs-CZ">
                <a:latin typeface="Arial Unicode MS" pitchFamily="34" charset="-128"/>
              </a:rPr>
              <a:t>tě mus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me dokončit předev</a:t>
            </a:r>
            <a:r>
              <a:rPr lang="cs-CZ" altLang="cs-CZ">
                <a:latin typeface="Arial"/>
              </a:rPr>
              <a:t>ší</a:t>
            </a:r>
            <a:r>
              <a:rPr lang="cs-CZ" altLang="cs-CZ">
                <a:latin typeface="Arial Unicode MS" pitchFamily="34" charset="-128"/>
              </a:rPr>
              <a:t>m soustavu strategických a koncepčn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dokumentů. 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Arial Unicode MS" pitchFamily="34" charset="-128"/>
              </a:rPr>
              <a:t>Dlouhodobý výhled je dokončen a je těsně před projedn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 ve vl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dě.</a:t>
            </a:r>
          </a:p>
          <a:p>
            <a:pPr eaLnBrk="1" hangingPunct="1">
              <a:buFontTx/>
              <a:buChar char="•"/>
            </a:pPr>
            <a:r>
              <a:rPr lang="cs-CZ" altLang="cs-CZ">
                <a:latin typeface="Arial Unicode MS" pitchFamily="34" charset="-128"/>
              </a:rPr>
              <a:t>Rovněž KVAČR  se nach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v konečn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f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zi zpracov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. Na něj pak mus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nav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zat dal</a:t>
            </a:r>
            <a:r>
              <a:rPr lang="cs-CZ" altLang="cs-CZ">
                <a:latin typeface="Arial"/>
              </a:rPr>
              <a:t>ší</a:t>
            </a:r>
            <a:r>
              <a:rPr lang="cs-CZ" altLang="cs-CZ">
                <a:latin typeface="Arial Unicode MS" pitchFamily="34" charset="-128"/>
              </a:rPr>
              <a:t> chyběj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koncepce. </a:t>
            </a:r>
          </a:p>
          <a:p>
            <a:pPr eaLnBrk="1" hangingPunct="1"/>
            <a:endParaRPr lang="cs-CZ" altLang="cs-CZ">
              <a:latin typeface="Arial Unicode MS" pitchFamily="34" charset="-128"/>
            </a:endParaRPr>
          </a:p>
          <a:p>
            <a:pPr eaLnBrk="1" hangingPunct="1"/>
            <a:r>
              <a:rPr lang="cs-CZ" altLang="cs-CZ">
                <a:latin typeface="Arial Unicode MS" pitchFamily="34" charset="-128"/>
              </a:rPr>
              <a:t>V t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to souvislosti inicioval NŘ SOPS MO zpracov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přehledu existuj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ch koncepc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s c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lem posoudit,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dokumenty jsou aktu</a:t>
            </a:r>
            <a:r>
              <a:rPr lang="cs-CZ" altLang="cs-CZ">
                <a:latin typeface="Arial"/>
              </a:rPr>
              <a:t>á</a:t>
            </a:r>
            <a:r>
              <a:rPr lang="cs-CZ" altLang="cs-CZ">
                <a:latin typeface="Arial Unicode MS" pitchFamily="34" charset="-128"/>
              </a:rPr>
              <a:t>ln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,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je potřeba upravit a kter</a:t>
            </a:r>
            <a:r>
              <a:rPr lang="cs-CZ" altLang="cs-CZ">
                <a:latin typeface="Arial"/>
              </a:rPr>
              <a:t>é</a:t>
            </a:r>
            <a:r>
              <a:rPr lang="cs-CZ" altLang="cs-CZ">
                <a:latin typeface="Arial Unicode MS" pitchFamily="34" charset="-128"/>
              </a:rPr>
              <a:t> zat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m chyb</a:t>
            </a:r>
            <a:r>
              <a:rPr lang="cs-CZ" altLang="cs-CZ">
                <a:latin typeface="Arial"/>
              </a:rPr>
              <a:t>í</a:t>
            </a:r>
            <a:r>
              <a:rPr lang="cs-CZ" altLang="cs-CZ">
                <a:latin typeface="Arial Unicode MS" pitchFamily="34" charset="-128"/>
              </a:rPr>
              <a:t> a bude je nutno dopracovat.</a:t>
            </a:r>
          </a:p>
          <a:p>
            <a:endParaRPr lang="cs-CZ" altLang="cs-CZ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9ECC83-B4EF-491A-AD8F-06722ADE8D64}" type="slidenum">
              <a:rPr lang="cs-CZ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33</a:t>
            </a:fld>
            <a:endParaRPr lang="cs-CZ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DCFB5C8F-A924-4974-B32C-B806E8966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4425" y="746125"/>
            <a:ext cx="4570413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567D2095-AEC3-4ACE-BC21-50F5900408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47675" y="4316413"/>
            <a:ext cx="5903913" cy="5329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</a:pPr>
            <a:endParaRPr lang="cs-CZ" altLang="cs-CZ" sz="1400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639B2F6-4D0C-437C-88FC-AF9692245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631B05-99BA-4892-9071-C45060D7DFE7}" type="slidenum">
              <a:rPr lang="en-US" altLang="cs-CZ">
                <a:latin typeface="Calibri" panose="020F0502020204030204" pitchFamily="34" charset="0"/>
              </a:rPr>
              <a:pPr/>
              <a:t>34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 err="1"/>
              <a:t>Colin</a:t>
            </a:r>
            <a:r>
              <a:rPr lang="cs-CZ" sz="1400" dirty="0"/>
              <a:t> </a:t>
            </a:r>
            <a:r>
              <a:rPr lang="cs-CZ" sz="1400" dirty="0" err="1"/>
              <a:t>Gray</a:t>
            </a:r>
            <a:r>
              <a:rPr lang="cs-CZ" sz="1400" dirty="0"/>
              <a:t> vymezuje ve své knize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plánování: jako proces, jehož smyslem je se vyrovnat s nejistou budoucností. Přiznává omezenost lidského poznání:, kterou přirovnává mlze nad budoucností, která se nerozplyne!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přesto považuje plánování za nepostradatelný prvek lidského činění  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Plánování vyžaduje kontext, kterému se přizpůsobuje věcně i procesně.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Přiznává rovněž objektivní přítomnost chyb ve všech plánech.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Efektivní plánování spojuje se strategií, politikou, historií a analýzou. 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646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25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25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65608" y="4747037"/>
            <a:ext cx="5441287" cy="4467706"/>
          </a:xfrm>
          <a:noFill/>
        </p:spPr>
        <p:txBody>
          <a:bodyPr/>
          <a:lstStyle/>
          <a:p>
            <a:pPr marL="0" lvl="1"/>
            <a:r>
              <a:rPr lang="cs-CZ" altLang="cs-CZ" sz="1400" dirty="0"/>
              <a:t>Existuje přibližně stejné množství definic plánování, jako odborných knih o managementu. Plánování je základní funkcí řízení. </a:t>
            </a:r>
          </a:p>
          <a:p>
            <a:pPr marL="0" lvl="1"/>
            <a:r>
              <a:rPr lang="cs-CZ" altLang="cs-CZ" sz="1400" dirty="0"/>
              <a:t>Společným jmenovatelem je jeho cílové směřování na budoucnost, je to rozhodovací proces o způsobu volby cílů a jejich naplnění v čase a v rámci zdrojových možností.  </a:t>
            </a:r>
            <a:endParaRPr lang="cs-CZ" altLang="cs-CZ" sz="1400" dirty="0">
              <a:latin typeface="Arial Unicode MS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262B8-5EB3-47C7-B426-5939F8FBB918}" type="slidenum">
              <a:rPr lang="en-US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80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665608" y="4747037"/>
            <a:ext cx="5441287" cy="4467706"/>
          </a:xfrm>
          <a:noFill/>
        </p:spPr>
        <p:txBody>
          <a:bodyPr/>
          <a:lstStyle/>
          <a:p>
            <a:pPr marL="0" lvl="1"/>
            <a:r>
              <a:rPr lang="cs-CZ" altLang="cs-CZ" sz="1400" dirty="0"/>
              <a:t>Existuje přibližně stejné množství definic plánování, jako odborných knih o managementu. Plánování je základní funkcí řízení. </a:t>
            </a:r>
          </a:p>
          <a:p>
            <a:pPr marL="0" lvl="1"/>
            <a:r>
              <a:rPr lang="cs-CZ" altLang="cs-CZ" sz="1400" dirty="0"/>
              <a:t>Společným jmenovatelem je jeho cílové směřování na budoucnost, je to rozhodovací proces o způsobu volby cílů a jejich naplnění v čase a v rámci zdrojových možností.  </a:t>
            </a:r>
            <a:endParaRPr lang="cs-CZ" altLang="cs-CZ" sz="1400" dirty="0">
              <a:latin typeface="Arial Unicode MS" pitchFamily="34" charset="-128"/>
            </a:endParaRPr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B262B8-5EB3-47C7-B426-5939F8FBB918}" type="slidenum">
              <a:rPr lang="en-US" altLang="cs-CZ" smtClean="0">
                <a:ea typeface="Arial Unicode MS" pitchFamily="34" charset="-128"/>
                <a:cs typeface="Arial Unicode MS" pitchFamily="34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cs-CZ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016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Základní atributy plánování podle schopností podle Davise jsou patrné z modelu plánování podle schopností..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potlačení vznik největší chyby v procesu plánování, kterou je neadekvátní reflexe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vnějšího prostředí do požadavků na schopnosti a následná realizace těchto chybných rozhodnutí. 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 je podrobněji objasněn v následující kapitole.</a:t>
            </a:r>
          </a:p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D8DD7-48EE-4FC2-BB26-85900B213AB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534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C4DF322-CD6B-4664-9498-6F6950084EB6}" type="slidenum">
              <a:rPr lang="cs-CZ" altLang="cs-CZ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cs-CZ" altLang="cs-CZ" sz="1400" b="1" dirty="0"/>
              <a:t>Schopnosti ozbrojených sil vyjadřují jejich kvalitu i použitelnost. </a:t>
            </a:r>
            <a:r>
              <a:rPr lang="cs-CZ" altLang="cs-CZ" sz="1400" dirty="0"/>
              <a:t>Mají umožnit efektivně eliminovat bezpečnostní hrozby a rizika v budoucích krizových situacích a válečných konfliktech při kolektivní i individuální obraně.</a:t>
            </a:r>
            <a:r>
              <a:rPr lang="cs-CZ" altLang="cs-CZ" sz="1400" b="1" dirty="0"/>
              <a:t> Schopnosti ozbrojených sil ČR jsou reálně tvořeny především připravenými osobami, dále odpovídající organizační strukturou, v neposlední řadě kvalitou výzbroje a úrovní všestranného zabezpečení. </a:t>
            </a:r>
          </a:p>
          <a:p>
            <a:pPr algn="just" eaLnBrk="1" hangingPunct="1"/>
            <a:r>
              <a:rPr lang="cs-CZ" altLang="cs-CZ" sz="1400" dirty="0"/>
              <a:t>Obrázek ukazuje, že schopnost vychází z celkové koncepce použití sil (může to být třeba i  Vojenská strategie státu), z konkrétních doktrín a stojí zejména na třech pilířích:</a:t>
            </a:r>
            <a:r>
              <a:rPr lang="cs-CZ" altLang="cs-CZ" sz="1400" b="1" dirty="0"/>
              <a:t> lidských zdrojích, jejich vybavení a výzbroji a na organizaci.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98945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2C72C-7BC8-42B1-AE66-4DEE82D00175}" type="slidenum">
              <a:rPr lang="cs-CZ" smtClean="0">
                <a:solidFill>
                  <a:prstClr val="black"/>
                </a:solidFill>
              </a:rPr>
              <a:pPr/>
              <a:t>18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76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4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white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D417-A66E-4E61-B0C0-98B42F7BFC81}" type="slidenum">
              <a:rPr lang="en-CA" alt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 alt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9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0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2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9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417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6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088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38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745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838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17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42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30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757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432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813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159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6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49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30061"/>
            <a:ext cx="7886700" cy="343241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2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3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9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0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70671"/>
            <a:ext cx="3886200" cy="360629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70671"/>
            <a:ext cx="3886200" cy="36062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34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1179512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548611"/>
            <a:ext cx="3868340" cy="7793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416059"/>
            <a:ext cx="3868340" cy="277360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54861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416059"/>
            <a:ext cx="3887391" cy="27736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8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6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3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5555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95555"/>
            <a:ext cx="4629150" cy="47654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77706"/>
            <a:ext cx="2949178" cy="30912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2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214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121434"/>
            <a:ext cx="4629150" cy="473961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86332"/>
            <a:ext cx="2949178" cy="3082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4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96551"/>
            <a:ext cx="7886700" cy="3580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1199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1CEFE-0697-40EA-844D-0E7AF73A01E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33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BA413-6CE8-4CEF-9099-17E34B744687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09.11.2021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6D38A-1ED2-4DB2-8272-657F5BCCDD5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nob.cz/cbvss/Documents/publikace/2020_Strategick%C3%A9_%C5%99%C3%ADzen%C3%AD_obrany-online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cr.army.cz/assets/multimedia-a-knihovna/publikace/bezpecnostni-temata/23-obranna-politika-ceskoslovenske-a-ceske-republiky-1989_2009.pdf" TargetMode="External"/><Relationship Id="rId2" Type="http://schemas.openxmlformats.org/officeDocument/2006/relationships/hyperlink" Target="https://www.unob.cz/cbvss/Documents/publikace/2020_Strategick%C3%A9_%C5%99%C3%ADzen%C3%AD_obrany-online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mocr.army.cz/assets/multimedia-a-knihovna/publikace/bezpecnostni-temata/22-vojenska-strategie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unob.cz/cbvss/Documents/publikace/Obranne%20planovani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3068960"/>
            <a:ext cx="8075239" cy="2376264"/>
          </a:xfrm>
        </p:spPr>
        <p:txBody>
          <a:bodyPr>
            <a:normAutofit/>
          </a:bodyPr>
          <a:lstStyle/>
          <a:p>
            <a:r>
              <a:rPr lang="cs-CZ" sz="4000" dirty="0"/>
              <a:t> OBRANNÉ PLÁNOVÁNÍ 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</p:spTree>
    <p:extLst>
      <p:ext uri="{BB962C8B-B14F-4D97-AF65-F5344CB8AC3E}">
        <p14:creationId xmlns:p14="http://schemas.microsoft.com/office/powerpoint/2010/main" val="3161621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3688630"/>
            <a:ext cx="7886700" cy="1325563"/>
          </a:xfrm>
        </p:spPr>
        <p:txBody>
          <a:bodyPr/>
          <a:lstStyle/>
          <a:p>
            <a:r>
              <a:rPr lang="cs-CZ" dirty="0"/>
              <a:t>OBRANYSCHOPNOST</a:t>
            </a:r>
          </a:p>
        </p:txBody>
      </p:sp>
      <p:pic>
        <p:nvPicPr>
          <p:cNvPr id="14" name="Obrázek 13"/>
          <p:cNvPicPr/>
          <p:nvPr/>
        </p:nvPicPr>
        <p:blipFill rotWithShape="1">
          <a:blip r:embed="rId3"/>
          <a:srcRect l="932" t="888" r="12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91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61764" y="5301208"/>
            <a:ext cx="8874732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ŘÍZENÍ OBRANY</a:t>
            </a:r>
          </a:p>
        </p:txBody>
      </p:sp>
      <p:sp>
        <p:nvSpPr>
          <p:cNvPr id="8" name="Obdélník 7"/>
          <p:cNvSpPr/>
          <p:nvPr/>
        </p:nvSpPr>
        <p:spPr>
          <a:xfrm>
            <a:off x="395536" y="2082375"/>
            <a:ext cx="3096344" cy="31683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VYTVÁŘENÍ A PŘÍPRAVA SIL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SCHOPNOSTI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PŘIPRAVENOST</a:t>
            </a: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POHOTOVOST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Plánování připravenosti a rozvoje </a:t>
            </a:r>
          </a:p>
          <a:p>
            <a:pPr algn="ctr"/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602150" y="2082375"/>
            <a:ext cx="3308077" cy="31484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POUŽITÍ SIL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OPERACE</a:t>
            </a:r>
          </a:p>
          <a:p>
            <a:pPr algn="ctr"/>
            <a:endParaRPr lang="cs-CZ" sz="2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000" b="1" dirty="0">
                <a:solidFill>
                  <a:schemeClr val="tx1"/>
                </a:solidFill>
                <a:cs typeface="Arial" panose="020B0604020202020204" pitchFamily="34" charset="0"/>
              </a:rPr>
              <a:t>Plánování operací</a:t>
            </a:r>
          </a:p>
        </p:txBody>
      </p:sp>
      <p:sp>
        <p:nvSpPr>
          <p:cNvPr id="10" name="Rovnoramenný trojúhelník 9"/>
          <p:cNvSpPr/>
          <p:nvPr/>
        </p:nvSpPr>
        <p:spPr>
          <a:xfrm>
            <a:off x="161764" y="1097604"/>
            <a:ext cx="8748464" cy="91440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OBRANA</a:t>
            </a:r>
          </a:p>
        </p:txBody>
      </p:sp>
      <p:sp>
        <p:nvSpPr>
          <p:cNvPr id="2" name="Obousměrná vodorovná šipka 1"/>
          <p:cNvSpPr/>
          <p:nvPr/>
        </p:nvSpPr>
        <p:spPr>
          <a:xfrm>
            <a:off x="3894740" y="258431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ousměrná vodorovná šipka 2"/>
          <p:cNvSpPr/>
          <p:nvPr/>
        </p:nvSpPr>
        <p:spPr>
          <a:xfrm>
            <a:off x="3927920" y="431022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Procházka J.</a:t>
            </a:r>
          </a:p>
        </p:txBody>
      </p:sp>
      <p:sp>
        <p:nvSpPr>
          <p:cNvPr id="13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755576" y="7187755"/>
            <a:ext cx="20574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cs-CZ" altLang="cs-CZ" dirty="0">
                <a:latin typeface="+mn-lt"/>
              </a:rPr>
              <a:t>21.05.2019</a:t>
            </a:r>
          </a:p>
        </p:txBody>
      </p:sp>
    </p:spTree>
    <p:extLst>
      <p:ext uri="{BB962C8B-B14F-4D97-AF65-F5344CB8AC3E}">
        <p14:creationId xmlns:p14="http://schemas.microsoft.com/office/powerpoint/2010/main" val="1945115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412084" y="2001870"/>
            <a:ext cx="8229600" cy="4032448"/>
          </a:xfrm>
        </p:spPr>
        <p:txBody>
          <a:bodyPr>
            <a:normAutofit fontScale="77500" lnSpcReduction="2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KONTEXT: determinováno vývojem strategického prostředí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Studená válka: založeno na hrozbě – vojenská konfrontace, globální konflikt, všechny zdroje státu, zaručené zničení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Období do roku 2014: založeno na schopnostech – mezinárodní krizové řízení, lehké expediční síly, potlačení obrany teritoria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Po roce 2014: založeno na schopnostech, informováno hrozbami – soupeření, hybridní hrozby, odstrašení a teritoriální obrany nabývá na významu</a:t>
            </a:r>
            <a:endParaRPr lang="cs-CZ" altLang="cs-CZ" sz="2400" dirty="0">
              <a:solidFill>
                <a:schemeClr val="tx1"/>
              </a:solidFill>
              <a:latin typeface="+mn-lt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SYSTÉM A PROCES:  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mezinárodní (NDPP, EU)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národní (zákon 222/1999 Sb., o zajištění obrany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rezortní úroveň  (RMO 66/2012, plánování činnosti a rozvoje)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OBSAH: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ends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ways</a:t>
            </a:r>
            <a:r>
              <a:rPr lang="cs-CZ" alt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altLang="cs-CZ" dirty="0" err="1">
                <a:solidFill>
                  <a:schemeClr val="tx1"/>
                </a:solidFill>
                <a:latin typeface="+mn-lt"/>
              </a:rPr>
              <a:t>means</a:t>
            </a:r>
            <a:r>
              <a:rPr lang="cs-CZ" altLang="cs-CZ" dirty="0">
                <a:latin typeface="+mn-lt"/>
              </a:rPr>
              <a:t> 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95536" y="84920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OBRANNÉHO PLÁNOVÁNÍ 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J. Procházka</a:t>
            </a:r>
          </a:p>
        </p:txBody>
      </p:sp>
      <p:sp>
        <p:nvSpPr>
          <p:cNvPr id="7" name="Zástupný symbol pro datum 3"/>
          <p:cNvSpPr txBox="1">
            <a:spLocks/>
          </p:cNvSpPr>
          <p:nvPr/>
        </p:nvSpPr>
        <p:spPr>
          <a:xfrm>
            <a:off x="59184" y="63898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2021</a:t>
            </a:r>
          </a:p>
        </p:txBody>
      </p:sp>
      <p:sp>
        <p:nvSpPr>
          <p:cNvPr id="8" name="Zástupný symbol pro datum 3"/>
          <p:cNvSpPr txBox="1">
            <a:spLocks/>
          </p:cNvSpPr>
          <p:nvPr/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7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7" name="Rectangle 3"/>
          <p:cNvSpPr>
            <a:spLocks noGrp="1"/>
          </p:cNvSpPr>
          <p:nvPr>
            <p:ph type="body" idx="1"/>
          </p:nvPr>
        </p:nvSpPr>
        <p:spPr>
          <a:xfrm>
            <a:off x="-169417" y="1866841"/>
            <a:ext cx="8856217" cy="4367511"/>
          </a:xfrm>
        </p:spPr>
        <p:txBody>
          <a:bodyPr>
            <a:normAutofit fontScale="85000" lnSpcReduction="10000"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Plánování =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základní funkce řízení.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Manažerská aktivita zaměřená na </a:t>
            </a:r>
            <a:r>
              <a:rPr lang="cs-CZ" altLang="cs-CZ" sz="2400" b="1" dirty="0">
                <a:solidFill>
                  <a:schemeClr val="tx1"/>
                </a:solidFill>
                <a:latin typeface="+mn-lt"/>
              </a:rPr>
              <a:t>budoucí vývoj 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organizace určující, čeho (cíle) a jak se má </a:t>
            </a:r>
            <a:r>
              <a:rPr lang="cs-CZ" altLang="cs-CZ" sz="2400" dirty="0">
                <a:latin typeface="+mn-lt"/>
              </a:rPr>
              <a:t>dosáhnout (akce).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Výstupem jsou </a:t>
            </a:r>
            <a:r>
              <a:rPr lang="cs-CZ" altLang="cs-CZ" sz="2400" b="1" dirty="0">
                <a:latin typeface="+mn-lt"/>
              </a:rPr>
              <a:t>plány.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Plány přispívají k dosažení záměrů a cílů organizace.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latin typeface="+mn-lt"/>
              </a:rPr>
              <a:t>Plánování = </a:t>
            </a:r>
            <a:r>
              <a:rPr lang="cs-CZ" altLang="cs-CZ" b="1" dirty="0">
                <a:latin typeface="+mn-lt"/>
              </a:rPr>
              <a:t>r</a:t>
            </a:r>
            <a:r>
              <a:rPr lang="cs-CZ" altLang="cs-CZ" sz="2400" b="1" dirty="0">
                <a:latin typeface="+mn-lt"/>
              </a:rPr>
              <a:t>ozhodovací proces </a:t>
            </a:r>
            <a:r>
              <a:rPr lang="cs-CZ" altLang="cs-CZ" sz="2400" dirty="0">
                <a:latin typeface="+mn-lt"/>
              </a:rPr>
              <a:t>o cílech, způsobech                       a prostředcích k jejich dosažení.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dirty="0">
                <a:latin typeface="+mn-lt"/>
              </a:rPr>
              <a:t>Plánování = dosažení </a:t>
            </a:r>
            <a:r>
              <a:rPr lang="cs-CZ" altLang="cs-CZ" sz="2400" b="1" dirty="0">
                <a:latin typeface="+mn-lt"/>
              </a:rPr>
              <a:t>cílů</a:t>
            </a:r>
            <a:r>
              <a:rPr lang="cs-CZ" altLang="cs-CZ" sz="2400" dirty="0">
                <a:latin typeface="+mn-lt"/>
              </a:rPr>
              <a:t> ve stanoveném </a:t>
            </a:r>
            <a:r>
              <a:rPr lang="cs-CZ" altLang="cs-CZ" sz="2400" b="1" dirty="0">
                <a:latin typeface="+mn-lt"/>
              </a:rPr>
              <a:t>čase</a:t>
            </a:r>
            <a:r>
              <a:rPr lang="cs-CZ" altLang="cs-CZ" sz="2400" dirty="0">
                <a:latin typeface="+mn-lt"/>
              </a:rPr>
              <a:t> a v rámci dostupných </a:t>
            </a:r>
            <a:r>
              <a:rPr lang="cs-CZ" altLang="cs-CZ" sz="2400" b="1" dirty="0">
                <a:latin typeface="+mn-lt"/>
              </a:rPr>
              <a:t>zdrojů.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b="1" dirty="0">
                <a:latin typeface="+mn-lt"/>
              </a:rPr>
              <a:t>Stanovení priorit </a:t>
            </a:r>
            <a:r>
              <a:rPr lang="cs-CZ" altLang="cs-CZ" dirty="0">
                <a:latin typeface="+mn-lt"/>
              </a:rPr>
              <a:t>(operační </a:t>
            </a:r>
            <a:r>
              <a:rPr lang="cs-CZ" altLang="cs-CZ" b="1" dirty="0">
                <a:latin typeface="+mn-lt"/>
              </a:rPr>
              <a:t>rizika). Alokace prostředků na nejvyšší priority.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sz="2400" b="1" dirty="0">
                <a:latin typeface="+mn-lt"/>
              </a:rPr>
              <a:t>Variantní opatření k dosažení cílů </a:t>
            </a:r>
            <a:r>
              <a:rPr lang="cs-CZ" altLang="cs-CZ" sz="2400" dirty="0">
                <a:latin typeface="+mn-lt"/>
              </a:rPr>
              <a:t>(materiální, nemateriální)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cs-CZ" altLang="cs-CZ" dirty="0">
                <a:latin typeface="+mn-lt"/>
              </a:rPr>
              <a:t>Zahrnuje krátkodobý, střednědobý  a dlouhodobý horizont.</a:t>
            </a:r>
          </a:p>
          <a:p>
            <a:pPr marL="457200" lvl="1" indent="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None/>
            </a:pPr>
            <a:endParaRPr lang="cs-CZ" altLang="cs-CZ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b="1" dirty="0">
                <a:solidFill>
                  <a:prstClr val="black"/>
                </a:solidFill>
                <a:latin typeface="+mn-lt"/>
              </a:rPr>
              <a:t>PLÁNOVÁNÍ JAKO FUNKCE ŘÍZENÍ</a:t>
            </a:r>
            <a:r>
              <a:rPr lang="cs-CZ" sz="3200" dirty="0">
                <a:solidFill>
                  <a:prstClr val="black"/>
                </a:solidFill>
                <a:latin typeface="+mn-lt"/>
              </a:rPr>
              <a:t>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2261199" y="6356351"/>
            <a:ext cx="3086100" cy="365125"/>
          </a:xfrm>
        </p:spPr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Ing. Josef Procházka, Ph.D.</a:t>
            </a:r>
          </a:p>
        </p:txBody>
      </p:sp>
      <p:sp>
        <p:nvSpPr>
          <p:cNvPr id="7" name="Zástupný symbol pro datum 3"/>
          <p:cNvSpPr txBox="1">
            <a:spLocks/>
          </p:cNvSpPr>
          <p:nvPr/>
        </p:nvSpPr>
        <p:spPr>
          <a:xfrm>
            <a:off x="66328" y="63813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21.05.2019</a:t>
            </a:r>
          </a:p>
        </p:txBody>
      </p:sp>
      <p:sp>
        <p:nvSpPr>
          <p:cNvPr id="8" name="Zástupný symbol pro datum 3"/>
          <p:cNvSpPr txBox="1">
            <a:spLocks/>
          </p:cNvSpPr>
          <p:nvPr/>
        </p:nvSpPr>
        <p:spPr>
          <a:xfrm>
            <a:off x="6948264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32568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2020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27687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PLÁNOVÁNÍ PODLE SCHOPNOSTÍ</a:t>
            </a:r>
          </a:p>
          <a:p>
            <a:r>
              <a:rPr lang="cs-CZ" sz="3200" dirty="0">
                <a:solidFill>
                  <a:prstClr val="black"/>
                </a:solidFill>
              </a:rPr>
              <a:t>(CAPABILITY BASED PLANNING – CBP)</a:t>
            </a:r>
          </a:p>
        </p:txBody>
      </p:sp>
    </p:spTree>
    <p:extLst>
      <p:ext uri="{BB962C8B-B14F-4D97-AF65-F5344CB8AC3E}">
        <p14:creationId xmlns:p14="http://schemas.microsoft.com/office/powerpoint/2010/main" val="1877465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21504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 descr="DAVIS_PREKLA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229320"/>
            <a:ext cx="8676456" cy="644004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33772" y="1772816"/>
            <a:ext cx="3906180" cy="1440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Model plánování podle schopností </a:t>
            </a:r>
          </a:p>
        </p:txBody>
      </p:sp>
    </p:spTree>
    <p:extLst>
      <p:ext uri="{BB962C8B-B14F-4D97-AF65-F5344CB8AC3E}">
        <p14:creationId xmlns:p14="http://schemas.microsoft.com/office/powerpoint/2010/main" val="343505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4" imgW="4584700" imgH="3438525" progId="PowerPoint.Slide.8">
                  <p:embed/>
                </p:oleObj>
              </mc:Choice>
              <mc:Fallback>
                <p:oleObj r:id="rId4" imgW="4584700" imgH="3438525" progId="PowerPoint.Slide.8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7544" y="6453336"/>
            <a:ext cx="442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Funkční oblasti popisu schopností: DOTMLPFI</a:t>
            </a:r>
          </a:p>
        </p:txBody>
      </p:sp>
      <p:sp>
        <p:nvSpPr>
          <p:cNvPr id="5" name="Obdélník 4"/>
          <p:cNvSpPr/>
          <p:nvPr/>
        </p:nvSpPr>
        <p:spPr>
          <a:xfrm>
            <a:off x="508259" y="5933303"/>
            <a:ext cx="2880320" cy="4480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Hlavní oblasti schopností:    </a:t>
            </a:r>
          </a:p>
        </p:txBody>
      </p:sp>
    </p:spTree>
    <p:extLst>
      <p:ext uri="{BB962C8B-B14F-4D97-AF65-F5344CB8AC3E}">
        <p14:creationId xmlns:p14="http://schemas.microsoft.com/office/powerpoint/2010/main" val="402030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nice 4"/>
          <p:cNvCxnSpPr/>
          <p:nvPr/>
        </p:nvCxnSpPr>
        <p:spPr>
          <a:xfrm>
            <a:off x="1001828" y="980728"/>
            <a:ext cx="0" cy="468052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929820" y="5517232"/>
            <a:ext cx="7488832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1289860" y="1193031"/>
            <a:ext cx="1541022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78092" y="1183830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23528" y="1617522"/>
            <a:ext cx="648072" cy="378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Scénář č.2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31085" y="2049570"/>
            <a:ext cx="648072" cy="3788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>
                    <a:lumMod val="50000"/>
                  </a:prstClr>
                </a:solidFill>
              </a:rPr>
              <a:t>Scénář č.3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331085" y="2481618"/>
            <a:ext cx="648072" cy="3788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č.4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23528" y="2906109"/>
            <a:ext cx="648072" cy="3788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č.5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31085" y="3334595"/>
            <a:ext cx="648072" cy="3788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č.6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331085" y="3777762"/>
            <a:ext cx="648072" cy="3788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č.7</a:t>
            </a:r>
          </a:p>
        </p:txBody>
      </p:sp>
      <p:sp>
        <p:nvSpPr>
          <p:cNvPr id="18" name="Obdélník 17"/>
          <p:cNvSpPr/>
          <p:nvPr/>
        </p:nvSpPr>
        <p:spPr>
          <a:xfrm>
            <a:off x="327090" y="4209810"/>
            <a:ext cx="648072" cy="378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č.8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323528" y="4645579"/>
            <a:ext cx="648072" cy="3788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č.9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31085" y="5066349"/>
            <a:ext cx="648072" cy="378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white"/>
                </a:solidFill>
              </a:rPr>
              <a:t>Scénář č.10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23528" y="1193031"/>
            <a:ext cx="648072" cy="3788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Scénář č.1</a:t>
            </a:r>
          </a:p>
        </p:txBody>
      </p:sp>
      <p:grpSp>
        <p:nvGrpSpPr>
          <p:cNvPr id="37" name="Skupina 36"/>
          <p:cNvGrpSpPr/>
          <p:nvPr/>
        </p:nvGrpSpPr>
        <p:grpSpPr>
          <a:xfrm>
            <a:off x="1293855" y="3762648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4" name="Obdélník 2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28" name="Skupina 27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" name="Ovál 2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0" name="TextovéPole 2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94" name="Skupina 93"/>
          <p:cNvGrpSpPr/>
          <p:nvPr/>
        </p:nvGrpSpPr>
        <p:grpSpPr>
          <a:xfrm>
            <a:off x="1293855" y="2049570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95" name="Obdélník 94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107" name="TextovéPole 106"/>
            <p:cNvSpPr txBox="1"/>
            <p:nvPr/>
          </p:nvSpPr>
          <p:spPr>
            <a:xfrm>
              <a:off x="2551781" y="1736174"/>
              <a:ext cx="357790" cy="33516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12</a:t>
              </a:r>
            </a:p>
          </p:txBody>
        </p:sp>
        <p:grpSp>
          <p:nvGrpSpPr>
            <p:cNvPr id="97" name="Skupina 96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04" name="Ovál 10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05" name="TextovéPole 10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98" name="Skupina 97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02" name="Ovál 10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03" name="TextovéPole 10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22" name="Skupina 121"/>
          <p:cNvGrpSpPr/>
          <p:nvPr/>
        </p:nvGrpSpPr>
        <p:grpSpPr>
          <a:xfrm>
            <a:off x="1304974" y="2470225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23" name="Obdélník 12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24" name="Skupina 12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4" name="Ovál 13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5" name="TextovéPole 13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125" name="Skupina 12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2" name="Ovál 13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3" name="TextovéPole 13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26" name="Skupina 12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30" name="Ovál 12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31" name="TextovéPole 13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36" name="Skupina 135"/>
          <p:cNvGrpSpPr/>
          <p:nvPr/>
        </p:nvGrpSpPr>
        <p:grpSpPr>
          <a:xfrm>
            <a:off x="1304974" y="5065198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37" name="Obdélník 136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38" name="Skupina 137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148" name="Ovál 14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149" name="TextovéPole 14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92" name="Skupina 191"/>
          <p:cNvGrpSpPr/>
          <p:nvPr/>
        </p:nvGrpSpPr>
        <p:grpSpPr>
          <a:xfrm>
            <a:off x="1310229" y="4634301"/>
            <a:ext cx="151216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193" name="Obdélník 19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194" name="Skupina 19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4" name="Ovál 20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5" name="TextovéPole 20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195" name="Skupina 19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2" name="Ovál 20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3" name="TextovéPole 20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196" name="Skupina 19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00" name="Ovál 19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01" name="TextovéPole 20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206" name="TextovéPole 205"/>
          <p:cNvSpPr txBox="1"/>
          <p:nvPr/>
        </p:nvSpPr>
        <p:spPr>
          <a:xfrm>
            <a:off x="2127937" y="2098633"/>
            <a:ext cx="306494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7</a:t>
            </a:r>
          </a:p>
        </p:txBody>
      </p:sp>
      <p:sp>
        <p:nvSpPr>
          <p:cNvPr id="207" name="TextovéPole 206"/>
          <p:cNvSpPr txBox="1"/>
          <p:nvPr/>
        </p:nvSpPr>
        <p:spPr>
          <a:xfrm>
            <a:off x="2153956" y="246623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210" name="TextovéPole 209"/>
          <p:cNvSpPr txBox="1"/>
          <p:nvPr/>
        </p:nvSpPr>
        <p:spPr>
          <a:xfrm>
            <a:off x="2393731" y="2523124"/>
            <a:ext cx="3097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n</a:t>
            </a:r>
          </a:p>
        </p:txBody>
      </p:sp>
      <p:grpSp>
        <p:nvGrpSpPr>
          <p:cNvPr id="32" name="Skupina 31"/>
          <p:cNvGrpSpPr/>
          <p:nvPr/>
        </p:nvGrpSpPr>
        <p:grpSpPr>
          <a:xfrm>
            <a:off x="1304974" y="1219423"/>
            <a:ext cx="1512168" cy="384446"/>
            <a:chOff x="1498327" y="3476602"/>
            <a:chExt cx="1512168" cy="384446"/>
          </a:xfrm>
        </p:grpSpPr>
        <p:grpSp>
          <p:nvGrpSpPr>
            <p:cNvPr id="150" name="Skupina 149"/>
            <p:cNvGrpSpPr/>
            <p:nvPr/>
          </p:nvGrpSpPr>
          <p:grpSpPr>
            <a:xfrm>
              <a:off x="1498327" y="3482173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51" name="Obdélník 15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52" name="Skupina 15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62" name="Ovál 161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63" name="TextovéPole 162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53" name="Skupina 15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60" name="Ovál 15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61" name="TextovéPole 16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54" name="Skupina 15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58" name="Ovál 15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59" name="TextovéPole 15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5</a:t>
                  </a:r>
                </a:p>
              </p:txBody>
            </p:sp>
          </p:grpSp>
          <p:grpSp>
            <p:nvGrpSpPr>
              <p:cNvPr id="155" name="Skupina 154"/>
              <p:cNvGrpSpPr/>
              <p:nvPr/>
            </p:nvGrpSpPr>
            <p:grpSpPr>
              <a:xfrm>
                <a:off x="2533105" y="1742588"/>
                <a:ext cx="412292" cy="276999"/>
                <a:chOff x="2527379" y="510360"/>
                <a:chExt cx="412292" cy="276999"/>
              </a:xfrm>
              <a:grpFill/>
            </p:grpSpPr>
            <p:sp>
              <p:nvSpPr>
                <p:cNvPr id="156" name="Ovál 15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57" name="TextovéPole 156"/>
                <p:cNvSpPr txBox="1"/>
                <p:nvPr/>
              </p:nvSpPr>
              <p:spPr>
                <a:xfrm>
                  <a:off x="2527379" y="510360"/>
                  <a:ext cx="412292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n+3</a:t>
                  </a:r>
                </a:p>
              </p:txBody>
            </p:sp>
          </p:grpSp>
        </p:grpSp>
        <p:sp>
          <p:nvSpPr>
            <p:cNvPr id="211" name="TextovéPole 210"/>
            <p:cNvSpPr txBox="1"/>
            <p:nvPr/>
          </p:nvSpPr>
          <p:spPr>
            <a:xfrm>
              <a:off x="2356428" y="347660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…</a:t>
              </a:r>
            </a:p>
          </p:txBody>
        </p:sp>
      </p:grpSp>
      <p:grpSp>
        <p:nvGrpSpPr>
          <p:cNvPr id="35" name="Skupina 34"/>
          <p:cNvGrpSpPr/>
          <p:nvPr/>
        </p:nvGrpSpPr>
        <p:grpSpPr>
          <a:xfrm>
            <a:off x="1294353" y="3329949"/>
            <a:ext cx="1512168" cy="378875"/>
            <a:chOff x="1498327" y="4350264"/>
            <a:chExt cx="1512168" cy="378875"/>
          </a:xfrm>
        </p:grpSpPr>
        <p:grpSp>
          <p:nvGrpSpPr>
            <p:cNvPr id="178" name="Skupina 177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79" name="Obdélník 17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80" name="Skupina 179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90" name="Ovál 18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91" name="TextovéPole 19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81" name="Skupina 180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88" name="Ovál 18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89" name="TextovéPole 18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182" name="Skupina 181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86" name="Ovál 18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87" name="TextovéPole 186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208" name="TextovéPole 207"/>
            <p:cNvSpPr txBox="1"/>
            <p:nvPr/>
          </p:nvSpPr>
          <p:spPr>
            <a:xfrm>
              <a:off x="2328200" y="4391251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214" name="TextovéPole 213"/>
            <p:cNvSpPr txBox="1"/>
            <p:nvPr/>
          </p:nvSpPr>
          <p:spPr>
            <a:xfrm>
              <a:off x="2586651" y="4398808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1285865" y="4200694"/>
            <a:ext cx="1512168" cy="378875"/>
            <a:chOff x="1483213" y="1780373"/>
            <a:chExt cx="1512168" cy="378875"/>
          </a:xfrm>
        </p:grpSpPr>
        <p:grpSp>
          <p:nvGrpSpPr>
            <p:cNvPr id="80" name="Skupina 79"/>
            <p:cNvGrpSpPr/>
            <p:nvPr/>
          </p:nvGrpSpPr>
          <p:grpSpPr>
            <a:xfrm>
              <a:off x="1483213" y="1780373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81" name="Obdélník 8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82" name="Skupina 8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92" name="Ovál 91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93" name="TextovéPole 92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83" name="Skupina 8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90" name="Ovál 8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91" name="TextovéPole 90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84" name="Skupina 8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88" name="Ovál 8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89" name="TextovéPole 88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</p:grpSp>
        </p:grpSp>
        <p:sp>
          <p:nvSpPr>
            <p:cNvPr id="2" name="Ovál 1"/>
            <p:cNvSpPr/>
            <p:nvPr/>
          </p:nvSpPr>
          <p:spPr>
            <a:xfrm>
              <a:off x="2102192" y="1869629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27" name="Ovál 126"/>
          <p:cNvSpPr/>
          <p:nvPr/>
        </p:nvSpPr>
        <p:spPr>
          <a:xfrm>
            <a:off x="1907704" y="2136418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8" name="Ovál 127"/>
          <p:cNvSpPr/>
          <p:nvPr/>
        </p:nvSpPr>
        <p:spPr>
          <a:xfrm>
            <a:off x="1922818" y="2549790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31" name="Skupina 30"/>
          <p:cNvGrpSpPr/>
          <p:nvPr/>
        </p:nvGrpSpPr>
        <p:grpSpPr>
          <a:xfrm>
            <a:off x="1312531" y="1632636"/>
            <a:ext cx="1512168" cy="378875"/>
            <a:chOff x="1490770" y="3921778"/>
            <a:chExt cx="1512168" cy="378875"/>
          </a:xfrm>
        </p:grpSpPr>
        <p:grpSp>
          <p:nvGrpSpPr>
            <p:cNvPr id="164" name="Skupina 163"/>
            <p:cNvGrpSpPr/>
            <p:nvPr/>
          </p:nvGrpSpPr>
          <p:grpSpPr>
            <a:xfrm>
              <a:off x="1490770" y="3921778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65" name="Obdélník 164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66" name="Skupina 165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76" name="Ovál 175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77" name="TextovéPole 176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167" name="Skupina 166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174" name="Ovál 173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75" name="TextovéPole 174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</p:grpSp>
        <p:sp>
          <p:nvSpPr>
            <p:cNvPr id="212" name="TextovéPole 211"/>
            <p:cNvSpPr txBox="1"/>
            <p:nvPr/>
          </p:nvSpPr>
          <p:spPr>
            <a:xfrm>
              <a:off x="2555776" y="3974317"/>
              <a:ext cx="412292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n+1</a:t>
              </a:r>
            </a:p>
          </p:txBody>
        </p:sp>
        <p:sp>
          <p:nvSpPr>
            <p:cNvPr id="213" name="TextovéPole 212"/>
            <p:cNvSpPr txBox="1"/>
            <p:nvPr/>
          </p:nvSpPr>
          <p:spPr>
            <a:xfrm>
              <a:off x="2339752" y="392376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prstClr val="black"/>
                  </a:solidFill>
                </a:rPr>
                <a:t>…</a:t>
              </a:r>
            </a:p>
          </p:txBody>
        </p:sp>
        <p:sp>
          <p:nvSpPr>
            <p:cNvPr id="215" name="TextovéPole 214"/>
            <p:cNvSpPr txBox="1"/>
            <p:nvPr/>
          </p:nvSpPr>
          <p:spPr>
            <a:xfrm>
              <a:off x="2081948" y="3966760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139" name="Ovál 138"/>
            <p:cNvSpPr/>
            <p:nvPr/>
          </p:nvSpPr>
          <p:spPr>
            <a:xfrm>
              <a:off x="2123728" y="4005064"/>
              <a:ext cx="216024" cy="216024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</p:grpSp>
      <p:sp>
        <p:nvSpPr>
          <p:cNvPr id="141" name="Ovál 140"/>
          <p:cNvSpPr/>
          <p:nvPr/>
        </p:nvSpPr>
        <p:spPr>
          <a:xfrm>
            <a:off x="1922818" y="4717587"/>
            <a:ext cx="216024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2" name="TextovéPole 141"/>
          <p:cNvSpPr txBox="1"/>
          <p:nvPr/>
        </p:nvSpPr>
        <p:spPr>
          <a:xfrm>
            <a:off x="2169717" y="4668250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6" name="Skupina 35"/>
          <p:cNvGrpSpPr/>
          <p:nvPr/>
        </p:nvGrpSpPr>
        <p:grpSpPr>
          <a:xfrm>
            <a:off x="1312531" y="2890893"/>
            <a:ext cx="1512168" cy="378875"/>
            <a:chOff x="1490770" y="5214086"/>
            <a:chExt cx="1512168" cy="378875"/>
          </a:xfrm>
        </p:grpSpPr>
        <p:grpSp>
          <p:nvGrpSpPr>
            <p:cNvPr id="108" name="Skupina 107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9" name="Obdélník 10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110" name="Skupina 109"/>
              <p:cNvGrpSpPr/>
              <p:nvPr/>
            </p:nvGrpSpPr>
            <p:grpSpPr>
              <a:xfrm>
                <a:off x="1509879" y="1746064"/>
                <a:ext cx="357790" cy="276999"/>
                <a:chOff x="2668047" y="510360"/>
                <a:chExt cx="357790" cy="276999"/>
              </a:xfrm>
              <a:grpFill/>
            </p:grpSpPr>
            <p:sp>
              <p:nvSpPr>
                <p:cNvPr id="120" name="Ovál 119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21" name="TextovéPole 120"/>
                <p:cNvSpPr txBox="1"/>
                <p:nvPr/>
              </p:nvSpPr>
              <p:spPr>
                <a:xfrm>
                  <a:off x="2668047" y="510360"/>
                  <a:ext cx="357790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10</a:t>
                  </a:r>
                </a:p>
              </p:txBody>
            </p:sp>
          </p:grpSp>
          <p:grpSp>
            <p:nvGrpSpPr>
              <p:cNvPr id="111" name="Skupina 110"/>
              <p:cNvGrpSpPr/>
              <p:nvPr/>
            </p:nvGrpSpPr>
            <p:grpSpPr>
              <a:xfrm>
                <a:off x="1782797" y="1742588"/>
                <a:ext cx="357790" cy="276999"/>
                <a:chOff x="2668047" y="510360"/>
                <a:chExt cx="357790" cy="276999"/>
              </a:xfrm>
              <a:grpFill/>
            </p:grpSpPr>
            <p:sp>
              <p:nvSpPr>
                <p:cNvPr id="118" name="Ovál 117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119" name="TextovéPole 118"/>
                <p:cNvSpPr txBox="1"/>
                <p:nvPr/>
              </p:nvSpPr>
              <p:spPr>
                <a:xfrm>
                  <a:off x="2668047" y="510360"/>
                  <a:ext cx="357790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21</a:t>
                  </a:r>
                </a:p>
              </p:txBody>
            </p:sp>
          </p:grpSp>
        </p:grpSp>
        <p:sp>
          <p:nvSpPr>
            <p:cNvPr id="143" name="TextovéPole 142"/>
            <p:cNvSpPr txBox="1"/>
            <p:nvPr/>
          </p:nvSpPr>
          <p:spPr>
            <a:xfrm>
              <a:off x="2002383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144" name="TextovéPole 143"/>
            <p:cNvSpPr txBox="1"/>
            <p:nvPr/>
          </p:nvSpPr>
          <p:spPr>
            <a:xfrm>
              <a:off x="2260581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2775169" y="1200589"/>
            <a:ext cx="276999" cy="4293973"/>
            <a:chOff x="2960965" y="3429000"/>
            <a:chExt cx="276999" cy="2209577"/>
          </a:xfrm>
        </p:grpSpPr>
        <p:sp>
          <p:nvSpPr>
            <p:cNvPr id="3" name="Obdélník 2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 rot="16200000">
              <a:off x="2728670" y="4378604"/>
              <a:ext cx="7415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realizovatelné</a:t>
              </a:r>
            </a:p>
          </p:txBody>
        </p:sp>
      </p:grpSp>
      <p:sp>
        <p:nvSpPr>
          <p:cNvPr id="23" name="Obdélník 22"/>
          <p:cNvSpPr/>
          <p:nvPr/>
        </p:nvSpPr>
        <p:spPr>
          <a:xfrm>
            <a:off x="1267189" y="5661248"/>
            <a:ext cx="172819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Modul OS „A“</a:t>
            </a:r>
          </a:p>
          <a:p>
            <a:pPr algn="ctr"/>
            <a:r>
              <a:rPr lang="cs-CZ" sz="1000" dirty="0">
                <a:solidFill>
                  <a:prstClr val="black"/>
                </a:solidFill>
              </a:rPr>
              <a:t>(ideální stav při maximalizaci zdrojových možností země)</a:t>
            </a:r>
          </a:p>
        </p:txBody>
      </p:sp>
      <p:sp>
        <p:nvSpPr>
          <p:cNvPr id="168" name="Obdélník 167"/>
          <p:cNvSpPr/>
          <p:nvPr/>
        </p:nvSpPr>
        <p:spPr>
          <a:xfrm>
            <a:off x="3378092" y="5661248"/>
            <a:ext cx="1330367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</a:t>
            </a:r>
            <a:r>
              <a:rPr lang="cs-CZ" sz="1400" b="1" dirty="0">
                <a:solidFill>
                  <a:prstClr val="black"/>
                </a:solidFill>
              </a:rPr>
              <a:t>„</a:t>
            </a:r>
            <a:r>
              <a:rPr lang="cs-CZ" sz="1400" dirty="0">
                <a:solidFill>
                  <a:prstClr val="black"/>
                </a:solidFill>
              </a:rPr>
              <a:t>B</a:t>
            </a:r>
            <a:r>
              <a:rPr lang="cs-CZ" sz="1400" b="1" dirty="0">
                <a:solidFill>
                  <a:prstClr val="black"/>
                </a:solidFill>
              </a:rPr>
              <a:t>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(skutečný stav při aktuální alokaci zdrojů)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3378092" y="1193031"/>
            <a:ext cx="1087676" cy="301677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8" name="Obdélník 197"/>
          <p:cNvSpPr/>
          <p:nvPr/>
        </p:nvSpPr>
        <p:spPr>
          <a:xfrm>
            <a:off x="5076056" y="1191387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23" name="Obdélník 222"/>
          <p:cNvSpPr/>
          <p:nvPr/>
        </p:nvSpPr>
        <p:spPr>
          <a:xfrm>
            <a:off x="5076056" y="1200588"/>
            <a:ext cx="1087676" cy="1701251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24" name="Obdélník 223"/>
          <p:cNvSpPr/>
          <p:nvPr/>
        </p:nvSpPr>
        <p:spPr>
          <a:xfrm>
            <a:off x="5041833" y="5649696"/>
            <a:ext cx="1330367" cy="875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„C“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(variantní stav s potřebnou alokací zdrojů přepočtený na míru rizika a politické zadání )</a:t>
            </a:r>
          </a:p>
        </p:txBody>
      </p:sp>
      <p:sp>
        <p:nvSpPr>
          <p:cNvPr id="225" name="Obdélník 224"/>
          <p:cNvSpPr/>
          <p:nvPr/>
        </p:nvSpPr>
        <p:spPr>
          <a:xfrm>
            <a:off x="6770025" y="1198944"/>
            <a:ext cx="1296144" cy="43015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36" name="Obdélník 235"/>
          <p:cNvSpPr/>
          <p:nvPr/>
        </p:nvSpPr>
        <p:spPr>
          <a:xfrm>
            <a:off x="6732240" y="5657253"/>
            <a:ext cx="1330367" cy="8756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</a:rPr>
              <a:t>Modul OS „D“</a:t>
            </a:r>
          </a:p>
          <a:p>
            <a:pPr algn="ctr"/>
            <a:r>
              <a:rPr lang="cs-CZ" sz="800" dirty="0">
                <a:solidFill>
                  <a:prstClr val="black"/>
                </a:solidFill>
              </a:rPr>
              <a:t>(variantní stav s potřebnou alokací zdrojů přepočtený na míru rizika a politické zadání)</a:t>
            </a:r>
          </a:p>
        </p:txBody>
      </p:sp>
      <p:sp>
        <p:nvSpPr>
          <p:cNvPr id="47" name="Obdélník 46"/>
          <p:cNvSpPr/>
          <p:nvPr/>
        </p:nvSpPr>
        <p:spPr>
          <a:xfrm>
            <a:off x="3021447" y="1186106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2" name="Obdélník 241"/>
          <p:cNvSpPr/>
          <p:nvPr/>
        </p:nvSpPr>
        <p:spPr>
          <a:xfrm>
            <a:off x="4696907" y="1196752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43" name="Obdélník 242"/>
          <p:cNvSpPr/>
          <p:nvPr/>
        </p:nvSpPr>
        <p:spPr>
          <a:xfrm>
            <a:off x="6398433" y="1196752"/>
            <a:ext cx="356645" cy="4306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56" name="Šipka doprava 55"/>
          <p:cNvSpPr/>
          <p:nvPr/>
        </p:nvSpPr>
        <p:spPr>
          <a:xfrm>
            <a:off x="8130620" y="1308814"/>
            <a:ext cx="905876" cy="4157757"/>
          </a:xfrm>
          <a:prstGeom prst="rightArrow">
            <a:avLst>
              <a:gd name="adj1" fmla="val 85698"/>
              <a:gd name="adj2" fmla="val 6159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700" dirty="0">
              <a:solidFill>
                <a:prstClr val="black"/>
              </a:solidFill>
            </a:endParaRPr>
          </a:p>
        </p:txBody>
      </p:sp>
      <p:sp>
        <p:nvSpPr>
          <p:cNvPr id="57" name="TextovéPole 56"/>
          <p:cNvSpPr txBox="1"/>
          <p:nvPr/>
        </p:nvSpPr>
        <p:spPr>
          <a:xfrm rot="16200000">
            <a:off x="7620967" y="31232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prstClr val="black"/>
                </a:solidFill>
              </a:rPr>
              <a:t>STRATAL</a:t>
            </a:r>
          </a:p>
        </p:txBody>
      </p:sp>
      <p:grpSp>
        <p:nvGrpSpPr>
          <p:cNvPr id="244" name="Skupina 243"/>
          <p:cNvGrpSpPr/>
          <p:nvPr/>
        </p:nvGrpSpPr>
        <p:grpSpPr>
          <a:xfrm>
            <a:off x="3399504" y="5078035"/>
            <a:ext cx="127133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45" name="Obdélník 244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46" name="Skupina 245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47" name="Ovál 24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48" name="TextovéPole 24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49" name="Skupina 248"/>
          <p:cNvGrpSpPr/>
          <p:nvPr/>
        </p:nvGrpSpPr>
        <p:grpSpPr>
          <a:xfrm>
            <a:off x="3404758" y="4647138"/>
            <a:ext cx="127262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50" name="Obdélník 249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51" name="Skupina 250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8" name="Ovál 25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9" name="TextovéPole 25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52" name="Skupina 251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6" name="Ovál 255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7" name="TextovéPole 256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53" name="Skupina 252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54" name="Ovál 25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55" name="TextovéPole 25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61" name="Skupina 260"/>
          <p:cNvGrpSpPr/>
          <p:nvPr/>
        </p:nvGrpSpPr>
        <p:grpSpPr>
          <a:xfrm>
            <a:off x="3380394" y="4213531"/>
            <a:ext cx="129699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63" name="Obdélník 262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64" name="Skupina 263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71" name="Ovál 27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2" name="TextovéPole 27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65" name="Skupina 264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69" name="Ovál 26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70" name="TextovéPole 26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66" name="Skupina 265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67" name="Ovál 26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68" name="TextovéPole 26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274" name="TextovéPole 273"/>
          <p:cNvSpPr txBox="1"/>
          <p:nvPr/>
        </p:nvSpPr>
        <p:spPr>
          <a:xfrm>
            <a:off x="4067944" y="4688644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169" name="Skupina 168"/>
          <p:cNvGrpSpPr/>
          <p:nvPr/>
        </p:nvGrpSpPr>
        <p:grpSpPr>
          <a:xfrm>
            <a:off x="4431460" y="4209810"/>
            <a:ext cx="276999" cy="1277194"/>
            <a:chOff x="2960961" y="3429000"/>
            <a:chExt cx="276999" cy="2209577"/>
          </a:xfrm>
        </p:grpSpPr>
        <p:sp>
          <p:nvSpPr>
            <p:cNvPr id="170" name="Obdélník 169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171" name="TextovéPole 170"/>
            <p:cNvSpPr txBox="1"/>
            <p:nvPr/>
          </p:nvSpPr>
          <p:spPr>
            <a:xfrm rot="16200000">
              <a:off x="2572842" y="4703054"/>
              <a:ext cx="105323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realizovatelné</a:t>
              </a:r>
            </a:p>
          </p:txBody>
        </p:sp>
      </p:grpSp>
      <p:grpSp>
        <p:nvGrpSpPr>
          <p:cNvPr id="275" name="Skupina 274"/>
          <p:cNvGrpSpPr/>
          <p:nvPr/>
        </p:nvGrpSpPr>
        <p:grpSpPr>
          <a:xfrm>
            <a:off x="5076489" y="3785147"/>
            <a:ext cx="129571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76" name="Obdélník 275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277" name="TextovéPole 276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278" name="Skupina 277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79" name="Ovál 278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0" name="TextovéPole 279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281" name="Skupina 280"/>
          <p:cNvGrpSpPr/>
          <p:nvPr/>
        </p:nvGrpSpPr>
        <p:grpSpPr>
          <a:xfrm>
            <a:off x="5087608" y="5087697"/>
            <a:ext cx="128119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82" name="Obdélník 281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83" name="Skupina 282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84" name="Ovál 283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85" name="TextovéPole 284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86" name="Skupina 285"/>
          <p:cNvGrpSpPr/>
          <p:nvPr/>
        </p:nvGrpSpPr>
        <p:grpSpPr>
          <a:xfrm>
            <a:off x="5092863" y="4656800"/>
            <a:ext cx="121727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287" name="Obdélník 286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288" name="Skupina 287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5" name="Ovál 29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6" name="TextovéPole 295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289" name="Skupina 288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3" name="Ovál 292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4" name="TextovéPole 293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290" name="Skupina 289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291" name="Ovál 29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292" name="TextovéPole 29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297" name="Skupina 296"/>
          <p:cNvGrpSpPr/>
          <p:nvPr/>
        </p:nvGrpSpPr>
        <p:grpSpPr>
          <a:xfrm>
            <a:off x="5076987" y="3352448"/>
            <a:ext cx="1295213" cy="378875"/>
            <a:chOff x="1498327" y="4350264"/>
            <a:chExt cx="1512168" cy="378875"/>
          </a:xfrm>
        </p:grpSpPr>
        <p:grpSp>
          <p:nvGrpSpPr>
            <p:cNvPr id="298" name="Skupina 297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01" name="Obdélník 300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02" name="Skupina 301"/>
              <p:cNvGrpSpPr/>
              <p:nvPr/>
            </p:nvGrpSpPr>
            <p:grpSpPr>
              <a:xfrm>
                <a:off x="1509879" y="1746064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9" name="Ovál 308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10" name="TextovéPole 309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03" name="Skupina 302"/>
              <p:cNvGrpSpPr/>
              <p:nvPr/>
            </p:nvGrpSpPr>
            <p:grpSpPr>
              <a:xfrm>
                <a:off x="1782797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7" name="Ovál 306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08" name="TextovéPole 307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04" name="Skupina 303"/>
              <p:cNvGrpSpPr/>
              <p:nvPr/>
            </p:nvGrpSpPr>
            <p:grpSpPr>
              <a:xfrm>
                <a:off x="2059924" y="1742588"/>
                <a:ext cx="306494" cy="276999"/>
                <a:chOff x="2668047" y="510360"/>
                <a:chExt cx="306494" cy="276999"/>
              </a:xfrm>
              <a:grpFill/>
            </p:grpSpPr>
            <p:sp>
              <p:nvSpPr>
                <p:cNvPr id="305" name="Ovál 304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06" name="TextovéPole 305"/>
                <p:cNvSpPr txBox="1"/>
                <p:nvPr/>
              </p:nvSpPr>
              <p:spPr>
                <a:xfrm>
                  <a:off x="2668047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299" name="TextovéPole 298"/>
            <p:cNvSpPr txBox="1"/>
            <p:nvPr/>
          </p:nvSpPr>
          <p:spPr>
            <a:xfrm>
              <a:off x="2328200" y="4391251"/>
              <a:ext cx="306494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00" name="TextovéPole 299"/>
            <p:cNvSpPr txBox="1"/>
            <p:nvPr/>
          </p:nvSpPr>
          <p:spPr>
            <a:xfrm>
              <a:off x="2524891" y="4391251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12" name="Skupina 311"/>
          <p:cNvGrpSpPr/>
          <p:nvPr/>
        </p:nvGrpSpPr>
        <p:grpSpPr>
          <a:xfrm>
            <a:off x="5068499" y="4223193"/>
            <a:ext cx="130030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14" name="Obdélník 31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15" name="Skupina 31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22" name="Ovál 32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3" name="TextovéPole 32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16" name="Skupina 315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20" name="Ovál 31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21" name="TextovéPole 320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17" name="Skupina 316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18" name="Ovál 31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19" name="TextovéPole 318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325" name="TextovéPole 324"/>
          <p:cNvSpPr txBox="1"/>
          <p:nvPr/>
        </p:nvSpPr>
        <p:spPr>
          <a:xfrm>
            <a:off x="5798386" y="4690749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26" name="Skupina 325"/>
          <p:cNvGrpSpPr/>
          <p:nvPr/>
        </p:nvGrpSpPr>
        <p:grpSpPr>
          <a:xfrm>
            <a:off x="5095165" y="2913392"/>
            <a:ext cx="1277035" cy="378875"/>
            <a:chOff x="1490770" y="5214086"/>
            <a:chExt cx="1512168" cy="378875"/>
          </a:xfrm>
        </p:grpSpPr>
        <p:grpSp>
          <p:nvGrpSpPr>
            <p:cNvPr id="327" name="Skupina 326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30" name="Obdélník 329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31" name="Skupina 330"/>
              <p:cNvGrpSpPr/>
              <p:nvPr/>
            </p:nvGrpSpPr>
            <p:grpSpPr>
              <a:xfrm>
                <a:off x="1516434" y="1746064"/>
                <a:ext cx="362927" cy="276999"/>
                <a:chOff x="2674602" y="510360"/>
                <a:chExt cx="362927" cy="276999"/>
              </a:xfrm>
              <a:grpFill/>
            </p:grpSpPr>
            <p:sp>
              <p:nvSpPr>
                <p:cNvPr id="335" name="Ovál 334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36" name="TextovéPole 335"/>
                <p:cNvSpPr txBox="1"/>
                <p:nvPr/>
              </p:nvSpPr>
              <p:spPr>
                <a:xfrm>
                  <a:off x="2674602" y="510360"/>
                  <a:ext cx="362927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32" name="Skupina 331"/>
              <p:cNvGrpSpPr/>
              <p:nvPr/>
            </p:nvGrpSpPr>
            <p:grpSpPr>
              <a:xfrm>
                <a:off x="1796759" y="1742588"/>
                <a:ext cx="423668" cy="276999"/>
                <a:chOff x="2682009" y="510360"/>
                <a:chExt cx="423668" cy="276999"/>
              </a:xfrm>
              <a:grpFill/>
            </p:grpSpPr>
            <p:sp>
              <p:nvSpPr>
                <p:cNvPr id="333" name="Ovál 332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34" name="TextovéPole 333"/>
                <p:cNvSpPr txBox="1"/>
                <p:nvPr/>
              </p:nvSpPr>
              <p:spPr>
                <a:xfrm>
                  <a:off x="2682009" y="510360"/>
                  <a:ext cx="423668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20</a:t>
                  </a:r>
                </a:p>
              </p:txBody>
            </p:sp>
          </p:grpSp>
        </p:grpSp>
        <p:sp>
          <p:nvSpPr>
            <p:cNvPr id="328" name="TextovéPole 327"/>
            <p:cNvSpPr txBox="1"/>
            <p:nvPr/>
          </p:nvSpPr>
          <p:spPr>
            <a:xfrm>
              <a:off x="2065008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329" name="TextovéPole 328"/>
            <p:cNvSpPr txBox="1"/>
            <p:nvPr/>
          </p:nvSpPr>
          <p:spPr>
            <a:xfrm>
              <a:off x="2389349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199" name="Skupina 198"/>
          <p:cNvGrpSpPr/>
          <p:nvPr/>
        </p:nvGrpSpPr>
        <p:grpSpPr>
          <a:xfrm>
            <a:off x="6129426" y="2811401"/>
            <a:ext cx="276999" cy="2683160"/>
            <a:chOff x="2960963" y="3429000"/>
            <a:chExt cx="276999" cy="2209577"/>
          </a:xfrm>
        </p:grpSpPr>
        <p:sp>
          <p:nvSpPr>
            <p:cNvPr id="209" name="Obdélník 208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216" name="TextovéPole 215"/>
            <p:cNvSpPr txBox="1"/>
            <p:nvPr/>
          </p:nvSpPr>
          <p:spPr>
            <a:xfrm rot="16200000">
              <a:off x="2404420" y="4703054"/>
              <a:ext cx="1390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       realizovatelné</a:t>
              </a:r>
            </a:p>
          </p:txBody>
        </p:sp>
      </p:grpSp>
      <p:grpSp>
        <p:nvGrpSpPr>
          <p:cNvPr id="337" name="Skupina 336"/>
          <p:cNvGrpSpPr/>
          <p:nvPr/>
        </p:nvGrpSpPr>
        <p:grpSpPr>
          <a:xfrm>
            <a:off x="6782010" y="3773595"/>
            <a:ext cx="1295711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38" name="Obdélník 337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sp>
          <p:nvSpPr>
            <p:cNvPr id="339" name="TextovéPole 338"/>
            <p:cNvSpPr txBox="1"/>
            <p:nvPr/>
          </p:nvSpPr>
          <p:spPr>
            <a:xfrm>
              <a:off x="2030566" y="1750890"/>
              <a:ext cx="306494" cy="3046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grpSp>
          <p:nvGrpSpPr>
            <p:cNvPr id="340" name="Skupina 339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41" name="Ovál 340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2" name="TextovéPole 341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343" name="Skupina 342"/>
          <p:cNvGrpSpPr/>
          <p:nvPr/>
        </p:nvGrpSpPr>
        <p:grpSpPr>
          <a:xfrm>
            <a:off x="6793129" y="5076145"/>
            <a:ext cx="1281197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44" name="Obdélník 34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45" name="Skupina 34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46" name="Ovál 345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47" name="TextovéPole 346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348" name="Skupina 347"/>
          <p:cNvGrpSpPr/>
          <p:nvPr/>
        </p:nvGrpSpPr>
        <p:grpSpPr>
          <a:xfrm>
            <a:off x="6783270" y="4645248"/>
            <a:ext cx="1217278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49" name="Obdélník 348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50" name="Skupina 349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7" name="Ovál 35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8" name="TextovéPole 357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51" name="Skupina 350"/>
            <p:cNvGrpSpPr/>
            <p:nvPr/>
          </p:nvGrpSpPr>
          <p:grpSpPr>
            <a:xfrm>
              <a:off x="1782797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5" name="Ovál 35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6" name="TextovéPole 355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52" name="Skupina 351"/>
            <p:cNvGrpSpPr/>
            <p:nvPr/>
          </p:nvGrpSpPr>
          <p:grpSpPr>
            <a:xfrm>
              <a:off x="2059924" y="1742588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53" name="Ovál 352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54" name="TextovéPole 353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9" name="Skupina 358"/>
          <p:cNvGrpSpPr/>
          <p:nvPr/>
        </p:nvGrpSpPr>
        <p:grpSpPr>
          <a:xfrm>
            <a:off x="6782508" y="3340896"/>
            <a:ext cx="1295213" cy="378875"/>
            <a:chOff x="1498327" y="4350264"/>
            <a:chExt cx="1512168" cy="378875"/>
          </a:xfrm>
        </p:grpSpPr>
        <p:grpSp>
          <p:nvGrpSpPr>
            <p:cNvPr id="360" name="Skupina 359"/>
            <p:cNvGrpSpPr/>
            <p:nvPr/>
          </p:nvGrpSpPr>
          <p:grpSpPr>
            <a:xfrm>
              <a:off x="1498327" y="4350264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63" name="Obdélník 362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grpSp>
            <p:nvGrpSpPr>
              <p:cNvPr id="364" name="Skupina 363"/>
              <p:cNvGrpSpPr/>
              <p:nvPr/>
            </p:nvGrpSpPr>
            <p:grpSpPr>
              <a:xfrm>
                <a:off x="1501037" y="1746064"/>
                <a:ext cx="306494" cy="276999"/>
                <a:chOff x="2659205" y="510360"/>
                <a:chExt cx="306494" cy="276999"/>
              </a:xfrm>
              <a:grpFill/>
            </p:grpSpPr>
            <p:sp>
              <p:nvSpPr>
                <p:cNvPr id="371" name="Ovál 370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72" name="TextovéPole 371"/>
                <p:cNvSpPr txBox="1"/>
                <p:nvPr/>
              </p:nvSpPr>
              <p:spPr>
                <a:xfrm>
                  <a:off x="2659205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1</a:t>
                  </a:r>
                </a:p>
              </p:txBody>
            </p:sp>
          </p:grpSp>
          <p:grpSp>
            <p:nvGrpSpPr>
              <p:cNvPr id="365" name="Skupina 364"/>
              <p:cNvGrpSpPr/>
              <p:nvPr/>
            </p:nvGrpSpPr>
            <p:grpSpPr>
              <a:xfrm>
                <a:off x="1753246" y="1742588"/>
                <a:ext cx="306494" cy="276999"/>
                <a:chOff x="2638496" y="510360"/>
                <a:chExt cx="306494" cy="276999"/>
              </a:xfrm>
              <a:grpFill/>
            </p:grpSpPr>
            <p:sp>
              <p:nvSpPr>
                <p:cNvPr id="369" name="Ovál 368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70" name="TextovéPole 369"/>
                <p:cNvSpPr txBox="1"/>
                <p:nvPr/>
              </p:nvSpPr>
              <p:spPr>
                <a:xfrm>
                  <a:off x="2638496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366" name="Skupina 365"/>
              <p:cNvGrpSpPr/>
              <p:nvPr/>
            </p:nvGrpSpPr>
            <p:grpSpPr>
              <a:xfrm>
                <a:off x="2005456" y="1742588"/>
                <a:ext cx="306494" cy="276999"/>
                <a:chOff x="2613579" y="510360"/>
                <a:chExt cx="306494" cy="276999"/>
              </a:xfrm>
              <a:grpFill/>
            </p:grpSpPr>
            <p:sp>
              <p:nvSpPr>
                <p:cNvPr id="367" name="Ovál 366"/>
                <p:cNvSpPr/>
                <p:nvPr/>
              </p:nvSpPr>
              <p:spPr>
                <a:xfrm>
                  <a:off x="2699792" y="548680"/>
                  <a:ext cx="216024" cy="216024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700" baseline="-25000" dirty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  <p:sp>
              <p:nvSpPr>
                <p:cNvPr id="368" name="TextovéPole 367"/>
                <p:cNvSpPr txBox="1"/>
                <p:nvPr/>
              </p:nvSpPr>
              <p:spPr>
                <a:xfrm>
                  <a:off x="2613579" y="510360"/>
                  <a:ext cx="306494" cy="276999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200" dirty="0">
                      <a:solidFill>
                        <a:prstClr val="black"/>
                      </a:solidFill>
                    </a:rPr>
                    <a:t>S</a:t>
                  </a:r>
                  <a:r>
                    <a:rPr lang="cs-CZ" sz="1200" baseline="-25000" dirty="0">
                      <a:solidFill>
                        <a:prstClr val="black"/>
                      </a:solidFill>
                    </a:rPr>
                    <a:t>6</a:t>
                  </a:r>
                </a:p>
              </p:txBody>
            </p:sp>
          </p:grpSp>
        </p:grpSp>
        <p:sp>
          <p:nvSpPr>
            <p:cNvPr id="361" name="TextovéPole 360"/>
            <p:cNvSpPr txBox="1"/>
            <p:nvPr/>
          </p:nvSpPr>
          <p:spPr>
            <a:xfrm>
              <a:off x="2280336" y="4391251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2519058" y="4396588"/>
              <a:ext cx="306493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9</a:t>
              </a:r>
            </a:p>
          </p:txBody>
        </p:sp>
      </p:grpSp>
      <p:grpSp>
        <p:nvGrpSpPr>
          <p:cNvPr id="373" name="Skupina 372"/>
          <p:cNvGrpSpPr/>
          <p:nvPr/>
        </p:nvGrpSpPr>
        <p:grpSpPr>
          <a:xfrm>
            <a:off x="6774020" y="4211641"/>
            <a:ext cx="130030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374" name="Obdélník 373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375" name="Skupina 374"/>
            <p:cNvGrpSpPr/>
            <p:nvPr/>
          </p:nvGrpSpPr>
          <p:grpSpPr>
            <a:xfrm>
              <a:off x="1509879" y="1746064"/>
              <a:ext cx="306494" cy="276999"/>
              <a:chOff x="2668047" y="510360"/>
              <a:chExt cx="306494" cy="276999"/>
            </a:xfrm>
            <a:grpFill/>
          </p:grpSpPr>
          <p:sp>
            <p:nvSpPr>
              <p:cNvPr id="382" name="Ovál 381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3" name="TextovéPole 382"/>
              <p:cNvSpPr txBox="1"/>
              <p:nvPr/>
            </p:nvSpPr>
            <p:spPr>
              <a:xfrm>
                <a:off x="2668047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376" name="Skupina 375"/>
            <p:cNvGrpSpPr/>
            <p:nvPr/>
          </p:nvGrpSpPr>
          <p:grpSpPr>
            <a:xfrm>
              <a:off x="1782797" y="1750145"/>
              <a:ext cx="306494" cy="276999"/>
              <a:chOff x="2668047" y="517917"/>
              <a:chExt cx="306494" cy="276999"/>
            </a:xfrm>
            <a:grpFill/>
          </p:grpSpPr>
          <p:sp>
            <p:nvSpPr>
              <p:cNvPr id="380" name="Ovál 379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81" name="TextovéPole 380"/>
              <p:cNvSpPr txBox="1"/>
              <p:nvPr/>
            </p:nvSpPr>
            <p:spPr>
              <a:xfrm>
                <a:off x="2668047" y="517917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grpSp>
          <p:nvGrpSpPr>
            <p:cNvPr id="377" name="Skupina 376"/>
            <p:cNvGrpSpPr/>
            <p:nvPr/>
          </p:nvGrpSpPr>
          <p:grpSpPr>
            <a:xfrm>
              <a:off x="2068712" y="1750145"/>
              <a:ext cx="306494" cy="276999"/>
              <a:chOff x="2676835" y="517917"/>
              <a:chExt cx="306494" cy="276999"/>
            </a:xfrm>
            <a:grpFill/>
          </p:grpSpPr>
          <p:sp>
            <p:nvSpPr>
              <p:cNvPr id="378" name="Ovál 377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379" name="TextovéPole 378"/>
              <p:cNvSpPr txBox="1"/>
              <p:nvPr/>
            </p:nvSpPr>
            <p:spPr>
              <a:xfrm>
                <a:off x="2676835" y="517917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</p:grpSp>
      </p:grpSp>
      <p:sp>
        <p:nvSpPr>
          <p:cNvPr id="384" name="TextovéPole 383"/>
          <p:cNvSpPr txBox="1"/>
          <p:nvPr/>
        </p:nvSpPr>
        <p:spPr>
          <a:xfrm>
            <a:off x="7520333" y="4701868"/>
            <a:ext cx="35779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21</a:t>
            </a:r>
          </a:p>
        </p:txBody>
      </p:sp>
      <p:grpSp>
        <p:nvGrpSpPr>
          <p:cNvPr id="385" name="Skupina 384"/>
          <p:cNvGrpSpPr/>
          <p:nvPr/>
        </p:nvGrpSpPr>
        <p:grpSpPr>
          <a:xfrm>
            <a:off x="6800687" y="2901840"/>
            <a:ext cx="1277036" cy="378875"/>
            <a:chOff x="1490770" y="5214086"/>
            <a:chExt cx="1512168" cy="378875"/>
          </a:xfrm>
        </p:grpSpPr>
        <p:grpSp>
          <p:nvGrpSpPr>
            <p:cNvPr id="386" name="Skupina 385"/>
            <p:cNvGrpSpPr/>
            <p:nvPr/>
          </p:nvGrpSpPr>
          <p:grpSpPr>
            <a:xfrm>
              <a:off x="1490770" y="5214086"/>
              <a:ext cx="1512168" cy="378875"/>
              <a:chOff x="1475656" y="1697087"/>
              <a:chExt cx="1512168" cy="378875"/>
            </a:xfrm>
            <a:solidFill>
              <a:schemeClr val="bg1">
                <a:lumMod val="95000"/>
              </a:schemeClr>
            </a:solidFill>
          </p:grpSpPr>
          <p:sp>
            <p:nvSpPr>
              <p:cNvPr id="389" name="Obdélník 388"/>
              <p:cNvSpPr/>
              <p:nvPr/>
            </p:nvSpPr>
            <p:spPr>
              <a:xfrm>
                <a:off x="1475656" y="1697087"/>
                <a:ext cx="1512168" cy="378875"/>
              </a:xfrm>
              <a:prstGeom prst="rect">
                <a:avLst/>
              </a:prstGeom>
              <a:grp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cs-CZ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  <p:sp>
            <p:nvSpPr>
              <p:cNvPr id="395" name="TextovéPole 394"/>
              <p:cNvSpPr txBox="1"/>
              <p:nvPr/>
            </p:nvSpPr>
            <p:spPr>
              <a:xfrm>
                <a:off x="1515666" y="1750419"/>
                <a:ext cx="357790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10</a:t>
                </a:r>
              </a:p>
            </p:txBody>
          </p:sp>
        </p:grpSp>
        <p:sp>
          <p:nvSpPr>
            <p:cNvPr id="387" name="TextovéPole 386"/>
            <p:cNvSpPr txBox="1"/>
            <p:nvPr/>
          </p:nvSpPr>
          <p:spPr>
            <a:xfrm>
              <a:off x="1855121" y="5266985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21</a:t>
              </a:r>
            </a:p>
          </p:txBody>
        </p:sp>
        <p:sp>
          <p:nvSpPr>
            <p:cNvPr id="388" name="TextovéPole 387"/>
            <p:cNvSpPr txBox="1"/>
            <p:nvPr/>
          </p:nvSpPr>
          <p:spPr>
            <a:xfrm>
              <a:off x="2196188" y="5259428"/>
              <a:ext cx="357790" cy="2769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22</a:t>
              </a:r>
            </a:p>
          </p:txBody>
        </p:sp>
      </p:grpSp>
      <p:grpSp>
        <p:nvGrpSpPr>
          <p:cNvPr id="408" name="Skupina 407"/>
          <p:cNvGrpSpPr/>
          <p:nvPr/>
        </p:nvGrpSpPr>
        <p:grpSpPr>
          <a:xfrm>
            <a:off x="6789134" y="2481503"/>
            <a:ext cx="1284286" cy="378875"/>
            <a:chOff x="1475656" y="1697087"/>
            <a:chExt cx="1512168" cy="378875"/>
          </a:xfrm>
          <a:solidFill>
            <a:schemeClr val="bg1">
              <a:lumMod val="95000"/>
            </a:schemeClr>
          </a:solidFill>
        </p:grpSpPr>
        <p:sp>
          <p:nvSpPr>
            <p:cNvPr id="409" name="Obdélník 408"/>
            <p:cNvSpPr/>
            <p:nvPr/>
          </p:nvSpPr>
          <p:spPr>
            <a:xfrm>
              <a:off x="1475656" y="1697087"/>
              <a:ext cx="1512168" cy="378875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cs-CZ" dirty="0">
                  <a:solidFill>
                    <a:prstClr val="black"/>
                  </a:solidFill>
                </a:rPr>
                <a:t>  </a:t>
              </a:r>
            </a:p>
          </p:txBody>
        </p:sp>
        <p:grpSp>
          <p:nvGrpSpPr>
            <p:cNvPr id="410" name="Skupina 409"/>
            <p:cNvGrpSpPr/>
            <p:nvPr/>
          </p:nvGrpSpPr>
          <p:grpSpPr>
            <a:xfrm>
              <a:off x="1484554" y="1746064"/>
              <a:ext cx="306494" cy="276999"/>
              <a:chOff x="2642722" y="510360"/>
              <a:chExt cx="306494" cy="276999"/>
            </a:xfrm>
            <a:grpFill/>
          </p:grpSpPr>
          <p:sp>
            <p:nvSpPr>
              <p:cNvPr id="417" name="Ovál 416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8" name="TextovéPole 417"/>
              <p:cNvSpPr txBox="1"/>
              <p:nvPr/>
            </p:nvSpPr>
            <p:spPr>
              <a:xfrm>
                <a:off x="2642722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grpSp>
          <p:nvGrpSpPr>
            <p:cNvPr id="411" name="Skupina 410"/>
            <p:cNvGrpSpPr/>
            <p:nvPr/>
          </p:nvGrpSpPr>
          <p:grpSpPr>
            <a:xfrm>
              <a:off x="1730011" y="1742588"/>
              <a:ext cx="306494" cy="276999"/>
              <a:chOff x="2615261" y="510360"/>
              <a:chExt cx="306494" cy="276999"/>
            </a:xfrm>
            <a:grpFill/>
          </p:grpSpPr>
          <p:sp>
            <p:nvSpPr>
              <p:cNvPr id="415" name="Ovál 414"/>
              <p:cNvSpPr/>
              <p:nvPr/>
            </p:nvSpPr>
            <p:spPr>
              <a:xfrm>
                <a:off x="2699792" y="548680"/>
                <a:ext cx="216024" cy="216024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700" baseline="-25000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sp>
            <p:nvSpPr>
              <p:cNvPr id="416" name="TextovéPole 415"/>
              <p:cNvSpPr txBox="1"/>
              <p:nvPr/>
            </p:nvSpPr>
            <p:spPr>
              <a:xfrm>
                <a:off x="2615261" y="510360"/>
                <a:ext cx="306494" cy="27699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</a:t>
                </a:r>
                <a:r>
                  <a:rPr lang="cs-CZ" sz="1200" baseline="-25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</p:grpSp>
        <p:sp>
          <p:nvSpPr>
            <p:cNvPr id="414" name="TextovéPole 413"/>
            <p:cNvSpPr txBox="1"/>
            <p:nvPr/>
          </p:nvSpPr>
          <p:spPr>
            <a:xfrm>
              <a:off x="1975469" y="1746265"/>
              <a:ext cx="306496" cy="27699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S</a:t>
              </a:r>
              <a:r>
                <a:rPr lang="cs-CZ" sz="1200" baseline="-25000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sp>
        <p:nvSpPr>
          <p:cNvPr id="420" name="TextovéPole 419"/>
          <p:cNvSpPr txBox="1"/>
          <p:nvPr/>
        </p:nvSpPr>
        <p:spPr>
          <a:xfrm>
            <a:off x="7452320" y="2477508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421" name="TextovéPole 420"/>
          <p:cNvSpPr txBox="1"/>
          <p:nvPr/>
        </p:nvSpPr>
        <p:spPr>
          <a:xfrm>
            <a:off x="7646676" y="2534402"/>
            <a:ext cx="309700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</a:t>
            </a:r>
            <a:r>
              <a:rPr lang="cs-CZ" sz="1200" baseline="-25000" dirty="0">
                <a:solidFill>
                  <a:prstClr val="black"/>
                </a:solidFill>
              </a:rPr>
              <a:t>n</a:t>
            </a:r>
          </a:p>
        </p:txBody>
      </p:sp>
      <p:sp>
        <p:nvSpPr>
          <p:cNvPr id="59" name="Obdélník 58"/>
          <p:cNvSpPr/>
          <p:nvPr/>
        </p:nvSpPr>
        <p:spPr>
          <a:xfrm rot="10800000">
            <a:off x="4480882" y="1183830"/>
            <a:ext cx="205073" cy="3016864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24" name="Obdélník 423"/>
          <p:cNvSpPr/>
          <p:nvPr/>
        </p:nvSpPr>
        <p:spPr>
          <a:xfrm rot="10800000">
            <a:off x="6183743" y="1186103"/>
            <a:ext cx="205073" cy="172000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31000">
                <a:srgbClr val="FF7A00"/>
              </a:gs>
              <a:gs pos="66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425" name="Skupina 424"/>
          <p:cNvGrpSpPr/>
          <p:nvPr/>
        </p:nvGrpSpPr>
        <p:grpSpPr>
          <a:xfrm>
            <a:off x="7835031" y="2088658"/>
            <a:ext cx="276999" cy="3398102"/>
            <a:chOff x="2960963" y="3429000"/>
            <a:chExt cx="276999" cy="2209577"/>
          </a:xfrm>
        </p:grpSpPr>
        <p:sp>
          <p:nvSpPr>
            <p:cNvPr id="426" name="Obdélník 425"/>
            <p:cNvSpPr/>
            <p:nvPr/>
          </p:nvSpPr>
          <p:spPr>
            <a:xfrm>
              <a:off x="3016678" y="3429000"/>
              <a:ext cx="187170" cy="2209577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prstClr val="white"/>
                </a:solidFill>
              </a:endParaRPr>
            </a:p>
          </p:txBody>
        </p:sp>
        <p:sp>
          <p:nvSpPr>
            <p:cNvPr id="427" name="TextovéPole 426"/>
            <p:cNvSpPr txBox="1"/>
            <p:nvPr/>
          </p:nvSpPr>
          <p:spPr>
            <a:xfrm rot="16200000">
              <a:off x="2404420" y="4703054"/>
              <a:ext cx="1390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                  realizovatelné</a:t>
              </a:r>
            </a:p>
          </p:txBody>
        </p:sp>
      </p:grpSp>
      <p:sp>
        <p:nvSpPr>
          <p:cNvPr id="429" name="Obdélník 428"/>
          <p:cNvSpPr/>
          <p:nvPr/>
        </p:nvSpPr>
        <p:spPr>
          <a:xfrm>
            <a:off x="6770025" y="1200589"/>
            <a:ext cx="1087676" cy="126564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430" name="TextovéPole 429"/>
          <p:cNvSpPr txBox="1"/>
          <p:nvPr/>
        </p:nvSpPr>
        <p:spPr>
          <a:xfrm rot="16200000">
            <a:off x="3883558" y="1409830"/>
            <a:ext cx="135079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nerealizovatelné</a:t>
            </a:r>
          </a:p>
        </p:txBody>
      </p:sp>
      <p:sp>
        <p:nvSpPr>
          <p:cNvPr id="431" name="TextovéPole 430"/>
          <p:cNvSpPr txBox="1"/>
          <p:nvPr/>
        </p:nvSpPr>
        <p:spPr>
          <a:xfrm rot="16200000">
            <a:off x="3925863" y="3366484"/>
            <a:ext cx="12890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částečně realizovatelné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4389815" y="494915"/>
            <a:ext cx="247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Oblasti popsaného rizika</a:t>
            </a:r>
          </a:p>
        </p:txBody>
      </p:sp>
      <p:cxnSp>
        <p:nvCxnSpPr>
          <p:cNvPr id="62" name="Přímá spojnice se šipkou 61"/>
          <p:cNvCxnSpPr>
            <a:stCxn id="60" idx="2"/>
            <a:endCxn id="9" idx="0"/>
          </p:cNvCxnSpPr>
          <p:nvPr/>
        </p:nvCxnSpPr>
        <p:spPr>
          <a:xfrm flipH="1">
            <a:off x="4026164" y="864247"/>
            <a:ext cx="1603093" cy="319583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>
            <a:stCxn id="60" idx="2"/>
            <a:endCxn id="223" idx="0"/>
          </p:cNvCxnSpPr>
          <p:nvPr/>
        </p:nvCxnSpPr>
        <p:spPr>
          <a:xfrm flipH="1">
            <a:off x="5619894" y="864247"/>
            <a:ext cx="9363" cy="33634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/>
          <p:cNvCxnSpPr>
            <a:stCxn id="60" idx="2"/>
            <a:endCxn id="429" idx="0"/>
          </p:cNvCxnSpPr>
          <p:nvPr/>
        </p:nvCxnSpPr>
        <p:spPr>
          <a:xfrm>
            <a:off x="5629257" y="864247"/>
            <a:ext cx="1684606" cy="3363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ovéPole 66"/>
          <p:cNvSpPr txBox="1"/>
          <p:nvPr/>
        </p:nvSpPr>
        <p:spPr>
          <a:xfrm>
            <a:off x="3489766" y="3356992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</a:t>
            </a:r>
          </a:p>
        </p:txBody>
      </p:sp>
      <p:sp>
        <p:nvSpPr>
          <p:cNvPr id="432" name="TextovéPole 431"/>
          <p:cNvSpPr txBox="1"/>
          <p:nvPr/>
        </p:nvSpPr>
        <p:spPr>
          <a:xfrm>
            <a:off x="3347864" y="2492896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sp>
        <p:nvSpPr>
          <p:cNvPr id="433" name="TextovéPole 432"/>
          <p:cNvSpPr txBox="1"/>
          <p:nvPr/>
        </p:nvSpPr>
        <p:spPr>
          <a:xfrm>
            <a:off x="3419872" y="1268760"/>
            <a:ext cx="11246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II.</a:t>
            </a:r>
          </a:p>
        </p:txBody>
      </p:sp>
      <p:sp>
        <p:nvSpPr>
          <p:cNvPr id="434" name="TextovéPole 433"/>
          <p:cNvSpPr txBox="1"/>
          <p:nvPr/>
        </p:nvSpPr>
        <p:spPr>
          <a:xfrm>
            <a:off x="5148064" y="2071881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sp>
        <p:nvSpPr>
          <p:cNvPr id="435" name="TextovéPole 434"/>
          <p:cNvSpPr txBox="1"/>
          <p:nvPr/>
        </p:nvSpPr>
        <p:spPr>
          <a:xfrm>
            <a:off x="5140507" y="1268760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I.</a:t>
            </a:r>
          </a:p>
        </p:txBody>
      </p:sp>
      <p:sp>
        <p:nvSpPr>
          <p:cNvPr id="436" name="TextovéPole 435"/>
          <p:cNvSpPr txBox="1"/>
          <p:nvPr/>
        </p:nvSpPr>
        <p:spPr>
          <a:xfrm>
            <a:off x="5213930" y="2492896"/>
            <a:ext cx="870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</a:t>
            </a:r>
          </a:p>
        </p:txBody>
      </p:sp>
      <p:sp>
        <p:nvSpPr>
          <p:cNvPr id="437" name="TextovéPole 436"/>
          <p:cNvSpPr txBox="1"/>
          <p:nvPr/>
        </p:nvSpPr>
        <p:spPr>
          <a:xfrm>
            <a:off x="6876256" y="2132856"/>
            <a:ext cx="982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 I.</a:t>
            </a:r>
          </a:p>
        </p:txBody>
      </p:sp>
      <p:sp>
        <p:nvSpPr>
          <p:cNvPr id="438" name="TextovéPole 437"/>
          <p:cNvSpPr txBox="1"/>
          <p:nvPr/>
        </p:nvSpPr>
        <p:spPr>
          <a:xfrm>
            <a:off x="6804248" y="1268760"/>
            <a:ext cx="1097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I.</a:t>
            </a:r>
          </a:p>
        </p:txBody>
      </p:sp>
      <p:cxnSp>
        <p:nvCxnSpPr>
          <p:cNvPr id="69" name="Přímá spojnice 68"/>
          <p:cNvCxnSpPr/>
          <p:nvPr/>
        </p:nvCxnSpPr>
        <p:spPr>
          <a:xfrm>
            <a:off x="1339197" y="1588755"/>
            <a:ext cx="6645134" cy="3403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Přímá spojnice 438"/>
          <p:cNvCxnSpPr/>
          <p:nvPr/>
        </p:nvCxnSpPr>
        <p:spPr>
          <a:xfrm>
            <a:off x="1339197" y="1988840"/>
            <a:ext cx="6661351" cy="2267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Přímá spojnice 439"/>
          <p:cNvCxnSpPr/>
          <p:nvPr/>
        </p:nvCxnSpPr>
        <p:spPr>
          <a:xfrm>
            <a:off x="1304974" y="2409855"/>
            <a:ext cx="6723410" cy="110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Obdélník 427"/>
          <p:cNvSpPr/>
          <p:nvPr/>
        </p:nvSpPr>
        <p:spPr>
          <a:xfrm rot="10800000">
            <a:off x="7885773" y="1193693"/>
            <a:ext cx="205073" cy="1272535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55000">
                <a:srgbClr val="FF7A00"/>
              </a:gs>
              <a:gs pos="100000">
                <a:srgbClr val="FF0300"/>
              </a:gs>
              <a:gs pos="100000">
                <a:srgbClr val="4D0808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41" name="TextovéPole 440"/>
          <p:cNvSpPr txBox="1"/>
          <p:nvPr/>
        </p:nvSpPr>
        <p:spPr>
          <a:xfrm>
            <a:off x="6876256" y="1700808"/>
            <a:ext cx="10209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nízké riziko II.</a:t>
            </a:r>
          </a:p>
        </p:txBody>
      </p:sp>
      <p:sp>
        <p:nvSpPr>
          <p:cNvPr id="442" name="TextovéPole 441"/>
          <p:cNvSpPr txBox="1"/>
          <p:nvPr/>
        </p:nvSpPr>
        <p:spPr>
          <a:xfrm>
            <a:off x="5076056" y="1639833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II.</a:t>
            </a:r>
          </a:p>
        </p:txBody>
      </p:sp>
      <p:sp>
        <p:nvSpPr>
          <p:cNvPr id="443" name="TextovéPole 442"/>
          <p:cNvSpPr txBox="1"/>
          <p:nvPr/>
        </p:nvSpPr>
        <p:spPr>
          <a:xfrm>
            <a:off x="3419872" y="1628800"/>
            <a:ext cx="1086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vysoké riziko I.</a:t>
            </a:r>
          </a:p>
        </p:txBody>
      </p:sp>
      <p:sp>
        <p:nvSpPr>
          <p:cNvPr id="444" name="TextovéPole 443"/>
          <p:cNvSpPr txBox="1"/>
          <p:nvPr/>
        </p:nvSpPr>
        <p:spPr>
          <a:xfrm>
            <a:off x="3347864" y="2060848"/>
            <a:ext cx="1135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prstClr val="black"/>
                </a:solidFill>
              </a:rPr>
              <a:t>střední riziko II.</a:t>
            </a:r>
          </a:p>
        </p:txBody>
      </p:sp>
      <p:cxnSp>
        <p:nvCxnSpPr>
          <p:cNvPr id="445" name="Přímá spojnice 444"/>
          <p:cNvCxnSpPr/>
          <p:nvPr/>
        </p:nvCxnSpPr>
        <p:spPr>
          <a:xfrm>
            <a:off x="1331640" y="2849460"/>
            <a:ext cx="6723410" cy="11033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6" name="TextovéPole 445"/>
          <p:cNvSpPr txBox="1"/>
          <p:nvPr/>
        </p:nvSpPr>
        <p:spPr>
          <a:xfrm rot="16200000">
            <a:off x="5581385" y="1702081"/>
            <a:ext cx="135079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realizovatelnost</a:t>
            </a:r>
          </a:p>
        </p:txBody>
      </p:sp>
      <p:sp>
        <p:nvSpPr>
          <p:cNvPr id="447" name="TextovéPole 446"/>
          <p:cNvSpPr txBox="1"/>
          <p:nvPr/>
        </p:nvSpPr>
        <p:spPr>
          <a:xfrm rot="16200000">
            <a:off x="7507010" y="1651328"/>
            <a:ext cx="985547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900" dirty="0">
                <a:solidFill>
                  <a:prstClr val="black"/>
                </a:solidFill>
              </a:rPr>
              <a:t>realizovatelnost</a:t>
            </a:r>
          </a:p>
        </p:txBody>
      </p:sp>
    </p:spTree>
    <p:extLst>
      <p:ext uri="{BB962C8B-B14F-4D97-AF65-F5344CB8AC3E}">
        <p14:creationId xmlns:p14="http://schemas.microsoft.com/office/powerpoint/2010/main" val="3217434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57" name="Skupina 56"/>
          <p:cNvGrpSpPr/>
          <p:nvPr/>
        </p:nvGrpSpPr>
        <p:grpSpPr>
          <a:xfrm>
            <a:off x="511739" y="44624"/>
            <a:ext cx="8308733" cy="6697206"/>
            <a:chOff x="107504" y="44162"/>
            <a:chExt cx="8308733" cy="6697206"/>
          </a:xfrm>
        </p:grpSpPr>
        <p:sp>
          <p:nvSpPr>
            <p:cNvPr id="13" name="Obdélník 12"/>
            <p:cNvSpPr/>
            <p:nvPr/>
          </p:nvSpPr>
          <p:spPr>
            <a:xfrm>
              <a:off x="107504" y="44162"/>
              <a:ext cx="3924944" cy="864558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i="1" dirty="0">
                  <a:solidFill>
                    <a:prstClr val="black"/>
                  </a:solidFill>
                </a:rPr>
                <a:t>Strategická analýza</a:t>
              </a:r>
              <a:endParaRPr lang="cs-CZ" sz="2400" i="1" dirty="0">
                <a:solidFill>
                  <a:prstClr val="black"/>
                </a:solidFill>
              </a:endParaRPr>
            </a:p>
          </p:txBody>
        </p:sp>
        <p:sp>
          <p:nvSpPr>
            <p:cNvPr id="46" name="TextovéPole 45"/>
            <p:cNvSpPr txBox="1"/>
            <p:nvPr/>
          </p:nvSpPr>
          <p:spPr>
            <a:xfrm>
              <a:off x="4305279" y="44162"/>
              <a:ext cx="40324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prstClr val="black"/>
                  </a:solidFill>
                </a:rPr>
                <a:t>Bezpečnostní prostředí – bezpečnostní hrozby a rizika </a:t>
              </a:r>
            </a:p>
            <a:p>
              <a:r>
                <a:rPr lang="cs-CZ" sz="1200" dirty="0">
                  <a:solidFill>
                    <a:prstClr val="black"/>
                  </a:solidFill>
                </a:rPr>
                <a:t>Operační prostředí a vývoj ve vojenství</a:t>
              </a:r>
            </a:p>
            <a:p>
              <a:r>
                <a:rPr lang="cs-CZ" sz="1200" dirty="0">
                  <a:solidFill>
                    <a:prstClr val="black"/>
                  </a:solidFill>
                </a:rPr>
                <a:t>Technologický vývoj</a:t>
              </a:r>
            </a:p>
            <a:p>
              <a:r>
                <a:rPr lang="cs-CZ" sz="1200" dirty="0">
                  <a:solidFill>
                    <a:prstClr val="black"/>
                  </a:solidFill>
                </a:rPr>
                <a:t>Politika, Ekonomika a Demografie</a:t>
              </a:r>
            </a:p>
          </p:txBody>
        </p:sp>
        <p:grpSp>
          <p:nvGrpSpPr>
            <p:cNvPr id="56" name="Skupina 55"/>
            <p:cNvGrpSpPr/>
            <p:nvPr/>
          </p:nvGrpSpPr>
          <p:grpSpPr>
            <a:xfrm>
              <a:off x="107504" y="908720"/>
              <a:ext cx="8308733" cy="5832648"/>
              <a:chOff x="107504" y="908720"/>
              <a:chExt cx="8308733" cy="5832648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107504" y="1196752"/>
                <a:ext cx="3924944" cy="9361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b="1" i="1" dirty="0">
                    <a:solidFill>
                      <a:prstClr val="black"/>
                    </a:solidFill>
                  </a:rPr>
                  <a:t>Politické zadání</a:t>
                </a:r>
                <a:endParaRPr lang="cs-CZ" sz="2400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" name="Obdélník 6"/>
              <p:cNvSpPr/>
              <p:nvPr/>
            </p:nvSpPr>
            <p:spPr>
              <a:xfrm>
                <a:off x="143000" y="3573016"/>
                <a:ext cx="3924944" cy="864096"/>
              </a:xfrm>
              <a:prstGeom prst="rect">
                <a:avLst/>
              </a:prstGeom>
              <a:solidFill>
                <a:srgbClr val="99FF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b="1" i="1" dirty="0">
                    <a:solidFill>
                      <a:prstClr val="black"/>
                    </a:solidFill>
                  </a:rPr>
                  <a:t>Generické plánovací situace (generický scénář)</a:t>
                </a:r>
                <a:endParaRPr lang="cs-CZ" sz="2400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1277888" y="5732060"/>
                <a:ext cx="2754560" cy="1009308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b="1" i="1" dirty="0">
                    <a:solidFill>
                      <a:prstClr val="black"/>
                    </a:solidFill>
                  </a:rPr>
                  <a:t>Specifické plánovací situace</a:t>
                </a:r>
                <a:endParaRPr lang="cs-CZ" sz="2400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1277888" y="4653136"/>
                <a:ext cx="2754560" cy="93610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b="1" i="1" dirty="0">
                    <a:solidFill>
                      <a:prstClr val="black"/>
                    </a:solidFill>
                  </a:rPr>
                  <a:t>Specifické plánovací  situace</a:t>
                </a:r>
                <a:endParaRPr lang="cs-CZ" sz="2400" i="1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" name="Přímá spojnice 14"/>
              <p:cNvCxnSpPr/>
              <p:nvPr/>
            </p:nvCxnSpPr>
            <p:spPr>
              <a:xfrm>
                <a:off x="827584" y="4437112"/>
                <a:ext cx="0" cy="18002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se šipkou 32"/>
              <p:cNvCxnSpPr>
                <a:endCxn id="12" idx="1"/>
              </p:cNvCxnSpPr>
              <p:nvPr/>
            </p:nvCxnSpPr>
            <p:spPr>
              <a:xfrm>
                <a:off x="827584" y="5121188"/>
                <a:ext cx="450304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34"/>
              <p:cNvCxnSpPr/>
              <p:nvPr/>
            </p:nvCxnSpPr>
            <p:spPr>
              <a:xfrm>
                <a:off x="827584" y="6237312"/>
                <a:ext cx="900608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Šipka dolů 43"/>
              <p:cNvSpPr/>
              <p:nvPr/>
            </p:nvSpPr>
            <p:spPr>
              <a:xfrm>
                <a:off x="1547664" y="908720"/>
                <a:ext cx="45719" cy="2520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45" name="Šipka dolů 44"/>
              <p:cNvSpPr/>
              <p:nvPr/>
            </p:nvSpPr>
            <p:spPr>
              <a:xfrm>
                <a:off x="1728192" y="2132856"/>
                <a:ext cx="45719" cy="288032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TextovéPole 47"/>
              <p:cNvSpPr txBox="1"/>
              <p:nvPr/>
            </p:nvSpPr>
            <p:spPr>
              <a:xfrm>
                <a:off x="4314246" y="2316940"/>
                <a:ext cx="40324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Kolektivní obrana a operace podle článku 5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Ochrana vzdušného prostoru 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Operace krizového řízení (operace mimo článek 5)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Operace pod národním vedením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Operace na podporu Integrovaného záchranného systému</a:t>
                </a:r>
              </a:p>
              <a:p>
                <a:endParaRPr lang="cs-CZ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TextovéPole 48"/>
              <p:cNvSpPr txBox="1"/>
              <p:nvPr/>
            </p:nvSpPr>
            <p:spPr>
              <a:xfrm>
                <a:off x="4335433" y="3501008"/>
                <a:ext cx="40324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Situace (protivník, politika, ekonomika, infrastruktura) 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Politický a vojenský cílový stav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Strategické cíle a efekty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Operační cíle a efekty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Hlavní úkoly</a:t>
                </a:r>
              </a:p>
              <a:p>
                <a:endParaRPr lang="cs-CZ" sz="12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TextovéPole 49"/>
              <p:cNvSpPr txBox="1"/>
              <p:nvPr/>
            </p:nvSpPr>
            <p:spPr>
              <a:xfrm>
                <a:off x="4383789" y="4758243"/>
                <a:ext cx="40324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Generická plánovací situace do konkrétního geografického prostoru: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 - specifikace protivníka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 - specifikace operačního prostředí</a:t>
                </a:r>
              </a:p>
            </p:txBody>
          </p:sp>
          <p:sp>
            <p:nvSpPr>
              <p:cNvPr id="51" name="TextovéPole 50"/>
              <p:cNvSpPr txBox="1"/>
              <p:nvPr/>
            </p:nvSpPr>
            <p:spPr>
              <a:xfrm>
                <a:off x="4355976" y="5805264"/>
                <a:ext cx="40324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Generická plánovací situace do konkrétního geografického prostoru: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 - specifikace protivníka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 - specifikace operačního prostředí</a:t>
                </a:r>
              </a:p>
            </p:txBody>
          </p:sp>
          <p:sp>
            <p:nvSpPr>
              <p:cNvPr id="53" name="Obdélník 52"/>
              <p:cNvSpPr/>
              <p:nvPr/>
            </p:nvSpPr>
            <p:spPr>
              <a:xfrm>
                <a:off x="124796" y="2420888"/>
                <a:ext cx="3924944" cy="936104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2400" b="1" i="1" dirty="0">
                    <a:solidFill>
                      <a:prstClr val="black"/>
                    </a:solidFill>
                  </a:rPr>
                  <a:t>Typy operací</a:t>
                </a:r>
                <a:endParaRPr lang="cs-CZ" sz="2400" i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Šipka dolů 53"/>
              <p:cNvSpPr/>
              <p:nvPr/>
            </p:nvSpPr>
            <p:spPr>
              <a:xfrm>
                <a:off x="1979712" y="3320988"/>
                <a:ext cx="45719" cy="25202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TextovéPole 54"/>
              <p:cNvSpPr txBox="1"/>
              <p:nvPr/>
            </p:nvSpPr>
            <p:spPr>
              <a:xfrm>
                <a:off x="4355976" y="1124744"/>
                <a:ext cx="403244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>
                    <a:solidFill>
                      <a:prstClr val="black"/>
                    </a:solidFill>
                  </a:rPr>
                  <a:t>Strategická východiska a předpoklady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Strategické a bezpečnostní zájmy státu</a:t>
                </a:r>
              </a:p>
              <a:p>
                <a:r>
                  <a:rPr lang="cs-CZ" sz="1200" dirty="0" err="1">
                    <a:solidFill>
                      <a:prstClr val="black"/>
                    </a:solidFill>
                  </a:rPr>
                  <a:t>Politicko</a:t>
                </a:r>
                <a:r>
                  <a:rPr lang="cs-CZ" sz="1200" dirty="0">
                    <a:solidFill>
                      <a:prstClr val="black"/>
                    </a:solidFill>
                  </a:rPr>
                  <a:t> - vojenské ambice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Mezinárodní závazky</a:t>
                </a:r>
              </a:p>
              <a:p>
                <a:r>
                  <a:rPr lang="cs-CZ" sz="1200" dirty="0">
                    <a:solidFill>
                      <a:prstClr val="black"/>
                    </a:solidFill>
                  </a:rPr>
                  <a:t>Disponibilní zdroje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6400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2021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276872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KONCEPT 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>
                <a:solidFill>
                  <a:prstClr val="black"/>
                </a:solidFill>
              </a:rPr>
              <a:t>ENDS – WAYS – MEANS</a:t>
            </a:r>
          </a:p>
        </p:txBody>
      </p:sp>
    </p:spTree>
    <p:extLst>
      <p:ext uri="{BB962C8B-B14F-4D97-AF65-F5344CB8AC3E}">
        <p14:creationId xmlns:p14="http://schemas.microsoft.com/office/powerpoint/2010/main" val="3842485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576" y="2132856"/>
            <a:ext cx="8075239" cy="3744416"/>
          </a:xfrm>
        </p:spPr>
        <p:txBody>
          <a:bodyPr>
            <a:normAutofit lnSpcReduction="10000"/>
          </a:bodyPr>
          <a:lstStyle/>
          <a:p>
            <a:pPr marL="609600" indent="-609600" algn="l">
              <a:buFontTx/>
              <a:buAutoNum type="arabicPeriod"/>
            </a:pPr>
            <a:r>
              <a:rPr lang="cs-CZ" sz="2900" dirty="0"/>
              <a:t>VYMEZIT OBRANNÉ PLÁNOVÁNÍ 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Účel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Teoretické přístupy </a:t>
            </a:r>
          </a:p>
          <a:p>
            <a:pPr marL="1524000" lvl="2" indent="-609600" algn="l">
              <a:buFont typeface="Arial" panose="020B0604020202020204" pitchFamily="34" charset="0"/>
              <a:buChar char="•"/>
            </a:pPr>
            <a:r>
              <a:rPr lang="cs-CZ" sz="2300" dirty="0"/>
              <a:t>CBP;</a:t>
            </a:r>
          </a:p>
          <a:p>
            <a:pPr marL="1524000" lvl="2" indent="-609600" algn="l">
              <a:buFont typeface="Arial" panose="020B0604020202020204" pitchFamily="34" charset="0"/>
              <a:buChar char="•"/>
            </a:pPr>
            <a:r>
              <a:rPr lang="cs-CZ" sz="2300" dirty="0" err="1"/>
              <a:t>Ends</a:t>
            </a:r>
            <a:r>
              <a:rPr lang="cs-CZ" sz="2300" dirty="0"/>
              <a:t>, </a:t>
            </a:r>
            <a:r>
              <a:rPr lang="cs-CZ" sz="2300" dirty="0" err="1"/>
              <a:t>Ways</a:t>
            </a:r>
            <a:r>
              <a:rPr lang="cs-CZ" sz="2300" dirty="0"/>
              <a:t> and </a:t>
            </a:r>
            <a:r>
              <a:rPr lang="cs-CZ" sz="2300" dirty="0" err="1"/>
              <a:t>Means</a:t>
            </a:r>
            <a:r>
              <a:rPr lang="cs-CZ" sz="2300" dirty="0"/>
              <a:t> </a:t>
            </a:r>
          </a:p>
          <a:p>
            <a:pPr marL="1066800" lvl="1" indent="-609600" algn="l">
              <a:buFont typeface="Arial" panose="020B0604020202020204" pitchFamily="34" charset="0"/>
              <a:buChar char="•"/>
            </a:pPr>
            <a:r>
              <a:rPr lang="cs-CZ" sz="2500" dirty="0"/>
              <a:t>Nejistota a její zmírňování</a:t>
            </a:r>
          </a:p>
          <a:p>
            <a:pPr marL="609600" indent="-609600" algn="l">
              <a:buFontTx/>
              <a:buAutoNum type="arabicPeriod"/>
            </a:pPr>
            <a:endParaRPr lang="cs-CZ" sz="2900" dirty="0"/>
          </a:p>
          <a:p>
            <a:pPr marL="609600" indent="-609600" algn="l">
              <a:buFontTx/>
              <a:buAutoNum type="arabicPeriod"/>
            </a:pPr>
            <a:r>
              <a:rPr lang="cs-CZ" sz="2900" dirty="0"/>
              <a:t>PŘEDSTAVIT VÝVOJ PŘÍSTUPŮ K OBRANNÉMU PLÁNOVÁNÍ V NATO A ČR 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836712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CÍLE</a:t>
            </a:r>
          </a:p>
        </p:txBody>
      </p:sp>
    </p:spTree>
    <p:extLst>
      <p:ext uri="{BB962C8B-B14F-4D97-AF65-F5344CB8AC3E}">
        <p14:creationId xmlns:p14="http://schemas.microsoft.com/office/powerpoint/2010/main" val="2599707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6420AA-9B4B-4B9D-B93F-C0CE57AB7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ACAAC5-93B5-42BC-9D64-8C8DA27DA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3D605C-46BF-4959-AD3D-00B26B29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0A7404-5C32-4B6D-A985-18CF5F29C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1607C8-77AE-4A3F-BEE4-A369A3C9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08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F91B4A-8164-4AC9-90AD-F91173F37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269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/>
              <a:t>STRATEGIE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1285AE-202B-40AB-A049-E9D1F9F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23FF9F-F58E-45A8-B12E-B27BE1249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6" name="Zástupný symbol pro obsah 5" descr="http://www.au.af.mil/au/awc/awcgate/army-usawc/Strat3.gif">
            <a:extLst>
              <a:ext uri="{FF2B5EF4-FFF2-40B4-BE49-F238E27FC236}">
                <a16:creationId xmlns:a16="http://schemas.microsoft.com/office/drawing/2014/main" id="{D80AED65-36AA-4C13-8DD9-B650309DE7F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1018"/>
            <a:ext cx="5010994" cy="4656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http://www.au.af.mil/au/awc/awcgate/army-usawc/Strat2.gif">
            <a:extLst>
              <a:ext uri="{FF2B5EF4-FFF2-40B4-BE49-F238E27FC236}">
                <a16:creationId xmlns:a16="http://schemas.microsoft.com/office/drawing/2014/main" id="{25629BF8-82B0-46C6-8E94-F406F70826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415" y="2234635"/>
            <a:ext cx="4572000" cy="46233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27E8F0E-9229-4927-80BB-F244E1E5A09D}"/>
              </a:ext>
            </a:extLst>
          </p:cNvPr>
          <p:cNvSpPr/>
          <p:nvPr/>
        </p:nvSpPr>
        <p:spPr>
          <a:xfrm>
            <a:off x="0" y="158234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General Maxwell D. Taylor</a:t>
            </a:r>
            <a:r>
              <a:rPr lang="cs-CZ" dirty="0"/>
              <a:t>, 1981.</a:t>
            </a:r>
            <a:r>
              <a:rPr lang="en-US" dirty="0"/>
              <a:t> Strategy equals ends (objectives toward which one strives)</a:t>
            </a:r>
            <a:r>
              <a:rPr lang="cs-CZ" dirty="0"/>
              <a:t>;</a:t>
            </a:r>
            <a:r>
              <a:rPr lang="en-US" dirty="0"/>
              <a:t> ways (courses of action) </a:t>
            </a:r>
            <a:r>
              <a:rPr lang="cs-CZ" dirty="0"/>
              <a:t>and </a:t>
            </a:r>
            <a:r>
              <a:rPr lang="en-US" dirty="0"/>
              <a:t>means (instruments by which some end can be achieved). 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5B743A0-A880-4DC5-8D84-451A5ABDFC4C}"/>
              </a:ext>
            </a:extLst>
          </p:cNvPr>
          <p:cNvSpPr txBox="1"/>
          <p:nvPr/>
        </p:nvSpPr>
        <p:spPr>
          <a:xfrm>
            <a:off x="581203" y="6334089"/>
            <a:ext cx="846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</a:rPr>
              <a:t>Způsob </a:t>
            </a:r>
            <a:r>
              <a:rPr lang="en-US" sz="2400" b="1" dirty="0">
                <a:latin typeface="Arial" panose="020B0604020202020204" pitchFamily="34" charset="0"/>
              </a:rPr>
              <a:t>(way) </a:t>
            </a:r>
            <a:r>
              <a:rPr lang="cs-CZ" sz="2400" b="1" dirty="0">
                <a:latin typeface="Arial" panose="020B0604020202020204" pitchFamily="34" charset="0"/>
              </a:rPr>
              <a:t>použití síly </a:t>
            </a:r>
            <a:r>
              <a:rPr lang="en-US" sz="2400" b="1" dirty="0">
                <a:latin typeface="Arial" panose="020B0604020202020204" pitchFamily="34" charset="0"/>
              </a:rPr>
              <a:t>(means) </a:t>
            </a:r>
            <a:r>
              <a:rPr lang="cs-CZ" sz="2400" b="1" dirty="0">
                <a:latin typeface="Arial" panose="020B0604020202020204" pitchFamily="34" charset="0"/>
              </a:rPr>
              <a:t>k dosažení cílů (</a:t>
            </a:r>
            <a:r>
              <a:rPr lang="en-US" sz="2400" b="1" dirty="0">
                <a:latin typeface="Arial" panose="020B0604020202020204" pitchFamily="34" charset="0"/>
              </a:rPr>
              <a:t>ends)</a:t>
            </a:r>
            <a:r>
              <a:rPr lang="cs-CZ" sz="2400" b="1" dirty="0">
                <a:latin typeface="Arial" panose="020B0604020202020204" pitchFamily="34" charset="0"/>
              </a:rPr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1694179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49289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SYSTÉMOVÝ A PROCESNÍ PŘÍSTUP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r>
              <a:rPr lang="cs-CZ" sz="3200" dirty="0">
                <a:solidFill>
                  <a:prstClr val="black"/>
                </a:solidFill>
              </a:rPr>
              <a:t>K OBRANNÉMU PLÁNOVÁNÍ</a:t>
            </a:r>
          </a:p>
        </p:txBody>
      </p:sp>
    </p:spTree>
    <p:extLst>
      <p:ext uri="{BB962C8B-B14F-4D97-AF65-F5344CB8AC3E}">
        <p14:creationId xmlns:p14="http://schemas.microsoft.com/office/powerpoint/2010/main" val="3638012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3779912" y="5445224"/>
            <a:ext cx="1826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SYSTÉM OBRANY</a:t>
            </a:r>
          </a:p>
        </p:txBody>
      </p:sp>
    </p:spTree>
    <p:extLst>
      <p:ext uri="{BB962C8B-B14F-4D97-AF65-F5344CB8AC3E}">
        <p14:creationId xmlns:p14="http://schemas.microsoft.com/office/powerpoint/2010/main" val="3416529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00364" y="857232"/>
            <a:ext cx="3143272" cy="442915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+ D =</a:t>
            </a:r>
          </a:p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STRATEGICKÉ PLÁNOVÁNÍ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42844" y="857232"/>
            <a:ext cx="2714644" cy="4429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2000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+ B =</a:t>
            </a:r>
          </a:p>
          <a:p>
            <a:pPr algn="ctr">
              <a:defRPr/>
            </a:pPr>
            <a:r>
              <a:rPr lang="cs-CZ" b="1" i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PŘÍPRAVA A IDENTIFIKACE VÝCHOZÍHO STAVU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8992248"/>
              </p:ext>
            </p:extLst>
          </p:nvPr>
        </p:nvGraphicFramePr>
        <p:xfrm>
          <a:off x="142844" y="0"/>
          <a:ext cx="90011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285875" y="2214563"/>
            <a:ext cx="1662113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KDE SE 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NACHÁZÍME?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KAM MŮŽEME </a:t>
            </a:r>
          </a:p>
          <a:p>
            <a:pPr algn="ctr">
              <a:lnSpc>
                <a:spcPts val="1800"/>
              </a:lnSpc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SMĚŘOVAT?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071813" y="2286000"/>
            <a:ext cx="14525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KDE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CHCEME BÝT?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643438" y="2286000"/>
            <a:ext cx="1420812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JAK SE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TAM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DOSTANEME?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215063" y="2357438"/>
            <a:ext cx="1285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CO PRO  TO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DĚLÁME?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429500" y="2286000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POSTUPUJEME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SPRÁVNĚ?</a:t>
            </a:r>
          </a:p>
        </p:txBody>
      </p:sp>
      <p:sp>
        <p:nvSpPr>
          <p:cNvPr id="50186" name="TextovéPole 8"/>
          <p:cNvSpPr txBox="1">
            <a:spLocks noChangeArrowheads="1"/>
          </p:cNvSpPr>
          <p:nvPr/>
        </p:nvSpPr>
        <p:spPr bwMode="auto">
          <a:xfrm>
            <a:off x="285750" y="5857875"/>
            <a:ext cx="8501063" cy="6778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FFFFFF"/>
                </a:solidFill>
                <a:latin typeface="Aharoni" pitchFamily="2" charset="-79"/>
                <a:cs typeface="Aharoni" pitchFamily="2" charset="-79"/>
              </a:rPr>
              <a:t>G</a:t>
            </a:r>
          </a:p>
          <a:p>
            <a:pPr algn="ctr" eaLnBrk="1" hangingPunct="1"/>
            <a:r>
              <a:rPr lang="cs-CZ" altLang="cs-CZ" b="1" dirty="0">
                <a:solidFill>
                  <a:srgbClr val="FFFFFF"/>
                </a:solidFill>
                <a:latin typeface="Arial Narrow" pitchFamily="34" charset="0"/>
              </a:rPr>
              <a:t>Nápravná opatření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072188" y="5857875"/>
            <a:ext cx="246697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V ČEM A JAK ODSTRANIT 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ZJIŠTĚNÉ NEDOSTATKY?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0" y="2286000"/>
            <a:ext cx="1392238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JAK BUDE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PLÁNOVÁNÍ</a:t>
            </a:r>
          </a:p>
          <a:p>
            <a:pPr algn="ctr">
              <a:defRPr/>
            </a:pPr>
            <a:r>
              <a:rPr lang="cs-CZ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Arial" pitchFamily="34" charset="0"/>
              </a:rPr>
              <a:t>PROBÍHAT?</a:t>
            </a:r>
          </a:p>
        </p:txBody>
      </p:sp>
      <p:cxnSp>
        <p:nvCxnSpPr>
          <p:cNvPr id="15" name="Pravoúhlá spojovací čára 14"/>
          <p:cNvCxnSpPr/>
          <p:nvPr/>
        </p:nvCxnSpPr>
        <p:spPr>
          <a:xfrm rot="5400000">
            <a:off x="7429500" y="4786313"/>
            <a:ext cx="1285875" cy="857250"/>
          </a:xfrm>
          <a:prstGeom prst="bent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/>
          <p:nvPr/>
        </p:nvCxnSpPr>
        <p:spPr>
          <a:xfrm>
            <a:off x="1285875" y="3429000"/>
            <a:ext cx="214313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>
            <a:off x="2786063" y="3429000"/>
            <a:ext cx="2143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4500563" y="342900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šipka 24"/>
          <p:cNvCxnSpPr/>
          <p:nvPr/>
        </p:nvCxnSpPr>
        <p:spPr>
          <a:xfrm>
            <a:off x="5929313" y="3429000"/>
            <a:ext cx="214312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7500938" y="3429000"/>
            <a:ext cx="28575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rot="5400000" flipH="1" flipV="1">
            <a:off x="6288088" y="5214938"/>
            <a:ext cx="1284287" cy="158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rot="5400000" flipH="1" flipV="1">
            <a:off x="71437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/>
          <p:nvPr/>
        </p:nvCxnSpPr>
        <p:spPr>
          <a:xfrm rot="5400000" flipH="1" flipV="1">
            <a:off x="1500187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rot="5400000" flipH="1" flipV="1">
            <a:off x="3143250" y="5214938"/>
            <a:ext cx="1285875" cy="0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šipka 34"/>
          <p:cNvCxnSpPr/>
          <p:nvPr/>
        </p:nvCxnSpPr>
        <p:spPr>
          <a:xfrm rot="5400000" flipH="1" flipV="1">
            <a:off x="4787106" y="5214144"/>
            <a:ext cx="1285875" cy="1588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rot="5400000" flipH="1" flipV="1">
            <a:off x="8001794" y="5214144"/>
            <a:ext cx="1285875" cy="1587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35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249933"/>
          </a:xfrm>
        </p:spPr>
        <p:txBody>
          <a:bodyPr>
            <a:normAutofit fontScale="90000"/>
          </a:bodyPr>
          <a:lstStyle/>
          <a:p>
            <a:r>
              <a:rPr lang="cs-CZ" sz="3200" dirty="0"/>
              <a:t>VÝVOJ PŘÍSTUPŮ K PLÁNOVÁNÍ </a:t>
            </a:r>
          </a:p>
        </p:txBody>
      </p:sp>
      <p:sp>
        <p:nvSpPr>
          <p:cNvPr id="4" name="Rectangle 3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64496"/>
          </a:xfrm>
        </p:spPr>
        <p:txBody>
          <a:bodyPr>
            <a:normAutofit fontScale="85000" lnSpcReduction="20000"/>
          </a:bodyPr>
          <a:lstStyle/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1999: Vstup ČR do NATO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ČR neměla funkční systém plánování</a:t>
            </a:r>
            <a:r>
              <a:rPr lang="cs-CZ" altLang="cs-CZ" sz="2400" dirty="0">
                <a:latin typeface="Arial" charset="0"/>
              </a:rPr>
              <a:t>. </a:t>
            </a:r>
            <a:r>
              <a:rPr lang="cs-CZ" altLang="cs-CZ" sz="2000" dirty="0">
                <a:latin typeface="Arial" charset="0"/>
              </a:rPr>
              <a:t>Krátkodobé plánování činnosti a řízení rozpočtem. 1998 – BRS!!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2004: Vydán RMO č.33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První pokus o opětovné systémové nastavení plánování do podmínek rezortu obrany. Norma nebyla dodržována. Nestabilita zdrojových rámců znemožňovala plánování v delším časovém horizontu. Nezájem managementu.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2010: Vydání RMO č.24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 Aplikace metody řízení podle cílů a plánování schopností (funkční oblasti). Změny v odpovědnosti za plánování – nebyly k dispozici požadované výstupy – SdP)</a:t>
            </a:r>
          </a:p>
          <a:p>
            <a:pPr marL="358775" indent="-358775" algn="just" eaLnBrk="1" hangingPunct="1"/>
            <a:r>
              <a:rPr lang="cs-CZ" altLang="cs-CZ" sz="2400" dirty="0">
                <a:latin typeface="Arial" charset="0"/>
              </a:rPr>
              <a:t>2011: Bílá kniha o obraně </a:t>
            </a:r>
          </a:p>
          <a:p>
            <a:pPr marL="823913" lvl="1" algn="just" eaLnBrk="1" hangingPunct="1"/>
            <a:r>
              <a:rPr lang="cs-CZ" altLang="cs-CZ" sz="2000" dirty="0">
                <a:latin typeface="Arial" charset="0"/>
              </a:rPr>
              <a:t>Zřízení Rady MO pro plánování a zavedení soustavy cílů jednotné pro plánování i rozpočtování</a:t>
            </a:r>
          </a:p>
          <a:p>
            <a:pPr marL="423863" algn="just"/>
            <a:r>
              <a:rPr lang="cs-CZ" altLang="cs-CZ" sz="2400" dirty="0">
                <a:latin typeface="Arial" charset="0"/>
              </a:rPr>
              <a:t>2012: Vydání RMO č. 66</a:t>
            </a:r>
          </a:p>
          <a:p>
            <a:pPr marL="823913" lvl="1" algn="just"/>
            <a:r>
              <a:rPr lang="cs-CZ" altLang="cs-CZ" sz="2000" dirty="0">
                <a:latin typeface="Arial" charset="0"/>
              </a:rPr>
              <a:t>Plánování generuje výstupy, chybí dlouhodobý přístup a metodické rozpracování plánování schopností. Optimalizace podpůrných IS</a:t>
            </a:r>
          </a:p>
        </p:txBody>
      </p:sp>
    </p:spTree>
    <p:extLst>
      <p:ext uri="{BB962C8B-B14F-4D97-AF65-F5344CB8AC3E}">
        <p14:creationId xmlns:p14="http://schemas.microsoft.com/office/powerpoint/2010/main" val="3824775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252278"/>
              </p:ext>
            </p:extLst>
          </p:nvPr>
        </p:nvGraphicFramePr>
        <p:xfrm>
          <a:off x="-36512" y="-27384"/>
          <a:ext cx="9180512" cy="7038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437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Demokratizace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Integrace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Reformy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Transformace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Připravenost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5414">
                <a:tc>
                  <a:txBody>
                    <a:bodyPr/>
                    <a:lstStyle/>
                    <a:p>
                      <a:r>
                        <a:rPr lang="cs-CZ" sz="1600" dirty="0"/>
                        <a:t>Cíle obranné politiky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Vznik AČR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Vstup do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Zánik vojenské základní služby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Profesionalizace</a:t>
                      </a:r>
                      <a:r>
                        <a:rPr lang="cs-CZ" sz="1600" baseline="0" dirty="0"/>
                        <a:t> CRO, expediční schopnosti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Plnění závazků  NATO,  obrana ČR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827">
                <a:tc>
                  <a:txBody>
                    <a:bodyPr/>
                    <a:lstStyle/>
                    <a:p>
                      <a:r>
                        <a:rPr lang="cs-CZ" sz="1600" dirty="0"/>
                        <a:t>Vojenská strategie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Obrana státu ze všech směrů proti neznámém nepříteli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Orientace na vojensko-strategické cíle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4xM, kolektivní obrana, operace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Výstavba</a:t>
                      </a:r>
                      <a:r>
                        <a:rPr lang="cs-CZ" sz="1600" baseline="0" dirty="0"/>
                        <a:t> organizačních struktur v souladu s NATO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Vyvážené schopnosti, příprava pro operaci dle čl.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3958">
                <a:tc>
                  <a:txBody>
                    <a:bodyPr/>
                    <a:lstStyle/>
                    <a:p>
                      <a:r>
                        <a:rPr lang="cs-CZ" sz="1600" b="1" dirty="0"/>
                        <a:t>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Krátkodobé</a:t>
                      </a:r>
                      <a:r>
                        <a:rPr lang="cs-CZ" sz="1600" b="1" baseline="0" dirty="0"/>
                        <a:t> (max. střednědobé)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SPPR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Plánování cílů</a:t>
                      </a:r>
                      <a:r>
                        <a:rPr lang="cs-CZ" sz="1600" b="1" baseline="0" dirty="0"/>
                        <a:t> výstavby podle schopností</a:t>
                      </a:r>
                      <a:endParaRPr lang="cs-CZ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CBP, cílově orientované plánování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baseline="0" dirty="0"/>
                        <a:t>LTP, renesance plánování obrany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9910">
                <a:tc>
                  <a:txBody>
                    <a:bodyPr/>
                    <a:lstStyle/>
                    <a:p>
                      <a:r>
                        <a:rPr lang="cs-CZ" sz="1600" dirty="0"/>
                        <a:t>HRM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Odpolitizování</a:t>
                      </a:r>
                      <a:r>
                        <a:rPr lang="cs-CZ" sz="1600" baseline="0" dirty="0"/>
                        <a:t> armády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Příprava personálu pro NATO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Nová legislativa pro službu</a:t>
                      </a:r>
                      <a:r>
                        <a:rPr lang="cs-CZ" sz="1600" baseline="0" dirty="0"/>
                        <a:t> v OS ČR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Odřezání sádla i s částí</a:t>
                      </a:r>
                      <a:r>
                        <a:rPr lang="cs-CZ" sz="1600" baseline="0" dirty="0"/>
                        <a:t> </a:t>
                      </a:r>
                      <a:r>
                        <a:rPr lang="cs-CZ" sz="1600" dirty="0"/>
                        <a:t>mozku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Pozice-Hodnost-Plat, zavedení KŘ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0685">
                <a:tc>
                  <a:txBody>
                    <a:bodyPr/>
                    <a:lstStyle/>
                    <a:p>
                      <a:r>
                        <a:rPr lang="cs-CZ" sz="1600" dirty="0"/>
                        <a:t>Ekonomické 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Ukončení centralizovaného plánování, řízení rozpočtem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Implementace principu tržního hospodaření, 2% HDP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Postupný nesoulad mezi cíli a zdroji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Omezování výdajů, důraz na 3E,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Politická vůle k zvyšování výdajů,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005">
                <a:tc>
                  <a:txBody>
                    <a:bodyPr/>
                    <a:lstStyle/>
                    <a:p>
                      <a:r>
                        <a:rPr lang="cs-CZ" sz="1600" dirty="0"/>
                        <a:t>Vyzbrojování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Rozpad zbrojního průmyslu v ČR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Přechod na normy NATO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Útlum</a:t>
                      </a:r>
                      <a:r>
                        <a:rPr lang="cs-CZ" sz="1600" baseline="0" dirty="0"/>
                        <a:t> vyzbrojování z post sovětského trhu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SMART akvizice jen na papíře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Pomalý akviziční proces, bezpečnost dodávek</a:t>
                      </a:r>
                    </a:p>
                    <a:p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</p:spTree>
    <p:extLst>
      <p:ext uri="{BB962C8B-B14F-4D97-AF65-F5344CB8AC3E}">
        <p14:creationId xmlns:p14="http://schemas.microsoft.com/office/powerpoint/2010/main" val="3551542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62843"/>
            <a:ext cx="7886700" cy="898005"/>
          </a:xfrm>
        </p:spPr>
        <p:txBody>
          <a:bodyPr>
            <a:normAutofit/>
          </a:bodyPr>
          <a:lstStyle/>
          <a:p>
            <a:r>
              <a:rPr lang="cs-CZ" sz="3600" dirty="0"/>
              <a:t>POŽADAVKY NA PLÁNOVÁNÍ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7425" y="1916832"/>
            <a:ext cx="8928992" cy="4248472"/>
          </a:xfrm>
        </p:spPr>
        <p:txBody>
          <a:bodyPr>
            <a:noAutofit/>
          </a:bodyPr>
          <a:lstStyle/>
          <a:p>
            <a:pPr lvl="0"/>
            <a:r>
              <a:rPr lang="cs-CZ" sz="2800" dirty="0"/>
              <a:t>Orientace na výstupy – dosahování očekávaných cílů a efektů (měřítka výkonnosti, hodnocení realizace)</a:t>
            </a:r>
          </a:p>
          <a:p>
            <a:pPr lvl="0"/>
            <a:r>
              <a:rPr lang="cs-CZ" sz="2800" dirty="0"/>
              <a:t>Provázání věcného a finančního plánování </a:t>
            </a:r>
          </a:p>
          <a:p>
            <a:pPr lvl="0"/>
            <a:r>
              <a:rPr lang="cs-CZ" sz="2800" dirty="0"/>
              <a:t>Plánování zdola nahoru (</a:t>
            </a:r>
            <a:r>
              <a:rPr lang="cs-CZ" sz="2800" dirty="0" err="1"/>
              <a:t>bottom</a:t>
            </a:r>
            <a:r>
              <a:rPr lang="cs-CZ" sz="2800" dirty="0"/>
              <a:t> – up)</a:t>
            </a:r>
          </a:p>
          <a:p>
            <a:pPr lvl="0"/>
            <a:r>
              <a:rPr lang="cs-CZ" sz="2800" dirty="0"/>
              <a:t>Plánování shora dolů (top – </a:t>
            </a:r>
            <a:r>
              <a:rPr lang="cs-CZ" sz="2800" dirty="0" err="1"/>
              <a:t>down</a:t>
            </a:r>
            <a:r>
              <a:rPr lang="cs-CZ" sz="2800" dirty="0"/>
              <a:t>)</a:t>
            </a:r>
          </a:p>
          <a:p>
            <a:pPr lvl="0"/>
            <a:r>
              <a:rPr lang="cs-CZ" sz="2800" dirty="0"/>
              <a:t>Pružnost (řízení rizik a prioritizace).</a:t>
            </a:r>
          </a:p>
          <a:p>
            <a:pPr lvl="0"/>
            <a:r>
              <a:rPr lang="cs-CZ" sz="2800" dirty="0"/>
              <a:t>Efektivnost (optimální řešení z pohledu  nákladů a předpokládaných přínosů, variantní řešení)</a:t>
            </a:r>
          </a:p>
          <a:p>
            <a:pPr lvl="0"/>
            <a:r>
              <a:rPr lang="cs-CZ" sz="2800" dirty="0"/>
              <a:t>Proveditelnost (technologická, časová a zdrojová)</a:t>
            </a:r>
          </a:p>
        </p:txBody>
      </p:sp>
    </p:spTree>
    <p:extLst>
      <p:ext uri="{BB962C8B-B14F-4D97-AF65-F5344CB8AC3E}">
        <p14:creationId xmlns:p14="http://schemas.microsoft.com/office/powerpoint/2010/main" val="3302159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64704"/>
            <a:ext cx="78867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POŽADAVKY NA PLÁNOVÁNÍ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/>
              <a:t>Dlouhodobost a stabilita (cílů a úkolů, zdrojová stabilita).</a:t>
            </a:r>
          </a:p>
          <a:p>
            <a:pPr lvl="0"/>
            <a:r>
              <a:rPr lang="cs-CZ" dirty="0"/>
              <a:t>Provázaní s plánovacími procesy mezinárodních organizací (NATO, EU)</a:t>
            </a:r>
          </a:p>
          <a:p>
            <a:pPr lvl="0"/>
            <a:r>
              <a:rPr lang="cs-CZ" dirty="0"/>
              <a:t>Jasné vymezení odpovědností  </a:t>
            </a:r>
          </a:p>
          <a:p>
            <a:pPr lvl="0"/>
            <a:r>
              <a:rPr lang="cs-CZ" dirty="0"/>
              <a:t>Transparentnost (věcná i zdrojová, objektivní nezkreslená zpětná vazba)</a:t>
            </a:r>
          </a:p>
          <a:p>
            <a:pPr lvl="0"/>
            <a:r>
              <a:rPr lang="cs-CZ" dirty="0"/>
              <a:t>Cykličnost, krátkodobý, střednědobý a dlouhodobý plánovací horizont </a:t>
            </a:r>
          </a:p>
          <a:p>
            <a:pPr lvl="0"/>
            <a:r>
              <a:rPr lang="cs-CZ" dirty="0"/>
              <a:t>Exaktnost (informační a analytická podpora, metody) </a:t>
            </a:r>
          </a:p>
          <a:p>
            <a:pPr lvl="0"/>
            <a:r>
              <a:rPr lang="cs-CZ" dirty="0"/>
              <a:t>Přidaná hodnota v procesu řízení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817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2492896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OBRANNÉ PLÁNOVÁNÍ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dirty="0">
                <a:solidFill>
                  <a:prstClr val="black"/>
                </a:solidFill>
              </a:rPr>
              <a:t>NATO A 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ČR</a:t>
            </a:r>
          </a:p>
        </p:txBody>
      </p:sp>
    </p:spTree>
    <p:extLst>
      <p:ext uri="{BB962C8B-B14F-4D97-AF65-F5344CB8AC3E}">
        <p14:creationId xmlns:p14="http://schemas.microsoft.com/office/powerpoint/2010/main" val="22106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463689"/>
            <a:ext cx="4447406" cy="4588621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Objasnění SŘO</a:t>
            </a:r>
          </a:p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Funkce SŘO v podmínkách </a:t>
            </a:r>
            <a:r>
              <a:rPr lang="cs-CZ" sz="2000" dirty="0" err="1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</a:t>
            </a:r>
            <a:endParaRPr lang="cs-CZ" sz="2000" dirty="0">
              <a:solidFill>
                <a:srgbClr val="0563C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Ekonomické řízení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Vyzbrojování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Řízení lidských zdrojů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Výzkum a vývoj</a:t>
            </a:r>
          </a:p>
          <a:p>
            <a:pPr lvl="1"/>
            <a:r>
              <a:rPr lang="cs-CZ" sz="16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Audit</a:t>
            </a:r>
          </a:p>
          <a:p>
            <a:pPr lvl="1"/>
            <a:endParaRPr lang="cs-CZ" sz="16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Dostupné z: 2020_Strategické_řízení_obrany-online.pdf (unob.cz)</a:t>
            </a: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5D278C6-5683-4978-BB70-40B5B81D5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983135"/>
            <a:ext cx="3784947" cy="519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28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bdélník 83"/>
          <p:cNvSpPr/>
          <p:nvPr/>
        </p:nvSpPr>
        <p:spPr>
          <a:xfrm>
            <a:off x="0" y="-19573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6008" y="0"/>
            <a:ext cx="8980488" cy="6741368"/>
            <a:chOff x="68" y="104"/>
            <a:chExt cx="5657" cy="4090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060" y="337"/>
              <a:ext cx="978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altLang="cs-CZ" sz="1200"/>
                <a:t>PG</a:t>
              </a:r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2558" y="371"/>
              <a:ext cx="391" cy="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LoA</a:t>
              </a:r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513" y="337"/>
              <a:ext cx="311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INT</a:t>
              </a: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748" y="337"/>
              <a:ext cx="1096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Pol – Mil Analysis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513" y="870"/>
              <a:ext cx="311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PS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5027" y="681"/>
              <a:ext cx="66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Operations</a:t>
              </a:r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750" y="1015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Lessons Learned</a:t>
              </a:r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3750" y="685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Future Trends</a:t>
              </a: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856" y="825"/>
              <a:ext cx="1386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Minimum Capabilities </a:t>
              </a:r>
            </a:p>
            <a:p>
              <a:pPr algn="ctr"/>
              <a:r>
                <a:rPr lang="en-GB" altLang="cs-CZ" sz="1200"/>
                <a:t>Requirements</a:t>
              </a:r>
              <a:r>
                <a:rPr lang="cs-CZ" altLang="cs-CZ" sz="1200"/>
                <a:t> (MCR)</a:t>
              </a:r>
              <a:endParaRPr lang="en-GB" altLang="cs-CZ" sz="1200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855" y="1432"/>
              <a:ext cx="1388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Compare</a:t>
              </a:r>
            </a:p>
            <a:p>
              <a:pPr algn="ctr"/>
              <a:r>
                <a:rPr lang="en-GB" altLang="cs-CZ" sz="1200"/>
                <a:t>Fulfilment Exercise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3750" y="1302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Surplus Capability</a:t>
              </a: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856" y="1876"/>
              <a:ext cx="1385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Capabilities to be Maintained</a:t>
              </a: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750" y="1622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Capability Shortfalls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5027" y="1570"/>
              <a:ext cx="66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RISK</a:t>
              </a:r>
            </a:p>
            <a:p>
              <a:pPr algn="ctr"/>
              <a:r>
                <a:rPr lang="en-GB" altLang="cs-CZ" sz="1200"/>
                <a:t>Analysis</a:t>
              </a: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3750" y="1906"/>
              <a:ext cx="110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cs-CZ" sz="1200"/>
                <a:t>Priority Shortfall Areas</a:t>
              </a: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3742" y="2160"/>
              <a:ext cx="1110" cy="2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s-CZ" altLang="cs-CZ" sz="1200"/>
                <a:t>Note Synopsis of MCR including PSA</a:t>
              </a:r>
              <a:endParaRPr lang="en-GB" altLang="cs-CZ" sz="1200"/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3752" y="2489"/>
              <a:ext cx="110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Determine Capability </a:t>
              </a:r>
            </a:p>
            <a:p>
              <a:pPr algn="ctr"/>
              <a:r>
                <a:rPr lang="en-GB" altLang="cs-CZ" sz="1200"/>
                <a:t>Shortfall Solutions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122" y="2489"/>
              <a:ext cx="853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Develop Targets </a:t>
              </a:r>
            </a:p>
            <a:p>
              <a:pPr algn="ctr"/>
              <a:r>
                <a:rPr lang="en-GB" altLang="cs-CZ" sz="1200"/>
                <a:t>– apportion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513" y="2195"/>
              <a:ext cx="109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 dirty="0"/>
                <a:t>National Targets</a:t>
              </a:r>
              <a:endParaRPr lang="en-GB" altLang="cs-CZ" sz="1200" i="1" dirty="0">
                <a:solidFill>
                  <a:schemeClr val="bg1"/>
                </a:solidFill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13" y="2568"/>
              <a:ext cx="1090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Multi-National Targets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514" y="2914"/>
              <a:ext cx="1093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Targets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752" y="3121"/>
              <a:ext cx="1100" cy="2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 dirty="0"/>
                <a:t>Fair Burden sharing</a:t>
              </a:r>
            </a:p>
            <a:p>
              <a:pPr algn="ctr"/>
              <a:r>
                <a:rPr lang="en-GB" altLang="cs-CZ" sz="1200" dirty="0"/>
                <a:t>Reasonable Challenge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512" y="3163"/>
              <a:ext cx="1095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Associated Risk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358" y="3521"/>
              <a:ext cx="1105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National / Multi-National </a:t>
              </a:r>
            </a:p>
            <a:p>
              <a:pPr algn="ctr"/>
              <a:r>
                <a:rPr lang="en-GB" altLang="cs-CZ" sz="1200"/>
                <a:t>Implementation</a:t>
              </a: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2813" y="3521"/>
              <a:ext cx="939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</a:t>
              </a:r>
            </a:p>
            <a:p>
              <a:pPr algn="ctr"/>
              <a:r>
                <a:rPr lang="en-GB" altLang="cs-CZ" sz="1200"/>
                <a:t>Implementation</a:t>
              </a: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513" y="3521"/>
              <a:ext cx="686" cy="3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Monitor / </a:t>
              </a:r>
            </a:p>
            <a:p>
              <a:pPr algn="ctr"/>
              <a:r>
                <a:rPr lang="en-GB" altLang="cs-CZ" sz="1200"/>
                <a:t>Facilitate</a:t>
              </a: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103" y="3522"/>
              <a:ext cx="740" cy="3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Support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1358" y="3983"/>
              <a:ext cx="1093" cy="21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Capability Survey</a:t>
              </a: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2810" y="3983"/>
              <a:ext cx="942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altLang="cs-CZ" sz="1200"/>
                <a:t>Capability</a:t>
              </a:r>
              <a:r>
                <a:rPr lang="en-GB" altLang="cs-CZ" sz="1200"/>
                <a:t> Report</a:t>
              </a: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100" y="3983"/>
              <a:ext cx="1304" cy="2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Annual Capabilities Report </a:t>
              </a:r>
              <a:endParaRPr lang="en-GB" altLang="cs-CZ" sz="1200" i="1">
                <a:solidFill>
                  <a:schemeClr val="bg1"/>
                </a:solidFill>
              </a:endParaRPr>
            </a:p>
          </p:txBody>
        </p:sp>
        <p:cxnSp>
          <p:nvCxnSpPr>
            <p:cNvPr id="37" name="AutoShape 32"/>
            <p:cNvCxnSpPr>
              <a:cxnSpLocks noChangeShapeType="1"/>
              <a:stCxn id="70" idx="3"/>
              <a:endCxn id="16" idx="1"/>
            </p:cNvCxnSpPr>
            <p:nvPr/>
          </p:nvCxnSpPr>
          <p:spPr bwMode="auto">
            <a:xfrm flipV="1">
              <a:off x="1318" y="1574"/>
              <a:ext cx="537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8" name="AutoShape 33"/>
            <p:cNvCxnSpPr>
              <a:cxnSpLocks noChangeShapeType="1"/>
            </p:cNvCxnSpPr>
            <p:nvPr/>
          </p:nvCxnSpPr>
          <p:spPr bwMode="auto">
            <a:xfrm>
              <a:off x="827" y="404"/>
              <a:ext cx="123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4"/>
            <p:cNvCxnSpPr>
              <a:cxnSpLocks noChangeShapeType="1"/>
              <a:stCxn id="9" idx="2"/>
              <a:endCxn id="11" idx="0"/>
            </p:cNvCxnSpPr>
            <p:nvPr/>
          </p:nvCxnSpPr>
          <p:spPr bwMode="auto">
            <a:xfrm>
              <a:off x="669" y="542"/>
              <a:ext cx="0" cy="32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5"/>
            <p:cNvCxnSpPr>
              <a:cxnSpLocks noChangeShapeType="1"/>
            </p:cNvCxnSpPr>
            <p:nvPr/>
          </p:nvCxnSpPr>
          <p:spPr bwMode="auto">
            <a:xfrm>
              <a:off x="824" y="458"/>
              <a:ext cx="1032" cy="53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1" name="AutoShape 36"/>
            <p:cNvCxnSpPr>
              <a:cxnSpLocks noChangeShapeType="1"/>
            </p:cNvCxnSpPr>
            <p:nvPr/>
          </p:nvCxnSpPr>
          <p:spPr bwMode="auto">
            <a:xfrm>
              <a:off x="830" y="1045"/>
              <a:ext cx="1032" cy="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2" name="AutoShape 37"/>
            <p:cNvCxnSpPr>
              <a:cxnSpLocks noChangeShapeType="1"/>
              <a:stCxn id="7" idx="2"/>
              <a:endCxn id="15" idx="0"/>
            </p:cNvCxnSpPr>
            <p:nvPr/>
          </p:nvCxnSpPr>
          <p:spPr bwMode="auto">
            <a:xfrm>
              <a:off x="2549" y="542"/>
              <a:ext cx="0" cy="28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3" name="AutoShape 38"/>
            <p:cNvCxnSpPr>
              <a:cxnSpLocks noChangeShapeType="1"/>
            </p:cNvCxnSpPr>
            <p:nvPr/>
          </p:nvCxnSpPr>
          <p:spPr bwMode="auto">
            <a:xfrm flipH="1">
              <a:off x="3038" y="418"/>
              <a:ext cx="71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44" name="AutoShape 39"/>
            <p:cNvCxnSpPr>
              <a:cxnSpLocks noChangeShapeType="1"/>
              <a:stCxn id="12" idx="2"/>
              <a:endCxn id="13" idx="3"/>
            </p:cNvCxnSpPr>
            <p:nvPr/>
          </p:nvCxnSpPr>
          <p:spPr bwMode="auto">
            <a:xfrm rot="5400000">
              <a:off x="5041" y="800"/>
              <a:ext cx="130" cy="506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5" name="AutoShape 40"/>
            <p:cNvCxnSpPr>
              <a:cxnSpLocks noChangeShapeType="1"/>
            </p:cNvCxnSpPr>
            <p:nvPr/>
          </p:nvCxnSpPr>
          <p:spPr bwMode="auto">
            <a:xfrm rot="10800000" flipV="1">
              <a:off x="3234" y="740"/>
              <a:ext cx="508" cy="191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6" name="AutoShape 41"/>
            <p:cNvCxnSpPr>
              <a:cxnSpLocks noChangeShapeType="1"/>
              <a:stCxn id="13" idx="1"/>
              <a:endCxn id="15" idx="3"/>
            </p:cNvCxnSpPr>
            <p:nvPr/>
          </p:nvCxnSpPr>
          <p:spPr bwMode="auto">
            <a:xfrm rot="10800000">
              <a:off x="3242" y="979"/>
              <a:ext cx="508" cy="139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7" name="AutoShape 42"/>
            <p:cNvCxnSpPr>
              <a:cxnSpLocks noChangeShapeType="1"/>
              <a:stCxn id="16" idx="3"/>
              <a:endCxn id="17" idx="1"/>
            </p:cNvCxnSpPr>
            <p:nvPr/>
          </p:nvCxnSpPr>
          <p:spPr bwMode="auto">
            <a:xfrm flipV="1">
              <a:off x="3243" y="1405"/>
              <a:ext cx="507" cy="169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8" name="AutoShape 43"/>
            <p:cNvCxnSpPr>
              <a:cxnSpLocks noChangeShapeType="1"/>
            </p:cNvCxnSpPr>
            <p:nvPr/>
          </p:nvCxnSpPr>
          <p:spPr bwMode="auto">
            <a:xfrm>
              <a:off x="3247" y="1626"/>
              <a:ext cx="507" cy="151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49" name="AutoShape 44"/>
            <p:cNvCxnSpPr>
              <a:cxnSpLocks noChangeShapeType="1"/>
              <a:stCxn id="16" idx="2"/>
              <a:endCxn id="18" idx="0"/>
            </p:cNvCxnSpPr>
            <p:nvPr/>
          </p:nvCxnSpPr>
          <p:spPr bwMode="auto">
            <a:xfrm>
              <a:off x="2549" y="1715"/>
              <a:ext cx="0" cy="16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0" name="AutoShape 45"/>
            <p:cNvCxnSpPr>
              <a:cxnSpLocks noChangeShapeType="1"/>
              <a:stCxn id="19" idx="2"/>
              <a:endCxn id="21" idx="0"/>
            </p:cNvCxnSpPr>
            <p:nvPr/>
          </p:nvCxnSpPr>
          <p:spPr bwMode="auto">
            <a:xfrm>
              <a:off x="4302" y="1827"/>
              <a:ext cx="0" cy="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AutoShape 46"/>
            <p:cNvCxnSpPr>
              <a:cxnSpLocks noChangeShapeType="1"/>
              <a:stCxn id="20" idx="1"/>
              <a:endCxn id="19" idx="3"/>
            </p:cNvCxnSpPr>
            <p:nvPr/>
          </p:nvCxnSpPr>
          <p:spPr bwMode="auto">
            <a:xfrm flipH="1">
              <a:off x="4853" y="1724"/>
              <a:ext cx="17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2" name="AutoShape 47"/>
            <p:cNvCxnSpPr>
              <a:cxnSpLocks noChangeShapeType="1"/>
              <a:stCxn id="21" idx="2"/>
              <a:endCxn id="22" idx="0"/>
            </p:cNvCxnSpPr>
            <p:nvPr/>
          </p:nvCxnSpPr>
          <p:spPr bwMode="auto">
            <a:xfrm flipH="1">
              <a:off x="4297" y="2111"/>
              <a:ext cx="5" cy="4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3" name="AutoShape 48"/>
            <p:cNvCxnSpPr>
              <a:cxnSpLocks noChangeShapeType="1"/>
              <a:stCxn id="22" idx="2"/>
              <a:endCxn id="23" idx="0"/>
            </p:cNvCxnSpPr>
            <p:nvPr/>
          </p:nvCxnSpPr>
          <p:spPr bwMode="auto">
            <a:xfrm>
              <a:off x="4297" y="2410"/>
              <a:ext cx="7" cy="7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4" name="AutoShape 49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>
              <a:off x="2549" y="1132"/>
              <a:ext cx="0" cy="3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5" name="AutoShape 50"/>
            <p:cNvCxnSpPr>
              <a:cxnSpLocks noChangeShapeType="1"/>
              <a:endCxn id="25" idx="3"/>
            </p:cNvCxnSpPr>
            <p:nvPr/>
          </p:nvCxnSpPr>
          <p:spPr bwMode="auto">
            <a:xfrm rot="10800000">
              <a:off x="1606" y="2298"/>
              <a:ext cx="512" cy="273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6" name="AutoShape 51"/>
            <p:cNvCxnSpPr>
              <a:cxnSpLocks noChangeShapeType="1"/>
            </p:cNvCxnSpPr>
            <p:nvPr/>
          </p:nvCxnSpPr>
          <p:spPr bwMode="auto">
            <a:xfrm rot="10800000" flipV="1">
              <a:off x="1612" y="2705"/>
              <a:ext cx="515" cy="325"/>
            </a:xfrm>
            <a:prstGeom prst="bentConnector3">
              <a:avLst>
                <a:gd name="adj1" fmla="val 49903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57" name="AutoShape 52"/>
            <p:cNvCxnSpPr>
              <a:cxnSpLocks noChangeShapeType="1"/>
              <a:stCxn id="23" idx="1"/>
              <a:endCxn id="24" idx="3"/>
            </p:cNvCxnSpPr>
            <p:nvPr/>
          </p:nvCxnSpPr>
          <p:spPr bwMode="auto">
            <a:xfrm flipH="1">
              <a:off x="2975" y="2643"/>
              <a:ext cx="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" name="AutoShape 53"/>
            <p:cNvCxnSpPr>
              <a:cxnSpLocks noChangeShapeType="1"/>
              <a:stCxn id="32" idx="3"/>
              <a:endCxn id="30" idx="1"/>
            </p:cNvCxnSpPr>
            <p:nvPr/>
          </p:nvCxnSpPr>
          <p:spPr bwMode="auto">
            <a:xfrm>
              <a:off x="1199" y="3675"/>
              <a:ext cx="15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59" name="AutoShape 54"/>
            <p:cNvCxnSpPr>
              <a:cxnSpLocks noChangeShapeType="1"/>
              <a:stCxn id="33" idx="1"/>
              <a:endCxn id="31" idx="3"/>
            </p:cNvCxnSpPr>
            <p:nvPr/>
          </p:nvCxnSpPr>
          <p:spPr bwMode="auto">
            <a:xfrm flipH="1">
              <a:off x="3752" y="3675"/>
              <a:ext cx="351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0" name="AutoShape 55"/>
            <p:cNvCxnSpPr>
              <a:cxnSpLocks noChangeShapeType="1"/>
              <a:stCxn id="24" idx="2"/>
              <a:endCxn id="80" idx="0"/>
            </p:cNvCxnSpPr>
            <p:nvPr/>
          </p:nvCxnSpPr>
          <p:spPr bwMode="auto">
            <a:xfrm>
              <a:off x="2549" y="2796"/>
              <a:ext cx="0" cy="37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1" name="AutoShape 56"/>
            <p:cNvCxnSpPr>
              <a:cxnSpLocks noChangeShapeType="1"/>
              <a:stCxn id="18" idx="2"/>
              <a:endCxn id="24" idx="0"/>
            </p:cNvCxnSpPr>
            <p:nvPr/>
          </p:nvCxnSpPr>
          <p:spPr bwMode="auto">
            <a:xfrm>
              <a:off x="2549" y="2081"/>
              <a:ext cx="0" cy="40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57"/>
            <p:cNvCxnSpPr>
              <a:cxnSpLocks noChangeShapeType="1"/>
              <a:stCxn id="29" idx="3"/>
              <a:endCxn id="80" idx="1"/>
            </p:cNvCxnSpPr>
            <p:nvPr/>
          </p:nvCxnSpPr>
          <p:spPr bwMode="auto">
            <a:xfrm>
              <a:off x="1607" y="3249"/>
              <a:ext cx="505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63" name="AutoShape 58"/>
            <p:cNvCxnSpPr>
              <a:cxnSpLocks noChangeShapeType="1"/>
              <a:stCxn id="30" idx="3"/>
              <a:endCxn id="31" idx="1"/>
            </p:cNvCxnSpPr>
            <p:nvPr/>
          </p:nvCxnSpPr>
          <p:spPr bwMode="auto">
            <a:xfrm>
              <a:off x="2463" y="3675"/>
              <a:ext cx="350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64" name="AutoShape 59"/>
            <p:cNvCxnSpPr>
              <a:cxnSpLocks noChangeShapeType="1"/>
              <a:stCxn id="80" idx="2"/>
              <a:endCxn id="30" idx="0"/>
            </p:cNvCxnSpPr>
            <p:nvPr/>
          </p:nvCxnSpPr>
          <p:spPr bwMode="auto">
            <a:xfrm rot="5400000">
              <a:off x="2138" y="3110"/>
              <a:ext cx="184" cy="638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5" name="AutoShape 60"/>
            <p:cNvCxnSpPr>
              <a:cxnSpLocks noChangeShapeType="1"/>
            </p:cNvCxnSpPr>
            <p:nvPr/>
          </p:nvCxnSpPr>
          <p:spPr bwMode="auto">
            <a:xfrm rot="16200000" flipH="1">
              <a:off x="2869" y="3040"/>
              <a:ext cx="225" cy="734"/>
            </a:xfrm>
            <a:prstGeom prst="bentConnector3">
              <a:avLst>
                <a:gd name="adj1" fmla="val 5999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66" name="AutoShape 61"/>
            <p:cNvCxnSpPr>
              <a:cxnSpLocks noChangeShapeType="1"/>
              <a:stCxn id="31" idx="2"/>
              <a:endCxn id="35" idx="0"/>
            </p:cNvCxnSpPr>
            <p:nvPr/>
          </p:nvCxnSpPr>
          <p:spPr bwMode="auto">
            <a:xfrm flipH="1">
              <a:off x="3281" y="3828"/>
              <a:ext cx="2" cy="1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7" name="AutoShape 62"/>
            <p:cNvCxnSpPr>
              <a:cxnSpLocks noChangeShapeType="1"/>
              <a:stCxn id="35" idx="3"/>
              <a:endCxn id="36" idx="1"/>
            </p:cNvCxnSpPr>
            <p:nvPr/>
          </p:nvCxnSpPr>
          <p:spPr bwMode="auto">
            <a:xfrm>
              <a:off x="3752" y="4086"/>
              <a:ext cx="34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8" name="AutoShape 63"/>
            <p:cNvCxnSpPr>
              <a:cxnSpLocks noChangeShapeType="1"/>
              <a:stCxn id="34" idx="3"/>
              <a:endCxn id="35" idx="1"/>
            </p:cNvCxnSpPr>
            <p:nvPr/>
          </p:nvCxnSpPr>
          <p:spPr bwMode="auto">
            <a:xfrm flipV="1">
              <a:off x="2451" y="4086"/>
              <a:ext cx="359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69" name="AutoShape 64"/>
            <p:cNvCxnSpPr>
              <a:cxnSpLocks noChangeShapeType="1"/>
              <a:stCxn id="30" idx="2"/>
              <a:endCxn id="34" idx="0"/>
            </p:cNvCxnSpPr>
            <p:nvPr/>
          </p:nvCxnSpPr>
          <p:spPr bwMode="auto">
            <a:xfrm flipH="1">
              <a:off x="1905" y="3828"/>
              <a:ext cx="6" cy="15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513" y="1311"/>
              <a:ext cx="805" cy="52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NATO and </a:t>
              </a:r>
            </a:p>
            <a:p>
              <a:pPr algn="ctr"/>
              <a:r>
                <a:rPr lang="en-GB" altLang="cs-CZ" sz="1200"/>
                <a:t>National Existing</a:t>
              </a:r>
            </a:p>
            <a:p>
              <a:pPr algn="ctr"/>
              <a:r>
                <a:rPr lang="en-GB" altLang="cs-CZ" sz="1200"/>
                <a:t>and Planned </a:t>
              </a:r>
            </a:p>
            <a:p>
              <a:pPr algn="ctr"/>
              <a:r>
                <a:rPr lang="en-GB" altLang="cs-CZ" sz="1200"/>
                <a:t>Capabilities</a:t>
              </a: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129" y="104"/>
              <a:ext cx="4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altLang="cs-CZ" sz="2400" b="1"/>
                <a:t>Krok:</a:t>
              </a:r>
              <a:endParaRPr lang="en-US" altLang="cs-CZ" sz="2400" b="1"/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68" y="300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1</a:t>
              </a:r>
              <a:endParaRPr lang="en-US" altLang="cs-CZ" sz="2800" b="1"/>
            </a:p>
          </p:txBody>
        </p:sp>
        <p:sp>
          <p:nvSpPr>
            <p:cNvPr id="73" name="Rectangle 69"/>
            <p:cNvSpPr>
              <a:spLocks noChangeArrowheads="1"/>
            </p:cNvSpPr>
            <p:nvPr/>
          </p:nvSpPr>
          <p:spPr bwMode="auto">
            <a:xfrm>
              <a:off x="139" y="2478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3</a:t>
              </a:r>
              <a:endParaRPr lang="en-US" altLang="cs-CZ" sz="2800" b="1"/>
            </a:p>
          </p:txBody>
        </p:sp>
        <p:sp>
          <p:nvSpPr>
            <p:cNvPr id="74" name="Rectangle 70"/>
            <p:cNvSpPr>
              <a:spLocks noChangeArrowheads="1"/>
            </p:cNvSpPr>
            <p:nvPr/>
          </p:nvSpPr>
          <p:spPr bwMode="auto">
            <a:xfrm>
              <a:off x="139" y="3497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4</a:t>
              </a:r>
              <a:endParaRPr lang="en-US" altLang="cs-CZ" sz="2800" b="1"/>
            </a:p>
          </p:txBody>
        </p:sp>
        <p:sp>
          <p:nvSpPr>
            <p:cNvPr id="75" name="Rectangle 71"/>
            <p:cNvSpPr>
              <a:spLocks noChangeArrowheads="1"/>
            </p:cNvSpPr>
            <p:nvPr/>
          </p:nvSpPr>
          <p:spPr bwMode="auto">
            <a:xfrm>
              <a:off x="153" y="3862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5</a:t>
              </a:r>
              <a:endParaRPr lang="en-US" altLang="cs-CZ" sz="2800" b="1"/>
            </a:p>
          </p:txBody>
        </p:sp>
        <p:sp>
          <p:nvSpPr>
            <p:cNvPr id="76" name="Line 73"/>
            <p:cNvSpPr>
              <a:spLocks noChangeShapeType="1"/>
            </p:cNvSpPr>
            <p:nvPr/>
          </p:nvSpPr>
          <p:spPr bwMode="auto">
            <a:xfrm>
              <a:off x="139" y="618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7" name="Line 74"/>
            <p:cNvSpPr>
              <a:spLocks noChangeShapeType="1"/>
            </p:cNvSpPr>
            <p:nvPr/>
          </p:nvSpPr>
          <p:spPr bwMode="auto">
            <a:xfrm>
              <a:off x="115" y="2140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8" name="Line 75"/>
            <p:cNvSpPr>
              <a:spLocks noChangeShapeType="1"/>
            </p:cNvSpPr>
            <p:nvPr/>
          </p:nvSpPr>
          <p:spPr bwMode="auto">
            <a:xfrm>
              <a:off x="129" y="3400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79" name="Line 76"/>
            <p:cNvSpPr>
              <a:spLocks noChangeShapeType="1"/>
            </p:cNvSpPr>
            <p:nvPr/>
          </p:nvSpPr>
          <p:spPr bwMode="auto">
            <a:xfrm>
              <a:off x="139" y="3891"/>
              <a:ext cx="5586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80" name="Rectangle 77"/>
            <p:cNvSpPr>
              <a:spLocks noChangeArrowheads="1"/>
            </p:cNvSpPr>
            <p:nvPr/>
          </p:nvSpPr>
          <p:spPr bwMode="auto">
            <a:xfrm>
              <a:off x="2112" y="3166"/>
              <a:ext cx="874" cy="1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1200"/>
                <a:t>Agree Targets </a:t>
              </a:r>
            </a:p>
          </p:txBody>
        </p:sp>
        <p:sp>
          <p:nvSpPr>
            <p:cNvPr id="81" name="Line 78"/>
            <p:cNvSpPr>
              <a:spLocks noChangeShapeType="1"/>
            </p:cNvSpPr>
            <p:nvPr/>
          </p:nvSpPr>
          <p:spPr bwMode="auto">
            <a:xfrm>
              <a:off x="975" y="2402"/>
              <a:ext cx="0" cy="1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82" name="AutoShape 79"/>
            <p:cNvCxnSpPr>
              <a:cxnSpLocks noChangeShapeType="1"/>
            </p:cNvCxnSpPr>
            <p:nvPr/>
          </p:nvCxnSpPr>
          <p:spPr bwMode="auto">
            <a:xfrm flipH="1">
              <a:off x="2977" y="3249"/>
              <a:ext cx="777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83" name="Rectangle 68"/>
            <p:cNvSpPr>
              <a:spLocks noChangeArrowheads="1"/>
            </p:cNvSpPr>
            <p:nvPr/>
          </p:nvSpPr>
          <p:spPr bwMode="auto">
            <a:xfrm>
              <a:off x="68" y="1207"/>
              <a:ext cx="4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altLang="cs-CZ" sz="2800" b="1"/>
                <a:t>2</a:t>
              </a:r>
              <a:endParaRPr lang="en-US" altLang="cs-CZ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69348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EC683D-B1EB-44F0-8EEE-2EBA78073BA5}" type="slidenum">
              <a:rPr lang="cs-CZ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6147" name="Rectangle 2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cs-CZ" altLang="cs-CZ" b="1" dirty="0"/>
              <a:t>PLÁNOVÁNÍ OBRANY ČR</a:t>
            </a:r>
            <a:br>
              <a:rPr lang="cs-CZ" altLang="cs-CZ" b="1" dirty="0"/>
            </a:br>
            <a:r>
              <a:rPr lang="cs-CZ" altLang="cs-CZ" b="1" dirty="0"/>
              <a:t>Zákon 222</a:t>
            </a:r>
          </a:p>
        </p:txBody>
      </p:sp>
      <p:sp>
        <p:nvSpPr>
          <p:cNvPr id="6148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Nástroj realizace obranné politiky státu</a:t>
            </a:r>
          </a:p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Gestor: MO ČR;</a:t>
            </a:r>
          </a:p>
          <a:p>
            <a:pPr lvl="1" eaLnBrk="1" hangingPunct="1"/>
            <a:r>
              <a:rPr lang="cs-CZ" altLang="cs-CZ" sz="2400" dirty="0">
                <a:latin typeface="Arial" pitchFamily="34" charset="0"/>
              </a:rPr>
              <a:t>Výstup: Ústřední plán obrany ČR.</a:t>
            </a:r>
            <a:endParaRPr lang="cs-CZ" altLang="cs-CZ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9" name="Oval 4"/>
          <p:cNvSpPr>
            <a:spLocks noChangeArrowheads="1"/>
          </p:cNvSpPr>
          <p:nvPr/>
        </p:nvSpPr>
        <p:spPr bwMode="auto">
          <a:xfrm>
            <a:off x="1116013" y="2852936"/>
            <a:ext cx="6842125" cy="3888978"/>
          </a:xfrm>
          <a:prstGeom prst="ellipse">
            <a:avLst/>
          </a:prstGeom>
          <a:solidFill>
            <a:srgbClr val="CCFF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540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Oval 5"/>
          <p:cNvSpPr>
            <a:spLocks noChangeArrowheads="1"/>
          </p:cNvSpPr>
          <p:nvPr/>
        </p:nvSpPr>
        <p:spPr bwMode="auto">
          <a:xfrm>
            <a:off x="3403600" y="2981325"/>
            <a:ext cx="2266950" cy="12029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operací</a:t>
            </a:r>
          </a:p>
        </p:txBody>
      </p:sp>
      <p:sp>
        <p:nvSpPr>
          <p:cNvPr id="6151" name="Oval 10"/>
          <p:cNvSpPr>
            <a:spLocks noChangeArrowheads="1"/>
          </p:cNvSpPr>
          <p:nvPr/>
        </p:nvSpPr>
        <p:spPr bwMode="auto">
          <a:xfrm>
            <a:off x="1331913" y="3665950"/>
            <a:ext cx="2266950" cy="1202913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Obranné plánování</a:t>
            </a:r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5467235" y="3844508"/>
            <a:ext cx="2266950" cy="1074937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Mobilizační plánování</a:t>
            </a:r>
          </a:p>
        </p:txBody>
      </p:sp>
      <p:sp>
        <p:nvSpPr>
          <p:cNvPr id="6153" name="Oval 12"/>
          <p:cNvSpPr>
            <a:spLocks noChangeArrowheads="1"/>
          </p:cNvSpPr>
          <p:nvPr/>
        </p:nvSpPr>
        <p:spPr bwMode="auto">
          <a:xfrm>
            <a:off x="2195513" y="5229225"/>
            <a:ext cx="2266950" cy="1202912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připravenosti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obranného systému</a:t>
            </a:r>
          </a:p>
        </p:txBody>
      </p:sp>
      <p:sp>
        <p:nvSpPr>
          <p:cNvPr id="6154" name="Oval 13"/>
          <p:cNvSpPr>
            <a:spLocks noChangeArrowheads="1"/>
          </p:cNvSpPr>
          <p:nvPr/>
        </p:nvSpPr>
        <p:spPr bwMode="auto">
          <a:xfrm>
            <a:off x="4606925" y="5229224"/>
            <a:ext cx="2266950" cy="1202911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 b="1">
                <a:solidFill>
                  <a:srgbClr val="17375E"/>
                </a:solidFill>
                <a:latin typeface="Arabic Typesetting" pitchFamily="66" charset="-78"/>
                <a:cs typeface="Arabic Typesetting" pitchFamily="66" charset="-7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376092"/>
              </a:buClr>
              <a:buSzPct val="100000"/>
              <a:buFont typeface="Arial" pitchFamily="34" charset="0"/>
              <a:buChar char="•"/>
              <a:defRPr sz="2800">
                <a:solidFill>
                  <a:srgbClr val="376092"/>
                </a:solidFill>
                <a:latin typeface="Arabic Typesetting" pitchFamily="66" charset="-78"/>
                <a:cs typeface="Arabic Typesetting" pitchFamily="66" charset="-7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7375E"/>
              </a:buClr>
              <a:buSzPct val="88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7375E"/>
              </a:buClr>
              <a:buSzPct val="74000"/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7375E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abic Typesetting" pitchFamily="66" charset="-78"/>
                <a:cs typeface="Arabic Typesetting" pitchFamily="66" charset="-7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Plánování příprav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záchranným a humanit.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úkolům</a:t>
            </a:r>
          </a:p>
        </p:txBody>
      </p:sp>
    </p:spTree>
    <p:extLst>
      <p:ext uri="{BB962C8B-B14F-4D97-AF65-F5344CB8AC3E}">
        <p14:creationId xmlns:p14="http://schemas.microsoft.com/office/powerpoint/2010/main" val="275268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Šipka dolů 7"/>
          <p:cNvSpPr/>
          <p:nvPr/>
        </p:nvSpPr>
        <p:spPr>
          <a:xfrm rot="13098645">
            <a:off x="2022737" y="2924532"/>
            <a:ext cx="795051" cy="3079798"/>
          </a:xfrm>
          <a:prstGeom prst="downArrow">
            <a:avLst/>
          </a:prstGeom>
          <a:solidFill>
            <a:schemeClr val="tx2">
              <a:lumMod val="20000"/>
              <a:lumOff val="80000"/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11" name="Přímá spojnice 10"/>
          <p:cNvCxnSpPr>
            <a:endCxn id="4" idx="5"/>
          </p:cNvCxnSpPr>
          <p:nvPr/>
        </p:nvCxnSpPr>
        <p:spPr>
          <a:xfrm flipV="1">
            <a:off x="2978059" y="4459880"/>
            <a:ext cx="2627454" cy="401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Skupina 40"/>
          <p:cNvGrpSpPr/>
          <p:nvPr/>
        </p:nvGrpSpPr>
        <p:grpSpPr>
          <a:xfrm>
            <a:off x="54422" y="1365866"/>
            <a:ext cx="9390300" cy="4877961"/>
            <a:chOff x="42201" y="2503341"/>
            <a:chExt cx="7442403" cy="6503948"/>
          </a:xfrm>
        </p:grpSpPr>
        <p:grpSp>
          <p:nvGrpSpPr>
            <p:cNvPr id="33" name="Skupina 32"/>
            <p:cNvGrpSpPr/>
            <p:nvPr/>
          </p:nvGrpSpPr>
          <p:grpSpPr>
            <a:xfrm>
              <a:off x="67784" y="4292896"/>
              <a:ext cx="7416820" cy="4714393"/>
              <a:chOff x="67784" y="3572816"/>
              <a:chExt cx="7416820" cy="4714393"/>
            </a:xfrm>
          </p:grpSpPr>
          <p:sp>
            <p:nvSpPr>
              <p:cNvPr id="3" name="TextovéPole 2"/>
              <p:cNvSpPr txBox="1"/>
              <p:nvPr/>
            </p:nvSpPr>
            <p:spPr>
              <a:xfrm>
                <a:off x="67784" y="5357644"/>
                <a:ext cx="231241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Specifické cíle </a:t>
                </a:r>
                <a:endParaRPr lang="en-US" sz="1600" b="1" dirty="0"/>
              </a:p>
              <a:p>
                <a:r>
                  <a:rPr lang="cs-CZ" sz="1600" i="1" dirty="0"/>
                  <a:t>Soustava cílů</a:t>
                </a:r>
                <a:endParaRPr lang="en-US" sz="1600" i="1" dirty="0"/>
              </a:p>
            </p:txBody>
          </p:sp>
          <p:sp>
            <p:nvSpPr>
              <p:cNvPr id="9" name="TextovéPole 8"/>
              <p:cNvSpPr txBox="1"/>
              <p:nvPr/>
            </p:nvSpPr>
            <p:spPr>
              <a:xfrm>
                <a:off x="101727" y="4333304"/>
                <a:ext cx="1325061" cy="7797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Strategic</a:t>
                </a:r>
                <a:r>
                  <a:rPr lang="cs-CZ" sz="1600" b="1" dirty="0" err="1"/>
                  <a:t>ké</a:t>
                </a:r>
                <a:r>
                  <a:rPr lang="cs-CZ" sz="1600" b="1" dirty="0"/>
                  <a:t> cíle </a:t>
                </a:r>
                <a:endParaRPr lang="en-US" sz="1600" b="1" dirty="0"/>
              </a:p>
              <a:p>
                <a:r>
                  <a:rPr lang="cs-CZ" sz="1600" i="1" dirty="0"/>
                  <a:t>Směrnice ministra</a:t>
                </a:r>
                <a:endParaRPr lang="en-US" sz="1600" i="1" dirty="0"/>
              </a:p>
            </p:txBody>
          </p:sp>
          <p:sp>
            <p:nvSpPr>
              <p:cNvPr id="19" name="TextovéPole 18"/>
              <p:cNvSpPr txBox="1"/>
              <p:nvPr/>
            </p:nvSpPr>
            <p:spPr>
              <a:xfrm>
                <a:off x="4743620" y="5716197"/>
                <a:ext cx="2014985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Střednědobé plánování </a:t>
                </a:r>
                <a:endParaRPr lang="en-US" sz="1600" b="1" dirty="0"/>
              </a:p>
              <a:p>
                <a:r>
                  <a:rPr lang="cs-CZ" sz="1600" i="1" dirty="0"/>
                  <a:t>Střednědobý plán </a:t>
                </a:r>
                <a:endParaRPr lang="en-US" sz="1600" i="1" dirty="0"/>
              </a:p>
            </p:txBody>
          </p:sp>
          <p:sp>
            <p:nvSpPr>
              <p:cNvPr id="20" name="TextovéPole 19"/>
              <p:cNvSpPr txBox="1"/>
              <p:nvPr/>
            </p:nvSpPr>
            <p:spPr>
              <a:xfrm>
                <a:off x="5313541" y="6693651"/>
                <a:ext cx="2146431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Krátkodobé plánování</a:t>
                </a:r>
                <a:endParaRPr lang="en-US" sz="1600" b="1" dirty="0"/>
              </a:p>
              <a:p>
                <a:r>
                  <a:rPr lang="cs-CZ" sz="1600" i="1" dirty="0"/>
                  <a:t>Roční plán</a:t>
                </a:r>
                <a:endParaRPr lang="en-US" sz="1600" i="1" dirty="0"/>
              </a:p>
            </p:txBody>
          </p:sp>
          <p:grpSp>
            <p:nvGrpSpPr>
              <p:cNvPr id="29" name="Skupina 28"/>
              <p:cNvGrpSpPr/>
              <p:nvPr/>
            </p:nvGrpSpPr>
            <p:grpSpPr>
              <a:xfrm>
                <a:off x="1221625" y="3572816"/>
                <a:ext cx="4313079" cy="4671593"/>
                <a:chOff x="1140616" y="3158167"/>
                <a:chExt cx="4313079" cy="4671593"/>
              </a:xfrm>
            </p:grpSpPr>
            <p:grpSp>
              <p:nvGrpSpPr>
                <p:cNvPr id="23" name="Skupina 22"/>
                <p:cNvGrpSpPr/>
                <p:nvPr/>
              </p:nvGrpSpPr>
              <p:grpSpPr>
                <a:xfrm>
                  <a:off x="1140616" y="3158167"/>
                  <a:ext cx="4313079" cy="4671593"/>
                  <a:chOff x="906764" y="2092857"/>
                  <a:chExt cx="4918423" cy="4999424"/>
                </a:xfrm>
              </p:grpSpPr>
              <p:grpSp>
                <p:nvGrpSpPr>
                  <p:cNvPr id="15" name="Skupina 14"/>
                  <p:cNvGrpSpPr/>
                  <p:nvPr/>
                </p:nvGrpSpPr>
                <p:grpSpPr>
                  <a:xfrm>
                    <a:off x="906764" y="2092857"/>
                    <a:ext cx="4918423" cy="4999424"/>
                    <a:chOff x="546724" y="1876833"/>
                    <a:chExt cx="4918423" cy="4999424"/>
                  </a:xfrm>
                </p:grpSpPr>
                <p:sp>
                  <p:nvSpPr>
                    <p:cNvPr id="4" name="Rovnoramenný trojúhelník 3"/>
                    <p:cNvSpPr/>
                    <p:nvPr/>
                  </p:nvSpPr>
                  <p:spPr>
                    <a:xfrm>
                      <a:off x="546724" y="1876833"/>
                      <a:ext cx="4918423" cy="4999424"/>
                    </a:xfrm>
                    <a:prstGeom prst="triangle">
                      <a:avLst>
                        <a:gd name="adj" fmla="val 49321"/>
                      </a:avLst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cs-CZ" dirty="0"/>
                    </a:p>
                  </p:txBody>
                </p:sp>
                <p:sp>
                  <p:nvSpPr>
                    <p:cNvPr id="5" name="TextovéPole 4"/>
                    <p:cNvSpPr txBox="1"/>
                    <p:nvPr/>
                  </p:nvSpPr>
                  <p:spPr>
                    <a:xfrm>
                      <a:off x="2491738" y="2798425"/>
                      <a:ext cx="967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1. úroveň</a:t>
                      </a:r>
                    </a:p>
                  </p:txBody>
                </p:sp>
                <p:sp>
                  <p:nvSpPr>
                    <p:cNvPr id="6" name="TextovéPole 5"/>
                    <p:cNvSpPr txBox="1"/>
                    <p:nvPr/>
                  </p:nvSpPr>
                  <p:spPr>
                    <a:xfrm>
                      <a:off x="2484718" y="3330732"/>
                      <a:ext cx="967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2. úroveň</a:t>
                      </a:r>
                    </a:p>
                  </p:txBody>
                </p:sp>
                <p:sp>
                  <p:nvSpPr>
                    <p:cNvPr id="7" name="TextovéPole 6"/>
                    <p:cNvSpPr txBox="1"/>
                    <p:nvPr/>
                  </p:nvSpPr>
                  <p:spPr>
                    <a:xfrm>
                      <a:off x="2465604" y="3961487"/>
                      <a:ext cx="1015373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cs-CZ" dirty="0"/>
                        <a:t>3. úroveň </a:t>
                      </a:r>
                    </a:p>
                  </p:txBody>
                </p:sp>
                <p:cxnSp>
                  <p:nvCxnSpPr>
                    <p:cNvPr id="13" name="Přímá spojnice 12"/>
                    <p:cNvCxnSpPr/>
                    <p:nvPr/>
                  </p:nvCxnSpPr>
                  <p:spPr>
                    <a:xfrm>
                      <a:off x="1706052" y="4580761"/>
                      <a:ext cx="263185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14" name="TextovéPole 13"/>
                    <p:cNvSpPr txBox="1"/>
                    <p:nvPr/>
                  </p:nvSpPr>
                  <p:spPr>
                    <a:xfrm>
                      <a:off x="1620319" y="4808414"/>
                      <a:ext cx="2770562" cy="52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cs-CZ" dirty="0"/>
                        <a:t>Opatření a úkoly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6" name="TextovéPole 15"/>
                  <p:cNvSpPr txBox="1"/>
                  <p:nvPr/>
                </p:nvSpPr>
                <p:spPr>
                  <a:xfrm>
                    <a:off x="1556082" y="5865802"/>
                    <a:ext cx="3589504" cy="5270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cs-CZ" dirty="0"/>
                      <a:t> Činnosti</a:t>
                    </a:r>
                    <a:r>
                      <a:rPr lang="en-US" dirty="0"/>
                      <a:t> </a:t>
                    </a:r>
                  </a:p>
                </p:txBody>
              </p:sp>
              <p:cxnSp>
                <p:nvCxnSpPr>
                  <p:cNvPr id="17" name="Přímá spojnice 16"/>
                  <p:cNvCxnSpPr/>
                  <p:nvPr/>
                </p:nvCxnSpPr>
                <p:spPr>
                  <a:xfrm>
                    <a:off x="1609364" y="5724127"/>
                    <a:ext cx="3536221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Přímá spojnice 20"/>
                  <p:cNvCxnSpPr/>
                  <p:nvPr/>
                </p:nvCxnSpPr>
                <p:spPr>
                  <a:xfrm>
                    <a:off x="1279011" y="6444208"/>
                    <a:ext cx="4230558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5" name="TextovéPole 24"/>
                <p:cNvSpPr txBox="1"/>
                <p:nvPr/>
              </p:nvSpPr>
              <p:spPr>
                <a:xfrm>
                  <a:off x="1801857" y="7299012"/>
                  <a:ext cx="27784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/>
                    <a:t>Program</a:t>
                  </a:r>
                  <a:r>
                    <a:rPr lang="cs-CZ" dirty="0"/>
                    <a:t>y</a:t>
                  </a:r>
                  <a:r>
                    <a:rPr lang="en-US" dirty="0"/>
                    <a:t> a </a:t>
                  </a:r>
                  <a:r>
                    <a:rPr lang="cs-CZ" dirty="0"/>
                    <a:t>p</a:t>
                  </a:r>
                  <a:r>
                    <a:rPr lang="en-US" dirty="0" err="1"/>
                    <a:t>roje</a:t>
                  </a:r>
                  <a:r>
                    <a:rPr lang="cs-CZ" dirty="0" err="1"/>
                    <a:t>kty</a:t>
                  </a:r>
                  <a:endParaRPr lang="en-US" dirty="0"/>
                </a:p>
              </p:txBody>
            </p:sp>
          </p:grpSp>
          <p:sp>
            <p:nvSpPr>
              <p:cNvPr id="26" name="TextovéPole 25"/>
              <p:cNvSpPr txBox="1"/>
              <p:nvPr/>
            </p:nvSpPr>
            <p:spPr>
              <a:xfrm>
                <a:off x="5859908" y="7507509"/>
                <a:ext cx="1624696" cy="779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/>
                  <a:t>Realizace</a:t>
                </a:r>
                <a:endParaRPr lang="en-US" sz="1600" b="1" dirty="0"/>
              </a:p>
              <a:p>
                <a:r>
                  <a:rPr lang="cs-CZ" sz="1600" i="1" dirty="0"/>
                  <a:t>Realizační plány</a:t>
                </a:r>
                <a:endParaRPr lang="en-US" sz="1600" i="1" dirty="0"/>
              </a:p>
            </p:txBody>
          </p:sp>
        </p:grpSp>
        <p:grpSp>
          <p:nvGrpSpPr>
            <p:cNvPr id="34" name="Skupina 33"/>
            <p:cNvGrpSpPr/>
            <p:nvPr/>
          </p:nvGrpSpPr>
          <p:grpSpPr>
            <a:xfrm>
              <a:off x="42201" y="3501583"/>
              <a:ext cx="5547039" cy="610971"/>
              <a:chOff x="-29807" y="2781503"/>
              <a:chExt cx="5547039" cy="610971"/>
            </a:xfrm>
          </p:grpSpPr>
          <p:sp>
            <p:nvSpPr>
              <p:cNvPr id="27" name="TextovéPole 26"/>
              <p:cNvSpPr txBox="1"/>
              <p:nvPr/>
            </p:nvSpPr>
            <p:spPr>
              <a:xfrm>
                <a:off x="2113835" y="2781503"/>
                <a:ext cx="3092503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1600" i="1" dirty="0"/>
                  <a:t>Dlouhodobý výhled, Koncepce výstavby AČR </a:t>
                </a:r>
                <a:endParaRPr lang="cs-CZ" i="1" dirty="0"/>
              </a:p>
            </p:txBody>
          </p:sp>
          <p:cxnSp>
            <p:nvCxnSpPr>
              <p:cNvPr id="31" name="Přímá spojnice 30"/>
              <p:cNvCxnSpPr/>
              <p:nvPr/>
            </p:nvCxnSpPr>
            <p:spPr>
              <a:xfrm>
                <a:off x="1128824" y="3392474"/>
                <a:ext cx="438840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ovéPole 31"/>
              <p:cNvSpPr txBox="1"/>
              <p:nvPr/>
            </p:nvSpPr>
            <p:spPr>
              <a:xfrm>
                <a:off x="-29807" y="2843808"/>
                <a:ext cx="2038113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600" b="1" dirty="0" err="1"/>
                  <a:t>Politicko</a:t>
                </a:r>
                <a:r>
                  <a:rPr lang="cs-CZ" sz="1600" b="1" dirty="0"/>
                  <a:t> – vojenská úroveň </a:t>
                </a:r>
              </a:p>
            </p:txBody>
          </p:sp>
        </p:grpSp>
        <p:sp>
          <p:nvSpPr>
            <p:cNvPr id="35" name="TextovéPole 34"/>
            <p:cNvSpPr txBox="1"/>
            <p:nvPr/>
          </p:nvSpPr>
          <p:spPr>
            <a:xfrm>
              <a:off x="44624" y="2517882"/>
              <a:ext cx="2851582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Politická úroveň</a:t>
              </a:r>
            </a:p>
          </p:txBody>
        </p:sp>
        <p:cxnSp>
          <p:nvCxnSpPr>
            <p:cNvPr id="37" name="Přímá spojnice 36"/>
            <p:cNvCxnSpPr/>
            <p:nvPr/>
          </p:nvCxnSpPr>
          <p:spPr>
            <a:xfrm>
              <a:off x="1124744" y="3294826"/>
              <a:ext cx="453650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2153794" y="2503341"/>
              <a:ext cx="4312572" cy="451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i="1" dirty="0"/>
                <a:t>Zákony, bezpečnostní a obranné strategie, mezinárodní závazky</a:t>
              </a:r>
            </a:p>
          </p:txBody>
        </p:sp>
      </p:grpSp>
      <p:cxnSp>
        <p:nvCxnSpPr>
          <p:cNvPr id="42" name="Přímá spojnice 41"/>
          <p:cNvCxnSpPr/>
          <p:nvPr/>
        </p:nvCxnSpPr>
        <p:spPr>
          <a:xfrm>
            <a:off x="3143478" y="4153103"/>
            <a:ext cx="2190522" cy="15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ovéPole 45"/>
          <p:cNvSpPr txBox="1"/>
          <p:nvPr/>
        </p:nvSpPr>
        <p:spPr>
          <a:xfrm rot="18496944">
            <a:off x="1365890" y="4252649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Hodnocení - </a:t>
            </a:r>
            <a:r>
              <a:rPr lang="cs-CZ" i="1" dirty="0"/>
              <a:t>Zprávy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059832" y="404664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RMO 66/2012</a:t>
            </a:r>
          </a:p>
        </p:txBody>
      </p:sp>
    </p:spTree>
    <p:extLst>
      <p:ext uri="{BB962C8B-B14F-4D97-AF65-F5344CB8AC3E}">
        <p14:creationId xmlns:p14="http://schemas.microsoft.com/office/powerpoint/2010/main" val="1906314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5888"/>
            <a:ext cx="8280598" cy="1079500"/>
          </a:xfrm>
        </p:spPr>
        <p:txBody>
          <a:bodyPr/>
          <a:lstStyle/>
          <a:p>
            <a:pPr eaLnBrk="1" hangingPunct="1"/>
            <a:r>
              <a:rPr lang="cs-CZ" altLang="cs-CZ" sz="2800" b="1" dirty="0"/>
              <a:t>Syst</a:t>
            </a:r>
            <a:r>
              <a:rPr lang="cs-CZ" altLang="cs-CZ" sz="2800" b="1" dirty="0">
                <a:latin typeface="Arial"/>
              </a:rPr>
              <a:t>é</a:t>
            </a:r>
            <a:r>
              <a:rPr lang="cs-CZ" altLang="cs-CZ" sz="2800" b="1" dirty="0"/>
              <a:t>mov</a:t>
            </a:r>
            <a:r>
              <a:rPr lang="cs-CZ" altLang="cs-CZ" sz="2800" b="1" dirty="0">
                <a:latin typeface="Arial"/>
              </a:rPr>
              <a:t>é</a:t>
            </a:r>
            <a:r>
              <a:rPr lang="cs-CZ" altLang="cs-CZ" sz="2800" b="1" dirty="0"/>
              <a:t> nastaven</a:t>
            </a:r>
            <a:r>
              <a:rPr lang="cs-CZ" altLang="cs-CZ" sz="2800" b="1" dirty="0">
                <a:latin typeface="Arial"/>
              </a:rPr>
              <a:t>í</a:t>
            </a:r>
            <a:r>
              <a:rPr lang="cs-CZ" altLang="cs-CZ" sz="2800" b="1" dirty="0"/>
              <a:t> pl</a:t>
            </a:r>
            <a:r>
              <a:rPr lang="cs-CZ" altLang="cs-CZ" sz="2800" b="1" dirty="0">
                <a:latin typeface="Arial"/>
              </a:rPr>
              <a:t>á</a:t>
            </a:r>
            <a:r>
              <a:rPr lang="cs-CZ" altLang="cs-CZ" sz="2800" b="1" dirty="0"/>
              <a:t>nov</a:t>
            </a:r>
            <a:r>
              <a:rPr lang="cs-CZ" altLang="cs-CZ" sz="2800" b="1" dirty="0">
                <a:latin typeface="Arial"/>
              </a:rPr>
              <a:t>á</a:t>
            </a:r>
            <a:r>
              <a:rPr lang="cs-CZ" altLang="cs-CZ" sz="2800" b="1" dirty="0"/>
              <a:t>n</a:t>
            </a:r>
            <a:r>
              <a:rPr lang="cs-CZ" altLang="cs-CZ" sz="2800" b="1" dirty="0">
                <a:latin typeface="Arial"/>
              </a:rPr>
              <a:t>í</a:t>
            </a:r>
            <a:r>
              <a:rPr lang="cs-CZ" altLang="cs-CZ" sz="2800" b="1" dirty="0"/>
              <a:t> činnosti a rozvoje rezortu obrany (RMO 66/2012)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268760"/>
            <a:ext cx="902176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fld id="{124818A3-A5B8-4F8E-9023-96AEB20D2D6D}" type="slidenum">
              <a:rPr lang="cs-CZ" altLang="cs-CZ">
                <a:solidFill>
                  <a:schemeClr val="bg1"/>
                </a:solidFill>
              </a:rPr>
              <a:pPr eaLnBrk="1" hangingPunct="1"/>
              <a:t>33</a:t>
            </a:fld>
            <a:endParaRPr lang="cs-CZ" alt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5665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0"/>
            <a:ext cx="9144000" cy="6858000"/>
            <a:chOff x="1489076" y="0"/>
            <a:chExt cx="9196388" cy="6862763"/>
          </a:xfrm>
        </p:grpSpPr>
        <p:sp>
          <p:nvSpPr>
            <p:cNvPr id="115" name="Obdélník 114">
              <a:extLst>
                <a:ext uri="{FF2B5EF4-FFF2-40B4-BE49-F238E27FC236}">
                  <a16:creationId xmlns:a16="http://schemas.microsoft.com/office/drawing/2014/main" id="{2EC74F2F-FAC3-4E97-BFA1-46ED82AC2C18}"/>
                </a:ext>
              </a:extLst>
            </p:cNvPr>
            <p:cNvSpPr/>
            <p:nvPr/>
          </p:nvSpPr>
          <p:spPr>
            <a:xfrm>
              <a:off x="1489076" y="4721225"/>
              <a:ext cx="9174163" cy="214153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4C27249A-A234-4663-A5F8-0451303BFA45}"/>
                </a:ext>
              </a:extLst>
            </p:cNvPr>
            <p:cNvSpPr/>
            <p:nvPr/>
          </p:nvSpPr>
          <p:spPr>
            <a:xfrm>
              <a:off x="1504951" y="360364"/>
              <a:ext cx="9180513" cy="149383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75" name="Obdélník 74">
              <a:extLst>
                <a:ext uri="{FF2B5EF4-FFF2-40B4-BE49-F238E27FC236}">
                  <a16:creationId xmlns:a16="http://schemas.microsoft.com/office/drawing/2014/main" id="{0BD07573-473C-410D-9BFA-D51D5D08BC04}"/>
                </a:ext>
              </a:extLst>
            </p:cNvPr>
            <p:cNvSpPr/>
            <p:nvPr/>
          </p:nvSpPr>
          <p:spPr>
            <a:xfrm>
              <a:off x="1519238" y="3395664"/>
              <a:ext cx="9144001" cy="147002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74" name="Obdélník 73">
              <a:extLst>
                <a:ext uri="{FF2B5EF4-FFF2-40B4-BE49-F238E27FC236}">
                  <a16:creationId xmlns:a16="http://schemas.microsoft.com/office/drawing/2014/main" id="{DF31CB77-F093-4182-AFD0-73AED4E1E0E9}"/>
                </a:ext>
              </a:extLst>
            </p:cNvPr>
            <p:cNvSpPr/>
            <p:nvPr/>
          </p:nvSpPr>
          <p:spPr>
            <a:xfrm>
              <a:off x="1523207" y="1828204"/>
              <a:ext cx="9144000" cy="1562100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27654" name="TextovéPole 3">
              <a:extLst>
                <a:ext uri="{FF2B5EF4-FFF2-40B4-BE49-F238E27FC236}">
                  <a16:creationId xmlns:a16="http://schemas.microsoft.com/office/drawing/2014/main" id="{E0A84631-D7E9-4931-B4D8-17DD099C2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0"/>
              <a:ext cx="9144000" cy="400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cs-CZ" altLang="cs-CZ" sz="1350" b="1" dirty="0">
                  <a:solidFill>
                    <a:schemeClr val="bg1"/>
                  </a:solidFill>
                </a:rPr>
                <a:t>NÁVRH HIERARCHIE KONCEPCÍ 2020 (</a:t>
              </a:r>
              <a:r>
                <a:rPr lang="cs-CZ" altLang="cs-CZ" sz="1350" b="1" dirty="0" err="1">
                  <a:solidFill>
                    <a:schemeClr val="bg1"/>
                  </a:solidFill>
                </a:rPr>
                <a:t>ReMO</a:t>
              </a:r>
              <a:r>
                <a:rPr lang="cs-CZ" altLang="cs-CZ" sz="1350" b="1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390C7712-C1A1-4C9C-9904-4C25B8743ACF}"/>
                </a:ext>
              </a:extLst>
            </p:cNvPr>
            <p:cNvSpPr/>
            <p:nvPr/>
          </p:nvSpPr>
          <p:spPr>
            <a:xfrm>
              <a:off x="1897063" y="685800"/>
              <a:ext cx="2413000" cy="812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Strategická východiska</a:t>
              </a:r>
            </a:p>
          </p:txBody>
        </p:sp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579AC664-F612-4A9E-B463-F9DBCA13B2C4}"/>
                </a:ext>
              </a:extLst>
            </p:cNvPr>
            <p:cNvSpPr/>
            <p:nvPr/>
          </p:nvSpPr>
          <p:spPr>
            <a:xfrm>
              <a:off x="1494362" y="1829367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1. úrovně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71CE21F0-6AA5-4BF0-9695-AE544B7AACFF}"/>
                </a:ext>
              </a:extLst>
            </p:cNvPr>
            <p:cNvSpPr/>
            <p:nvPr/>
          </p:nvSpPr>
          <p:spPr>
            <a:xfrm>
              <a:off x="1566748" y="3425468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                  2. úrovně</a:t>
              </a:r>
            </a:p>
          </p:txBody>
        </p:sp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9258C64-AAB3-4399-A5EA-7102DF3EBA2F}"/>
                </a:ext>
              </a:extLst>
            </p:cNvPr>
            <p:cNvSpPr/>
            <p:nvPr/>
          </p:nvSpPr>
          <p:spPr>
            <a:xfrm>
              <a:off x="8820909" y="1838975"/>
              <a:ext cx="297397" cy="45345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Implementační plány </a:t>
              </a:r>
              <a:r>
                <a:rPr lang="cs-CZ" sz="1200" b="1" dirty="0">
                  <a:solidFill>
                    <a:schemeClr val="bg1"/>
                  </a:solidFill>
                  <a:latin typeface="+mj-lt"/>
                </a:rPr>
                <a:t>(DOTMLPFI)</a:t>
              </a:r>
            </a:p>
          </p:txBody>
        </p:sp>
        <p:sp>
          <p:nvSpPr>
            <p:cNvPr id="10" name="Šipka dolů 9">
              <a:extLst>
                <a:ext uri="{FF2B5EF4-FFF2-40B4-BE49-F238E27FC236}">
                  <a16:creationId xmlns:a16="http://schemas.microsoft.com/office/drawing/2014/main" id="{1A84FCFC-97B7-415E-928C-56D8117484E2}"/>
                </a:ext>
              </a:extLst>
            </p:cNvPr>
            <p:cNvSpPr/>
            <p:nvPr/>
          </p:nvSpPr>
          <p:spPr>
            <a:xfrm>
              <a:off x="2674938" y="1498601"/>
              <a:ext cx="406400" cy="31432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74BCF6D4-0C1B-4E7B-9908-4A593A8F6C83}"/>
                </a:ext>
              </a:extLst>
            </p:cNvPr>
            <p:cNvSpPr/>
            <p:nvPr/>
          </p:nvSpPr>
          <p:spPr>
            <a:xfrm>
              <a:off x="2493424" y="1829366"/>
              <a:ext cx="740841" cy="15620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AČR</a:t>
              </a:r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F487B89A-C935-415F-A548-CA5676CED9CD}"/>
                </a:ext>
              </a:extLst>
            </p:cNvPr>
            <p:cNvSpPr/>
            <p:nvPr/>
          </p:nvSpPr>
          <p:spPr>
            <a:xfrm>
              <a:off x="2493433" y="3404115"/>
              <a:ext cx="740832" cy="14345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sil</a:t>
              </a:r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75705589-78B3-4E0B-A3EC-32AC26EAD9F3}"/>
                </a:ext>
              </a:extLst>
            </p:cNvPr>
            <p:cNvSpPr/>
            <p:nvPr/>
          </p:nvSpPr>
          <p:spPr>
            <a:xfrm>
              <a:off x="2489199" y="4869160"/>
              <a:ext cx="745067" cy="149319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dirty="0">
                  <a:solidFill>
                    <a:schemeClr val="bg1"/>
                  </a:solidFill>
                  <a:latin typeface="+mj-lt"/>
                </a:rPr>
                <a:t>Výstavba podpory a zabezpečení</a:t>
              </a:r>
            </a:p>
          </p:txBody>
        </p:sp>
        <p:sp>
          <p:nvSpPr>
            <p:cNvPr id="21" name="Obdélník 20">
              <a:extLst>
                <a:ext uri="{FF2B5EF4-FFF2-40B4-BE49-F238E27FC236}">
                  <a16:creationId xmlns:a16="http://schemas.microsoft.com/office/drawing/2014/main" id="{B6A6EB01-8F5C-4908-9D26-6E7DDD08CDA7}"/>
                </a:ext>
              </a:extLst>
            </p:cNvPr>
            <p:cNvSpPr/>
            <p:nvPr/>
          </p:nvSpPr>
          <p:spPr>
            <a:xfrm>
              <a:off x="5113338" y="50006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Bezpečnostní strategie ČR</a:t>
              </a:r>
            </a:p>
          </p:txBody>
        </p:sp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13F51D00-D441-4BCA-890F-5D70D0CB9216}"/>
                </a:ext>
              </a:extLst>
            </p:cNvPr>
            <p:cNvSpPr/>
            <p:nvPr/>
          </p:nvSpPr>
          <p:spPr>
            <a:xfrm>
              <a:off x="5113338" y="925513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Obranná strategie ČR</a:t>
              </a:r>
            </a:p>
          </p:txBody>
        </p:sp>
        <p:sp>
          <p:nvSpPr>
            <p:cNvPr id="23" name="Obdélník 22">
              <a:extLst>
                <a:ext uri="{FF2B5EF4-FFF2-40B4-BE49-F238E27FC236}">
                  <a16:creationId xmlns:a16="http://schemas.microsoft.com/office/drawing/2014/main" id="{AF38DCE3-A0C7-485A-B182-4C331F043CAC}"/>
                </a:ext>
              </a:extLst>
            </p:cNvPr>
            <p:cNvSpPr/>
            <p:nvPr/>
          </p:nvSpPr>
          <p:spPr>
            <a:xfrm>
              <a:off x="5113338" y="1354138"/>
              <a:ext cx="38862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350" b="1" dirty="0">
                  <a:solidFill>
                    <a:schemeClr val="bg1"/>
                  </a:solidFill>
                  <a:latin typeface="+mj-lt"/>
                </a:rPr>
                <a:t>Dlouhodobý výhled pro obranu</a:t>
              </a:r>
            </a:p>
          </p:txBody>
        </p:sp>
        <p:cxnSp>
          <p:nvCxnSpPr>
            <p:cNvPr id="25" name="Přímá spojnice se šipkou 24">
              <a:extLst>
                <a:ext uri="{FF2B5EF4-FFF2-40B4-BE49-F238E27FC236}">
                  <a16:creationId xmlns:a16="http://schemas.microsoft.com/office/drawing/2014/main" id="{9950DA63-496C-47D6-902A-F60BDE8FF505}"/>
                </a:ext>
              </a:extLst>
            </p:cNvPr>
            <p:cNvCxnSpPr>
              <a:stCxn id="5" idx="3"/>
              <a:endCxn id="21" idx="1"/>
            </p:cNvCxnSpPr>
            <p:nvPr/>
          </p:nvCxnSpPr>
          <p:spPr>
            <a:xfrm flipV="1">
              <a:off x="4310064" y="690564"/>
              <a:ext cx="803275" cy="4016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>
              <a:extLst>
                <a:ext uri="{FF2B5EF4-FFF2-40B4-BE49-F238E27FC236}">
                  <a16:creationId xmlns:a16="http://schemas.microsoft.com/office/drawing/2014/main" id="{34265394-0AC5-4C9E-8F86-7B95AD519C8C}"/>
                </a:ext>
              </a:extLst>
            </p:cNvPr>
            <p:cNvCxnSpPr>
              <a:stCxn id="5" idx="3"/>
              <a:endCxn id="22" idx="1"/>
            </p:cNvCxnSpPr>
            <p:nvPr/>
          </p:nvCxnSpPr>
          <p:spPr>
            <a:xfrm>
              <a:off x="4310064" y="1092201"/>
              <a:ext cx="803275" cy="2381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>
              <a:extLst>
                <a:ext uri="{FF2B5EF4-FFF2-40B4-BE49-F238E27FC236}">
                  <a16:creationId xmlns:a16="http://schemas.microsoft.com/office/drawing/2014/main" id="{114CACFE-03FA-4CFD-8B07-59A77248E180}"/>
                </a:ext>
              </a:extLst>
            </p:cNvPr>
            <p:cNvCxnSpPr>
              <a:stCxn id="5" idx="3"/>
              <a:endCxn id="23" idx="1"/>
            </p:cNvCxnSpPr>
            <p:nvPr/>
          </p:nvCxnSpPr>
          <p:spPr>
            <a:xfrm>
              <a:off x="4310064" y="1092200"/>
              <a:ext cx="803275" cy="45243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Šipka dolů 14">
              <a:extLst>
                <a:ext uri="{FF2B5EF4-FFF2-40B4-BE49-F238E27FC236}">
                  <a16:creationId xmlns:a16="http://schemas.microsoft.com/office/drawing/2014/main" id="{6EB52831-A99A-4512-B261-8C4C458C7C59}"/>
                </a:ext>
              </a:extLst>
            </p:cNvPr>
            <p:cNvSpPr/>
            <p:nvPr/>
          </p:nvSpPr>
          <p:spPr>
            <a:xfrm>
              <a:off x="4343400" y="2082800"/>
              <a:ext cx="406400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200">
                <a:solidFill>
                  <a:schemeClr val="bg1"/>
                </a:solidFill>
                <a:latin typeface="+mj-lt"/>
              </a:endParaRPr>
            </a:p>
          </p:txBody>
        </p:sp>
        <p:grpSp>
          <p:nvGrpSpPr>
            <p:cNvPr id="27670" name="Skupina 65">
              <a:extLst>
                <a:ext uri="{FF2B5EF4-FFF2-40B4-BE49-F238E27FC236}">
                  <a16:creationId xmlns:a16="http://schemas.microsoft.com/office/drawing/2014/main" id="{018C30A2-46D8-45DB-87D1-F21665BBE7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61126" y="1841500"/>
              <a:ext cx="2227263" cy="1077714"/>
              <a:chOff x="4812250" y="2515167"/>
              <a:chExt cx="2226734" cy="1472453"/>
            </a:xfrm>
          </p:grpSpPr>
          <p:grpSp>
            <p:nvGrpSpPr>
              <p:cNvPr id="27730" name="Skupina 56">
                <a:extLst>
                  <a:ext uri="{FF2B5EF4-FFF2-40B4-BE49-F238E27FC236}">
                    <a16:creationId xmlns:a16="http://schemas.microsoft.com/office/drawing/2014/main" id="{4A57BE27-FE48-4263-A994-61237D722EF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812250" y="2515167"/>
                <a:ext cx="2226734" cy="1472453"/>
                <a:chOff x="4817533" y="2489768"/>
                <a:chExt cx="2226734" cy="1472453"/>
              </a:xfrm>
            </p:grpSpPr>
            <p:sp>
              <p:nvSpPr>
                <p:cNvPr id="53" name="Obdélník 52">
                  <a:extLst>
                    <a:ext uri="{FF2B5EF4-FFF2-40B4-BE49-F238E27FC236}">
                      <a16:creationId xmlns:a16="http://schemas.microsoft.com/office/drawing/2014/main" id="{6F44BF13-59F1-4FBB-85AF-99FF149F7736}"/>
                    </a:ext>
                  </a:extLst>
                </p:cNvPr>
                <p:cNvSpPr/>
                <p:nvPr/>
              </p:nvSpPr>
              <p:spPr>
                <a:xfrm>
                  <a:off x="4817533" y="2489768"/>
                  <a:ext cx="2226734" cy="1396810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 sz="1200">
                    <a:solidFill>
                      <a:schemeClr val="bg1"/>
                    </a:solidFill>
                    <a:latin typeface="+mj-lt"/>
                  </a:endParaRPr>
                </a:p>
              </p:txBody>
            </p:sp>
            <p:sp>
              <p:nvSpPr>
                <p:cNvPr id="54" name="TextovéPole 53">
                  <a:extLst>
                    <a:ext uri="{FF2B5EF4-FFF2-40B4-BE49-F238E27FC236}">
                      <a16:creationId xmlns:a16="http://schemas.microsoft.com/office/drawing/2014/main" id="{EF47423E-8196-4E15-8FF7-83641C5F25AC}"/>
                    </a:ext>
                  </a:extLst>
                </p:cNvPr>
                <p:cNvSpPr txBox="1"/>
                <p:nvPr/>
              </p:nvSpPr>
              <p:spPr>
                <a:xfrm>
                  <a:off x="6506232" y="3541714"/>
                  <a:ext cx="469788" cy="420507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cs-CZ" sz="900" dirty="0">
                      <a:solidFill>
                        <a:schemeClr val="bg1"/>
                      </a:solidFill>
                      <a:latin typeface="+mj-lt"/>
                    </a:rPr>
                    <a:t>1.4</a:t>
                  </a:r>
                </a:p>
              </p:txBody>
            </p:sp>
          </p:grpSp>
          <p:sp>
            <p:nvSpPr>
              <p:cNvPr id="44" name="Obdélník 43">
                <a:extLst>
                  <a:ext uri="{FF2B5EF4-FFF2-40B4-BE49-F238E27FC236}">
                    <a16:creationId xmlns:a16="http://schemas.microsoft.com/office/drawing/2014/main" id="{D199E160-6746-475D-92F6-6CF129369D51}"/>
                  </a:ext>
                </a:extLst>
              </p:cNvPr>
              <p:cNvSpPr/>
              <p:nvPr/>
            </p:nvSpPr>
            <p:spPr>
              <a:xfrm>
                <a:off x="4953504" y="2552040"/>
                <a:ext cx="1912483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AZ</a:t>
                </a:r>
              </a:p>
            </p:txBody>
          </p:sp>
          <p:sp>
            <p:nvSpPr>
              <p:cNvPr id="45" name="Obdélník 44">
                <a:extLst>
                  <a:ext uri="{FF2B5EF4-FFF2-40B4-BE49-F238E27FC236}">
                    <a16:creationId xmlns:a16="http://schemas.microsoft.com/office/drawing/2014/main" id="{C094B9BA-C3CE-4160-B2FB-1E49FEE9F9A7}"/>
                  </a:ext>
                </a:extLst>
              </p:cNvPr>
              <p:cNvSpPr/>
              <p:nvPr/>
            </p:nvSpPr>
            <p:spPr>
              <a:xfrm>
                <a:off x="4943982" y="2951129"/>
                <a:ext cx="1914070" cy="29280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OPSÚ</a:t>
                </a:r>
              </a:p>
            </p:txBody>
          </p:sp>
          <p:sp>
            <p:nvSpPr>
              <p:cNvPr id="46" name="Obdélník 45">
                <a:extLst>
                  <a:ext uri="{FF2B5EF4-FFF2-40B4-BE49-F238E27FC236}">
                    <a16:creationId xmlns:a16="http://schemas.microsoft.com/office/drawing/2014/main" id="{AF349EC0-5A07-444F-99A4-22016A784A5E}"/>
                  </a:ext>
                </a:extLst>
              </p:cNvPr>
              <p:cNvSpPr/>
              <p:nvPr/>
            </p:nvSpPr>
            <p:spPr>
              <a:xfrm>
                <a:off x="4953504" y="3361061"/>
                <a:ext cx="1912483" cy="29064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mobilizace</a:t>
                </a:r>
              </a:p>
            </p:txBody>
          </p:sp>
        </p:grpSp>
        <p:grpSp>
          <p:nvGrpSpPr>
            <p:cNvPr id="27671" name="Skupina 57">
              <a:extLst>
                <a:ext uri="{FF2B5EF4-FFF2-40B4-BE49-F238E27FC236}">
                  <a16:creationId xmlns:a16="http://schemas.microsoft.com/office/drawing/2014/main" id="{EEDF10E6-87D1-439D-A60E-613B6A4F8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68689" y="2347914"/>
              <a:ext cx="2225675" cy="307975"/>
              <a:chOff x="1944146" y="2939338"/>
              <a:chExt cx="2225687" cy="308391"/>
            </a:xfrm>
          </p:grpSpPr>
          <p:sp>
            <p:nvSpPr>
              <p:cNvPr id="39" name="Obdélník 38">
                <a:extLst>
                  <a:ext uri="{FF2B5EF4-FFF2-40B4-BE49-F238E27FC236}">
                    <a16:creationId xmlns:a16="http://schemas.microsoft.com/office/drawing/2014/main" id="{E266951F-BEA9-405B-9AEE-AD75E0EA7616}"/>
                  </a:ext>
                </a:extLst>
              </p:cNvPr>
              <p:cNvSpPr/>
              <p:nvPr/>
            </p:nvSpPr>
            <p:spPr>
              <a:xfrm>
                <a:off x="1944146" y="2955234"/>
                <a:ext cx="2212987" cy="29249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KVAČR</a:t>
                </a:r>
              </a:p>
            </p:txBody>
          </p:sp>
          <p:sp>
            <p:nvSpPr>
              <p:cNvPr id="55" name="TextovéPole 54">
                <a:extLst>
                  <a:ext uri="{FF2B5EF4-FFF2-40B4-BE49-F238E27FC236}">
                    <a16:creationId xmlns:a16="http://schemas.microsoft.com/office/drawing/2014/main" id="{ADA39D6E-7E26-49EB-B70F-63ECE223F144}"/>
                  </a:ext>
                </a:extLst>
              </p:cNvPr>
              <p:cNvSpPr txBox="1"/>
              <p:nvPr/>
            </p:nvSpPr>
            <p:spPr>
              <a:xfrm>
                <a:off x="3699930" y="2939338"/>
                <a:ext cx="469903" cy="30819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1.2</a:t>
                </a:r>
              </a:p>
            </p:txBody>
          </p:sp>
        </p:grpSp>
        <p:sp>
          <p:nvSpPr>
            <p:cNvPr id="62" name="Šipka dolů 61">
              <a:extLst>
                <a:ext uri="{FF2B5EF4-FFF2-40B4-BE49-F238E27FC236}">
                  <a16:creationId xmlns:a16="http://schemas.microsoft.com/office/drawing/2014/main" id="{D3F4DFC7-7EFE-4983-BE1B-8BA7CCF81C4D}"/>
                </a:ext>
              </a:extLst>
            </p:cNvPr>
            <p:cNvSpPr/>
            <p:nvPr/>
          </p:nvSpPr>
          <p:spPr>
            <a:xfrm>
              <a:off x="3411538" y="2662238"/>
              <a:ext cx="406400" cy="246221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grpSp>
          <p:nvGrpSpPr>
            <p:cNvPr id="27673" name="Skupina 62">
              <a:extLst>
                <a:ext uri="{FF2B5EF4-FFF2-40B4-BE49-F238E27FC236}">
                  <a16:creationId xmlns:a16="http://schemas.microsoft.com/office/drawing/2014/main" id="{7C3C52D7-4A3D-4F1E-A019-9C1F7B589F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80138" y="2967038"/>
              <a:ext cx="1795462" cy="314126"/>
              <a:chOff x="2285629" y="2948046"/>
              <a:chExt cx="1664604" cy="314112"/>
            </a:xfrm>
          </p:grpSpPr>
          <p:sp>
            <p:nvSpPr>
              <p:cNvPr id="64" name="Obdélník 63">
                <a:extLst>
                  <a:ext uri="{FF2B5EF4-FFF2-40B4-BE49-F238E27FC236}">
                    <a16:creationId xmlns:a16="http://schemas.microsoft.com/office/drawing/2014/main" id="{AA70E720-2C8F-42C3-9243-0C6BCF02DEB9}"/>
                  </a:ext>
                </a:extLst>
              </p:cNvPr>
              <p:cNvSpPr/>
              <p:nvPr/>
            </p:nvSpPr>
            <p:spPr>
              <a:xfrm>
                <a:off x="2285629" y="2948046"/>
                <a:ext cx="1664604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Koncepce MV</a:t>
                </a:r>
              </a:p>
            </p:txBody>
          </p:sp>
          <p:sp>
            <p:nvSpPr>
              <p:cNvPr id="65" name="TextovéPole 64">
                <a:extLst>
                  <a:ext uri="{FF2B5EF4-FFF2-40B4-BE49-F238E27FC236}">
                    <a16:creationId xmlns:a16="http://schemas.microsoft.com/office/drawing/2014/main" id="{59F9FEF2-FF4B-41C9-BDC8-61313F993BA4}"/>
                  </a:ext>
                </a:extLst>
              </p:cNvPr>
              <p:cNvSpPr txBox="1"/>
              <p:nvPr/>
            </p:nvSpPr>
            <p:spPr>
              <a:xfrm>
                <a:off x="3336493" y="2954396"/>
                <a:ext cx="566642" cy="3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1.3.1</a:t>
                </a:r>
              </a:p>
            </p:txBody>
          </p:sp>
        </p:grpSp>
        <p:cxnSp>
          <p:nvCxnSpPr>
            <p:cNvPr id="41" name="Přímá spojnice se šipkou 40">
              <a:extLst>
                <a:ext uri="{FF2B5EF4-FFF2-40B4-BE49-F238E27FC236}">
                  <a16:creationId xmlns:a16="http://schemas.microsoft.com/office/drawing/2014/main" id="{4FA91E52-CF8E-42D0-ADEA-CEB6D6E6F01A}"/>
                </a:ext>
              </a:extLst>
            </p:cNvPr>
            <p:cNvCxnSpPr>
              <a:stCxn id="39" idx="3"/>
              <a:endCxn id="44" idx="1"/>
            </p:cNvCxnSpPr>
            <p:nvPr/>
          </p:nvCxnSpPr>
          <p:spPr>
            <a:xfrm flipV="1">
              <a:off x="5681663" y="1976438"/>
              <a:ext cx="920750" cy="5334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se šipkou 41">
              <a:extLst>
                <a:ext uri="{FF2B5EF4-FFF2-40B4-BE49-F238E27FC236}">
                  <a16:creationId xmlns:a16="http://schemas.microsoft.com/office/drawing/2014/main" id="{77A140C7-61DD-4031-B739-96F09ABFA6F9}"/>
                </a:ext>
              </a:extLst>
            </p:cNvPr>
            <p:cNvCxnSpPr>
              <a:stCxn id="39" idx="3"/>
              <a:endCxn id="45" idx="1"/>
            </p:cNvCxnSpPr>
            <p:nvPr/>
          </p:nvCxnSpPr>
          <p:spPr>
            <a:xfrm flipV="1">
              <a:off x="5681663" y="2266950"/>
              <a:ext cx="912812" cy="24288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42">
              <a:extLst>
                <a:ext uri="{FF2B5EF4-FFF2-40B4-BE49-F238E27FC236}">
                  <a16:creationId xmlns:a16="http://schemas.microsoft.com/office/drawing/2014/main" id="{61970AEC-AC83-474E-90BA-43FFF47B1B5E}"/>
                </a:ext>
              </a:extLst>
            </p:cNvPr>
            <p:cNvCxnSpPr>
              <a:stCxn id="39" idx="3"/>
              <a:endCxn id="46" idx="1"/>
            </p:cNvCxnSpPr>
            <p:nvPr/>
          </p:nvCxnSpPr>
          <p:spPr>
            <a:xfrm>
              <a:off x="5681663" y="2509838"/>
              <a:ext cx="920750" cy="571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se šipkou 66">
              <a:extLst>
                <a:ext uri="{FF2B5EF4-FFF2-40B4-BE49-F238E27FC236}">
                  <a16:creationId xmlns:a16="http://schemas.microsoft.com/office/drawing/2014/main" id="{5F77B100-B4FC-4D89-B94C-0977C5C7CBE5}"/>
                </a:ext>
              </a:extLst>
            </p:cNvPr>
            <p:cNvCxnSpPr>
              <a:stCxn id="61" idx="3"/>
              <a:endCxn id="64" idx="1"/>
            </p:cNvCxnSpPr>
            <p:nvPr/>
          </p:nvCxnSpPr>
          <p:spPr>
            <a:xfrm flipV="1">
              <a:off x="5667376" y="3113089"/>
              <a:ext cx="512763" cy="793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678" name="Skupina 58">
              <a:extLst>
                <a:ext uri="{FF2B5EF4-FFF2-40B4-BE49-F238E27FC236}">
                  <a16:creationId xmlns:a16="http://schemas.microsoft.com/office/drawing/2014/main" id="{B9D6531C-4EBD-4D8C-95F6-877B7E43EB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71864" y="2981325"/>
              <a:ext cx="2212975" cy="292100"/>
              <a:chOff x="1935679" y="2955642"/>
              <a:chExt cx="2212986" cy="292087"/>
            </a:xfrm>
          </p:grpSpPr>
          <p:sp>
            <p:nvSpPr>
              <p:cNvPr id="60" name="Obdélník 59">
                <a:extLst>
                  <a:ext uri="{FF2B5EF4-FFF2-40B4-BE49-F238E27FC236}">
                    <a16:creationId xmlns:a16="http://schemas.microsoft.com/office/drawing/2014/main" id="{841AE0B2-1BAB-406B-9F13-650F23134789}"/>
                  </a:ext>
                </a:extLst>
              </p:cNvPr>
              <p:cNvSpPr/>
              <p:nvPr/>
            </p:nvSpPr>
            <p:spPr>
              <a:xfrm>
                <a:off x="1935679" y="2955642"/>
                <a:ext cx="2212986" cy="29208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b="1" dirty="0">
                    <a:solidFill>
                      <a:schemeClr val="bg1"/>
                    </a:solidFill>
                    <a:latin typeface="+mj-lt"/>
                  </a:rPr>
                  <a:t>Koncepce SVŘ</a:t>
                </a:r>
              </a:p>
            </p:txBody>
          </p:sp>
          <p:sp>
            <p:nvSpPr>
              <p:cNvPr id="61" name="TextovéPole 60">
                <a:extLst>
                  <a:ext uri="{FF2B5EF4-FFF2-40B4-BE49-F238E27FC236}">
                    <a16:creationId xmlns:a16="http://schemas.microsoft.com/office/drawing/2014/main" id="{34C0CBAE-2265-4CE3-94A0-9A52AAAB63B3}"/>
                  </a:ext>
                </a:extLst>
              </p:cNvPr>
              <p:cNvSpPr txBox="1"/>
              <p:nvPr/>
            </p:nvSpPr>
            <p:spPr>
              <a:xfrm>
                <a:off x="3662888" y="2981041"/>
                <a:ext cx="469902" cy="228590"/>
              </a:xfrm>
              <a:prstGeom prst="rect">
                <a:avLst/>
              </a:prstGeom>
              <a:ln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cs-CZ"/>
                </a:defPPr>
                <a:lvl1pPr algn="ctr">
                  <a:defRPr sz="1400" b="1">
                    <a:solidFill>
                      <a:schemeClr val="lt1"/>
                    </a:solidFill>
                    <a:latin typeface="+mj-lt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sz="1050" b="0" dirty="0">
                    <a:solidFill>
                      <a:schemeClr val="bg1"/>
                    </a:solidFill>
                  </a:rPr>
                  <a:t>1.3</a:t>
                </a:r>
              </a:p>
            </p:txBody>
          </p:sp>
        </p:grpSp>
        <p:grpSp>
          <p:nvGrpSpPr>
            <p:cNvPr id="27679" name="Skupina 75">
              <a:extLst>
                <a:ext uri="{FF2B5EF4-FFF2-40B4-BE49-F238E27FC236}">
                  <a16:creationId xmlns:a16="http://schemas.microsoft.com/office/drawing/2014/main" id="{8E8F5250-2118-4D93-A844-2F883EBEFC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411535"/>
              <a:ext cx="2233612" cy="307775"/>
              <a:chOff x="1935679" y="2939338"/>
              <a:chExt cx="2234154" cy="362516"/>
            </a:xfrm>
          </p:grpSpPr>
          <p:sp>
            <p:nvSpPr>
              <p:cNvPr id="77" name="Obdélník 76">
                <a:extLst>
                  <a:ext uri="{FF2B5EF4-FFF2-40B4-BE49-F238E27FC236}">
                    <a16:creationId xmlns:a16="http://schemas.microsoft.com/office/drawing/2014/main" id="{57AB9F9C-9D35-4329-82DB-64F95B75C9D0}"/>
                  </a:ext>
                </a:extLst>
              </p:cNvPr>
              <p:cNvSpPr/>
              <p:nvPr/>
            </p:nvSpPr>
            <p:spPr>
              <a:xfrm>
                <a:off x="1935679" y="2956166"/>
                <a:ext cx="2213512" cy="2916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PozS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8" name="TextovéPole 77">
                <a:extLst>
                  <a:ext uri="{FF2B5EF4-FFF2-40B4-BE49-F238E27FC236}">
                    <a16:creationId xmlns:a16="http://schemas.microsoft.com/office/drawing/2014/main" id="{74BAD73B-0C3B-4F95-A886-68C51A5CCFCD}"/>
                  </a:ext>
                </a:extLst>
              </p:cNvPr>
              <p:cNvSpPr txBox="1"/>
              <p:nvPr/>
            </p:nvSpPr>
            <p:spPr>
              <a:xfrm>
                <a:off x="3699819" y="2939338"/>
                <a:ext cx="470014" cy="36251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2.1</a:t>
                </a:r>
              </a:p>
            </p:txBody>
          </p:sp>
        </p:grpSp>
        <p:grpSp>
          <p:nvGrpSpPr>
            <p:cNvPr id="27680" name="Skupina 78">
              <a:extLst>
                <a:ext uri="{FF2B5EF4-FFF2-40B4-BE49-F238E27FC236}">
                  <a16:creationId xmlns:a16="http://schemas.microsoft.com/office/drawing/2014/main" id="{B0E58EFE-1948-4A81-9173-10A495EE98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3694111"/>
              <a:ext cx="2233612" cy="307775"/>
              <a:chOff x="1935679" y="2873497"/>
              <a:chExt cx="2234191" cy="301597"/>
            </a:xfrm>
          </p:grpSpPr>
          <p:sp>
            <p:nvSpPr>
              <p:cNvPr id="80" name="Obdélník 79">
                <a:extLst>
                  <a:ext uri="{FF2B5EF4-FFF2-40B4-BE49-F238E27FC236}">
                    <a16:creationId xmlns:a16="http://schemas.microsoft.com/office/drawing/2014/main" id="{0DAFE127-9A3D-4596-97C8-C0158E9341EA}"/>
                  </a:ext>
                </a:extLst>
              </p:cNvPr>
              <p:cNvSpPr/>
              <p:nvPr/>
            </p:nvSpPr>
            <p:spPr>
              <a:xfrm>
                <a:off x="1935679" y="2889053"/>
                <a:ext cx="2213549" cy="2551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VzS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81" name="TextovéPole 80">
                <a:extLst>
                  <a:ext uri="{FF2B5EF4-FFF2-40B4-BE49-F238E27FC236}">
                    <a16:creationId xmlns:a16="http://schemas.microsoft.com/office/drawing/2014/main" id="{DCC6FA68-45F7-49A0-9D2D-6EF637062113}"/>
                  </a:ext>
                </a:extLst>
              </p:cNvPr>
              <p:cNvSpPr txBox="1"/>
              <p:nvPr/>
            </p:nvSpPr>
            <p:spPr>
              <a:xfrm>
                <a:off x="3699848" y="2873497"/>
                <a:ext cx="470022" cy="3015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2.2</a:t>
                </a:r>
              </a:p>
            </p:txBody>
          </p:sp>
        </p:grpSp>
        <p:grpSp>
          <p:nvGrpSpPr>
            <p:cNvPr id="27681" name="Skupina 84">
              <a:extLst>
                <a:ext uri="{FF2B5EF4-FFF2-40B4-BE49-F238E27FC236}">
                  <a16:creationId xmlns:a16="http://schemas.microsoft.com/office/drawing/2014/main" id="{A6390EB0-575C-4630-88E2-073208D2A6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59150" y="4303712"/>
              <a:ext cx="2235200" cy="307776"/>
              <a:chOff x="1935679" y="2939338"/>
              <a:chExt cx="2234154" cy="299876"/>
            </a:xfrm>
          </p:grpSpPr>
          <p:sp>
            <p:nvSpPr>
              <p:cNvPr id="86" name="Obdélník 85">
                <a:extLst>
                  <a:ext uri="{FF2B5EF4-FFF2-40B4-BE49-F238E27FC236}">
                    <a16:creationId xmlns:a16="http://schemas.microsoft.com/office/drawing/2014/main" id="{B2759729-1B47-4666-A8A8-F5FC7943C6DE}"/>
                  </a:ext>
                </a:extLst>
              </p:cNvPr>
              <p:cNvSpPr/>
              <p:nvPr/>
            </p:nvSpPr>
            <p:spPr>
              <a:xfrm>
                <a:off x="1935679" y="2956352"/>
                <a:ext cx="2213527" cy="253667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TER</a:t>
                </a:r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BA7C536D-2840-4020-877B-43F8774093D2}"/>
                  </a:ext>
                </a:extLst>
              </p:cNvPr>
              <p:cNvSpPr txBox="1"/>
              <p:nvPr/>
            </p:nvSpPr>
            <p:spPr>
              <a:xfrm>
                <a:off x="3700153" y="2939338"/>
                <a:ext cx="469680" cy="299876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2.4</a:t>
                </a:r>
              </a:p>
            </p:txBody>
          </p:sp>
        </p:grpSp>
        <p:grpSp>
          <p:nvGrpSpPr>
            <p:cNvPr id="27682" name="Skupina 87">
              <a:extLst>
                <a:ext uri="{FF2B5EF4-FFF2-40B4-BE49-F238E27FC236}">
                  <a16:creationId xmlns:a16="http://schemas.microsoft.com/office/drawing/2014/main" id="{D514A0B4-991B-4CC9-A8A7-436842027A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3" y="4581526"/>
              <a:ext cx="2228850" cy="307776"/>
              <a:chOff x="1935679" y="2712756"/>
              <a:chExt cx="2220879" cy="417166"/>
            </a:xfrm>
          </p:grpSpPr>
          <p:sp>
            <p:nvSpPr>
              <p:cNvPr id="89" name="Obdélník 88">
                <a:extLst>
                  <a:ext uri="{FF2B5EF4-FFF2-40B4-BE49-F238E27FC236}">
                    <a16:creationId xmlns:a16="http://schemas.microsoft.com/office/drawing/2014/main" id="{BBA33C33-CB9E-4DFD-B770-9CBCFED2A18A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SPEC</a:t>
                </a:r>
              </a:p>
            </p:txBody>
          </p:sp>
          <p:sp>
            <p:nvSpPr>
              <p:cNvPr id="90" name="TextovéPole 89">
                <a:extLst>
                  <a:ext uri="{FF2B5EF4-FFF2-40B4-BE49-F238E27FC236}">
                    <a16:creationId xmlns:a16="http://schemas.microsoft.com/office/drawing/2014/main" id="{E5DE99E6-392D-4860-A188-1D0832B8CBFD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2.5</a:t>
                </a:r>
              </a:p>
            </p:txBody>
          </p:sp>
        </p:grpSp>
        <p:grpSp>
          <p:nvGrpSpPr>
            <p:cNvPr id="27683" name="Skupina 90">
              <a:extLst>
                <a:ext uri="{FF2B5EF4-FFF2-40B4-BE49-F238E27FC236}">
                  <a16:creationId xmlns:a16="http://schemas.microsoft.com/office/drawing/2014/main" id="{109B971C-5092-4425-A39D-82FFDF59B1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95975" y="3760787"/>
              <a:ext cx="3079750" cy="317301"/>
              <a:chOff x="1935680" y="2955642"/>
              <a:chExt cx="2484014" cy="317287"/>
            </a:xfrm>
          </p:grpSpPr>
          <p:sp>
            <p:nvSpPr>
              <p:cNvPr id="92" name="Obdélník 91">
                <a:extLst>
                  <a:ext uri="{FF2B5EF4-FFF2-40B4-BE49-F238E27FC236}">
                    <a16:creationId xmlns:a16="http://schemas.microsoft.com/office/drawing/2014/main" id="{FE496227-704E-4534-B323-2BCA5346F633}"/>
                  </a:ext>
                </a:extLst>
              </p:cNvPr>
              <p:cNvSpPr/>
              <p:nvPr/>
            </p:nvSpPr>
            <p:spPr>
              <a:xfrm>
                <a:off x="1935680" y="2955642"/>
                <a:ext cx="2309877" cy="2920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Rozvoje letištní sítě</a:t>
                </a:r>
              </a:p>
            </p:txBody>
          </p:sp>
          <p:sp>
            <p:nvSpPr>
              <p:cNvPr id="93" name="TextovéPole 92">
                <a:extLst>
                  <a:ext uri="{FF2B5EF4-FFF2-40B4-BE49-F238E27FC236}">
                    <a16:creationId xmlns:a16="http://schemas.microsoft.com/office/drawing/2014/main" id="{F577D63E-D96D-49A7-A7AA-1AB58EA5957F}"/>
                  </a:ext>
                </a:extLst>
              </p:cNvPr>
              <p:cNvSpPr txBox="1"/>
              <p:nvPr/>
            </p:nvSpPr>
            <p:spPr>
              <a:xfrm>
                <a:off x="3874235" y="2965167"/>
                <a:ext cx="545459" cy="30776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2.2.1 </a:t>
                </a:r>
              </a:p>
            </p:txBody>
          </p:sp>
        </p:grpSp>
        <p:cxnSp>
          <p:nvCxnSpPr>
            <p:cNvPr id="95" name="Přímá spojnice se šipkou 94">
              <a:extLst>
                <a:ext uri="{FF2B5EF4-FFF2-40B4-BE49-F238E27FC236}">
                  <a16:creationId xmlns:a16="http://schemas.microsoft.com/office/drawing/2014/main" id="{2DC43A19-7798-4110-A557-F63695B6A599}"/>
                </a:ext>
              </a:extLst>
            </p:cNvPr>
            <p:cNvCxnSpPr>
              <a:endCxn id="92" idx="1"/>
            </p:cNvCxnSpPr>
            <p:nvPr/>
          </p:nvCxnSpPr>
          <p:spPr>
            <a:xfrm flipV="1">
              <a:off x="5319713" y="3906838"/>
              <a:ext cx="576262" cy="635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Šipka doprava 116">
              <a:extLst>
                <a:ext uri="{FF2B5EF4-FFF2-40B4-BE49-F238E27FC236}">
                  <a16:creationId xmlns:a16="http://schemas.microsoft.com/office/drawing/2014/main" id="{33966E7F-A28B-41B1-8AF3-21D8AE43DBAF}"/>
                </a:ext>
              </a:extLst>
            </p:cNvPr>
            <p:cNvSpPr/>
            <p:nvPr/>
          </p:nvSpPr>
          <p:spPr>
            <a:xfrm>
              <a:off x="9112250" y="3582989"/>
              <a:ext cx="357188" cy="1030287"/>
            </a:xfrm>
            <a:prstGeom prst="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 sz="1350">
                <a:solidFill>
                  <a:schemeClr val="bg1"/>
                </a:solidFill>
              </a:endParaRPr>
            </a:p>
          </p:txBody>
        </p:sp>
        <p:sp>
          <p:nvSpPr>
            <p:cNvPr id="118" name="Obdélník 117">
              <a:extLst>
                <a:ext uri="{FF2B5EF4-FFF2-40B4-BE49-F238E27FC236}">
                  <a16:creationId xmlns:a16="http://schemas.microsoft.com/office/drawing/2014/main" id="{38D7B52E-E386-4025-9062-6DF2E74CEB3D}"/>
                </a:ext>
              </a:extLst>
            </p:cNvPr>
            <p:cNvSpPr/>
            <p:nvPr/>
          </p:nvSpPr>
          <p:spPr>
            <a:xfrm>
              <a:off x="9431339" y="2570164"/>
              <a:ext cx="1182687" cy="31019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Programy pořizování majetku a služeb (PGRM) </a:t>
              </a:r>
            </a:p>
          </p:txBody>
        </p:sp>
        <p:grpSp>
          <p:nvGrpSpPr>
            <p:cNvPr id="27687" name="Skupina 67">
              <a:extLst>
                <a:ext uri="{FF2B5EF4-FFF2-40B4-BE49-F238E27FC236}">
                  <a16:creationId xmlns:a16="http://schemas.microsoft.com/office/drawing/2014/main" id="{E81A96F0-DF5E-4315-8633-F51B37C70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70264" y="5097457"/>
              <a:ext cx="2365375" cy="307776"/>
              <a:chOff x="1935679" y="2712756"/>
              <a:chExt cx="2356532" cy="414784"/>
            </a:xfrm>
          </p:grpSpPr>
          <p:sp>
            <p:nvSpPr>
              <p:cNvPr id="69" name="Obdélník 68">
                <a:extLst>
                  <a:ext uri="{FF2B5EF4-FFF2-40B4-BE49-F238E27FC236}">
                    <a16:creationId xmlns:a16="http://schemas.microsoft.com/office/drawing/2014/main" id="{E398E823-C335-4475-A03D-4A0612D3BE28}"/>
                  </a:ext>
                </a:extLst>
              </p:cNvPr>
              <p:cNvSpPr/>
              <p:nvPr/>
            </p:nvSpPr>
            <p:spPr>
              <a:xfrm>
                <a:off x="1935679" y="2749126"/>
                <a:ext cx="221260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zprav.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zab</a:t>
                </a: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.</a:t>
                </a:r>
              </a:p>
            </p:txBody>
          </p:sp>
          <p:sp>
            <p:nvSpPr>
              <p:cNvPr id="70" name="TextovéPole 69">
                <a:extLst>
                  <a:ext uri="{FF2B5EF4-FFF2-40B4-BE49-F238E27FC236}">
                    <a16:creationId xmlns:a16="http://schemas.microsoft.com/office/drawing/2014/main" id="{AC751595-D8E9-4DB9-9355-64C4100E0FBA}"/>
                  </a:ext>
                </a:extLst>
              </p:cNvPr>
              <p:cNvSpPr txBox="1"/>
              <p:nvPr/>
            </p:nvSpPr>
            <p:spPr>
              <a:xfrm>
                <a:off x="3822486" y="2712756"/>
                <a:ext cx="469725" cy="41478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3.1</a:t>
                </a:r>
              </a:p>
            </p:txBody>
          </p:sp>
        </p:grpSp>
        <p:grpSp>
          <p:nvGrpSpPr>
            <p:cNvPr id="27688" name="Skupina 70">
              <a:extLst>
                <a:ext uri="{FF2B5EF4-FFF2-40B4-BE49-F238E27FC236}">
                  <a16:creationId xmlns:a16="http://schemas.microsoft.com/office/drawing/2014/main" id="{75607D19-47BA-4B80-9AF3-CB8FF63645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2663" y="5326062"/>
              <a:ext cx="2228850" cy="307776"/>
              <a:chOff x="1935679" y="2712756"/>
              <a:chExt cx="2220879" cy="414783"/>
            </a:xfrm>
          </p:grpSpPr>
          <p:sp>
            <p:nvSpPr>
              <p:cNvPr id="72" name="Obdélník 71">
                <a:extLst>
                  <a:ext uri="{FF2B5EF4-FFF2-40B4-BE49-F238E27FC236}">
                    <a16:creationId xmlns:a16="http://schemas.microsoft.com/office/drawing/2014/main" id="{C0C024A6-B2EA-4AB3-80D4-B495F0D011C9}"/>
                  </a:ext>
                </a:extLst>
              </p:cNvPr>
              <p:cNvSpPr/>
              <p:nvPr/>
            </p:nvSpPr>
            <p:spPr>
              <a:xfrm>
                <a:off x="1935679" y="2714895"/>
                <a:ext cx="2212969" cy="29096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log.</a:t>
                </a:r>
              </a:p>
            </p:txBody>
          </p:sp>
          <p:sp>
            <p:nvSpPr>
              <p:cNvPr id="73" name="TextovéPole 72">
                <a:extLst>
                  <a:ext uri="{FF2B5EF4-FFF2-40B4-BE49-F238E27FC236}">
                    <a16:creationId xmlns:a16="http://schemas.microsoft.com/office/drawing/2014/main" id="{0C50B217-B3C4-4913-BA70-E30FD2B16813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3.2</a:t>
                </a:r>
              </a:p>
            </p:txBody>
          </p:sp>
        </p:grpSp>
        <p:grpSp>
          <p:nvGrpSpPr>
            <p:cNvPr id="27689" name="Skupina 93">
              <a:extLst>
                <a:ext uri="{FF2B5EF4-FFF2-40B4-BE49-F238E27FC236}">
                  <a16:creationId xmlns:a16="http://schemas.microsoft.com/office/drawing/2014/main" id="{1EDD110B-2DAE-4D47-8637-6496C69E38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5063" y="5513389"/>
              <a:ext cx="2316162" cy="307776"/>
              <a:chOff x="1935679" y="2712756"/>
              <a:chExt cx="2307745" cy="417166"/>
            </a:xfrm>
          </p:grpSpPr>
          <p:sp>
            <p:nvSpPr>
              <p:cNvPr id="96" name="Obdélník 95">
                <a:extLst>
                  <a:ext uri="{FF2B5EF4-FFF2-40B4-BE49-F238E27FC236}">
                    <a16:creationId xmlns:a16="http://schemas.microsoft.com/office/drawing/2014/main" id="{1A047CCC-8D8B-47A3-8CA6-13056A79F132}"/>
                  </a:ext>
                </a:extLst>
              </p:cNvPr>
              <p:cNvSpPr/>
              <p:nvPr/>
            </p:nvSpPr>
            <p:spPr>
              <a:xfrm>
                <a:off x="1935679" y="2749335"/>
                <a:ext cx="2212841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spoj. voj.</a:t>
                </a:r>
              </a:p>
            </p:txBody>
          </p:sp>
          <p:sp>
            <p:nvSpPr>
              <p:cNvPr id="97" name="TextovéPole 96">
                <a:extLst>
                  <a:ext uri="{FF2B5EF4-FFF2-40B4-BE49-F238E27FC236}">
                    <a16:creationId xmlns:a16="http://schemas.microsoft.com/office/drawing/2014/main" id="{9085F74D-258E-4B74-9D85-6D44E863016D}"/>
                  </a:ext>
                </a:extLst>
              </p:cNvPr>
              <p:cNvSpPr txBox="1"/>
              <p:nvPr/>
            </p:nvSpPr>
            <p:spPr>
              <a:xfrm>
                <a:off x="3773650" y="2712756"/>
                <a:ext cx="469774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3.3</a:t>
                </a:r>
              </a:p>
            </p:txBody>
          </p:sp>
        </p:grpSp>
        <p:grpSp>
          <p:nvGrpSpPr>
            <p:cNvPr id="27690" name="Skupina 97">
              <a:extLst>
                <a:ext uri="{FF2B5EF4-FFF2-40B4-BE49-F238E27FC236}">
                  <a16:creationId xmlns:a16="http://schemas.microsoft.com/office/drawing/2014/main" id="{C98EC899-2B8B-46B6-B9D7-C5AE10152F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27463" y="5724523"/>
              <a:ext cx="2228850" cy="307776"/>
              <a:chOff x="1935679" y="2712756"/>
              <a:chExt cx="2220879" cy="414782"/>
            </a:xfrm>
          </p:grpSpPr>
          <p:sp>
            <p:nvSpPr>
              <p:cNvPr id="99" name="Obdélník 98">
                <a:extLst>
                  <a:ext uri="{FF2B5EF4-FFF2-40B4-BE49-F238E27FC236}">
                    <a16:creationId xmlns:a16="http://schemas.microsoft.com/office/drawing/2014/main" id="{21DF81C9-9A50-4A12-B8B7-541CD46C2A33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</a:t>
                </a:r>
                <a:r>
                  <a:rPr lang="cs-CZ" sz="1050" dirty="0" err="1">
                    <a:solidFill>
                      <a:schemeClr val="bg1"/>
                    </a:solidFill>
                    <a:latin typeface="+mj-lt"/>
                  </a:rPr>
                  <a:t>VZdr</a:t>
                </a:r>
                <a:endParaRPr lang="cs-CZ" sz="105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00" name="TextovéPole 99">
                <a:extLst>
                  <a:ext uri="{FF2B5EF4-FFF2-40B4-BE49-F238E27FC236}">
                    <a16:creationId xmlns:a16="http://schemas.microsoft.com/office/drawing/2014/main" id="{F675F635-15BD-401C-83C4-7224548B63E7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3.4</a:t>
                </a:r>
              </a:p>
            </p:txBody>
          </p:sp>
        </p:grpSp>
        <p:grpSp>
          <p:nvGrpSpPr>
            <p:cNvPr id="27691" name="Skupina 100">
              <a:extLst>
                <a:ext uri="{FF2B5EF4-FFF2-40B4-BE49-F238E27FC236}">
                  <a16:creationId xmlns:a16="http://schemas.microsoft.com/office/drawing/2014/main" id="{B3614EB1-C2A9-4E75-8FC5-FADEAABD64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863" y="5919789"/>
              <a:ext cx="2228850" cy="307776"/>
              <a:chOff x="1935679" y="2712757"/>
              <a:chExt cx="2220879" cy="417166"/>
            </a:xfrm>
          </p:grpSpPr>
          <p:sp>
            <p:nvSpPr>
              <p:cNvPr id="102" name="Obdélník 101">
                <a:extLst>
                  <a:ext uri="{FF2B5EF4-FFF2-40B4-BE49-F238E27FC236}">
                    <a16:creationId xmlns:a16="http://schemas.microsoft.com/office/drawing/2014/main" id="{7B8D92CD-E10E-45E1-8C5F-E939C9968ACC}"/>
                  </a:ext>
                </a:extLst>
              </p:cNvPr>
              <p:cNvSpPr/>
              <p:nvPr/>
            </p:nvSpPr>
            <p:spPr>
              <a:xfrm>
                <a:off x="1935679" y="2749336"/>
                <a:ext cx="2212969" cy="2904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ÚVZ</a:t>
                </a:r>
              </a:p>
            </p:txBody>
          </p:sp>
          <p:sp>
            <p:nvSpPr>
              <p:cNvPr id="103" name="TextovéPole 102">
                <a:extLst>
                  <a:ext uri="{FF2B5EF4-FFF2-40B4-BE49-F238E27FC236}">
                    <a16:creationId xmlns:a16="http://schemas.microsoft.com/office/drawing/2014/main" id="{6C26ECCF-C705-4D67-9EDC-C0E4BD7D551C}"/>
                  </a:ext>
                </a:extLst>
              </p:cNvPr>
              <p:cNvSpPr txBox="1"/>
              <p:nvPr/>
            </p:nvSpPr>
            <p:spPr>
              <a:xfrm>
                <a:off x="3618738" y="2712757"/>
                <a:ext cx="537820" cy="41716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3.5</a:t>
                </a:r>
              </a:p>
            </p:txBody>
          </p:sp>
        </p:grpSp>
        <p:grpSp>
          <p:nvGrpSpPr>
            <p:cNvPr id="27692" name="Skupina 103">
              <a:extLst>
                <a:ext uri="{FF2B5EF4-FFF2-40B4-BE49-F238E27FC236}">
                  <a16:creationId xmlns:a16="http://schemas.microsoft.com/office/drawing/2014/main" id="{14AB1162-C1A8-4F0D-8D42-9277AD107C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263" y="6130923"/>
              <a:ext cx="2228850" cy="307776"/>
              <a:chOff x="1935679" y="2712756"/>
              <a:chExt cx="2220879" cy="414782"/>
            </a:xfrm>
          </p:grpSpPr>
          <p:sp>
            <p:nvSpPr>
              <p:cNvPr id="105" name="Obdélník 104">
                <a:extLst>
                  <a:ext uri="{FF2B5EF4-FFF2-40B4-BE49-F238E27FC236}">
                    <a16:creationId xmlns:a16="http://schemas.microsoft.com/office/drawing/2014/main" id="{A3318230-2A61-4E05-8AE0-45904293F30F}"/>
                  </a:ext>
                </a:extLst>
              </p:cNvPr>
              <p:cNvSpPr/>
              <p:nvPr/>
            </p:nvSpPr>
            <p:spPr>
              <a:xfrm>
                <a:off x="1935679" y="2749127"/>
                <a:ext cx="2212969" cy="290963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dirty="0">
                    <a:solidFill>
                      <a:schemeClr val="bg1"/>
                    </a:solidFill>
                    <a:latin typeface="+mj-lt"/>
                  </a:rPr>
                  <a:t>Koncepce práv. sl.</a:t>
                </a:r>
              </a:p>
            </p:txBody>
          </p:sp>
          <p:sp>
            <p:nvSpPr>
              <p:cNvPr id="106" name="TextovéPole 105">
                <a:extLst>
                  <a:ext uri="{FF2B5EF4-FFF2-40B4-BE49-F238E27FC236}">
                    <a16:creationId xmlns:a16="http://schemas.microsoft.com/office/drawing/2014/main" id="{DA595D00-3047-469B-B073-F6375635B802}"/>
                  </a:ext>
                </a:extLst>
              </p:cNvPr>
              <p:cNvSpPr txBox="1"/>
              <p:nvPr/>
            </p:nvSpPr>
            <p:spPr>
              <a:xfrm>
                <a:off x="3686756" y="2712756"/>
                <a:ext cx="469802" cy="41478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cs-CZ" sz="900" dirty="0">
                    <a:solidFill>
                      <a:schemeClr val="bg1"/>
                    </a:solidFill>
                    <a:latin typeface="+mj-lt"/>
                  </a:rPr>
                  <a:t> 3.6</a:t>
                </a:r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343A6DEF-D4E4-49DC-8C5B-846297601350}"/>
                </a:ext>
              </a:extLst>
            </p:cNvPr>
            <p:cNvSpPr txBox="1"/>
            <p:nvPr/>
          </p:nvSpPr>
          <p:spPr>
            <a:xfrm>
              <a:off x="6635751" y="5046663"/>
              <a:ext cx="1984375" cy="677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Koncepce informatizace rezortu </a:t>
              </a:r>
            </a:p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Strategie informatizace rezortu</a:t>
              </a:r>
            </a:p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Akční plán informatizace rezortu</a:t>
              </a:r>
            </a:p>
          </p:txBody>
        </p:sp>
        <p:cxnSp>
          <p:nvCxnSpPr>
            <p:cNvPr id="36" name="Přímá spojnice se šipkou 35">
              <a:extLst>
                <a:ext uri="{FF2B5EF4-FFF2-40B4-BE49-F238E27FC236}">
                  <a16:creationId xmlns:a16="http://schemas.microsoft.com/office/drawing/2014/main" id="{11CF8674-C394-4CF0-9429-8C631743F56C}"/>
                </a:ext>
              </a:extLst>
            </p:cNvPr>
            <p:cNvCxnSpPr>
              <a:stCxn id="97" idx="3"/>
              <a:endCxn id="2" idx="1"/>
            </p:cNvCxnSpPr>
            <p:nvPr/>
          </p:nvCxnSpPr>
          <p:spPr>
            <a:xfrm flipV="1">
              <a:off x="5991225" y="5385218"/>
              <a:ext cx="644527" cy="282060"/>
            </a:xfrm>
            <a:prstGeom prst="straightConnector1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1E8F8E56-1BAD-4453-9967-2F51D1F9B0FE}"/>
                </a:ext>
              </a:extLst>
            </p:cNvPr>
            <p:cNvSpPr/>
            <p:nvPr/>
          </p:nvSpPr>
          <p:spPr>
            <a:xfrm>
              <a:off x="9366684" y="335483"/>
              <a:ext cx="588440" cy="156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Strategická úroveň</a:t>
              </a:r>
            </a:p>
          </p:txBody>
        </p:sp>
        <p:grpSp>
          <p:nvGrpSpPr>
            <p:cNvPr id="27696" name="Skupina 110">
              <a:extLst>
                <a:ext uri="{FF2B5EF4-FFF2-40B4-BE49-F238E27FC236}">
                  <a16:creationId xmlns:a16="http://schemas.microsoft.com/office/drawing/2014/main" id="{BE1C7869-53DF-477E-A222-A2C757744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8051" y="1803400"/>
              <a:ext cx="2282825" cy="330200"/>
              <a:chOff x="1935679" y="2939338"/>
              <a:chExt cx="2234154" cy="270681"/>
            </a:xfrm>
          </p:grpSpPr>
          <p:sp>
            <p:nvSpPr>
              <p:cNvPr id="112" name="Obdélník 111">
                <a:extLst>
                  <a:ext uri="{FF2B5EF4-FFF2-40B4-BE49-F238E27FC236}">
                    <a16:creationId xmlns:a16="http://schemas.microsoft.com/office/drawing/2014/main" id="{C9AD0A6C-CE95-4E78-9A7C-550B4213A97B}"/>
                  </a:ext>
                </a:extLst>
              </p:cNvPr>
              <p:cNvSpPr/>
              <p:nvPr/>
            </p:nvSpPr>
            <p:spPr>
              <a:xfrm>
                <a:off x="1935679" y="2956256"/>
                <a:ext cx="2212403" cy="253763"/>
              </a:xfrm>
              <a:prstGeom prst="rect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cs-CZ" sz="1050" b="1" dirty="0">
                    <a:solidFill>
                      <a:schemeClr val="bg1"/>
                    </a:solidFill>
                    <a:latin typeface="+mj-lt"/>
                  </a:rPr>
                  <a:t>Záměr použití AČR 1.1</a:t>
                </a:r>
              </a:p>
            </p:txBody>
          </p:sp>
          <p:sp>
            <p:nvSpPr>
              <p:cNvPr id="114" name="TextovéPole 113">
                <a:extLst>
                  <a:ext uri="{FF2B5EF4-FFF2-40B4-BE49-F238E27FC236}">
                    <a16:creationId xmlns:a16="http://schemas.microsoft.com/office/drawing/2014/main" id="{37891818-C621-4D4F-B4F6-D2B96746DBD8}"/>
                  </a:ext>
                </a:extLst>
              </p:cNvPr>
              <p:cNvSpPr txBox="1"/>
              <p:nvPr/>
            </p:nvSpPr>
            <p:spPr>
              <a:xfrm>
                <a:off x="3700630" y="2939338"/>
                <a:ext cx="469203" cy="252299"/>
              </a:xfrm>
              <a:prstGeom prst="rect">
                <a:avLst/>
              </a:prstGeom>
              <a:noFill/>
              <a:ln>
                <a:noFill/>
                <a:prstDash val="dash"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cs-CZ" sz="9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116" name="Obdélník 115">
              <a:extLst>
                <a:ext uri="{FF2B5EF4-FFF2-40B4-BE49-F238E27FC236}">
                  <a16:creationId xmlns:a16="http://schemas.microsoft.com/office/drawing/2014/main" id="{C4551EBA-F139-4E17-B83C-4B73B3D72633}"/>
                </a:ext>
              </a:extLst>
            </p:cNvPr>
            <p:cNvSpPr/>
            <p:nvPr/>
          </p:nvSpPr>
          <p:spPr>
            <a:xfrm>
              <a:off x="3359151" y="4019550"/>
              <a:ext cx="2212975" cy="260350"/>
            </a:xfrm>
            <a:prstGeom prst="rect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1050" dirty="0">
                  <a:solidFill>
                    <a:schemeClr val="bg1"/>
                  </a:solidFill>
                  <a:latin typeface="+mj-lt"/>
                </a:rPr>
                <a:t>Koncepce KySIO  </a:t>
              </a:r>
            </a:p>
          </p:txBody>
        </p:sp>
        <p:sp>
          <p:nvSpPr>
            <p:cNvPr id="121" name="TextovéPole 120">
              <a:extLst>
                <a:ext uri="{FF2B5EF4-FFF2-40B4-BE49-F238E27FC236}">
                  <a16:creationId xmlns:a16="http://schemas.microsoft.com/office/drawing/2014/main" id="{DAA17A69-B5B0-45AF-9B73-523981E9E4E4}"/>
                </a:ext>
              </a:extLst>
            </p:cNvPr>
            <p:cNvSpPr txBox="1"/>
            <p:nvPr/>
          </p:nvSpPr>
          <p:spPr>
            <a:xfrm>
              <a:off x="5138738" y="4016376"/>
              <a:ext cx="469900" cy="3077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900" dirty="0">
                  <a:solidFill>
                    <a:schemeClr val="bg1"/>
                  </a:solidFill>
                  <a:latin typeface="+mj-lt"/>
                </a:rPr>
                <a:t>2.3</a:t>
              </a: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71790257-B34B-49B3-A837-E8E2A1222901}"/>
                </a:ext>
              </a:extLst>
            </p:cNvPr>
            <p:cNvSpPr/>
            <p:nvPr/>
          </p:nvSpPr>
          <p:spPr>
            <a:xfrm>
              <a:off x="1566748" y="4867780"/>
              <a:ext cx="496804" cy="13695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/>
            <a:lstStyle/>
            <a:p>
              <a:pPr algn="ctr"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j-lt"/>
                </a:rPr>
                <a:t>Koncepce                      3. úrovně</a:t>
              </a:r>
            </a:p>
          </p:txBody>
        </p:sp>
      </p:grp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018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dirty="0"/>
              <a:t>RIZIKA ÚSPĚŠNÉHO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56184"/>
            <a:ext cx="8892480" cy="5373216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800" dirty="0"/>
              <a:t>Neschopnost stanovit realistické potřeby po výstupech organizace.</a:t>
            </a:r>
          </a:p>
          <a:p>
            <a:pPr lvl="0"/>
            <a:r>
              <a:rPr lang="cs-CZ" sz="3800" dirty="0"/>
              <a:t>Neadekvátní reflexe vývoje vnějšího prostředí, jeho příležitostí a hrozeb pro dlouhodobý rozvoj organizace.</a:t>
            </a:r>
          </a:p>
          <a:p>
            <a:pPr lvl="0"/>
            <a:r>
              <a:rPr lang="cs-CZ" sz="3800" dirty="0"/>
              <a:t>Přecenění či nedocenění vlastních schopností a dostupných zdrojů (lidé, materiál, infrastruktura, finance, informace). </a:t>
            </a:r>
          </a:p>
          <a:p>
            <a:pPr lvl="0"/>
            <a:r>
              <a:rPr lang="cs-CZ" sz="3800" dirty="0"/>
              <a:t>Neschopnost zabezpečit přípravu a rozvoj lidských zdrojů.</a:t>
            </a:r>
          </a:p>
          <a:p>
            <a:pPr lvl="0"/>
            <a:r>
              <a:rPr lang="cs-CZ" sz="3800" dirty="0"/>
              <a:t>Neschopnost účelného, hospodárného a efektivního řízení a tvůrčí implementace strategie.</a:t>
            </a:r>
          </a:p>
          <a:p>
            <a:pPr lvl="0"/>
            <a:r>
              <a:rPr lang="cs-CZ" sz="3800" dirty="0"/>
              <a:t>Neschopnost koordinovat aktivity (nepružná organizační struktura).</a:t>
            </a:r>
          </a:p>
          <a:p>
            <a:pPr lvl="0"/>
            <a:r>
              <a:rPr lang="cs-CZ" sz="3800" dirty="0"/>
              <a:t>Nedostatečná motivace manažerů a zaměstnanců plány realizovat. </a:t>
            </a:r>
          </a:p>
          <a:p>
            <a:pPr lvl="0"/>
            <a:r>
              <a:rPr lang="cs-CZ" sz="3800" dirty="0"/>
              <a:t>Omezené možnosti komunikace uvnitř organizace (byrokratické překážky). </a:t>
            </a:r>
          </a:p>
          <a:p>
            <a:pPr lvl="0"/>
            <a:r>
              <a:rPr lang="cs-CZ" sz="3800" dirty="0"/>
              <a:t>Podcenění časových nároků na implementaci plánů. </a:t>
            </a:r>
          </a:p>
          <a:p>
            <a:pPr lvl="0"/>
            <a:r>
              <a:rPr lang="cs-CZ" sz="3800" dirty="0"/>
              <a:t>Neschopnost monitorovat plnění plánů v čase (chybějící zpětnovazební mechanismy a kritéria).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9936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2021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908720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ZÁVĚR</a:t>
            </a:r>
          </a:p>
          <a:p>
            <a:endParaRPr lang="cs-CZ" sz="3200" dirty="0">
              <a:solidFill>
                <a:prstClr val="black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5CE0E34-CB5D-4291-B179-9909D382DB45}"/>
              </a:ext>
            </a:extLst>
          </p:cNvPr>
          <p:cNvSpPr txBox="1"/>
          <p:nvPr/>
        </p:nvSpPr>
        <p:spPr>
          <a:xfrm>
            <a:off x="-108520" y="2132856"/>
            <a:ext cx="9001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Plánování: adaptace systému obrany státu a OS na výzvy prostředí – kontext!!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Systém a procesy obranného plánování – mezinárodní, národní a rezortní úroveň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Udržení vojenské relevantnosti a dlouhodobé zdrojové udržitelnosti OS.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Komplexní přístup k zajišťování obrany zahrnující vojenské i nevojenské nástroje.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altLang="cs-CZ" sz="2400" dirty="0"/>
              <a:t>Rovnováha mezi úkoly, způsoby jejich dosažení a zdroji.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60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2432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5"/>
            <a:ext cx="2736304" cy="4588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Dostupné z:</a:t>
            </a:r>
            <a:endParaRPr lang="cs-CZ" sz="2000" dirty="0">
              <a:solidFill>
                <a:srgbClr val="0563C1"/>
              </a:solidFill>
            </a:endParaRPr>
          </a:p>
          <a:p>
            <a:pPr marL="0" indent="0">
              <a:buNone/>
            </a:pPr>
            <a:endParaRPr lang="cs-CZ" sz="1400" dirty="0">
              <a:hlinkClick r:id="rId3"/>
            </a:endParaRPr>
          </a:p>
          <a:p>
            <a:pPr marL="0" indent="0">
              <a:buNone/>
            </a:pPr>
            <a:r>
              <a:rPr lang="cs-CZ" sz="1400" dirty="0">
                <a:hlinkClick r:id="rId3"/>
              </a:rPr>
              <a:t>23-obranna-politika-ceskoslovenske-a-ceske-republiky-1989_2009.pdf (army.cz)</a:t>
            </a: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>
                <a:hlinkClick r:id="rId4"/>
              </a:rPr>
              <a:t>22-vojenska-strategie.pdf (army.cz)</a:t>
            </a: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015992-C303-4904-A999-50EBA8527D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49" y="1052736"/>
            <a:ext cx="5179031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6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3C59F-71A8-459E-9241-2C00D4306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922432"/>
            <a:ext cx="7886700" cy="1325563"/>
          </a:xfrm>
        </p:spPr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DF8641-5C9F-48AF-8053-604878C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32855"/>
            <a:ext cx="4536504" cy="4121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BAXA, Fabian, MELICHAR, Josef, PETRÁŠ, Zdeněk, PROCHÁZKA, Josef, PROCHÁZKA, Dalibor, MIČÁNEK, František. </a:t>
            </a:r>
            <a:r>
              <a:rPr lang="cs-CZ" sz="1800" b="1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Obranné plánování - plánování za nejistoty. </a:t>
            </a:r>
            <a:r>
              <a:rPr lang="cs-CZ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Praha: Ministerstvo obrany ČR, 2018. 139 s. ISBN 978-80-7278-710-4.</a:t>
            </a:r>
          </a:p>
          <a:p>
            <a:pPr marL="0" indent="0">
              <a:buNone/>
            </a:pPr>
            <a:endParaRPr lang="cs-CZ" sz="1800" b="1" dirty="0">
              <a:solidFill>
                <a:srgbClr val="222222"/>
              </a:solidFill>
            </a:endParaRPr>
          </a:p>
          <a:p>
            <a:pPr marL="0" indent="0">
              <a:buNone/>
            </a:pPr>
            <a:r>
              <a:rPr lang="cs-CZ" sz="18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Dostupné z: </a:t>
            </a:r>
            <a:r>
              <a:rPr lang="it-IT" sz="1800" dirty="0">
                <a:hlinkClick r:id="rId2"/>
              </a:rPr>
              <a:t>https://www.unob.cz/cbvss/Documents/publikace/Obranne planovani.pdf</a:t>
            </a:r>
            <a:endParaRPr lang="cs-CZ" sz="1800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E04B9C-165B-4203-B092-C249AD57D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830B30-9FAA-49DD-87D8-BD1B95B91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3" y="1052736"/>
            <a:ext cx="3867020" cy="520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18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>
                <a:solidFill>
                  <a:prstClr val="white"/>
                </a:solidFill>
              </a:rPr>
              <a:t>2021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Procházka J.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57200" y="1772816"/>
            <a:ext cx="8229600" cy="3960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3200" dirty="0">
                <a:solidFill>
                  <a:prstClr val="black"/>
                </a:solidFill>
              </a:rPr>
              <a:t>ÚVOD</a:t>
            </a:r>
          </a:p>
          <a:p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Proč plánujeme?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Proč je obtížné plánovat?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Jaký je účel obranného plánování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3200" dirty="0">
              <a:solidFill>
                <a:prstClr val="black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3200" dirty="0">
                <a:solidFill>
                  <a:prstClr val="black"/>
                </a:solidFill>
              </a:rPr>
              <a:t>Jaký je účel operačního plánování?</a:t>
            </a:r>
          </a:p>
        </p:txBody>
      </p:sp>
    </p:spTree>
    <p:extLst>
      <p:ext uri="{BB962C8B-B14F-4D97-AF65-F5344CB8AC3E}">
        <p14:creationId xmlns:p14="http://schemas.microsoft.com/office/powerpoint/2010/main" val="324298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>
                <a:solidFill>
                  <a:prstClr val="black">
                    <a:tint val="75000"/>
                  </a:prstClr>
                </a:solidFill>
                <a:latin typeface="+mn-lt"/>
              </a:rPr>
              <a:t>Ing. Josef Procházka, Ph.D.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8" y="1340768"/>
            <a:ext cx="3905250" cy="4655543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4139952" y="2060848"/>
            <a:ext cx="47937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cs typeface="Arial" panose="020B0604020202020204" pitchFamily="34" charset="0"/>
              </a:rPr>
              <a:t>„Plánování je důležité, ale plány jsou nepotřebné.“ </a:t>
            </a:r>
          </a:p>
          <a:p>
            <a:endParaRPr lang="cs-CZ" sz="2400" b="1" dirty="0">
              <a:cs typeface="Arial" panose="020B0604020202020204" pitchFamily="34" charset="0"/>
            </a:endParaRPr>
          </a:p>
          <a:p>
            <a:r>
              <a:rPr lang="cs-CZ" sz="2400" b="1" i="1" dirty="0">
                <a:cs typeface="Arial" panose="020B0604020202020204" pitchFamily="34" charset="0"/>
              </a:rPr>
              <a:t>„</a:t>
            </a:r>
            <a:r>
              <a:rPr lang="cs-CZ" sz="2400" b="1" i="1" dirty="0" err="1">
                <a:cs typeface="Arial" panose="020B0604020202020204" pitchFamily="34" charset="0"/>
              </a:rPr>
              <a:t>Planning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is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everything</a:t>
            </a:r>
            <a:r>
              <a:rPr lang="cs-CZ" sz="2400" b="1" i="1" dirty="0">
                <a:cs typeface="Arial" panose="020B0604020202020204" pitchFamily="34" charset="0"/>
              </a:rPr>
              <a:t>, </a:t>
            </a:r>
            <a:r>
              <a:rPr lang="cs-CZ" sz="2400" b="1" i="1" dirty="0" err="1">
                <a:cs typeface="Arial" panose="020B0604020202020204" pitchFamily="34" charset="0"/>
              </a:rPr>
              <a:t>plan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is</a:t>
            </a:r>
            <a:r>
              <a:rPr lang="cs-CZ" sz="2400" b="1" i="1" dirty="0">
                <a:cs typeface="Arial" panose="020B0604020202020204" pitchFamily="34" charset="0"/>
              </a:rPr>
              <a:t> </a:t>
            </a:r>
            <a:r>
              <a:rPr lang="cs-CZ" sz="2400" b="1" i="1" dirty="0" err="1">
                <a:cs typeface="Arial" panose="020B0604020202020204" pitchFamily="34" charset="0"/>
              </a:rPr>
              <a:t>worthless</a:t>
            </a:r>
            <a:r>
              <a:rPr lang="cs-CZ" sz="2400" b="1" i="1" dirty="0">
                <a:cs typeface="Arial" panose="020B0604020202020204" pitchFamily="34" charset="0"/>
              </a:rPr>
              <a:t>.“</a:t>
            </a:r>
            <a:endParaRPr lang="en-US" sz="2400" b="1" i="1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  <a:p>
            <a:r>
              <a:rPr lang="en-US" sz="2400" dirty="0">
                <a:cs typeface="Arial" panose="020B0604020202020204" pitchFamily="34" charset="0"/>
              </a:rPr>
              <a:t>Dwight </a:t>
            </a:r>
            <a:r>
              <a:rPr lang="cs-CZ" sz="2400" dirty="0">
                <a:cs typeface="Arial" panose="020B0604020202020204" pitchFamily="34" charset="0"/>
              </a:rPr>
              <a:t>David </a:t>
            </a:r>
            <a:r>
              <a:rPr lang="en-US" sz="2400" dirty="0">
                <a:cs typeface="Arial" panose="020B0604020202020204" pitchFamily="34" charset="0"/>
              </a:rPr>
              <a:t>Eisenhower</a:t>
            </a:r>
            <a:endParaRPr lang="cs-CZ" sz="24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  <a:p>
            <a:endParaRPr lang="cs-CZ" sz="2400" dirty="0">
              <a:cs typeface="Arial" panose="020B0604020202020204" pitchFamily="34" charset="0"/>
            </a:endParaRPr>
          </a:p>
        </p:txBody>
      </p:sp>
      <p:sp>
        <p:nvSpPr>
          <p:cNvPr id="10" name="Zástupný symbol pro datum 3"/>
          <p:cNvSpPr txBox="1">
            <a:spLocks/>
          </p:cNvSpPr>
          <p:nvPr/>
        </p:nvSpPr>
        <p:spPr>
          <a:xfrm>
            <a:off x="6876256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prstClr val="white"/>
                </a:solidFill>
                <a:latin typeface="+mn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7315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>
                <a:solidFill>
                  <a:prstClr val="white"/>
                </a:solidFill>
              </a:rPr>
              <a:t>Volitelná poznámka uživatele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>
                <a:solidFill>
                  <a:prstClr val="black">
                    <a:tint val="75000"/>
                  </a:prstClr>
                </a:solidFill>
              </a:rPr>
              <a:t>titul, jméno,příjmení, funkce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5" y="0"/>
            <a:ext cx="4545371" cy="68809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355976" y="0"/>
            <a:ext cx="4788025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Smysl plánování: vypořádání se     s nejistou budoucností.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Přiznání limitů lidského poznání: </a:t>
            </a:r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mlha nad budoucností se nerozplyne.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Plánování: věčné, všudypřítomné v lidském činění.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Plánování vyžaduje kontext.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cs typeface="Arial" panose="020B0604020202020204" pitchFamily="34" charset="0"/>
              </a:rPr>
              <a:t>Efektivní plánování: </a:t>
            </a:r>
            <a:r>
              <a:rPr lang="cs-CZ" sz="2400" b="1" dirty="0">
                <a:solidFill>
                  <a:schemeClr val="tx1"/>
                </a:solidFill>
                <a:cs typeface="Arial" panose="020B0604020202020204" pitchFamily="34" charset="0"/>
              </a:rPr>
              <a:t>strategie, politika, historie, analýza.</a:t>
            </a:r>
          </a:p>
        </p:txBody>
      </p:sp>
    </p:spTree>
    <p:extLst>
      <p:ext uri="{BB962C8B-B14F-4D97-AF65-F5344CB8AC3E}">
        <p14:creationId xmlns:p14="http://schemas.microsoft.com/office/powerpoint/2010/main" val="2276901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235646-2634-4C42-B62B-3497ED099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1198" y="6356351"/>
            <a:ext cx="4399033" cy="365125"/>
          </a:xfrm>
        </p:spPr>
        <p:txBody>
          <a:bodyPr/>
          <a:lstStyle/>
          <a:p>
            <a:r>
              <a:rPr lang="en-US" dirty="0"/>
              <a:t>Lindgren</a:t>
            </a:r>
            <a:r>
              <a:rPr lang="cs-CZ" dirty="0"/>
              <a:t> M., </a:t>
            </a:r>
            <a:r>
              <a:rPr lang="en-US" dirty="0" err="1"/>
              <a:t>Bandhold</a:t>
            </a:r>
            <a:r>
              <a:rPr lang="cs-CZ" dirty="0"/>
              <a:t> H.,</a:t>
            </a:r>
          </a:p>
          <a:p>
            <a:r>
              <a:rPr lang="en-US" dirty="0"/>
              <a:t>Scenario Planning</a:t>
            </a:r>
            <a:r>
              <a:rPr lang="cs-CZ" dirty="0"/>
              <a:t>, </a:t>
            </a:r>
            <a:r>
              <a:rPr lang="en-US" dirty="0"/>
              <a:t>The link between future and </a:t>
            </a:r>
            <a:r>
              <a:rPr lang="en-US" dirty="0" err="1"/>
              <a:t>strat</a:t>
            </a:r>
            <a:r>
              <a:rPr lang="cs-CZ" dirty="0"/>
              <a:t>e</a:t>
            </a:r>
            <a:r>
              <a:rPr lang="en-US" dirty="0" err="1"/>
              <a:t>gy</a:t>
            </a:r>
            <a:r>
              <a:rPr lang="cs-CZ" dirty="0"/>
              <a:t>. 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7" name="Skupina 56">
            <a:extLst>
              <a:ext uri="{FF2B5EF4-FFF2-40B4-BE49-F238E27FC236}">
                <a16:creationId xmlns:a16="http://schemas.microsoft.com/office/drawing/2014/main" id="{C1AC153B-74FE-4BF6-ADD8-F359B89DD471}"/>
              </a:ext>
            </a:extLst>
          </p:cNvPr>
          <p:cNvGrpSpPr/>
          <p:nvPr/>
        </p:nvGrpSpPr>
        <p:grpSpPr>
          <a:xfrm>
            <a:off x="356171" y="1052736"/>
            <a:ext cx="8431657" cy="5223713"/>
            <a:chOff x="100783" y="1024282"/>
            <a:chExt cx="8431657" cy="5223713"/>
          </a:xfrm>
        </p:grpSpPr>
        <p:cxnSp>
          <p:nvCxnSpPr>
            <p:cNvPr id="35" name="Přímá spojnice se šipkou 34">
              <a:extLst>
                <a:ext uri="{FF2B5EF4-FFF2-40B4-BE49-F238E27FC236}">
                  <a16:creationId xmlns:a16="http://schemas.microsoft.com/office/drawing/2014/main" id="{BC07DD2F-ACD4-40EB-A36A-ADDD56C4C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552" y="1196752"/>
              <a:ext cx="0" cy="453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>
              <a:extLst>
                <a:ext uri="{FF2B5EF4-FFF2-40B4-BE49-F238E27FC236}">
                  <a16:creationId xmlns:a16="http://schemas.microsoft.com/office/drawing/2014/main" id="{83672A87-5575-467B-8C4D-8B24E673CF3A}"/>
                </a:ext>
              </a:extLst>
            </p:cNvPr>
            <p:cNvCxnSpPr/>
            <p:nvPr/>
          </p:nvCxnSpPr>
          <p:spPr>
            <a:xfrm>
              <a:off x="539552" y="5717838"/>
              <a:ext cx="777686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bdélník 39">
              <a:extLst>
                <a:ext uri="{FF2B5EF4-FFF2-40B4-BE49-F238E27FC236}">
                  <a16:creationId xmlns:a16="http://schemas.microsoft.com/office/drawing/2014/main" id="{EC84BD77-16E4-4BD2-AACE-54B381757A8E}"/>
                </a:ext>
              </a:extLst>
            </p:cNvPr>
            <p:cNvSpPr/>
            <p:nvPr/>
          </p:nvSpPr>
          <p:spPr>
            <a:xfrm>
              <a:off x="603687" y="4463789"/>
              <a:ext cx="1771614" cy="914400"/>
            </a:xfrm>
            <a:prstGeom prst="rect">
              <a:avLst/>
            </a:prstGeom>
            <a:solidFill>
              <a:srgbClr val="D8645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ŘEŠIT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akutní problémy </a:t>
              </a:r>
              <a:r>
                <a:rPr lang="cs-CZ" b="1" dirty="0" err="1">
                  <a:solidFill>
                    <a:schemeClr val="tx1"/>
                  </a:solidFill>
                </a:rPr>
                <a:t>problems</a:t>
              </a:r>
              <a:endParaRPr lang="cs-CZ" b="1" dirty="0">
                <a:solidFill>
                  <a:schemeClr val="tx1"/>
                </a:solidFill>
              </a:endParaRPr>
            </a:p>
          </p:txBody>
        </p:sp>
        <p:sp>
          <p:nvSpPr>
            <p:cNvPr id="41" name="Obdélník 40">
              <a:extLst>
                <a:ext uri="{FF2B5EF4-FFF2-40B4-BE49-F238E27FC236}">
                  <a16:creationId xmlns:a16="http://schemas.microsoft.com/office/drawing/2014/main" id="{0F402C14-2D16-4334-AFF4-4B60A95F69AA}"/>
                </a:ext>
              </a:extLst>
            </p:cNvPr>
            <p:cNvSpPr/>
            <p:nvPr/>
          </p:nvSpPr>
          <p:spPr>
            <a:xfrm>
              <a:off x="2375301" y="3519044"/>
              <a:ext cx="1855920" cy="9144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ZVLÁDAT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současné problémy</a:t>
              </a:r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9FBE38C-DF05-4D79-AEE4-0311EA3E0DF3}"/>
                </a:ext>
              </a:extLst>
            </p:cNvPr>
            <p:cNvSpPr/>
            <p:nvPr/>
          </p:nvSpPr>
          <p:spPr>
            <a:xfrm>
              <a:off x="4355976" y="2564904"/>
              <a:ext cx="1872208" cy="91440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PŘEDVÍDAT </a:t>
              </a:r>
            </a:p>
            <a:p>
              <a:pPr algn="ctr"/>
              <a:r>
                <a:rPr lang="cs-CZ" b="1" dirty="0">
                  <a:solidFill>
                    <a:schemeClr val="tx1"/>
                  </a:solidFill>
                </a:rPr>
                <a:t>budoucí potřeby</a:t>
              </a:r>
            </a:p>
          </p:txBody>
        </p:sp>
        <p:sp>
          <p:nvSpPr>
            <p:cNvPr id="43" name="Obdélník 42">
              <a:extLst>
                <a:ext uri="{FF2B5EF4-FFF2-40B4-BE49-F238E27FC236}">
                  <a16:creationId xmlns:a16="http://schemas.microsoft.com/office/drawing/2014/main" id="{7D9A0FCA-A7EF-44F9-88E0-A732FA9F7280}"/>
                </a:ext>
              </a:extLst>
            </p:cNvPr>
            <p:cNvSpPr/>
            <p:nvPr/>
          </p:nvSpPr>
          <p:spPr>
            <a:xfrm>
              <a:off x="6287672" y="1484784"/>
              <a:ext cx="1812720" cy="914400"/>
            </a:xfrm>
            <a:prstGeom prst="rect">
              <a:avLst/>
            </a:prstGeom>
            <a:solidFill>
              <a:srgbClr val="D060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2400" b="1" dirty="0">
                  <a:solidFill>
                    <a:schemeClr val="tx1"/>
                  </a:solidFill>
                </a:rPr>
                <a:t>VYTVÁŘET </a:t>
              </a:r>
              <a:r>
                <a:rPr lang="cs-CZ" b="1" dirty="0">
                  <a:solidFill>
                    <a:schemeClr val="tx1"/>
                  </a:solidFill>
                </a:rPr>
                <a:t>budoucnost</a:t>
              </a:r>
            </a:p>
          </p:txBody>
        </p:sp>
        <p:sp>
          <p:nvSpPr>
            <p:cNvPr id="46" name="Obdélník 45">
              <a:extLst>
                <a:ext uri="{FF2B5EF4-FFF2-40B4-BE49-F238E27FC236}">
                  <a16:creationId xmlns:a16="http://schemas.microsoft.com/office/drawing/2014/main" id="{2C0AFA0C-10BC-4331-B392-73A80E330D06}"/>
                </a:ext>
              </a:extLst>
            </p:cNvPr>
            <p:cNvSpPr/>
            <p:nvPr/>
          </p:nvSpPr>
          <p:spPr>
            <a:xfrm>
              <a:off x="7236296" y="5763092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dlouhý</a:t>
              </a:r>
            </a:p>
          </p:txBody>
        </p:sp>
        <p:sp>
          <p:nvSpPr>
            <p:cNvPr id="47" name="Obdélník 46">
              <a:extLst>
                <a:ext uri="{FF2B5EF4-FFF2-40B4-BE49-F238E27FC236}">
                  <a16:creationId xmlns:a16="http://schemas.microsoft.com/office/drawing/2014/main" id="{A9C53852-B90D-44E4-B871-0BB666984D96}"/>
                </a:ext>
              </a:extLst>
            </p:cNvPr>
            <p:cNvSpPr/>
            <p:nvPr/>
          </p:nvSpPr>
          <p:spPr>
            <a:xfrm>
              <a:off x="3848344" y="5773775"/>
              <a:ext cx="129972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HORIZONT</a:t>
              </a:r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F716AF65-F45C-4217-BD53-20A769796406}"/>
                </a:ext>
              </a:extLst>
            </p:cNvPr>
            <p:cNvSpPr/>
            <p:nvPr/>
          </p:nvSpPr>
          <p:spPr>
            <a:xfrm>
              <a:off x="603687" y="5754017"/>
              <a:ext cx="914400" cy="4742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krátký</a:t>
              </a:r>
            </a:p>
          </p:txBody>
        </p:sp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2A03C0A7-8189-4935-BC95-3AE48C88B913}"/>
                </a:ext>
              </a:extLst>
            </p:cNvPr>
            <p:cNvSpPr txBox="1"/>
            <p:nvPr/>
          </p:nvSpPr>
          <p:spPr>
            <a:xfrm rot="16200000">
              <a:off x="-2321066" y="3446131"/>
              <a:ext cx="521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OD HAŠENÍ PROBLÉMŮ K VYTVÁŘENÍ BUDOUCNOSTI </a:t>
              </a:r>
            </a:p>
          </p:txBody>
        </p:sp>
        <p:sp>
          <p:nvSpPr>
            <p:cNvPr id="53" name="Řečová bublina: obdélníkový bublinový popisek 52">
              <a:extLst>
                <a:ext uri="{FF2B5EF4-FFF2-40B4-BE49-F238E27FC236}">
                  <a16:creationId xmlns:a16="http://schemas.microsoft.com/office/drawing/2014/main" id="{0B24DCF4-4B9A-48B5-A380-C4D666B6855D}"/>
                </a:ext>
              </a:extLst>
            </p:cNvPr>
            <p:cNvSpPr/>
            <p:nvPr/>
          </p:nvSpPr>
          <p:spPr>
            <a:xfrm>
              <a:off x="5188972" y="3565234"/>
              <a:ext cx="3343468" cy="949654"/>
            </a:xfrm>
            <a:prstGeom prst="wedgeRectCallout">
              <a:avLst>
                <a:gd name="adj1" fmla="val -78360"/>
                <a:gd name="adj2" fmla="val -6659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Identifikace a eliminace příčin problémů, hodnocení zkušeností a učení se</a:t>
              </a:r>
            </a:p>
          </p:txBody>
        </p:sp>
        <p:sp>
          <p:nvSpPr>
            <p:cNvPr id="54" name="Řečová bublina: obdélníkový bublinový popisek 53">
              <a:extLst>
                <a:ext uri="{FF2B5EF4-FFF2-40B4-BE49-F238E27FC236}">
                  <a16:creationId xmlns:a16="http://schemas.microsoft.com/office/drawing/2014/main" id="{4A0E1C92-9F21-4FD5-A1D5-2A3098EB5B05}"/>
                </a:ext>
              </a:extLst>
            </p:cNvPr>
            <p:cNvSpPr/>
            <p:nvPr/>
          </p:nvSpPr>
          <p:spPr>
            <a:xfrm>
              <a:off x="971600" y="1048232"/>
              <a:ext cx="4217372" cy="1149862"/>
            </a:xfrm>
            <a:prstGeom prst="wedgeRectCallout">
              <a:avLst>
                <a:gd name="adj1" fmla="val 78457"/>
                <a:gd name="adj2" fmla="val 25895"/>
              </a:avLst>
            </a:prstGeom>
            <a:solidFill>
              <a:srgbClr val="EEE0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Budoucnost jako množina příležitostí</a:t>
              </a:r>
              <a:r>
                <a:rPr lang="en-US" dirty="0">
                  <a:solidFill>
                    <a:schemeClr val="tx1"/>
                  </a:solidFill>
                </a:rPr>
                <a:t>; </a:t>
              </a:r>
              <a:r>
                <a:rPr lang="cs-CZ" dirty="0">
                  <a:solidFill>
                    <a:schemeClr val="tx1"/>
                  </a:solidFill>
                </a:rPr>
                <a:t>procesy nastaveny tak, aby podporovaly nepřetržitý proces experimentování, jakožto nástroje pro vytváření budoucnosti</a:t>
              </a:r>
              <a:r>
                <a:rPr lang="en-US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55" name="Řečová bublina: obdélníkový bublinový popisek 54">
              <a:extLst>
                <a:ext uri="{FF2B5EF4-FFF2-40B4-BE49-F238E27FC236}">
                  <a16:creationId xmlns:a16="http://schemas.microsoft.com/office/drawing/2014/main" id="{0D125448-1480-4796-9B15-88448D73BE77}"/>
                </a:ext>
              </a:extLst>
            </p:cNvPr>
            <p:cNvSpPr/>
            <p:nvPr/>
          </p:nvSpPr>
          <p:spPr>
            <a:xfrm>
              <a:off x="603686" y="2265360"/>
              <a:ext cx="3378557" cy="1149862"/>
            </a:xfrm>
            <a:prstGeom prst="wedgeRectCallout">
              <a:avLst>
                <a:gd name="adj1" fmla="val 63153"/>
                <a:gd name="adj2" fmla="val 12010"/>
              </a:avLst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Proaktivní přístup k budoucnosti; celá organizace je zapojena do sledování vývojových trendů a jejich implikací.  </a:t>
              </a:r>
            </a:p>
          </p:txBody>
        </p:sp>
        <p:sp>
          <p:nvSpPr>
            <p:cNvPr id="56" name="Řečová bublina: obdélníkový bublinový popisek 55">
              <a:extLst>
                <a:ext uri="{FF2B5EF4-FFF2-40B4-BE49-F238E27FC236}">
                  <a16:creationId xmlns:a16="http://schemas.microsoft.com/office/drawing/2014/main" id="{4BB1AD1B-9B3E-4C96-94D2-3A65F8E45CCB}"/>
                </a:ext>
              </a:extLst>
            </p:cNvPr>
            <p:cNvSpPr/>
            <p:nvPr/>
          </p:nvSpPr>
          <p:spPr>
            <a:xfrm>
              <a:off x="2777740" y="4677774"/>
              <a:ext cx="3162412" cy="931707"/>
            </a:xfrm>
            <a:prstGeom prst="wedgeRectCallout">
              <a:avLst>
                <a:gd name="adj1" fmla="val -66613"/>
                <a:gd name="adj2" fmla="val -14498"/>
              </a:avLst>
            </a:prstGeom>
            <a:solidFill>
              <a:srgbClr val="F0E1D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>
                  <a:solidFill>
                    <a:schemeClr val="tx1"/>
                  </a:solidFill>
                </a:rPr>
                <a:t>Řešení akutních problémů a jejich projevů ze dne na den; podceňování rizik.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83652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0-CBVSS_CJ.pptx" id="{87420809-3538-4C58-8000-B08AC51CC1CF}" vid="{721228F8-D133-4B6B-94DA-0A225F1F8DA6}"/>
    </a:ext>
  </a:extLst>
</a:theme>
</file>

<file path=ppt/theme/theme2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2866</Words>
  <Application>Microsoft Office PowerPoint</Application>
  <PresentationFormat>Předvádění na obrazovce (4:3)</PresentationFormat>
  <Paragraphs>657</Paragraphs>
  <Slides>36</Slides>
  <Notes>12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7" baseType="lpstr">
      <vt:lpstr>Aharoni</vt:lpstr>
      <vt:lpstr>Arial</vt:lpstr>
      <vt:lpstr>Arial Narrow</vt:lpstr>
      <vt:lpstr>Arial Unicode MS</vt:lpstr>
      <vt:lpstr>Calibri</vt:lpstr>
      <vt:lpstr>Cambria</vt:lpstr>
      <vt:lpstr>Times New Roman</vt:lpstr>
      <vt:lpstr>Motiv Office</vt:lpstr>
      <vt:lpstr>1_Motiv systému Office</vt:lpstr>
      <vt:lpstr>4_Motiv systému Office</vt:lpstr>
      <vt:lpstr>Microsoft PowerPoint 97-2003 Slide</vt:lpstr>
      <vt:lpstr>Prezentace aplikace PowerPoint</vt:lpstr>
      <vt:lpstr>Prezentace aplikace PowerPoint</vt:lpstr>
      <vt:lpstr>LITERATURA</vt:lpstr>
      <vt:lpstr>LITERATURA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  <vt:lpstr>OBRANYSCHOPNOST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STRATEGIE</vt:lpstr>
      <vt:lpstr>Prezentace aplikace PowerPoint</vt:lpstr>
      <vt:lpstr>Prezentace aplikace PowerPoint</vt:lpstr>
      <vt:lpstr>Prezentace aplikace PowerPoint</vt:lpstr>
      <vt:lpstr>VÝVOJ PŘÍSTUPŮ K PLÁNOVÁNÍ </vt:lpstr>
      <vt:lpstr>Prezentace aplikace PowerPoint</vt:lpstr>
      <vt:lpstr>POŽADAVKY NA PLÁNOVÁNÍ (1)</vt:lpstr>
      <vt:lpstr>POŽADAVKY NA PLÁNOVÁNÍ (2)</vt:lpstr>
      <vt:lpstr>Prezentace aplikace PowerPoint</vt:lpstr>
      <vt:lpstr>Prezentace aplikace PowerPoint</vt:lpstr>
      <vt:lpstr>PLÁNOVÁNÍ OBRANY ČR Zákon 222</vt:lpstr>
      <vt:lpstr>Prezentace aplikace PowerPoint</vt:lpstr>
      <vt:lpstr>Systémové nastavení plánování činnosti a rozvoje rezortu obrany (RMO 66/2012)</vt:lpstr>
      <vt:lpstr>Prezentace aplikace PowerPoint</vt:lpstr>
      <vt:lpstr>RIZIKA ÚSPĚŠNÉHO PLÁNOVÁNÍ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Procházka Josef</dc:creator>
  <cp:lastModifiedBy>josef</cp:lastModifiedBy>
  <cp:revision>43</cp:revision>
  <dcterms:created xsi:type="dcterms:W3CDTF">2016-09-07T08:11:20Z</dcterms:created>
  <dcterms:modified xsi:type="dcterms:W3CDTF">2021-11-09T20:05:46Z</dcterms:modified>
</cp:coreProperties>
</file>