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6"/>
  </p:notesMasterIdLst>
  <p:sldIdLst>
    <p:sldId id="27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1" r:id="rId11"/>
    <p:sldId id="266" r:id="rId12"/>
    <p:sldId id="267" r:id="rId13"/>
    <p:sldId id="268" r:id="rId14"/>
    <p:sldId id="273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mic Sans MS" panose="030F0702030302020204" pitchFamily="66" charset="0"/>
      <p:regular r:id="rId21"/>
      <p:bold r:id="rId22"/>
      <p:italic r:id="rId23"/>
      <p:boldItalic r:id="rId24"/>
    </p:embeddedFont>
    <p:embeddedFont>
      <p:font typeface="Impact" panose="020B0806030902050204" pitchFamily="3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20" y="4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515014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vQFnSnhg7U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pLC_zZ5fqFk?t=1m5s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Um5seVCpf4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5500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271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UK engima</a:t>
            </a:r>
          </a:p>
        </p:txBody>
      </p:sp>
    </p:spTree>
    <p:extLst>
      <p:ext uri="{BB962C8B-B14F-4D97-AF65-F5344CB8AC3E}">
        <p14:creationId xmlns:p14="http://schemas.microsoft.com/office/powerpoint/2010/main" val="1829891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dirty="0"/>
              <a:t>1109*463=513 467</a:t>
            </a:r>
          </a:p>
          <a:p>
            <a:pPr lvl="0" rtl="0">
              <a:spcBef>
                <a:spcPts val="0"/>
              </a:spcBef>
              <a:buNone/>
            </a:pPr>
            <a:r>
              <a:rPr lang="cs" dirty="0"/>
              <a:t>569*1171=666 299</a:t>
            </a:r>
          </a:p>
        </p:txBody>
      </p:sp>
    </p:spTree>
    <p:extLst>
      <p:ext uri="{BB962C8B-B14F-4D97-AF65-F5344CB8AC3E}">
        <p14:creationId xmlns:p14="http://schemas.microsoft.com/office/powerpoint/2010/main" val="659375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1412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6560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1884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9035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dirty="0"/>
              <a:t>premonition: </a:t>
            </a:r>
            <a:r>
              <a:rPr lang="cs" u="sng" dirty="0">
                <a:solidFill>
                  <a:schemeClr val="hlink"/>
                </a:solidFill>
                <a:hlinkClick r:id="rId3"/>
              </a:rPr>
              <a:t>https://www.youtube.com/watch?v=DvQFnSnhg7U</a:t>
            </a:r>
          </a:p>
          <a:p>
            <a:pPr lvl="0" rtl="0">
              <a:spcBef>
                <a:spcPts val="0"/>
              </a:spcBef>
              <a:buNone/>
            </a:pPr>
            <a:r>
              <a:rPr lang="cs" dirty="0"/>
              <a:t>gaben: </a:t>
            </a:r>
            <a:r>
              <a:rPr lang="cs" u="sng" dirty="0">
                <a:solidFill>
                  <a:schemeClr val="hlink"/>
                </a:solidFill>
                <a:hlinkClick r:id="rId4"/>
              </a:rPr>
              <a:t>https://youtu.be/pLC_zZ5fqFk?t=1m5s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cs" dirty="0"/>
              <a:t>piratske strany</a:t>
            </a:r>
          </a:p>
        </p:txBody>
      </p:sp>
    </p:spTree>
    <p:extLst>
      <p:ext uri="{BB962C8B-B14F-4D97-AF65-F5344CB8AC3E}">
        <p14:creationId xmlns:p14="http://schemas.microsoft.com/office/powerpoint/2010/main" val="4150438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tom cruise</a:t>
            </a:r>
          </a:p>
          <a:p>
            <a:pPr lvl="0" rtl="0">
              <a:spcBef>
                <a:spcPts val="0"/>
              </a:spcBef>
              <a:buNone/>
            </a:pPr>
            <a:r>
              <a:rPr lang="cs" u="sng">
                <a:solidFill>
                  <a:schemeClr val="hlink"/>
                </a:solidFill>
                <a:hlinkClick r:id="rId3"/>
              </a:rPr>
              <a:t>https://www.youtube.com/watch?v=bUm5seVCpf4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2190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4784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6266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7304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5DF5-761A-4313-B24B-94501C7D605C}" type="datetimeFigureOut">
              <a:rPr lang="cs-CZ" smtClean="0"/>
              <a:t>06.10.2021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403E-467F-4E57-91D9-504AB899F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9009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91" name="Shape 9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4000" b="1"/>
            </a:lvl1pPr>
            <a:lvl2pPr lvl="1" algn="ctr" rtl="0">
              <a:spcBef>
                <a:spcPts val="0"/>
              </a:spcBef>
              <a:buSzPct val="100000"/>
              <a:defRPr sz="14000" b="1"/>
            </a:lvl2pPr>
            <a:lvl3pPr lvl="2" algn="ctr" rtl="0">
              <a:spcBef>
                <a:spcPts val="0"/>
              </a:spcBef>
              <a:buSzPct val="100000"/>
              <a:defRPr sz="14000" b="1"/>
            </a:lvl3pPr>
            <a:lvl4pPr lvl="3" algn="ctr" rtl="0">
              <a:spcBef>
                <a:spcPts val="0"/>
              </a:spcBef>
              <a:buSzPct val="100000"/>
              <a:defRPr sz="14000" b="1"/>
            </a:lvl4pPr>
            <a:lvl5pPr lvl="4" algn="ctr" rtl="0">
              <a:spcBef>
                <a:spcPts val="0"/>
              </a:spcBef>
              <a:buSzPct val="100000"/>
              <a:defRPr sz="14000" b="1"/>
            </a:lvl5pPr>
            <a:lvl6pPr lvl="5" algn="ctr" rtl="0">
              <a:spcBef>
                <a:spcPts val="0"/>
              </a:spcBef>
              <a:buSzPct val="100000"/>
              <a:defRPr sz="14000" b="1"/>
            </a:lvl6pPr>
            <a:lvl7pPr lvl="6" algn="ctr" rtl="0">
              <a:spcBef>
                <a:spcPts val="0"/>
              </a:spcBef>
              <a:buSzPct val="100000"/>
              <a:defRPr sz="14000" b="1"/>
            </a:lvl7pPr>
            <a:lvl8pPr lvl="7" algn="ctr" rtl="0">
              <a:spcBef>
                <a:spcPts val="0"/>
              </a:spcBef>
              <a:buSzPct val="100000"/>
              <a:defRPr sz="14000" b="1"/>
            </a:lvl8pPr>
            <a:lvl9pPr lvl="8" algn="ctr" rtl="0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Calibri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c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cs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1692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cs-CZ" sz="4400" dirty="0" err="1">
                <a:latin typeface="Arial"/>
                <a:ea typeface="Arial"/>
                <a:cs typeface="Arial"/>
                <a:sym typeface="Arial"/>
              </a:rPr>
              <a:t>Modern</a:t>
            </a:r>
            <a:r>
              <a:rPr lang="cs-CZ" sz="4400" dirty="0">
                <a:latin typeface="Arial"/>
                <a:ea typeface="Arial"/>
                <a:cs typeface="Arial"/>
                <a:sym typeface="Arial"/>
              </a:rPr>
              <a:t> Technologies and </a:t>
            </a:r>
            <a:r>
              <a:rPr lang="cs-CZ" sz="4400" dirty="0" err="1">
                <a:latin typeface="Arial"/>
                <a:ea typeface="Arial"/>
                <a:cs typeface="Arial"/>
                <a:sym typeface="Arial"/>
              </a:rPr>
              <a:t>Conflicts</a:t>
            </a:r>
            <a:endParaRPr lang="cs" sz="4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623400" y="2731525"/>
            <a:ext cx="8279400" cy="89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 dirty="0">
                <a:solidFill>
                  <a:srgbClr val="F3F3F3"/>
                </a:solidFill>
              </a:rPr>
              <a:t>Information Technology and Society</a:t>
            </a:r>
            <a:endParaRPr lang="cs" sz="3600" dirty="0">
              <a:solidFill>
                <a:srgbClr val="F3F3F3"/>
              </a:solidFill>
            </a:endParaRPr>
          </a:p>
        </p:txBody>
      </p:sp>
      <p:sp>
        <p:nvSpPr>
          <p:cNvPr id="4" name="Shape 110">
            <a:extLst>
              <a:ext uri="{FF2B5EF4-FFF2-40B4-BE49-F238E27FC236}">
                <a16:creationId xmlns:a16="http://schemas.microsoft.com/office/drawing/2014/main" id="{1D0567A5-5997-4F4A-98AC-5B206FF98DD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753550" y="4549050"/>
            <a:ext cx="6390450" cy="594450"/>
          </a:xfrm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cs" sz="1400" cap="none" dirty="0">
                <a:latin typeface="Arial"/>
                <a:ea typeface="Arial"/>
                <a:cs typeface="Arial"/>
                <a:sym typeface="Arial"/>
              </a:rPr>
              <a:t>Jakub Drmola</a:t>
            </a:r>
          </a:p>
        </p:txBody>
      </p:sp>
    </p:spTree>
    <p:extLst>
      <p:ext uri="{BB962C8B-B14F-4D97-AF65-F5344CB8AC3E}">
        <p14:creationId xmlns:p14="http://schemas.microsoft.com/office/powerpoint/2010/main" val="1860178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33DAB-3E0A-4BAC-9A60-DA9016482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13104-1BC8-48F8-BB08-DB535594D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30" name="Picture 6" descr="Image result for fake news trump">
            <a:extLst>
              <a:ext uri="{FF2B5EF4-FFF2-40B4-BE49-F238E27FC236}">
                <a16:creationId xmlns:a16="http://schemas.microsoft.com/office/drawing/2014/main" id="{4F5A7AAB-0AEE-4CE0-94B1-593F8BEC74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0" b="15090"/>
          <a:stretch/>
        </p:blipFill>
        <p:spPr bwMode="auto">
          <a:xfrm>
            <a:off x="0" y="0"/>
            <a:ext cx="9143996" cy="476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94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4849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Surveillance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5484900" cy="385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metadata collection, intrusion into company systems, weakening of protections, dragnet collection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roots in WW2 and Cold War, all in the name of security, many conspiracy theories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Snowden a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NSA PRISM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reveal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, 2013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intensive and extensive data collection might serve to prevent security threats such as terrorism, etc.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 l="28380" t="4988" r="29443"/>
          <a:stretch/>
        </p:blipFill>
        <p:spPr>
          <a:xfrm>
            <a:off x="5796749" y="0"/>
            <a:ext cx="3347251" cy="5026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Encryption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4995000" cy="385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runs through all the issues above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typical double-edged technology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(TOR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crypto$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long history, today absolutely indispensable and ever-present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ongoing fight for weak/strong encryption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: st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ates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vs.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corporations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vs.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people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catching terrorists, endangering users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”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case: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San Bernardino iPhone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“solved” by forcing backdoors and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masterkeys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 l="7628" r="5294"/>
          <a:stretch/>
        </p:blipFill>
        <p:spPr>
          <a:xfrm>
            <a:off x="5306800" y="0"/>
            <a:ext cx="3837200" cy="502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VR/AR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6222599" cy="386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very probable and very close proliferation of virtual/augmented reality technology in society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entertainment, communication, traveling, education, training, therapy… anything else?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endParaRPr lang="en-GB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health risk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nausea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injuries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eyesight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?,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psychology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?)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societal and security risks?</a:t>
            </a: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 l="39640" t="6349" r="33043"/>
          <a:stretch/>
        </p:blipFill>
        <p:spPr>
          <a:xfrm>
            <a:off x="6534364" y="0"/>
            <a:ext cx="2609636" cy="503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1982: </a:t>
            </a:r>
            <a:r>
              <a:rPr lang="en-US" b="1" dirty="0"/>
              <a:t>trans-sib</a:t>
            </a:r>
            <a:r>
              <a:rPr lang="cs-CZ" b="1" dirty="0"/>
              <a:t>e</a:t>
            </a:r>
            <a:r>
              <a:rPr lang="en-US" b="1" dirty="0" err="1"/>
              <a:t>rian</a:t>
            </a:r>
            <a:r>
              <a:rPr lang="en-US" b="1" dirty="0"/>
              <a:t> sabotage</a:t>
            </a:r>
          </a:p>
          <a:p>
            <a:endParaRPr lang="en-US" b="1" dirty="0"/>
          </a:p>
          <a:p>
            <a:r>
              <a:rPr lang="en-US" b="1" dirty="0"/>
              <a:t>2000s: shot mafia boss</a:t>
            </a:r>
          </a:p>
          <a:p>
            <a:endParaRPr lang="en-US" b="1" dirty="0"/>
          </a:p>
          <a:p>
            <a:r>
              <a:rPr lang="en-US" b="1" dirty="0"/>
              <a:t>2008: Lodz trams</a:t>
            </a:r>
          </a:p>
          <a:p>
            <a:endParaRPr lang="en-US" b="1" dirty="0"/>
          </a:p>
          <a:p>
            <a:r>
              <a:rPr lang="en-US" b="1" dirty="0"/>
              <a:t>2014: steel mill hack</a:t>
            </a:r>
          </a:p>
          <a:p>
            <a:endParaRPr lang="cs-CZ" dirty="0"/>
          </a:p>
        </p:txBody>
      </p:sp>
      <p:cxnSp>
        <p:nvCxnSpPr>
          <p:cNvPr id="4" name="Přímá spojnice 3"/>
          <p:cNvCxnSpPr/>
          <p:nvPr/>
        </p:nvCxnSpPr>
        <p:spPr>
          <a:xfrm flipV="1">
            <a:off x="361336" y="1172497"/>
            <a:ext cx="4151671" cy="7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19" y="1735006"/>
            <a:ext cx="5358581" cy="253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42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362" y="0"/>
            <a:ext cx="887727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Freedom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v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ersus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security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48435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privacy versus security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ongoing massive debate over this question in cyberspace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no good solution in sight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 l="28061" r="28318"/>
          <a:stretch/>
        </p:blipFill>
        <p:spPr>
          <a:xfrm>
            <a:off x="5155175" y="0"/>
            <a:ext cx="3988823" cy="5225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Cybercrime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4270200" cy="386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anything from phishing, to ransomware, RATs and black market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evolves with technology itself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key role of anonymity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lack of user awareness and good security practices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endParaRPr lang="en-GB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less anonymity online would make it harder for perpetrators to get away with it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 l="5197" r="4255"/>
          <a:stretch/>
        </p:blipFill>
        <p:spPr>
          <a:xfrm>
            <a:off x="4581825" y="0"/>
            <a:ext cx="4562174" cy="503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670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Pi</a:t>
            </a:r>
            <a:r>
              <a:rPr lang="en-GB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racy</a:t>
            </a:r>
            <a:endParaRPr lang="cs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311701" y="1171600"/>
            <a:ext cx="4325614" cy="385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-"/>
            </a:pP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unauthorized distribution of intellectual property</a:t>
            </a:r>
            <a:endParaRPr lang="cs" sz="16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-"/>
            </a:pP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printing press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&gt; magnetic</a:t>
            </a: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tapes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&gt; </a:t>
            </a: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floppy discs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&gt; CD</a:t>
            </a: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/DVD</a:t>
            </a: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&gt; internet &gt; ???</a:t>
            </a: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-"/>
            </a:pP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</a:t>
            </a:r>
            <a:r>
              <a:rPr lang="en-GB" sz="1600" dirty="0" err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curitization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(et</a:t>
            </a:r>
            <a:r>
              <a:rPr lang="en-GB" sz="1600" dirty="0" err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hics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e</a:t>
            </a: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onom</a:t>
            </a: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y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hard security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-"/>
            </a:pP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lacking/slow adaptation of businesses</a:t>
            </a: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-"/>
            </a:pPr>
            <a:endParaRPr lang="en-GB" sz="16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-"/>
            </a:pP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stronger IP protection laws might serve as a deterrence</a:t>
            </a: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-"/>
            </a:pPr>
            <a:endParaRPr lang="en-GB" sz="16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-"/>
            </a:pPr>
            <a:endParaRPr lang="cs" sz="16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8700" y="-2"/>
            <a:ext cx="4665300" cy="271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 rotWithShape="1">
          <a:blip r:embed="rId4">
            <a:alphaModFix/>
          </a:blip>
          <a:srcRect l="24574" t="1146" r="24045"/>
          <a:stretch/>
        </p:blipFill>
        <p:spPr>
          <a:xfrm>
            <a:off x="5379851" y="1997274"/>
            <a:ext cx="2551173" cy="302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Hacktivism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5542200" cy="385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political and ideological activism in cyberspace, using direct hacking, DDoS, disclosing secrets, propaganda, doxing, defacements, etc.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beginnings in 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2008</a:t>
            </a:r>
            <a:endParaRPr lang="en-GB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grows strong from 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2010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currently a well established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i="1" dirty="0">
                <a:latin typeface="Arial"/>
                <a:ea typeface="Arial"/>
                <a:cs typeface="Arial"/>
                <a:sym typeface="Arial"/>
              </a:rPr>
              <a:t>modus operandi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i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stricter laws and sentencing could discourage perpetrators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3912" y="0"/>
            <a:ext cx="329008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379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Organizing protests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5379600" cy="386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using social media to organize and coordinate protests, looting, riots, rallies etc.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first seen in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n 2009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visible issue since 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2011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Lond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on riots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, Arab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spring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, Indi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, USA</a:t>
            </a:r>
            <a:endParaRPr lang="en-GB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shutting off the service during the events would stop people from using it to self-organize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1187" y="0"/>
            <a:ext cx="345281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8669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rorism online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4866900" cy="372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promotion of violence, extremism, intolerance, dissemination of guides, recruitment, inciting hatred and fear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gradual development from 90s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became major force in 2010s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dominant issue with ISIS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demands for stricter censorship by content curators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 l="24730" t="6291" r="23226" b="7989"/>
          <a:stretch/>
        </p:blipFill>
        <p:spPr>
          <a:xfrm>
            <a:off x="5178600" y="1119675"/>
            <a:ext cx="3965500" cy="326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587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9190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Privacy and corporations</a:t>
            </a:r>
            <a:endParaRPr lang="cs"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5919000" cy="386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Impact"/>
              <a:buChar char="-"/>
            </a:pPr>
            <a:r>
              <a:rPr lang="en-GB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accumulation of personalized data for advertising and other purposes, interconnected platforms, ecosystems</a:t>
            </a:r>
            <a:endParaRPr lang="cs"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Impact"/>
              <a:buChar char="-"/>
            </a:pP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mainstream</a:t>
            </a:r>
            <a:r>
              <a:rPr lang="en-GB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 boom circa</a:t>
            </a: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 2007-2012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Impact"/>
              <a:buChar char="-"/>
            </a:pP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soci</a:t>
            </a:r>
            <a:r>
              <a:rPr lang="en-GB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l</a:t>
            </a:r>
            <a:r>
              <a:rPr lang="en-GB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 networks of all sorts</a:t>
            </a: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 (facebook, twitter, ...)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Impact"/>
              <a:buChar char="-"/>
            </a:pPr>
            <a:r>
              <a:rPr lang="en-GB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access to their service in exchange for private data</a:t>
            </a:r>
            <a:endParaRPr lang="cs"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Impact"/>
              <a:buChar char="-"/>
            </a:pPr>
            <a:endParaRPr lang="en-GB"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Impact"/>
              <a:buChar char="-"/>
            </a:pPr>
            <a:r>
              <a:rPr lang="en-GB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is it a problem</a:t>
            </a: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?</a:t>
            </a:r>
            <a:endParaRPr lang="en-GB"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Impact"/>
              <a:buChar char="-"/>
            </a:pPr>
            <a:r>
              <a:rPr lang="en-GB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or just a matter of personal choice and responsibility?</a:t>
            </a:r>
            <a:endParaRPr lang="cs"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0750" y="0"/>
            <a:ext cx="2913249" cy="503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build="p"/>
    </p:bldLst>
  </p:timing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511</TotalTime>
  <Words>567</Words>
  <Application>Microsoft Office PowerPoint</Application>
  <PresentationFormat>On-screen Show (16:9)</PresentationFormat>
  <Paragraphs>99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Impact</vt:lpstr>
      <vt:lpstr>Comic Sans MS</vt:lpstr>
      <vt:lpstr>Arial</vt:lpstr>
      <vt:lpstr>Calibri</vt:lpstr>
      <vt:lpstr>paperback</vt:lpstr>
      <vt:lpstr>Modern Technologies and Conflicts</vt:lpstr>
      <vt:lpstr>PowerPoint Presentation</vt:lpstr>
      <vt:lpstr>Freedom versus security</vt:lpstr>
      <vt:lpstr>Cybercrime</vt:lpstr>
      <vt:lpstr>Piracy</vt:lpstr>
      <vt:lpstr>Hacktivism</vt:lpstr>
      <vt:lpstr>Organizing protests</vt:lpstr>
      <vt:lpstr>Terrorism online</vt:lpstr>
      <vt:lpstr>Privacy and corporations</vt:lpstr>
      <vt:lpstr>PowerPoint Presentation</vt:lpstr>
      <vt:lpstr>Surveillance</vt:lpstr>
      <vt:lpstr>Encryption</vt:lpstr>
      <vt:lpstr>VR/AR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Cybersecurity</dc:title>
  <dc:creator>cloth</dc:creator>
  <cp:lastModifiedBy>Jakub Drmola</cp:lastModifiedBy>
  <cp:revision>35</cp:revision>
  <dcterms:modified xsi:type="dcterms:W3CDTF">2021-10-06T09:53:03Z</dcterms:modified>
</cp:coreProperties>
</file>