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41"/>
  </p:notesMasterIdLst>
  <p:sldIdLst>
    <p:sldId id="256" r:id="rId2"/>
    <p:sldId id="259" r:id="rId3"/>
    <p:sldId id="268" r:id="rId4"/>
    <p:sldId id="307" r:id="rId5"/>
    <p:sldId id="305" r:id="rId6"/>
    <p:sldId id="267" r:id="rId7"/>
    <p:sldId id="273" r:id="rId8"/>
    <p:sldId id="274" r:id="rId9"/>
    <p:sldId id="275" r:id="rId10"/>
    <p:sldId id="270" r:id="rId11"/>
    <p:sldId id="271" r:id="rId12"/>
    <p:sldId id="276" r:id="rId13"/>
    <p:sldId id="277" r:id="rId14"/>
    <p:sldId id="278" r:id="rId15"/>
    <p:sldId id="279" r:id="rId16"/>
    <p:sldId id="280" r:id="rId17"/>
    <p:sldId id="306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312" r:id="rId28"/>
    <p:sldId id="290" r:id="rId29"/>
    <p:sldId id="291" r:id="rId30"/>
    <p:sldId id="292" r:id="rId31"/>
    <p:sldId id="293" r:id="rId32"/>
    <p:sldId id="294" r:id="rId33"/>
    <p:sldId id="296" r:id="rId34"/>
    <p:sldId id="302" r:id="rId35"/>
    <p:sldId id="318" r:id="rId36"/>
    <p:sldId id="319" r:id="rId37"/>
    <p:sldId id="311" r:id="rId38"/>
    <p:sldId id="320" r:id="rId39"/>
    <p:sldId id="321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5"/>
    <p:restoredTop sz="94575"/>
  </p:normalViewPr>
  <p:slideViewPr>
    <p:cSldViewPr>
      <p:cViewPr varScale="1">
        <p:scale>
          <a:sx n="103" d="100"/>
          <a:sy n="103" d="100"/>
        </p:scale>
        <p:origin x="17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56D6010-45C3-6344-99F2-744796545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4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63774-3E97-814F-9B22-570A998C2F32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76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0278C-B405-DC4E-82F6-AF5E8CAE6A26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268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368D3-5EC1-A74A-B571-76CD082D05B4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66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F2248-423C-8549-823E-364EB5E9601A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58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F43F6-4C7A-F040-AB58-E24596DBAE2C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330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C2D61B-3874-F44D-A1D0-52A0DE6C517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3682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B25EF-304E-0F45-953E-65A5AEC222B6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909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7A3F3D-75BA-BB4F-AE34-5BE8466EC1C5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680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4199D-49EE-AD40-8936-D619D927DE93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634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659D5-5F8D-244D-B909-51C3F6565AA5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577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800F12-A6AA-3D44-B9D4-9DD7051F782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268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06F9674-AC0A-3B4D-A092-7313E7C4D6B5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242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cs typeface="+mj-cs"/>
              </a:rPr>
              <a:t>Comparative Politics </a:t>
            </a:r>
            <a:br>
              <a:rPr lang="en-US" sz="4000">
                <a:cs typeface="+mj-cs"/>
              </a:rPr>
            </a:br>
            <a:r>
              <a:rPr lang="en-US" sz="4000">
                <a:cs typeface="+mj-cs"/>
              </a:rPr>
              <a:t>and the Comparative Method</a:t>
            </a:r>
            <a:endParaRPr lang="en-US" sz="4000" dirty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defRPr/>
            </a:pPr>
            <a:r>
              <a:rPr lang="sk-SK">
                <a:cs typeface="+mn-cs"/>
              </a:rPr>
              <a:t>Comparative Perspectives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Fall 2021</a:t>
            </a:r>
          </a:p>
          <a:p>
            <a:pPr eaLnBrk="1" hangingPunct="1">
              <a:defRPr/>
            </a:pPr>
            <a:r>
              <a:rPr lang="sk-SK">
                <a:cs typeface="+mn-cs"/>
              </a:rPr>
              <a:t>Marek Rybář, PhD.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>
                <a:cs typeface="+mj-cs"/>
              </a:rPr>
              <a:t>Hypotheses</a:t>
            </a:r>
            <a:r>
              <a:rPr lang="cs-CZ" dirty="0">
                <a:cs typeface="+mj-cs"/>
              </a:rPr>
              <a:t> </a:t>
            </a:r>
            <a:r>
              <a:rPr lang="cs-CZ" dirty="0" err="1">
                <a:cs typeface="+mj-cs"/>
              </a:rPr>
              <a:t>Testing</a:t>
            </a:r>
            <a:endParaRPr lang="cs-CZ" dirty="0">
              <a:cs typeface="+mj-cs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764704"/>
            <a:ext cx="6264696" cy="532859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Comparisons help to assess several competing explanations and to eliminate those that are not supported by the evidence: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1. Identify the key variables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Specify the relations among them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When comparing empirical evidence, we generate hypotheses about the relations between variables that are subsequently tested on several/many cases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Predictions 1/3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764704"/>
            <a:ext cx="6264696" cy="532859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900" dirty="0">
                <a:cs typeface="+mn-cs"/>
              </a:rPr>
              <a:t>A logical extension of testing</a:t>
            </a:r>
          </a:p>
          <a:p>
            <a:pPr algn="just" eaLnBrk="1" hangingPunct="1">
              <a:defRPr/>
            </a:pPr>
            <a:r>
              <a:rPr lang="en-US" sz="2900" dirty="0">
                <a:cs typeface="+mn-cs"/>
              </a:rPr>
              <a:t>Predictions about development in the cases that were not included in the original set of cases</a:t>
            </a:r>
          </a:p>
          <a:p>
            <a:pPr algn="just" eaLnBrk="1" hangingPunct="1">
              <a:defRPr/>
            </a:pPr>
            <a:r>
              <a:rPr lang="en-US" sz="2900" dirty="0">
                <a:cs typeface="+mn-cs"/>
              </a:rPr>
              <a:t>Predictions in comparative analysis are probabilistic, [</a:t>
            </a:r>
            <a:r>
              <a:rPr lang="en-US" sz="2900" i="1" dirty="0">
                <a:cs typeface="+mn-cs"/>
              </a:rPr>
              <a:t>ceteris paribus</a:t>
            </a:r>
            <a:r>
              <a:rPr lang="en-US" sz="2900" dirty="0">
                <a:cs typeface="+mn-cs"/>
              </a:rPr>
              <a:t>], e.g.:</a:t>
            </a:r>
          </a:p>
          <a:p>
            <a:pPr algn="just" eaLnBrk="1" hangingPunct="1">
              <a:defRPr/>
            </a:pPr>
            <a:r>
              <a:rPr lang="en-US" sz="2900" dirty="0">
                <a:cs typeface="+mn-cs"/>
              </a:rPr>
              <a:t>Incumbents are more likely to be re-elected than their challengers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Predictions</a:t>
            </a:r>
            <a:r>
              <a:rPr lang="cs-CZ" dirty="0">
                <a:cs typeface="+mj-cs"/>
              </a:rPr>
              <a:t> 2/3</a:t>
            </a:r>
            <a:endParaRPr lang="sk-SK" dirty="0">
              <a:cs typeface="+mj-cs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764704"/>
            <a:ext cx="6264696" cy="532859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OR: countries that use the PR electoral systems are more likely to have more relevant political parties than countries with a single member plurality electoral system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We can thus predict the effects of electoral system change from plurality to PR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HOWEVER: It does not mean we can predict the results in a specific country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/>
              <a:t>Predictions</a:t>
            </a:r>
            <a:r>
              <a:rPr lang="cs-CZ" sz="3200" dirty="0">
                <a:cs typeface="+mj-cs"/>
              </a:rPr>
              <a:t> 3/3</a:t>
            </a:r>
            <a:endParaRPr lang="sk-SK" sz="3200" dirty="0">
              <a:cs typeface="+mj-cs"/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764704"/>
            <a:ext cx="6336704" cy="5328592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Prediction are less common in comparative politics than a few decades ago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A well-know “recent” prediction is Huntington’s assertion that conflicts are most likely to take place along civilizational “borders” 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Huntington believed his prediction was more accurate than any other competing explanation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Differences between social and natural sciences 1/2</a:t>
            </a:r>
            <a:endParaRPr lang="sk-SK" dirty="0">
              <a:cs typeface="+mj-cs"/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764704"/>
            <a:ext cx="6264696" cy="5320786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The four goals of comparative politics (description, classification, testing of hypotheses and prediction) are also shared by natural sciences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Newton’s gravitation theory was originally formulated on the basis of empirical evidence that led to generalization and predictions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gravity (as well as other concepts) cannot be observed directly, we can only observe its consequences: it is an intellectual construct that was verified in repeated experiments; only after that a theory was formulated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Differences between social and natural sciences 2/2</a:t>
            </a:r>
            <a:endParaRPr lang="sk-SK" dirty="0">
              <a:cs typeface="+mj-cs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764704"/>
            <a:ext cx="6398535" cy="532859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500" dirty="0">
                <a:cs typeface="+mn-cs"/>
              </a:rPr>
              <a:t>Experiments are nearly impossible in comparative politics but are typical for most natural sciences</a:t>
            </a:r>
          </a:p>
          <a:p>
            <a:pPr algn="just" eaLnBrk="1" hangingPunct="1">
              <a:defRPr/>
            </a:pPr>
            <a:r>
              <a:rPr lang="en-US" sz="2500" dirty="0">
                <a:cs typeface="+mn-cs"/>
              </a:rPr>
              <a:t>The importance of “counterfactuals”, i.e. thought experiments in which analysts imagine the absence of particular variables in their cases</a:t>
            </a:r>
          </a:p>
          <a:p>
            <a:pPr algn="just" eaLnBrk="1" hangingPunct="1">
              <a:defRPr/>
            </a:pPr>
            <a:r>
              <a:rPr lang="en-US" sz="2500" dirty="0">
                <a:cs typeface="+mn-cs"/>
              </a:rPr>
              <a:t>i.e. they imagine an alternative course of events (one variable would be different) in the case under investigation</a:t>
            </a:r>
          </a:p>
          <a:p>
            <a:pPr algn="just" eaLnBrk="1" hangingPunct="1">
              <a:defRPr/>
            </a:pPr>
            <a:r>
              <a:rPr lang="en-US" sz="2500" dirty="0">
                <a:cs typeface="+mn-cs"/>
              </a:rPr>
              <a:t>Democratic transition in Spain in 1975: parliamentarism vs. </a:t>
            </a:r>
            <a:r>
              <a:rPr lang="en-US" sz="2500" dirty="0" err="1">
                <a:cs typeface="+mn-cs"/>
              </a:rPr>
              <a:t>presidentialism</a:t>
            </a:r>
            <a:endParaRPr lang="en-US" sz="2500" dirty="0"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Comparison 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instead of experiments</a:t>
            </a:r>
            <a:endParaRPr lang="sk-SK" dirty="0">
              <a:cs typeface="+mj-cs"/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764704"/>
            <a:ext cx="6336704" cy="532859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cs typeface="+mn-cs"/>
              </a:rPr>
              <a:t>When we emphasize the importance of an explanatory variable, we always implicitly work with counterfactuals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cs typeface="+mn-cs"/>
              </a:rPr>
              <a:t>To say that single member plurality electoral system tends to produce </a:t>
            </a:r>
            <a:r>
              <a:rPr lang="en-US" sz="2600" dirty="0" err="1">
                <a:cs typeface="+mn-cs"/>
              </a:rPr>
              <a:t>bipartism</a:t>
            </a:r>
            <a:r>
              <a:rPr lang="en-US" sz="2600" dirty="0">
                <a:cs typeface="+mn-cs"/>
              </a:rPr>
              <a:t> involves considering a counterfactual situation in which a country would not have a two-party system without </a:t>
            </a:r>
            <a:r>
              <a:rPr lang="en-US" sz="2600" dirty="0"/>
              <a:t>single member plurality electoral system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cs typeface="+mn-cs"/>
              </a:rPr>
              <a:t>In comparative analysis, we use a real-world case(s) to replace counterfactuals: </a:t>
            </a:r>
            <a:r>
              <a:rPr lang="en-US" sz="2600" b="1" dirty="0">
                <a:cs typeface="+mn-cs"/>
              </a:rPr>
              <a:t>comparison substitutes experiments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3600" dirty="0"/>
              <a:t>Do you know any political science laws?</a:t>
            </a:r>
          </a:p>
        </p:txBody>
      </p:sp>
    </p:spTree>
    <p:extLst>
      <p:ext uri="{BB962C8B-B14F-4D97-AF65-F5344CB8AC3E}">
        <p14:creationId xmlns:p14="http://schemas.microsoft.com/office/powerpoint/2010/main" val="75210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Comparative Politics is not strong in producing “laws”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idx="1"/>
          </p:nvPr>
        </p:nvSpPr>
        <p:spPr>
          <a:xfrm>
            <a:off x="2627784" y="764704"/>
            <a:ext cx="6264696" cy="5328591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(However, there are some exceptions):</a:t>
            </a:r>
          </a:p>
          <a:p>
            <a:pPr algn="just" eaLnBrk="1" hangingPunct="1">
              <a:defRPr/>
            </a:pPr>
            <a:r>
              <a:rPr lang="en-US" sz="2400" dirty="0" err="1">
                <a:cs typeface="+mn-cs"/>
              </a:rPr>
              <a:t>Duverger’s</a:t>
            </a:r>
            <a:r>
              <a:rPr lang="en-US" sz="2400" dirty="0">
                <a:cs typeface="+mn-cs"/>
              </a:rPr>
              <a:t> law</a:t>
            </a:r>
          </a:p>
          <a:p>
            <a:pPr algn="just" eaLnBrk="1" hangingPunct="1">
              <a:defRPr/>
            </a:pPr>
            <a:r>
              <a:rPr lang="en-US" sz="2400" dirty="0" err="1">
                <a:cs typeface="+mn-cs"/>
              </a:rPr>
              <a:t>Michels</a:t>
            </a:r>
            <a:r>
              <a:rPr lang="en-US" sz="2400" dirty="0">
                <a:cs typeface="+mn-cs"/>
              </a:rPr>
              <a:t>’ Iron law of oligarchy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Democratic peace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Too few cases/too few observations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Instead of laws, CP produces understanding and explanation of phenomena about which we have “a lot” of observations and our level of certainty is considerably high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How do we compare?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Case studies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Small-N comparisons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Large-N comparisons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Differences rest in the level of abstraction of our conclusions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The fewer cases we have, the less opportunity for generalizations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>
                <a:cs typeface="+mj-cs"/>
              </a:rPr>
              <a:t>An overview of today‘s lecture</a:t>
            </a:r>
            <a:endParaRPr lang="en-US" dirty="0"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Comparison and its goals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Differences between social and natural sciences and the role of comparison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Methods of comparison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Pitfalls and problems of comparison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Strategies of comparison</a:t>
            </a:r>
          </a:p>
          <a:p>
            <a:pPr marL="0" indent="0" algn="just" eaLnBrk="1" hangingPunct="1">
              <a:buFont typeface="Wingdings" charset="0"/>
              <a:buNone/>
              <a:defRPr/>
            </a:pPr>
            <a:endParaRPr lang="en-US" sz="3000" dirty="0">
              <a:cs typeface="+mn-cs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Case studies 1/2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764704"/>
            <a:ext cx="6336704" cy="532859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What is comparative about single case studies?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We can work with concepts that can be used in other cases (contexts)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We can formulate conclusions about the more general aspects of our case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We can supply a good description of the relevant context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We can supply new classifications and generate hypotheses for subsequent comparative studies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We can support/reject theories or explain deviant cases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Case studies </a:t>
            </a:r>
            <a:r>
              <a:rPr lang="sk-SK" dirty="0">
                <a:cs typeface="+mj-cs"/>
              </a:rPr>
              <a:t>2/2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When analyzing one case (e.g., one country) we can increase the number of observations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CASE is not OBSERVATION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Analyze several elections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Analyze several regions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Italy and the civic culture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India and the role of protestant missionaries in democratic development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>
                <a:cs typeface="+mj-cs"/>
              </a:rPr>
              <a:t>Small</a:t>
            </a:r>
            <a:r>
              <a:rPr lang="cs-CZ" dirty="0">
                <a:cs typeface="+mj-cs"/>
              </a:rPr>
              <a:t>-N </a:t>
            </a:r>
            <a:r>
              <a:rPr lang="cs-CZ" dirty="0" err="1">
                <a:cs typeface="+mj-cs"/>
              </a:rPr>
              <a:t>Comparisons</a:t>
            </a:r>
            <a:r>
              <a:rPr lang="cs-CZ" dirty="0">
                <a:cs typeface="+mj-cs"/>
              </a:rPr>
              <a:t> (2 - 20) </a:t>
            </a:r>
            <a:endParaRPr lang="sk-SK" dirty="0">
              <a:cs typeface="+mj-cs"/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764704"/>
            <a:ext cx="6264696" cy="5328592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We deliberately choose several cases from the entire population of cases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Search for similarities and differences 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Contrasting similarities and differences can reveal possible explanations of our research puzzles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>
                <a:cs typeface="+mj-cs"/>
              </a:rPr>
              <a:t>Large</a:t>
            </a:r>
            <a:r>
              <a:rPr lang="cs-CZ" dirty="0">
                <a:cs typeface="+mj-cs"/>
              </a:rPr>
              <a:t>-N </a:t>
            </a:r>
            <a:r>
              <a:rPr lang="cs-CZ" dirty="0" err="1">
                <a:cs typeface="+mj-cs"/>
              </a:rPr>
              <a:t>Comparisons</a:t>
            </a:r>
            <a:r>
              <a:rPr lang="cs-CZ" dirty="0">
                <a:cs typeface="+mj-cs"/>
              </a:rPr>
              <a:t> 1/2 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764704"/>
            <a:ext cx="6192688" cy="5328592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Closest to the logic of experimental methods of natural sciences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Advantages: ability to statistically control and eliminate alternative explanations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Covers cases/countries across space and time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Law-like generalizations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Large-N Comparisons 2/2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764704"/>
            <a:ext cx="6264696" cy="5328592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Risks and pitfalls :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Validity of measurement is questionable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Not suitable in analyzing processes where complex causal mechanisms are at play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Not suitable for analyzing phenomena whose meaning is strongly linked to local (i.e. unique) context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23838"/>
            <a:ext cx="2376263" cy="460118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400" dirty="0">
                <a:cs typeface="+mj-cs"/>
              </a:rPr>
              <a:t>Problems of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16" y="864108"/>
            <a:ext cx="5904656" cy="512064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cs typeface="+mn-cs"/>
              </a:rPr>
              <a:t>1) Too few cases, too many variables</a:t>
            </a:r>
          </a:p>
          <a:p>
            <a:pPr eaLnBrk="1" hangingPunct="1">
              <a:defRPr/>
            </a:pPr>
            <a:r>
              <a:rPr lang="en-US" sz="3200" dirty="0">
                <a:cs typeface="+mn-cs"/>
              </a:rPr>
              <a:t>2) Questionable equivalence</a:t>
            </a:r>
          </a:p>
          <a:p>
            <a:pPr eaLnBrk="1" hangingPunct="1">
              <a:defRPr/>
            </a:pPr>
            <a:r>
              <a:rPr lang="en-US" sz="3200" dirty="0">
                <a:cs typeface="+mn-cs"/>
              </a:rPr>
              <a:t>3) Selection bias</a:t>
            </a:r>
          </a:p>
          <a:p>
            <a:pPr eaLnBrk="1" hangingPunct="1">
              <a:defRPr/>
            </a:pPr>
            <a:r>
              <a:rPr lang="en-US" sz="3200" dirty="0">
                <a:cs typeface="+mn-cs"/>
              </a:rPr>
              <a:t>4) Spuriousness</a:t>
            </a:r>
          </a:p>
          <a:p>
            <a:pPr eaLnBrk="1" hangingPunct="1">
              <a:defRPr/>
            </a:pPr>
            <a:r>
              <a:rPr lang="en-US" sz="3200" dirty="0">
                <a:cs typeface="+mn-cs"/>
              </a:rPr>
              <a:t>5) Ecological and individual fallacies</a:t>
            </a:r>
          </a:p>
          <a:p>
            <a:pPr eaLnBrk="1" hangingPunct="1">
              <a:defRPr/>
            </a:pPr>
            <a:endParaRPr lang="en-US" sz="3200" dirty="0"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Too few cases, </a:t>
            </a:r>
            <a:br>
              <a:rPr lang="en-US" dirty="0"/>
            </a:br>
            <a:r>
              <a:rPr lang="en-US" dirty="0"/>
              <a:t>too many variables </a:t>
            </a:r>
            <a:r>
              <a:rPr lang="cs-CZ" dirty="0">
                <a:cs typeface="+mj-cs"/>
              </a:rPr>
              <a:t>1/4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792" y="864108"/>
            <a:ext cx="6048672" cy="512064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when there is more potential explanations than cases to test them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Possible solutions: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1) increase the number of cases or observations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Too few cases, </a:t>
            </a:r>
            <a:br>
              <a:rPr lang="en-US" dirty="0"/>
            </a:br>
            <a:r>
              <a:rPr lang="en-US" dirty="0"/>
              <a:t>too many variables </a:t>
            </a:r>
            <a:r>
              <a:rPr lang="cs-CZ" dirty="0"/>
              <a:t>2/4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764704"/>
            <a:ext cx="6192688" cy="5328592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/>
              <a:t>Lijphart</a:t>
            </a:r>
            <a:r>
              <a:rPr lang="en-US" sz="2800" dirty="0"/>
              <a:t> (1970) suggests: </a:t>
            </a:r>
          </a:p>
          <a:p>
            <a:pPr algn="just"/>
            <a:r>
              <a:rPr lang="en-US" sz="2800" dirty="0"/>
              <a:t>increase the number of cases geographical and  temporal strategy </a:t>
            </a:r>
          </a:p>
          <a:p>
            <a:pPr algn="just"/>
            <a:r>
              <a:rPr lang="en-US" sz="2800" dirty="0"/>
              <a:t>reduce the number of variables by merging some of them</a:t>
            </a:r>
          </a:p>
          <a:p>
            <a:pPr algn="just"/>
            <a:r>
              <a:rPr lang="en-US" sz="2800" dirty="0"/>
              <a:t>reduce the number of variables by focusing on the relevant variables (guidance offered by an existing theory)</a:t>
            </a:r>
          </a:p>
          <a:p>
            <a:pPr marL="0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7740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Too few cases, </a:t>
            </a:r>
            <a:br>
              <a:rPr lang="en-US" dirty="0"/>
            </a:br>
            <a:r>
              <a:rPr lang="en-US" dirty="0"/>
              <a:t>too many variables </a:t>
            </a:r>
            <a:r>
              <a:rPr lang="cs-CZ" dirty="0">
                <a:cs typeface="+mj-cs"/>
              </a:rPr>
              <a:t>3/4 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776" y="764704"/>
            <a:ext cx="6336704" cy="5328592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2) use the</a:t>
            </a:r>
            <a:r>
              <a:rPr lang="en-US" sz="2800" b="1" dirty="0">
                <a:cs typeface="+mn-cs"/>
              </a:rPr>
              <a:t> most similar systems design </a:t>
            </a:r>
            <a:r>
              <a:rPr lang="en-US" sz="2800" dirty="0">
                <a:cs typeface="+mn-cs"/>
              </a:rPr>
              <a:t>(MSSD) 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eliminate the variables that are the same across cases and focus on those variables that are different and thus potentially cause the observed outcome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Unfortunately, when using the MSSD, we will never be able to eliminate many alternative explanations (variables)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Too few cases, </a:t>
            </a:r>
            <a:br>
              <a:rPr lang="en-US" dirty="0"/>
            </a:br>
            <a:r>
              <a:rPr lang="en-US" dirty="0"/>
              <a:t>too many variables </a:t>
            </a:r>
            <a:r>
              <a:rPr lang="cs-CZ" dirty="0">
                <a:cs typeface="+mj-cs"/>
              </a:rPr>
              <a:t>4/4 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864108"/>
            <a:ext cx="6192688" cy="512064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3) minimize the number of relevant variables by employing the most different systems design (MDSD) 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We compare totally different cases with similar outcomes, focus is on the different variables across cases that potentially lead to the similar outcomes</a:t>
            </a:r>
          </a:p>
          <a:p>
            <a:pPr algn="just" eaLnBrk="1" hangingPunct="1">
              <a:defRPr/>
            </a:pP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endParaRPr lang="en-US" sz="2800" dirty="0"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/>
              <a:t>Comparison and its goals</a:t>
            </a:r>
            <a:endParaRPr lang="en-US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3200" dirty="0">
                <a:cs typeface="+mn-cs"/>
              </a:rPr>
              <a:t>Comparing is a natural human activity</a:t>
            </a:r>
          </a:p>
          <a:p>
            <a:pPr algn="just" eaLnBrk="1" hangingPunct="1">
              <a:defRPr/>
            </a:pPr>
            <a:r>
              <a:rPr lang="en-US" sz="3200" dirty="0">
                <a:cs typeface="+mn-cs"/>
              </a:rPr>
              <a:t>Prices of cellphones, courses at college, job offers, income, etc.</a:t>
            </a:r>
          </a:p>
          <a:p>
            <a:pPr algn="just" eaLnBrk="1" hangingPunct="1">
              <a:defRPr/>
            </a:pPr>
            <a:r>
              <a:rPr lang="en-US" sz="3200" dirty="0">
                <a:cs typeface="+mn-cs"/>
              </a:rPr>
              <a:t>What is the difference between such everyday comparison and scientific comparison?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br>
              <a:rPr lang="cs-CZ" dirty="0">
                <a:cs typeface="+mj-cs"/>
              </a:rPr>
            </a:br>
            <a:br>
              <a:rPr lang="cs-CZ" dirty="0">
                <a:cs typeface="+mj-cs"/>
              </a:rPr>
            </a:br>
            <a:r>
              <a:rPr lang="en-US" dirty="0">
                <a:cs typeface="+mj-cs"/>
              </a:rPr>
              <a:t>Equivalence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776" y="764704"/>
            <a:ext cx="6336704" cy="5328592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Different understanding of the key concepts may lead to different (non-comparable) ways of measurement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It is important to specify what the equivalent concepts could be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Concepts must be modified to take into account cultural specificity of each case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Best if applied to cases that are well-known to the researchers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600" dirty="0">
                <a:cs typeface="+mj-cs"/>
              </a:rPr>
              <a:t>Selection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764704"/>
            <a:ext cx="6192688" cy="5328592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Comparison is a substitution for experiments, however, it is an imperfect substitution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Experiments select cases randomly, while in CP we choose among cases deliberately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The most visible selection bias emerges when we use only those cases that support our argument</a:t>
            </a:r>
          </a:p>
          <a:p>
            <a:pPr algn="just" eaLnBrk="1" hangingPunct="1">
              <a:defRPr/>
            </a:pPr>
            <a:endParaRPr lang="en-US" sz="2800" dirty="0"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Selection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776" y="764704"/>
            <a:ext cx="6336704" cy="5328592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Less visible selection bias exists when we choose cases on the dependent variable: 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E.g. when we only work with cases with a particular outcome: where a revolution </a:t>
            </a:r>
            <a:r>
              <a:rPr lang="en-US" sz="2800" b="1" dirty="0">
                <a:cs typeface="+mn-cs"/>
              </a:rPr>
              <a:t>did</a:t>
            </a:r>
            <a:r>
              <a:rPr lang="en-US" sz="2800" dirty="0">
                <a:cs typeface="+mn-cs"/>
              </a:rPr>
              <a:t> take place 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If there is no variation on the dependent variable, we may reach conclusions that overestimate the importance of some of our independent variables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br>
              <a:rPr lang="cs-CZ" dirty="0">
                <a:cs typeface="+mj-cs"/>
              </a:rPr>
            </a:br>
            <a:r>
              <a:rPr lang="cs-CZ" dirty="0" err="1">
                <a:cs typeface="+mj-cs"/>
              </a:rPr>
              <a:t>Spuriousness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Exists when we omit the key variable that influences both our dependent and independent variable</a:t>
            </a:r>
          </a:p>
          <a:p>
            <a:pPr algn="just" eaLnBrk="1" hangingPunct="1">
              <a:defRPr/>
            </a:pPr>
            <a:r>
              <a:rPr lang="en-US" sz="2800" dirty="0"/>
              <a:t>ice-cream and murder</a:t>
            </a: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There is no perfect solution to the problem!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 design (MSSD)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864108"/>
            <a:ext cx="6120680" cy="512064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We identify the key characteristics that are different in otherwise similar cases</a:t>
            </a:r>
            <a:endParaRPr lang="en-US" sz="2800" dirty="0"/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we thus expect that these different features lead to/explain the outcomes</a:t>
            </a:r>
          </a:p>
          <a:p>
            <a:pPr marL="0" indent="0" algn="just" eaLnBrk="1" hangingPunct="1">
              <a:buFont typeface="Wingdings" charset="0"/>
              <a:buNone/>
              <a:defRPr/>
            </a:pPr>
            <a:endParaRPr lang="en-US" sz="2800" dirty="0"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9CF8C8-7564-6440-8CC5-02F01A824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26004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25041357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931641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56660791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9423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8607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0881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396348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dirty="0"/>
                    </a:p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Non-X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80237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Non-Y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809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4571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2AD1A73-7E1B-A94A-AC4A-7DE786D3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056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685791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51317590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9883661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Ghana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20535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Similarities: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23777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Climate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Temperatures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Temperatures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09012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Per capita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60734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Ethnicity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Heterogeneous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Heterogeneous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98585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Dominant Religion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Christianity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Christianity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0596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Other religions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Islam, traditional tribal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Islam, traditional tribal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2486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COLONIZING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United Kingdom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1629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18855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Regime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Authoritarian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Democratic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05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2931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most different systems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864108"/>
            <a:ext cx="6192688" cy="515718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Cases that are totally different, have only a few shared similarities </a:t>
            </a:r>
          </a:p>
          <a:p>
            <a:pPr algn="just"/>
            <a:r>
              <a:rPr lang="en-US" sz="2800" dirty="0"/>
              <a:t>They also share the same outcome</a:t>
            </a:r>
          </a:p>
          <a:p>
            <a:pPr marL="0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12329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5130FA-08AD-7141-879D-5AE77A10F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887361"/>
              </p:ext>
            </p:extLst>
          </p:nvPr>
        </p:nvGraphicFramePr>
        <p:xfrm>
          <a:off x="179512" y="116632"/>
          <a:ext cx="9144000" cy="6741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9899762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4331802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27798712"/>
                    </a:ext>
                  </a:extLst>
                </a:gridCol>
              </a:tblGrid>
              <a:tr h="1123561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59711"/>
                  </a:ext>
                </a:extLst>
              </a:tr>
              <a:tr h="1123561">
                <a:tc>
                  <a:txBody>
                    <a:bodyPr/>
                    <a:lstStyle/>
                    <a:p>
                      <a:r>
                        <a:rPr lang="en-US" sz="3000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6710"/>
                  </a:ext>
                </a:extLst>
              </a:tr>
              <a:tr h="1123561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14620"/>
                  </a:ext>
                </a:extLst>
              </a:tr>
              <a:tr h="1123561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251684"/>
                  </a:ext>
                </a:extLst>
              </a:tr>
              <a:tr h="1123561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521705"/>
                  </a:ext>
                </a:extLst>
              </a:tr>
              <a:tr h="1123561">
                <a:tc>
                  <a:txBody>
                    <a:bodyPr/>
                    <a:lstStyle/>
                    <a:p>
                      <a:r>
                        <a:rPr lang="en-US" sz="30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01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6383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BE867A6-7570-4342-AEBE-8E88D46BA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67916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2349621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719614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7057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France 1780-1790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China 1940-1945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1847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Differences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87408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Europe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6586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 30 mil.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&gt; 500 mil.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7303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Century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18.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29969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Regime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Monarchy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party 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8538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34478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23083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Social Revolution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404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98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r>
              <a:rPr lang="en-US" sz="3600" dirty="0"/>
              <a:t>Why do we compare in comparative politics?</a:t>
            </a:r>
          </a:p>
          <a:p>
            <a:pPr marL="0" indent="0" algn="just">
              <a:buNone/>
            </a:pPr>
            <a:r>
              <a:rPr lang="en-US" sz="3600" dirty="0"/>
              <a:t>What comparisons have you already carried out?</a:t>
            </a:r>
          </a:p>
        </p:txBody>
      </p:sp>
    </p:spTree>
    <p:extLst>
      <p:ext uri="{BB962C8B-B14F-4D97-AF65-F5344CB8AC3E}">
        <p14:creationId xmlns:p14="http://schemas.microsoft.com/office/powerpoint/2010/main" val="1128131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Comparison and its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3000" dirty="0"/>
              <a:t>The two differ in their goals: comparison of states, political systems, regimes etc. has these four basic goals:</a:t>
            </a:r>
          </a:p>
          <a:p>
            <a:pPr algn="just" eaLnBrk="1" hangingPunct="1">
              <a:defRPr/>
            </a:pPr>
            <a:r>
              <a:rPr lang="en-US" sz="3000" dirty="0"/>
              <a:t>description</a:t>
            </a:r>
          </a:p>
          <a:p>
            <a:pPr algn="just" eaLnBrk="1" hangingPunct="1">
              <a:defRPr/>
            </a:pPr>
            <a:r>
              <a:rPr lang="en-US" sz="3000" dirty="0"/>
              <a:t>classification</a:t>
            </a:r>
          </a:p>
          <a:p>
            <a:pPr algn="just" eaLnBrk="1" hangingPunct="1">
              <a:defRPr/>
            </a:pPr>
            <a:r>
              <a:rPr lang="en-US" sz="3000" dirty="0"/>
              <a:t>testing of hypotheses</a:t>
            </a:r>
          </a:p>
          <a:p>
            <a:pPr algn="just"/>
            <a:r>
              <a:rPr lang="en-US" sz="3000" dirty="0"/>
              <a:t>prediction</a:t>
            </a:r>
          </a:p>
        </p:txBody>
      </p:sp>
    </p:spTree>
    <p:extLst>
      <p:ext uri="{BB962C8B-B14F-4D97-AF65-F5344CB8AC3E}">
        <p14:creationId xmlns:p14="http://schemas.microsoft.com/office/powerpoint/2010/main" val="1311186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>
                <a:cs typeface="+mj-cs"/>
              </a:rPr>
              <a:t>Description</a:t>
            </a:r>
            <a:r>
              <a:rPr lang="sk-SK" dirty="0">
                <a:cs typeface="+mj-cs"/>
              </a:rPr>
              <a:t> 1/2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2555777" y="764704"/>
            <a:ext cx="6264696" cy="5328592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A systematic scientific exploration of a subject needs a good description of the phenomena under investigation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Description of political phenomena and events in one or several countries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Sometimes referred to as “old/traditional” comparison, in contrast to more scientific “new comparison” 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Almond: "evidence without inference“</a:t>
            </a:r>
          </a:p>
          <a:p>
            <a:pPr algn="just" eaLnBrk="1" hangingPunct="1">
              <a:defRPr/>
            </a:pPr>
            <a:r>
              <a:rPr lang="en-US" sz="2600" dirty="0" err="1">
                <a:cs typeface="+mn-cs"/>
              </a:rPr>
              <a:t>Lijphart</a:t>
            </a:r>
            <a:r>
              <a:rPr lang="en-US" sz="2600" dirty="0">
                <a:cs typeface="+mn-cs"/>
              </a:rPr>
              <a:t>: </a:t>
            </a:r>
            <a:r>
              <a:rPr lang="en-US" sz="2600" dirty="0" err="1">
                <a:cs typeface="+mn-cs"/>
              </a:rPr>
              <a:t>atheoretical</a:t>
            </a:r>
            <a:r>
              <a:rPr lang="en-US" sz="2600" dirty="0">
                <a:cs typeface="+mn-cs"/>
              </a:rPr>
              <a:t> case study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/>
              <a:t>Description</a:t>
            </a:r>
            <a:r>
              <a:rPr lang="sk-SK" dirty="0">
                <a:cs typeface="+mj-cs"/>
              </a:rPr>
              <a:t> 2/2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764704"/>
            <a:ext cx="6336704" cy="532859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The author describes a considerable and interesting „story“ without more general inferences and generalizations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Specific events, important personalities who played a role in decision-making etc.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Potentially important information, data for case studies and comparisons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General political phenomena (e.g., the emergence of social movements, military dictatorships etc.)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Classification 1/2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Helps categorize (classify) cases into several groups on the basis of a few similar features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Simple dichotomy (democracy vs. non-democracy) as well as more complex schemes (1 </a:t>
            </a:r>
            <a:r>
              <a:rPr lang="en-US" sz="2800" dirty="0"/>
              <a:t>party,</a:t>
            </a:r>
            <a:r>
              <a:rPr lang="en-US" sz="2800" dirty="0">
                <a:cs typeface="+mn-cs"/>
              </a:rPr>
              <a:t> 2 parties, several parties)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Classifications simplify the real world and outline differences among classes --&gt; a basis for comparative inquiry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/>
              <a:t>Classification</a:t>
            </a:r>
            <a:r>
              <a:rPr lang="cs-CZ" dirty="0">
                <a:cs typeface="+mj-cs"/>
              </a:rPr>
              <a:t> 2/2</a:t>
            </a:r>
            <a:endParaRPr lang="sk-SK" dirty="0">
              <a:cs typeface="+mj-cs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2483768" y="764704"/>
            <a:ext cx="6336704" cy="532859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Inductive and deductive reasoning: Blondel vs Aristotle</a:t>
            </a:r>
          </a:p>
          <a:p>
            <a:pPr algn="just" eaLnBrk="1" hangingPunct="1">
              <a:defRPr/>
            </a:pPr>
            <a:r>
              <a:rPr lang="en-US" sz="2600" b="1" dirty="0">
                <a:cs typeface="+mn-cs"/>
              </a:rPr>
              <a:t>Blondel</a:t>
            </a:r>
            <a:r>
              <a:rPr lang="en-US" sz="2600" dirty="0">
                <a:cs typeface="+mn-cs"/>
              </a:rPr>
              <a:t>: one, two, two and a half, multiparty with a dominant party, multiparty without a dominant party</a:t>
            </a:r>
          </a:p>
          <a:p>
            <a:pPr algn="just" eaLnBrk="1" hangingPunct="1">
              <a:defRPr/>
            </a:pPr>
            <a:r>
              <a:rPr lang="en-US" sz="2600" b="1" dirty="0">
                <a:cs typeface="+mn-cs"/>
              </a:rPr>
              <a:t>Aristotle</a:t>
            </a:r>
            <a:r>
              <a:rPr lang="en-US" sz="2600" dirty="0">
                <a:cs typeface="+mn-cs"/>
              </a:rPr>
              <a:t>: number of rulers and the character of their government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One, several, many // good, bad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Typology: monarchy, aristocracy, </a:t>
            </a:r>
            <a:r>
              <a:rPr lang="en-US" sz="2600" i="1" dirty="0">
                <a:cs typeface="+mn-cs"/>
              </a:rPr>
              <a:t>politeia</a:t>
            </a:r>
            <a:r>
              <a:rPr lang="en-US" sz="2600" dirty="0">
                <a:cs typeface="+mn-cs"/>
              </a:rPr>
              <a:t>, tyranny, oligarchy, democracy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{6C48D9D7-807F-E842-BBAE-7DD6C2883B97}tf10001124_mac</Template>
  <TotalTime>5734</TotalTime>
  <Words>1746</Words>
  <Application>Microsoft Macintosh PowerPoint</Application>
  <PresentationFormat>On-screen Show (4:3)</PresentationFormat>
  <Paragraphs>245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Corbel</vt:lpstr>
      <vt:lpstr>Wingdings</vt:lpstr>
      <vt:lpstr>Wingdings 2</vt:lpstr>
      <vt:lpstr>Frame</vt:lpstr>
      <vt:lpstr>Comparative Politics  and the Comparative Method</vt:lpstr>
      <vt:lpstr>An overview of today‘s lecture</vt:lpstr>
      <vt:lpstr>Comparison and its goals</vt:lpstr>
      <vt:lpstr>Q&amp;A</vt:lpstr>
      <vt:lpstr>Comparison and its goals</vt:lpstr>
      <vt:lpstr>Description 1/2</vt:lpstr>
      <vt:lpstr>Description 2/2</vt:lpstr>
      <vt:lpstr>Classification 1/2</vt:lpstr>
      <vt:lpstr>Classification 2/2</vt:lpstr>
      <vt:lpstr>Hypotheses Testing</vt:lpstr>
      <vt:lpstr>Predictions 1/3</vt:lpstr>
      <vt:lpstr>Predictions 2/3</vt:lpstr>
      <vt:lpstr>Predictions 3/3</vt:lpstr>
      <vt:lpstr>Differences between social and natural sciences 1/2</vt:lpstr>
      <vt:lpstr>Differences between social and natural sciences 2/2</vt:lpstr>
      <vt:lpstr>Comparison  instead of experiments</vt:lpstr>
      <vt:lpstr>Question</vt:lpstr>
      <vt:lpstr>Comparative Politics is not strong in producing “laws”</vt:lpstr>
      <vt:lpstr>How do we compare?</vt:lpstr>
      <vt:lpstr>Case studies 1/2</vt:lpstr>
      <vt:lpstr>Case studies 2/2</vt:lpstr>
      <vt:lpstr>Small-N Comparisons (2 - 20) </vt:lpstr>
      <vt:lpstr>Large-N Comparisons 1/2 </vt:lpstr>
      <vt:lpstr>Large-N Comparisons 2/2 </vt:lpstr>
      <vt:lpstr>Problems of comparison</vt:lpstr>
      <vt:lpstr>Too few cases,  too many variables 1/4</vt:lpstr>
      <vt:lpstr>Too few cases,  too many variables 2/4</vt:lpstr>
      <vt:lpstr>Too few cases,  too many variables 3/4 </vt:lpstr>
      <vt:lpstr>Too few cases,  too many variables 4/4 </vt:lpstr>
      <vt:lpstr>  Equivalence</vt:lpstr>
      <vt:lpstr>Selection bias</vt:lpstr>
      <vt:lpstr>Selection bias</vt:lpstr>
      <vt:lpstr> Spuriousness</vt:lpstr>
      <vt:lpstr>The most similar systems design (MSSD)</vt:lpstr>
      <vt:lpstr>PowerPoint Presentation</vt:lpstr>
      <vt:lpstr>PowerPoint Presentation</vt:lpstr>
      <vt:lpstr>The most different systems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Rybar</dc:creator>
  <cp:lastModifiedBy>Marek Rybar</cp:lastModifiedBy>
  <cp:revision>228</cp:revision>
  <dcterms:created xsi:type="dcterms:W3CDTF">2005-06-20T08:50:09Z</dcterms:created>
  <dcterms:modified xsi:type="dcterms:W3CDTF">2021-09-20T11:32:04Z</dcterms:modified>
</cp:coreProperties>
</file>