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1" r:id="rId3"/>
    <p:sldId id="305" r:id="rId4"/>
    <p:sldId id="304" r:id="rId5"/>
    <p:sldId id="326" r:id="rId6"/>
    <p:sldId id="327" r:id="rId7"/>
    <p:sldId id="317" r:id="rId8"/>
    <p:sldId id="318" r:id="rId9"/>
    <p:sldId id="328" r:id="rId10"/>
    <p:sldId id="329" r:id="rId11"/>
    <p:sldId id="330" r:id="rId12"/>
    <p:sldId id="331" r:id="rId13"/>
    <p:sldId id="332" r:id="rId14"/>
    <p:sldId id="312" r:id="rId15"/>
    <p:sldId id="313" r:id="rId16"/>
    <p:sldId id="315" r:id="rId17"/>
    <p:sldId id="280" r:id="rId18"/>
    <p:sldId id="281" r:id="rId19"/>
    <p:sldId id="283" r:id="rId20"/>
    <p:sldId id="284" r:id="rId21"/>
    <p:sldId id="285" r:id="rId22"/>
    <p:sldId id="286" r:id="rId23"/>
    <p:sldId id="288" r:id="rId24"/>
    <p:sldId id="293" r:id="rId25"/>
    <p:sldId id="294" r:id="rId26"/>
    <p:sldId id="372" r:id="rId27"/>
    <p:sldId id="324" r:id="rId28"/>
    <p:sldId id="333" r:id="rId29"/>
    <p:sldId id="370" r:id="rId30"/>
    <p:sldId id="371" r:id="rId31"/>
    <p:sldId id="325" r:id="rId32"/>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41FB-B723-8041-8280-A7CE935EE6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K"/>
          </a:p>
        </p:txBody>
      </p:sp>
      <p:sp>
        <p:nvSpPr>
          <p:cNvPr id="3" name="Subtitle 2">
            <a:extLst>
              <a:ext uri="{FF2B5EF4-FFF2-40B4-BE49-F238E27FC236}">
                <a16:creationId xmlns:a16="http://schemas.microsoft.com/office/drawing/2014/main" id="{3FFF618B-F63C-E84F-8EEE-3A866AD7C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K"/>
          </a:p>
        </p:txBody>
      </p:sp>
      <p:sp>
        <p:nvSpPr>
          <p:cNvPr id="4" name="Date Placeholder 3">
            <a:extLst>
              <a:ext uri="{FF2B5EF4-FFF2-40B4-BE49-F238E27FC236}">
                <a16:creationId xmlns:a16="http://schemas.microsoft.com/office/drawing/2014/main" id="{A87E25AE-128C-654F-A080-AD82B2FD9E51}"/>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80A5C144-C75E-ED4E-B4CD-6342ABD79B5A}"/>
              </a:ext>
            </a:extLst>
          </p:cNvPr>
          <p:cNvSpPr>
            <a:spLocks noGrp="1"/>
          </p:cNvSpPr>
          <p:nvPr>
            <p:ph type="ftr" sz="quarter" idx="11"/>
          </p:nvPr>
        </p:nvSpPr>
        <p:spPr/>
        <p:txBody>
          <a:bodyPr/>
          <a:lstStyle/>
          <a:p>
            <a:endParaRPr lang="en-SK"/>
          </a:p>
        </p:txBody>
      </p:sp>
      <p:sp>
        <p:nvSpPr>
          <p:cNvPr id="6" name="Slide Number Placeholder 5">
            <a:extLst>
              <a:ext uri="{FF2B5EF4-FFF2-40B4-BE49-F238E27FC236}">
                <a16:creationId xmlns:a16="http://schemas.microsoft.com/office/drawing/2014/main" id="{4E2B1C7B-F856-F041-9B61-1C660DD1DD0A}"/>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302492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B8BF-0ACA-5F4B-B55F-A3551793891E}"/>
              </a:ext>
            </a:extLst>
          </p:cNvPr>
          <p:cNvSpPr>
            <a:spLocks noGrp="1"/>
          </p:cNvSpPr>
          <p:nvPr>
            <p:ph type="title"/>
          </p:nvPr>
        </p:nvSpPr>
        <p:spPr/>
        <p:txBody>
          <a:bodyPr/>
          <a:lstStyle/>
          <a:p>
            <a:r>
              <a:rPr lang="en-GB"/>
              <a:t>Click to edit Master title style</a:t>
            </a:r>
            <a:endParaRPr lang="en-SK"/>
          </a:p>
        </p:txBody>
      </p:sp>
      <p:sp>
        <p:nvSpPr>
          <p:cNvPr id="3" name="Vertical Text Placeholder 2">
            <a:extLst>
              <a:ext uri="{FF2B5EF4-FFF2-40B4-BE49-F238E27FC236}">
                <a16:creationId xmlns:a16="http://schemas.microsoft.com/office/drawing/2014/main" id="{70BBA905-DBAD-0C4F-A0AC-0DC4AF96A3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Date Placeholder 3">
            <a:extLst>
              <a:ext uri="{FF2B5EF4-FFF2-40B4-BE49-F238E27FC236}">
                <a16:creationId xmlns:a16="http://schemas.microsoft.com/office/drawing/2014/main" id="{1F5570BE-FEA4-1047-981E-5456600374C0}"/>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EA02B238-2785-3F43-A8EC-0FAFD75D7FE6}"/>
              </a:ext>
            </a:extLst>
          </p:cNvPr>
          <p:cNvSpPr>
            <a:spLocks noGrp="1"/>
          </p:cNvSpPr>
          <p:nvPr>
            <p:ph type="ftr" sz="quarter" idx="11"/>
          </p:nvPr>
        </p:nvSpPr>
        <p:spPr/>
        <p:txBody>
          <a:bodyPr/>
          <a:lstStyle/>
          <a:p>
            <a:endParaRPr lang="en-SK"/>
          </a:p>
        </p:txBody>
      </p:sp>
      <p:sp>
        <p:nvSpPr>
          <p:cNvPr id="6" name="Slide Number Placeholder 5">
            <a:extLst>
              <a:ext uri="{FF2B5EF4-FFF2-40B4-BE49-F238E27FC236}">
                <a16:creationId xmlns:a16="http://schemas.microsoft.com/office/drawing/2014/main" id="{66EBB83C-A5C4-1F4D-93A5-8C65735CCAB2}"/>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146602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C5E6B9-FCFF-F44B-AE43-E797193E3C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K"/>
          </a:p>
        </p:txBody>
      </p:sp>
      <p:sp>
        <p:nvSpPr>
          <p:cNvPr id="3" name="Vertical Text Placeholder 2">
            <a:extLst>
              <a:ext uri="{FF2B5EF4-FFF2-40B4-BE49-F238E27FC236}">
                <a16:creationId xmlns:a16="http://schemas.microsoft.com/office/drawing/2014/main" id="{A5BE31D6-C73B-5A4C-9794-42398C205A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Date Placeholder 3">
            <a:extLst>
              <a:ext uri="{FF2B5EF4-FFF2-40B4-BE49-F238E27FC236}">
                <a16:creationId xmlns:a16="http://schemas.microsoft.com/office/drawing/2014/main" id="{48394EB1-623D-7046-B3E4-FABDD812BA1A}"/>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6CB23F94-BEF7-DC47-AA00-C030C27B3C7A}"/>
              </a:ext>
            </a:extLst>
          </p:cNvPr>
          <p:cNvSpPr>
            <a:spLocks noGrp="1"/>
          </p:cNvSpPr>
          <p:nvPr>
            <p:ph type="ftr" sz="quarter" idx="11"/>
          </p:nvPr>
        </p:nvSpPr>
        <p:spPr/>
        <p:txBody>
          <a:bodyPr/>
          <a:lstStyle/>
          <a:p>
            <a:endParaRPr lang="en-SK"/>
          </a:p>
        </p:txBody>
      </p:sp>
      <p:sp>
        <p:nvSpPr>
          <p:cNvPr id="6" name="Slide Number Placeholder 5">
            <a:extLst>
              <a:ext uri="{FF2B5EF4-FFF2-40B4-BE49-F238E27FC236}">
                <a16:creationId xmlns:a16="http://schemas.microsoft.com/office/drawing/2014/main" id="{C962E206-8FA4-6E4D-AA3F-58F2E7D6F15A}"/>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241965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9CA9-A1B0-C14D-A46C-191AA36F3352}"/>
              </a:ext>
            </a:extLst>
          </p:cNvPr>
          <p:cNvSpPr>
            <a:spLocks noGrp="1"/>
          </p:cNvSpPr>
          <p:nvPr>
            <p:ph type="title"/>
          </p:nvPr>
        </p:nvSpPr>
        <p:spPr/>
        <p:txBody>
          <a:bodyPr/>
          <a:lstStyle/>
          <a:p>
            <a:r>
              <a:rPr lang="en-GB"/>
              <a:t>Click to edit Master title style</a:t>
            </a:r>
            <a:endParaRPr lang="en-SK"/>
          </a:p>
        </p:txBody>
      </p:sp>
      <p:sp>
        <p:nvSpPr>
          <p:cNvPr id="3" name="Content Placeholder 2">
            <a:extLst>
              <a:ext uri="{FF2B5EF4-FFF2-40B4-BE49-F238E27FC236}">
                <a16:creationId xmlns:a16="http://schemas.microsoft.com/office/drawing/2014/main" id="{B009C6C3-E1A9-2743-999A-D00090632B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Date Placeholder 3">
            <a:extLst>
              <a:ext uri="{FF2B5EF4-FFF2-40B4-BE49-F238E27FC236}">
                <a16:creationId xmlns:a16="http://schemas.microsoft.com/office/drawing/2014/main" id="{AD427A3E-A17E-7A4D-A7BA-EC93E649952B}"/>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7CBA842A-8082-CA43-9A70-6F9D6A3D19E0}"/>
              </a:ext>
            </a:extLst>
          </p:cNvPr>
          <p:cNvSpPr>
            <a:spLocks noGrp="1"/>
          </p:cNvSpPr>
          <p:nvPr>
            <p:ph type="ftr" sz="quarter" idx="11"/>
          </p:nvPr>
        </p:nvSpPr>
        <p:spPr/>
        <p:txBody>
          <a:bodyPr/>
          <a:lstStyle/>
          <a:p>
            <a:endParaRPr lang="en-SK"/>
          </a:p>
        </p:txBody>
      </p:sp>
      <p:sp>
        <p:nvSpPr>
          <p:cNvPr id="6" name="Slide Number Placeholder 5">
            <a:extLst>
              <a:ext uri="{FF2B5EF4-FFF2-40B4-BE49-F238E27FC236}">
                <a16:creationId xmlns:a16="http://schemas.microsoft.com/office/drawing/2014/main" id="{9F718B25-D6B4-5F48-82EF-D72D44F4B8D5}"/>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242945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FFC3-1BEE-B340-8B9D-CD354C14EE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K"/>
          </a:p>
        </p:txBody>
      </p:sp>
      <p:sp>
        <p:nvSpPr>
          <p:cNvPr id="3" name="Text Placeholder 2">
            <a:extLst>
              <a:ext uri="{FF2B5EF4-FFF2-40B4-BE49-F238E27FC236}">
                <a16:creationId xmlns:a16="http://schemas.microsoft.com/office/drawing/2014/main" id="{866AFC89-B3D9-644F-846A-11C84E6FE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D920E8-9E71-9645-A1EE-41C42FA37972}"/>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6789C818-704B-A149-858A-20C43C760F12}"/>
              </a:ext>
            </a:extLst>
          </p:cNvPr>
          <p:cNvSpPr>
            <a:spLocks noGrp="1"/>
          </p:cNvSpPr>
          <p:nvPr>
            <p:ph type="ftr" sz="quarter" idx="11"/>
          </p:nvPr>
        </p:nvSpPr>
        <p:spPr/>
        <p:txBody>
          <a:bodyPr/>
          <a:lstStyle/>
          <a:p>
            <a:endParaRPr lang="en-SK"/>
          </a:p>
        </p:txBody>
      </p:sp>
      <p:sp>
        <p:nvSpPr>
          <p:cNvPr id="6" name="Slide Number Placeholder 5">
            <a:extLst>
              <a:ext uri="{FF2B5EF4-FFF2-40B4-BE49-F238E27FC236}">
                <a16:creationId xmlns:a16="http://schemas.microsoft.com/office/drawing/2014/main" id="{FC8F9FC1-D326-794A-8939-AF14422860CD}"/>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185709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2B35-A3C2-BD44-B814-872A6601663B}"/>
              </a:ext>
            </a:extLst>
          </p:cNvPr>
          <p:cNvSpPr>
            <a:spLocks noGrp="1"/>
          </p:cNvSpPr>
          <p:nvPr>
            <p:ph type="title"/>
          </p:nvPr>
        </p:nvSpPr>
        <p:spPr/>
        <p:txBody>
          <a:bodyPr/>
          <a:lstStyle/>
          <a:p>
            <a:r>
              <a:rPr lang="en-GB"/>
              <a:t>Click to edit Master title style</a:t>
            </a:r>
            <a:endParaRPr lang="en-SK"/>
          </a:p>
        </p:txBody>
      </p:sp>
      <p:sp>
        <p:nvSpPr>
          <p:cNvPr id="3" name="Content Placeholder 2">
            <a:extLst>
              <a:ext uri="{FF2B5EF4-FFF2-40B4-BE49-F238E27FC236}">
                <a16:creationId xmlns:a16="http://schemas.microsoft.com/office/drawing/2014/main" id="{2A6F00D1-8302-FA44-B0EF-F6089554D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Content Placeholder 3">
            <a:extLst>
              <a:ext uri="{FF2B5EF4-FFF2-40B4-BE49-F238E27FC236}">
                <a16:creationId xmlns:a16="http://schemas.microsoft.com/office/drawing/2014/main" id="{CBAA6624-CCCB-F548-BC40-4A27B7028D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5" name="Date Placeholder 4">
            <a:extLst>
              <a:ext uri="{FF2B5EF4-FFF2-40B4-BE49-F238E27FC236}">
                <a16:creationId xmlns:a16="http://schemas.microsoft.com/office/drawing/2014/main" id="{F23698B0-AC00-6543-B471-5E52C9DAE58F}"/>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6" name="Footer Placeholder 5">
            <a:extLst>
              <a:ext uri="{FF2B5EF4-FFF2-40B4-BE49-F238E27FC236}">
                <a16:creationId xmlns:a16="http://schemas.microsoft.com/office/drawing/2014/main" id="{A10A92EA-3F56-5C4C-8594-EFC0AE72FDCE}"/>
              </a:ext>
            </a:extLst>
          </p:cNvPr>
          <p:cNvSpPr>
            <a:spLocks noGrp="1"/>
          </p:cNvSpPr>
          <p:nvPr>
            <p:ph type="ftr" sz="quarter" idx="11"/>
          </p:nvPr>
        </p:nvSpPr>
        <p:spPr/>
        <p:txBody>
          <a:bodyPr/>
          <a:lstStyle/>
          <a:p>
            <a:endParaRPr lang="en-SK"/>
          </a:p>
        </p:txBody>
      </p:sp>
      <p:sp>
        <p:nvSpPr>
          <p:cNvPr id="7" name="Slide Number Placeholder 6">
            <a:extLst>
              <a:ext uri="{FF2B5EF4-FFF2-40B4-BE49-F238E27FC236}">
                <a16:creationId xmlns:a16="http://schemas.microsoft.com/office/drawing/2014/main" id="{EDFD6F3A-4FCB-D84B-8A64-9F0BBF42EBB9}"/>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317121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8AA3-C284-9448-83CC-BF814390100F}"/>
              </a:ext>
            </a:extLst>
          </p:cNvPr>
          <p:cNvSpPr>
            <a:spLocks noGrp="1"/>
          </p:cNvSpPr>
          <p:nvPr>
            <p:ph type="title"/>
          </p:nvPr>
        </p:nvSpPr>
        <p:spPr>
          <a:xfrm>
            <a:off x="839788" y="365125"/>
            <a:ext cx="10515600" cy="1325563"/>
          </a:xfrm>
        </p:spPr>
        <p:txBody>
          <a:bodyPr/>
          <a:lstStyle/>
          <a:p>
            <a:r>
              <a:rPr lang="en-GB"/>
              <a:t>Click to edit Master title style</a:t>
            </a:r>
            <a:endParaRPr lang="en-SK"/>
          </a:p>
        </p:txBody>
      </p:sp>
      <p:sp>
        <p:nvSpPr>
          <p:cNvPr id="3" name="Text Placeholder 2">
            <a:extLst>
              <a:ext uri="{FF2B5EF4-FFF2-40B4-BE49-F238E27FC236}">
                <a16:creationId xmlns:a16="http://schemas.microsoft.com/office/drawing/2014/main" id="{964CAA70-8E1D-6C48-9579-372ABF0BB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565E4A-16C0-AD48-9413-54274954CE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5" name="Text Placeholder 4">
            <a:extLst>
              <a:ext uri="{FF2B5EF4-FFF2-40B4-BE49-F238E27FC236}">
                <a16:creationId xmlns:a16="http://schemas.microsoft.com/office/drawing/2014/main" id="{2663D079-A233-6F42-9452-67CE7E9F7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FAB8DE2-EB8A-C043-A844-D91D1A231F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7" name="Date Placeholder 6">
            <a:extLst>
              <a:ext uri="{FF2B5EF4-FFF2-40B4-BE49-F238E27FC236}">
                <a16:creationId xmlns:a16="http://schemas.microsoft.com/office/drawing/2014/main" id="{3E98B5EB-8352-E545-975D-9D65688EFF1B}"/>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8" name="Footer Placeholder 7">
            <a:extLst>
              <a:ext uri="{FF2B5EF4-FFF2-40B4-BE49-F238E27FC236}">
                <a16:creationId xmlns:a16="http://schemas.microsoft.com/office/drawing/2014/main" id="{43ECC641-BCE9-7B47-9199-2830900EE90B}"/>
              </a:ext>
            </a:extLst>
          </p:cNvPr>
          <p:cNvSpPr>
            <a:spLocks noGrp="1"/>
          </p:cNvSpPr>
          <p:nvPr>
            <p:ph type="ftr" sz="quarter" idx="11"/>
          </p:nvPr>
        </p:nvSpPr>
        <p:spPr/>
        <p:txBody>
          <a:bodyPr/>
          <a:lstStyle/>
          <a:p>
            <a:endParaRPr lang="en-SK"/>
          </a:p>
        </p:txBody>
      </p:sp>
      <p:sp>
        <p:nvSpPr>
          <p:cNvPr id="9" name="Slide Number Placeholder 8">
            <a:extLst>
              <a:ext uri="{FF2B5EF4-FFF2-40B4-BE49-F238E27FC236}">
                <a16:creationId xmlns:a16="http://schemas.microsoft.com/office/drawing/2014/main" id="{EAF50B7F-97B4-054E-ADD0-D37081182248}"/>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58919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E614-9FB0-5A47-9424-36D154CF927B}"/>
              </a:ext>
            </a:extLst>
          </p:cNvPr>
          <p:cNvSpPr>
            <a:spLocks noGrp="1"/>
          </p:cNvSpPr>
          <p:nvPr>
            <p:ph type="title"/>
          </p:nvPr>
        </p:nvSpPr>
        <p:spPr/>
        <p:txBody>
          <a:bodyPr/>
          <a:lstStyle/>
          <a:p>
            <a:r>
              <a:rPr lang="en-GB"/>
              <a:t>Click to edit Master title style</a:t>
            </a:r>
            <a:endParaRPr lang="en-SK"/>
          </a:p>
        </p:txBody>
      </p:sp>
      <p:sp>
        <p:nvSpPr>
          <p:cNvPr id="3" name="Date Placeholder 2">
            <a:extLst>
              <a:ext uri="{FF2B5EF4-FFF2-40B4-BE49-F238E27FC236}">
                <a16:creationId xmlns:a16="http://schemas.microsoft.com/office/drawing/2014/main" id="{7FB171F3-4A13-9B43-9F47-A7A509766EF4}"/>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4" name="Footer Placeholder 3">
            <a:extLst>
              <a:ext uri="{FF2B5EF4-FFF2-40B4-BE49-F238E27FC236}">
                <a16:creationId xmlns:a16="http://schemas.microsoft.com/office/drawing/2014/main" id="{61353F30-415F-8E4E-AE6C-19750423A52C}"/>
              </a:ext>
            </a:extLst>
          </p:cNvPr>
          <p:cNvSpPr>
            <a:spLocks noGrp="1"/>
          </p:cNvSpPr>
          <p:nvPr>
            <p:ph type="ftr" sz="quarter" idx="11"/>
          </p:nvPr>
        </p:nvSpPr>
        <p:spPr/>
        <p:txBody>
          <a:bodyPr/>
          <a:lstStyle/>
          <a:p>
            <a:endParaRPr lang="en-SK"/>
          </a:p>
        </p:txBody>
      </p:sp>
      <p:sp>
        <p:nvSpPr>
          <p:cNvPr id="5" name="Slide Number Placeholder 4">
            <a:extLst>
              <a:ext uri="{FF2B5EF4-FFF2-40B4-BE49-F238E27FC236}">
                <a16:creationId xmlns:a16="http://schemas.microsoft.com/office/drawing/2014/main" id="{2FA349B3-2EDC-AC48-A320-D12EA3A0532C}"/>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365219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F88D2-FCF7-A143-A457-C0082543D6B4}"/>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3" name="Footer Placeholder 2">
            <a:extLst>
              <a:ext uri="{FF2B5EF4-FFF2-40B4-BE49-F238E27FC236}">
                <a16:creationId xmlns:a16="http://schemas.microsoft.com/office/drawing/2014/main" id="{3D74C72C-76E6-8947-BB22-33396EB4B18C}"/>
              </a:ext>
            </a:extLst>
          </p:cNvPr>
          <p:cNvSpPr>
            <a:spLocks noGrp="1"/>
          </p:cNvSpPr>
          <p:nvPr>
            <p:ph type="ftr" sz="quarter" idx="11"/>
          </p:nvPr>
        </p:nvSpPr>
        <p:spPr/>
        <p:txBody>
          <a:bodyPr/>
          <a:lstStyle/>
          <a:p>
            <a:endParaRPr lang="en-SK"/>
          </a:p>
        </p:txBody>
      </p:sp>
      <p:sp>
        <p:nvSpPr>
          <p:cNvPr id="4" name="Slide Number Placeholder 3">
            <a:extLst>
              <a:ext uri="{FF2B5EF4-FFF2-40B4-BE49-F238E27FC236}">
                <a16:creationId xmlns:a16="http://schemas.microsoft.com/office/drawing/2014/main" id="{65902803-64F2-EF48-BD1A-A3337969B611}"/>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10000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E03B-DA90-E044-B208-B982EC4BD5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K"/>
          </a:p>
        </p:txBody>
      </p:sp>
      <p:sp>
        <p:nvSpPr>
          <p:cNvPr id="3" name="Content Placeholder 2">
            <a:extLst>
              <a:ext uri="{FF2B5EF4-FFF2-40B4-BE49-F238E27FC236}">
                <a16:creationId xmlns:a16="http://schemas.microsoft.com/office/drawing/2014/main" id="{4E4E6620-FAA0-B44E-9BCC-874E3A716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Text Placeholder 3">
            <a:extLst>
              <a:ext uri="{FF2B5EF4-FFF2-40B4-BE49-F238E27FC236}">
                <a16:creationId xmlns:a16="http://schemas.microsoft.com/office/drawing/2014/main" id="{49758E64-F6C2-D742-ABF3-7C1EFA49C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090E89-A4D0-B54B-B983-6A58F894E28B}"/>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6" name="Footer Placeholder 5">
            <a:extLst>
              <a:ext uri="{FF2B5EF4-FFF2-40B4-BE49-F238E27FC236}">
                <a16:creationId xmlns:a16="http://schemas.microsoft.com/office/drawing/2014/main" id="{7EBC2205-AB89-A34C-A54C-8FD9C82E766C}"/>
              </a:ext>
            </a:extLst>
          </p:cNvPr>
          <p:cNvSpPr>
            <a:spLocks noGrp="1"/>
          </p:cNvSpPr>
          <p:nvPr>
            <p:ph type="ftr" sz="quarter" idx="11"/>
          </p:nvPr>
        </p:nvSpPr>
        <p:spPr/>
        <p:txBody>
          <a:bodyPr/>
          <a:lstStyle/>
          <a:p>
            <a:endParaRPr lang="en-SK"/>
          </a:p>
        </p:txBody>
      </p:sp>
      <p:sp>
        <p:nvSpPr>
          <p:cNvPr id="7" name="Slide Number Placeholder 6">
            <a:extLst>
              <a:ext uri="{FF2B5EF4-FFF2-40B4-BE49-F238E27FC236}">
                <a16:creationId xmlns:a16="http://schemas.microsoft.com/office/drawing/2014/main" id="{6CF9F741-70D1-494E-A467-D60C63020B3D}"/>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337033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DCCD-7945-4E48-BBEC-591032C2E1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K"/>
          </a:p>
        </p:txBody>
      </p:sp>
      <p:sp>
        <p:nvSpPr>
          <p:cNvPr id="3" name="Picture Placeholder 2">
            <a:extLst>
              <a:ext uri="{FF2B5EF4-FFF2-40B4-BE49-F238E27FC236}">
                <a16:creationId xmlns:a16="http://schemas.microsoft.com/office/drawing/2014/main" id="{C3EC7449-C128-B349-BBB2-643AE71BF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K"/>
          </a:p>
        </p:txBody>
      </p:sp>
      <p:sp>
        <p:nvSpPr>
          <p:cNvPr id="4" name="Text Placeholder 3">
            <a:extLst>
              <a:ext uri="{FF2B5EF4-FFF2-40B4-BE49-F238E27FC236}">
                <a16:creationId xmlns:a16="http://schemas.microsoft.com/office/drawing/2014/main" id="{DA03BDAD-1048-CD4D-B86B-6570FEA86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C5889B-E727-3B4B-9AAC-C08FE81965E0}"/>
              </a:ext>
            </a:extLst>
          </p:cNvPr>
          <p:cNvSpPr>
            <a:spLocks noGrp="1"/>
          </p:cNvSpPr>
          <p:nvPr>
            <p:ph type="dt" sz="half" idx="10"/>
          </p:nvPr>
        </p:nvSpPr>
        <p:spPr/>
        <p:txBody>
          <a:bodyPr/>
          <a:lstStyle/>
          <a:p>
            <a:fld id="{590EE131-DF38-704C-B6CE-860E736100FA}" type="datetimeFigureOut">
              <a:rPr lang="en-SK" smtClean="0"/>
              <a:t>15/11/2021</a:t>
            </a:fld>
            <a:endParaRPr lang="en-SK"/>
          </a:p>
        </p:txBody>
      </p:sp>
      <p:sp>
        <p:nvSpPr>
          <p:cNvPr id="6" name="Footer Placeholder 5">
            <a:extLst>
              <a:ext uri="{FF2B5EF4-FFF2-40B4-BE49-F238E27FC236}">
                <a16:creationId xmlns:a16="http://schemas.microsoft.com/office/drawing/2014/main" id="{641B3580-359C-E042-BFA8-21A44C5B68BB}"/>
              </a:ext>
            </a:extLst>
          </p:cNvPr>
          <p:cNvSpPr>
            <a:spLocks noGrp="1"/>
          </p:cNvSpPr>
          <p:nvPr>
            <p:ph type="ftr" sz="quarter" idx="11"/>
          </p:nvPr>
        </p:nvSpPr>
        <p:spPr/>
        <p:txBody>
          <a:bodyPr/>
          <a:lstStyle/>
          <a:p>
            <a:endParaRPr lang="en-SK"/>
          </a:p>
        </p:txBody>
      </p:sp>
      <p:sp>
        <p:nvSpPr>
          <p:cNvPr id="7" name="Slide Number Placeholder 6">
            <a:extLst>
              <a:ext uri="{FF2B5EF4-FFF2-40B4-BE49-F238E27FC236}">
                <a16:creationId xmlns:a16="http://schemas.microsoft.com/office/drawing/2014/main" id="{04B27FA6-1404-4A4D-8E36-103706084513}"/>
              </a:ext>
            </a:extLst>
          </p:cNvPr>
          <p:cNvSpPr>
            <a:spLocks noGrp="1"/>
          </p:cNvSpPr>
          <p:nvPr>
            <p:ph type="sldNum" sz="quarter" idx="12"/>
          </p:nvPr>
        </p:nvSpPr>
        <p:spPr/>
        <p:txBody>
          <a:bodyPr/>
          <a:lstStyle/>
          <a:p>
            <a:fld id="{597546AA-FDA1-E64C-90C7-448AA640F31B}" type="slidenum">
              <a:rPr lang="en-SK" smtClean="0"/>
              <a:t>‹#›</a:t>
            </a:fld>
            <a:endParaRPr lang="en-SK"/>
          </a:p>
        </p:txBody>
      </p:sp>
    </p:spTree>
    <p:extLst>
      <p:ext uri="{BB962C8B-B14F-4D97-AF65-F5344CB8AC3E}">
        <p14:creationId xmlns:p14="http://schemas.microsoft.com/office/powerpoint/2010/main" val="350422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D499C-B2A2-D144-9CBD-6C25271BB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K"/>
          </a:p>
        </p:txBody>
      </p:sp>
      <p:sp>
        <p:nvSpPr>
          <p:cNvPr id="3" name="Text Placeholder 2">
            <a:extLst>
              <a:ext uri="{FF2B5EF4-FFF2-40B4-BE49-F238E27FC236}">
                <a16:creationId xmlns:a16="http://schemas.microsoft.com/office/drawing/2014/main" id="{DD1983FA-FA46-D044-AFCA-4F531CA72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4" name="Date Placeholder 3">
            <a:extLst>
              <a:ext uri="{FF2B5EF4-FFF2-40B4-BE49-F238E27FC236}">
                <a16:creationId xmlns:a16="http://schemas.microsoft.com/office/drawing/2014/main" id="{D9B25EEE-013C-7C43-8F13-FD258BBB8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EE131-DF38-704C-B6CE-860E736100FA}" type="datetimeFigureOut">
              <a:rPr lang="en-SK" smtClean="0"/>
              <a:t>15/11/2021</a:t>
            </a:fld>
            <a:endParaRPr lang="en-SK"/>
          </a:p>
        </p:txBody>
      </p:sp>
      <p:sp>
        <p:nvSpPr>
          <p:cNvPr id="5" name="Footer Placeholder 4">
            <a:extLst>
              <a:ext uri="{FF2B5EF4-FFF2-40B4-BE49-F238E27FC236}">
                <a16:creationId xmlns:a16="http://schemas.microsoft.com/office/drawing/2014/main" id="{690FCCFA-5DBB-7C43-A4B5-979AC36DD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K"/>
          </a:p>
        </p:txBody>
      </p:sp>
      <p:sp>
        <p:nvSpPr>
          <p:cNvPr id="6" name="Slide Number Placeholder 5">
            <a:extLst>
              <a:ext uri="{FF2B5EF4-FFF2-40B4-BE49-F238E27FC236}">
                <a16:creationId xmlns:a16="http://schemas.microsoft.com/office/drawing/2014/main" id="{83C89397-C23A-1146-9352-72E3705E0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546AA-FDA1-E64C-90C7-448AA640F31B}" type="slidenum">
              <a:rPr lang="en-SK" smtClean="0"/>
              <a:t>‹#›</a:t>
            </a:fld>
            <a:endParaRPr lang="en-SK"/>
          </a:p>
        </p:txBody>
      </p:sp>
    </p:spTree>
    <p:extLst>
      <p:ext uri="{BB962C8B-B14F-4D97-AF65-F5344CB8AC3E}">
        <p14:creationId xmlns:p14="http://schemas.microsoft.com/office/powerpoint/2010/main" val="189318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7161-EEB3-CE46-83E3-C520DB6A640B}"/>
              </a:ext>
            </a:extLst>
          </p:cNvPr>
          <p:cNvSpPr>
            <a:spLocks noGrp="1"/>
          </p:cNvSpPr>
          <p:nvPr>
            <p:ph type="ctrTitle"/>
          </p:nvPr>
        </p:nvSpPr>
        <p:spPr/>
        <p:txBody>
          <a:bodyPr/>
          <a:lstStyle/>
          <a:p>
            <a:r>
              <a:rPr lang="en-GB" dirty="0"/>
              <a:t>Autocracies and the fall of democratic regimes </a:t>
            </a:r>
            <a:endParaRPr lang="en-SK" dirty="0"/>
          </a:p>
        </p:txBody>
      </p:sp>
      <p:sp>
        <p:nvSpPr>
          <p:cNvPr id="3" name="Subtitle 2">
            <a:extLst>
              <a:ext uri="{FF2B5EF4-FFF2-40B4-BE49-F238E27FC236}">
                <a16:creationId xmlns:a16="http://schemas.microsoft.com/office/drawing/2014/main" id="{B639BBE9-6848-C24C-AC95-FDD31BB91193}"/>
              </a:ext>
            </a:extLst>
          </p:cNvPr>
          <p:cNvSpPr>
            <a:spLocks noGrp="1"/>
          </p:cNvSpPr>
          <p:nvPr>
            <p:ph type="subTitle" idx="1"/>
          </p:nvPr>
        </p:nvSpPr>
        <p:spPr/>
        <p:txBody>
          <a:bodyPr/>
          <a:lstStyle/>
          <a:p>
            <a:r>
              <a:rPr lang="en-GB" b="1" dirty="0"/>
              <a:t>Comparative Perspectives on Democracy and Development</a:t>
            </a:r>
            <a:endParaRPr lang="en-SK" dirty="0"/>
          </a:p>
          <a:p>
            <a:r>
              <a:rPr lang="en-GB" i="1" dirty="0"/>
              <a:t>CDSn4007, Fall 2021</a:t>
            </a:r>
            <a:endParaRPr lang="en-SK" dirty="0"/>
          </a:p>
          <a:p>
            <a:r>
              <a:rPr lang="en-SK" dirty="0"/>
              <a:t>Dr Marek Rybář</a:t>
            </a:r>
          </a:p>
        </p:txBody>
      </p:sp>
    </p:spTree>
    <p:extLst>
      <p:ext uri="{BB962C8B-B14F-4D97-AF65-F5344CB8AC3E}">
        <p14:creationId xmlns:p14="http://schemas.microsoft.com/office/powerpoint/2010/main" val="287949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6DF3-F77B-1F40-9448-20AC62E00F78}"/>
              </a:ext>
            </a:extLst>
          </p:cNvPr>
          <p:cNvSpPr>
            <a:spLocks noGrp="1"/>
          </p:cNvSpPr>
          <p:nvPr>
            <p:ph type="title"/>
          </p:nvPr>
        </p:nvSpPr>
        <p:spPr/>
        <p:txBody>
          <a:bodyPr/>
          <a:lstStyle/>
          <a:p>
            <a:pPr algn="ctr"/>
            <a:r>
              <a:rPr lang="en-US" b="1" dirty="0"/>
              <a:t>How Autocracies Work</a:t>
            </a:r>
          </a:p>
        </p:txBody>
      </p:sp>
      <p:sp>
        <p:nvSpPr>
          <p:cNvPr id="3" name="Content Placeholder 2">
            <a:extLst>
              <a:ext uri="{FF2B5EF4-FFF2-40B4-BE49-F238E27FC236}">
                <a16:creationId xmlns:a16="http://schemas.microsoft.com/office/drawing/2014/main" id="{C76437A4-012C-2548-8DD2-6EF08D55A0FB}"/>
              </a:ext>
            </a:extLst>
          </p:cNvPr>
          <p:cNvSpPr>
            <a:spLocks noGrp="1"/>
          </p:cNvSpPr>
          <p:nvPr>
            <p:ph idx="1"/>
          </p:nvPr>
        </p:nvSpPr>
        <p:spPr>
          <a:xfrm>
            <a:off x="2362201" y="2362200"/>
            <a:ext cx="7693025" cy="4235152"/>
          </a:xfrm>
        </p:spPr>
        <p:txBody>
          <a:bodyPr/>
          <a:lstStyle/>
          <a:p>
            <a:pPr algn="just"/>
            <a:r>
              <a:rPr lang="sk-SK" dirty="0" err="1"/>
              <a:t>coups</a:t>
            </a:r>
            <a:r>
              <a:rPr lang="sk-SK" dirty="0"/>
              <a:t> </a:t>
            </a:r>
            <a:r>
              <a:rPr lang="sk-SK" dirty="0" err="1"/>
              <a:t>rarely</a:t>
            </a:r>
            <a:r>
              <a:rPr lang="sk-SK" dirty="0"/>
              <a:t> </a:t>
            </a:r>
            <a:r>
              <a:rPr lang="sk-SK" dirty="0" err="1"/>
              <a:t>defend</a:t>
            </a:r>
            <a:r>
              <a:rPr lang="sk-SK" dirty="0"/>
              <a:t> </a:t>
            </a:r>
            <a:r>
              <a:rPr lang="sk-SK" dirty="0" err="1"/>
              <a:t>the</a:t>
            </a:r>
            <a:r>
              <a:rPr lang="sk-SK" dirty="0"/>
              <a:t> </a:t>
            </a:r>
            <a:r>
              <a:rPr lang="sk-SK" dirty="0" err="1"/>
              <a:t>interests</a:t>
            </a:r>
            <a:r>
              <a:rPr lang="sk-SK" dirty="0"/>
              <a:t> of </a:t>
            </a:r>
            <a:r>
              <a:rPr lang="sk-SK" dirty="0" err="1"/>
              <a:t>economic</a:t>
            </a:r>
            <a:r>
              <a:rPr lang="sk-SK" dirty="0"/>
              <a:t> </a:t>
            </a:r>
            <a:r>
              <a:rPr lang="sk-SK" dirty="0" err="1"/>
              <a:t>elites</a:t>
            </a:r>
            <a:r>
              <a:rPr lang="sk-SK" dirty="0"/>
              <a:t> </a:t>
            </a:r>
          </a:p>
          <a:p>
            <a:pPr algn="just"/>
            <a:r>
              <a:rPr lang="sk-SK" dirty="0" err="1"/>
              <a:t>many</a:t>
            </a:r>
            <a:r>
              <a:rPr lang="sk-SK" dirty="0"/>
              <a:t> </a:t>
            </a:r>
            <a:r>
              <a:rPr lang="sk-SK" dirty="0" err="1"/>
              <a:t>coups</a:t>
            </a:r>
            <a:r>
              <a:rPr lang="sk-SK" dirty="0"/>
              <a:t> </a:t>
            </a:r>
            <a:r>
              <a:rPr lang="sk-SK" dirty="0" err="1"/>
              <a:t>grow</a:t>
            </a:r>
            <a:r>
              <a:rPr lang="sk-SK" dirty="0"/>
              <a:t> </a:t>
            </a:r>
            <a:r>
              <a:rPr lang="sk-SK" dirty="0" err="1"/>
              <a:t>out</a:t>
            </a:r>
            <a:r>
              <a:rPr lang="sk-SK" dirty="0"/>
              <a:t> of </a:t>
            </a:r>
            <a:r>
              <a:rPr lang="sk-SK" dirty="0" err="1"/>
              <a:t>the</a:t>
            </a:r>
            <a:r>
              <a:rPr lang="sk-SK" dirty="0"/>
              <a:t> </a:t>
            </a:r>
            <a:r>
              <a:rPr lang="sk-SK" dirty="0" err="1"/>
              <a:t>grievances</a:t>
            </a:r>
            <a:r>
              <a:rPr lang="sk-SK" dirty="0"/>
              <a:t> of </a:t>
            </a:r>
            <a:r>
              <a:rPr lang="sk-SK" dirty="0" err="1"/>
              <a:t>military</a:t>
            </a:r>
            <a:r>
              <a:rPr lang="sk-SK" dirty="0"/>
              <a:t> </a:t>
            </a:r>
            <a:r>
              <a:rPr lang="sk-SK" dirty="0" err="1"/>
              <a:t>officers</a:t>
            </a:r>
            <a:r>
              <a:rPr lang="sk-SK" dirty="0"/>
              <a:t>, </a:t>
            </a:r>
            <a:r>
              <a:rPr lang="sk-SK" dirty="0" err="1"/>
              <a:t>typically</a:t>
            </a:r>
            <a:r>
              <a:rPr lang="sk-SK" dirty="0"/>
              <a:t> </a:t>
            </a:r>
            <a:r>
              <a:rPr lang="sk-SK" dirty="0" err="1"/>
              <a:t>those</a:t>
            </a:r>
            <a:r>
              <a:rPr lang="sk-SK" dirty="0"/>
              <a:t> </a:t>
            </a:r>
            <a:r>
              <a:rPr lang="sk-SK" dirty="0" err="1"/>
              <a:t>who</a:t>
            </a:r>
            <a:r>
              <a:rPr lang="sk-SK" dirty="0"/>
              <a:t> </a:t>
            </a:r>
            <a:r>
              <a:rPr lang="sk-SK" dirty="0" err="1"/>
              <a:t>were</a:t>
            </a:r>
            <a:r>
              <a:rPr lang="sk-SK" dirty="0"/>
              <a:t> </a:t>
            </a:r>
            <a:r>
              <a:rPr lang="sk-SK" dirty="0" err="1"/>
              <a:t>excluded</a:t>
            </a:r>
            <a:r>
              <a:rPr lang="sk-SK" dirty="0"/>
              <a:t> </a:t>
            </a:r>
            <a:r>
              <a:rPr lang="sk-SK" dirty="0" err="1"/>
              <a:t>from</a:t>
            </a:r>
            <a:r>
              <a:rPr lang="sk-SK" dirty="0"/>
              <a:t> </a:t>
            </a:r>
            <a:r>
              <a:rPr lang="sk-SK" dirty="0" err="1"/>
              <a:t>promotion</a:t>
            </a:r>
            <a:r>
              <a:rPr lang="sk-SK" dirty="0"/>
              <a:t> (</a:t>
            </a:r>
            <a:r>
              <a:rPr lang="sk-SK" dirty="0" err="1"/>
              <a:t>e.g</a:t>
            </a:r>
            <a:r>
              <a:rPr lang="sk-SK" dirty="0"/>
              <a:t>. </a:t>
            </a:r>
            <a:r>
              <a:rPr lang="sk-SK" dirty="0" err="1"/>
              <a:t>because</a:t>
            </a:r>
            <a:r>
              <a:rPr lang="sk-SK" dirty="0"/>
              <a:t> of </a:t>
            </a:r>
            <a:r>
              <a:rPr lang="sk-SK" dirty="0" err="1"/>
              <a:t>their</a:t>
            </a:r>
            <a:r>
              <a:rPr lang="sk-SK" dirty="0"/>
              <a:t> </a:t>
            </a:r>
            <a:r>
              <a:rPr lang="sk-SK" dirty="0" err="1"/>
              <a:t>ethnicity</a:t>
            </a:r>
            <a:r>
              <a:rPr lang="sk-SK" dirty="0"/>
              <a:t>)</a:t>
            </a:r>
          </a:p>
          <a:p>
            <a:pPr algn="just"/>
            <a:r>
              <a:rPr lang="sk-SK" dirty="0" err="1"/>
              <a:t>once</a:t>
            </a:r>
            <a:r>
              <a:rPr lang="sk-SK" dirty="0"/>
              <a:t> in </a:t>
            </a:r>
            <a:r>
              <a:rPr lang="sk-SK" dirty="0" err="1"/>
              <a:t>power</a:t>
            </a:r>
            <a:r>
              <a:rPr lang="sk-SK" dirty="0"/>
              <a:t>, </a:t>
            </a:r>
            <a:r>
              <a:rPr lang="sk-SK" dirty="0" err="1"/>
              <a:t>autocrats</a:t>
            </a:r>
            <a:r>
              <a:rPr lang="sk-SK" dirty="0"/>
              <a:t> </a:t>
            </a:r>
            <a:r>
              <a:rPr lang="sk-SK" dirty="0" err="1"/>
              <a:t>must</a:t>
            </a:r>
            <a:r>
              <a:rPr lang="sk-SK" dirty="0"/>
              <a:t> </a:t>
            </a:r>
            <a:r>
              <a:rPr lang="sk-SK" dirty="0" err="1"/>
              <a:t>collaborate</a:t>
            </a:r>
            <a:r>
              <a:rPr lang="sk-SK" dirty="0"/>
              <a:t> </a:t>
            </a:r>
            <a:r>
              <a:rPr lang="sk-SK" dirty="0" err="1"/>
              <a:t>with</a:t>
            </a:r>
            <a:r>
              <a:rPr lang="sk-SK" dirty="0"/>
              <a:t> </a:t>
            </a:r>
            <a:r>
              <a:rPr lang="sk-SK" dirty="0" err="1"/>
              <a:t>subordinates</a:t>
            </a:r>
            <a:r>
              <a:rPr lang="sk-SK" dirty="0"/>
              <a:t> to </a:t>
            </a:r>
            <a:r>
              <a:rPr lang="sk-SK" dirty="0" err="1"/>
              <a:t>create</a:t>
            </a:r>
            <a:r>
              <a:rPr lang="sk-SK" dirty="0"/>
              <a:t> a </a:t>
            </a:r>
            <a:r>
              <a:rPr lang="sk-SK" dirty="0" err="1"/>
              <a:t>political</a:t>
            </a:r>
            <a:r>
              <a:rPr lang="sk-SK" dirty="0"/>
              <a:t> base, </a:t>
            </a:r>
            <a:r>
              <a:rPr lang="sk-SK" dirty="0" err="1"/>
              <a:t>but</a:t>
            </a:r>
            <a:r>
              <a:rPr lang="sk-SK" dirty="0"/>
              <a:t> </a:t>
            </a:r>
            <a:r>
              <a:rPr lang="sk-SK" dirty="0" err="1"/>
              <a:t>they</a:t>
            </a:r>
            <a:r>
              <a:rPr lang="sk-SK" dirty="0"/>
              <a:t> </a:t>
            </a:r>
            <a:r>
              <a:rPr lang="sk-SK" dirty="0" err="1"/>
              <a:t>also</a:t>
            </a:r>
            <a:r>
              <a:rPr lang="sk-SK" dirty="0"/>
              <a:t> </a:t>
            </a:r>
            <a:r>
              <a:rPr lang="sk-SK" dirty="0" err="1"/>
              <a:t>want</a:t>
            </a:r>
            <a:r>
              <a:rPr lang="sk-SK" dirty="0"/>
              <a:t> to </a:t>
            </a:r>
            <a:r>
              <a:rPr lang="sk-SK" dirty="0" err="1"/>
              <a:t>keep</a:t>
            </a:r>
            <a:r>
              <a:rPr lang="sk-SK" dirty="0"/>
              <a:t> </a:t>
            </a:r>
            <a:r>
              <a:rPr lang="sk-SK" dirty="0" err="1"/>
              <a:t>their</a:t>
            </a:r>
            <a:r>
              <a:rPr lang="sk-SK" dirty="0"/>
              <a:t> </a:t>
            </a:r>
            <a:r>
              <a:rPr lang="sk-SK" dirty="0" err="1"/>
              <a:t>crews</a:t>
            </a:r>
            <a:r>
              <a:rPr lang="sk-SK" dirty="0"/>
              <a:t> </a:t>
            </a:r>
            <a:r>
              <a:rPr lang="sk-SK" dirty="0" err="1"/>
              <a:t>loyal</a:t>
            </a:r>
            <a:endParaRPr lang="en-US" dirty="0"/>
          </a:p>
        </p:txBody>
      </p:sp>
    </p:spTree>
    <p:extLst>
      <p:ext uri="{BB962C8B-B14F-4D97-AF65-F5344CB8AC3E}">
        <p14:creationId xmlns:p14="http://schemas.microsoft.com/office/powerpoint/2010/main" val="276439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F162-8469-9446-B3EB-A7327831A73B}"/>
              </a:ext>
            </a:extLst>
          </p:cNvPr>
          <p:cNvSpPr>
            <a:spLocks noGrp="1"/>
          </p:cNvSpPr>
          <p:nvPr>
            <p:ph type="title"/>
          </p:nvPr>
        </p:nvSpPr>
        <p:spPr/>
        <p:txBody>
          <a:bodyPr/>
          <a:lstStyle/>
          <a:p>
            <a:pPr algn="ctr"/>
            <a:r>
              <a:rPr lang="sk-SK" b="1" dirty="0" err="1"/>
              <a:t>The</a:t>
            </a:r>
            <a:r>
              <a:rPr lang="sk-SK" b="1" dirty="0"/>
              <a:t> </a:t>
            </a:r>
            <a:r>
              <a:rPr lang="sk-SK" b="1" dirty="0" err="1"/>
              <a:t>dictator’s</a:t>
            </a:r>
            <a:r>
              <a:rPr lang="sk-SK" b="1" dirty="0"/>
              <a:t> </a:t>
            </a:r>
            <a:r>
              <a:rPr lang="sk-SK" b="1" dirty="0" err="1"/>
              <a:t>dilemma</a:t>
            </a:r>
            <a:endParaRPr lang="en-US" b="1" dirty="0"/>
          </a:p>
        </p:txBody>
      </p:sp>
      <p:sp>
        <p:nvSpPr>
          <p:cNvPr id="3" name="Content Placeholder 2">
            <a:extLst>
              <a:ext uri="{FF2B5EF4-FFF2-40B4-BE49-F238E27FC236}">
                <a16:creationId xmlns:a16="http://schemas.microsoft.com/office/drawing/2014/main" id="{10584CD1-8EF6-604F-989A-9179E2B50215}"/>
              </a:ext>
            </a:extLst>
          </p:cNvPr>
          <p:cNvSpPr>
            <a:spLocks noGrp="1"/>
          </p:cNvSpPr>
          <p:nvPr>
            <p:ph idx="1"/>
          </p:nvPr>
        </p:nvSpPr>
        <p:spPr>
          <a:xfrm>
            <a:off x="2362201" y="2362200"/>
            <a:ext cx="7693025" cy="4163144"/>
          </a:xfrm>
        </p:spPr>
        <p:txBody>
          <a:bodyPr/>
          <a:lstStyle/>
          <a:p>
            <a:pPr algn="just"/>
            <a:r>
              <a:rPr lang="sk-SK" dirty="0" err="1"/>
              <a:t>they</a:t>
            </a:r>
            <a:r>
              <a:rPr lang="sk-SK" dirty="0"/>
              <a:t> </a:t>
            </a:r>
            <a:r>
              <a:rPr lang="sk-SK" dirty="0" err="1"/>
              <a:t>need</a:t>
            </a:r>
            <a:r>
              <a:rPr lang="sk-SK" dirty="0"/>
              <a:t> to </a:t>
            </a:r>
            <a:r>
              <a:rPr lang="sk-SK" dirty="0" err="1"/>
              <a:t>give</a:t>
            </a:r>
            <a:r>
              <a:rPr lang="sk-SK" dirty="0"/>
              <a:t> </a:t>
            </a:r>
            <a:r>
              <a:rPr lang="sk-SK" dirty="0" err="1"/>
              <a:t>their</a:t>
            </a:r>
            <a:r>
              <a:rPr lang="sk-SK" dirty="0"/>
              <a:t> </a:t>
            </a:r>
            <a:r>
              <a:rPr lang="sk-SK" dirty="0" err="1"/>
              <a:t>supporters</a:t>
            </a:r>
            <a:r>
              <a:rPr lang="sk-SK" dirty="0"/>
              <a:t> </a:t>
            </a:r>
            <a:r>
              <a:rPr lang="sk-SK" dirty="0" err="1"/>
              <a:t>enough</a:t>
            </a:r>
            <a:r>
              <a:rPr lang="sk-SK" dirty="0"/>
              <a:t> </a:t>
            </a:r>
            <a:r>
              <a:rPr lang="sk-SK" dirty="0" err="1"/>
              <a:t>benefits</a:t>
            </a:r>
            <a:r>
              <a:rPr lang="sk-SK" dirty="0"/>
              <a:t> to </a:t>
            </a:r>
            <a:r>
              <a:rPr lang="sk-SK" dirty="0" err="1"/>
              <a:t>secure</a:t>
            </a:r>
            <a:r>
              <a:rPr lang="sk-SK" dirty="0"/>
              <a:t> </a:t>
            </a:r>
            <a:r>
              <a:rPr lang="sk-SK" dirty="0" err="1"/>
              <a:t>their</a:t>
            </a:r>
            <a:r>
              <a:rPr lang="sk-SK" dirty="0"/>
              <a:t> </a:t>
            </a:r>
            <a:r>
              <a:rPr lang="sk-SK" dirty="0" err="1"/>
              <a:t>loyalty</a:t>
            </a:r>
            <a:r>
              <a:rPr lang="sk-SK" dirty="0"/>
              <a:t> </a:t>
            </a:r>
          </a:p>
          <a:p>
            <a:pPr algn="just"/>
            <a:r>
              <a:rPr lang="sk-SK" dirty="0" err="1"/>
              <a:t>but</a:t>
            </a:r>
            <a:r>
              <a:rPr lang="sk-SK" dirty="0"/>
              <a:t> </a:t>
            </a:r>
            <a:r>
              <a:rPr lang="sk-SK" dirty="0" err="1"/>
              <a:t>not</a:t>
            </a:r>
            <a:r>
              <a:rPr lang="sk-SK" dirty="0"/>
              <a:t> so </a:t>
            </a:r>
            <a:r>
              <a:rPr lang="sk-SK" dirty="0" err="1"/>
              <a:t>many</a:t>
            </a:r>
            <a:r>
              <a:rPr lang="sk-SK" dirty="0"/>
              <a:t> </a:t>
            </a:r>
            <a:r>
              <a:rPr lang="sk-SK" dirty="0" err="1"/>
              <a:t>that</a:t>
            </a:r>
            <a:r>
              <a:rPr lang="sk-SK" dirty="0"/>
              <a:t> </a:t>
            </a:r>
            <a:r>
              <a:rPr lang="sk-SK" dirty="0" err="1"/>
              <a:t>any</a:t>
            </a:r>
            <a:r>
              <a:rPr lang="sk-SK" dirty="0"/>
              <a:t> </a:t>
            </a:r>
            <a:r>
              <a:rPr lang="sk-SK" dirty="0" err="1"/>
              <a:t>one</a:t>
            </a:r>
            <a:r>
              <a:rPr lang="sk-SK" dirty="0"/>
              <a:t> </a:t>
            </a:r>
            <a:r>
              <a:rPr lang="sk-SK" dirty="0" err="1"/>
              <a:t>supporter</a:t>
            </a:r>
            <a:r>
              <a:rPr lang="sk-SK" dirty="0"/>
              <a:t> </a:t>
            </a:r>
            <a:r>
              <a:rPr lang="sk-SK" dirty="0" err="1"/>
              <a:t>can</a:t>
            </a:r>
            <a:r>
              <a:rPr lang="sk-SK" dirty="0"/>
              <a:t> </a:t>
            </a:r>
            <a:r>
              <a:rPr lang="sk-SK" dirty="0" err="1"/>
              <a:t>become</a:t>
            </a:r>
            <a:r>
              <a:rPr lang="sk-SK" dirty="0"/>
              <a:t> a </a:t>
            </a:r>
            <a:r>
              <a:rPr lang="sk-SK" dirty="0" err="1"/>
              <a:t>viable</a:t>
            </a:r>
            <a:r>
              <a:rPr lang="sk-SK" dirty="0"/>
              <a:t> </a:t>
            </a:r>
            <a:r>
              <a:rPr lang="sk-SK" dirty="0" err="1"/>
              <a:t>challenger</a:t>
            </a:r>
            <a:r>
              <a:rPr lang="sk-SK" dirty="0"/>
              <a:t> </a:t>
            </a:r>
          </a:p>
          <a:p>
            <a:pPr algn="just"/>
            <a:r>
              <a:rPr lang="sk-SK" dirty="0"/>
              <a:t>to </a:t>
            </a:r>
            <a:r>
              <a:rPr lang="sk-SK" dirty="0" err="1"/>
              <a:t>deliver</a:t>
            </a:r>
            <a:r>
              <a:rPr lang="sk-SK" dirty="0"/>
              <a:t> a </a:t>
            </a:r>
            <a:r>
              <a:rPr lang="sk-SK" dirty="0" err="1"/>
              <a:t>continuous</a:t>
            </a:r>
            <a:r>
              <a:rPr lang="sk-SK" dirty="0"/>
              <a:t> stream of </a:t>
            </a:r>
            <a:r>
              <a:rPr lang="sk-SK" dirty="0" err="1"/>
              <a:t>benefits</a:t>
            </a:r>
            <a:r>
              <a:rPr lang="sk-SK" dirty="0"/>
              <a:t>, as </a:t>
            </a:r>
            <a:r>
              <a:rPr lang="sk-SK" dirty="0" err="1"/>
              <a:t>promises</a:t>
            </a:r>
            <a:r>
              <a:rPr lang="sk-SK" dirty="0"/>
              <a:t> </a:t>
            </a:r>
            <a:r>
              <a:rPr lang="sk-SK" dirty="0" err="1"/>
              <a:t>alone</a:t>
            </a:r>
            <a:r>
              <a:rPr lang="sk-SK" dirty="0"/>
              <a:t> </a:t>
            </a:r>
            <a:r>
              <a:rPr lang="sk-SK" dirty="0" err="1"/>
              <a:t>cannot</a:t>
            </a:r>
            <a:r>
              <a:rPr lang="sk-SK" dirty="0"/>
              <a:t> </a:t>
            </a:r>
            <a:r>
              <a:rPr lang="sk-SK" dirty="0" err="1"/>
              <a:t>suffice</a:t>
            </a:r>
            <a:r>
              <a:rPr lang="sk-SK" dirty="0"/>
              <a:t> </a:t>
            </a:r>
          </a:p>
          <a:p>
            <a:pPr algn="just"/>
            <a:r>
              <a:rPr lang="sk-SK" dirty="0" err="1"/>
              <a:t>autocrats</a:t>
            </a:r>
            <a:r>
              <a:rPr lang="sk-SK" dirty="0"/>
              <a:t> </a:t>
            </a:r>
            <a:r>
              <a:rPr lang="sk-SK" dirty="0" err="1"/>
              <a:t>survive</a:t>
            </a:r>
            <a:r>
              <a:rPr lang="sk-SK" dirty="0"/>
              <a:t> by </a:t>
            </a:r>
            <a:r>
              <a:rPr lang="sk-SK" dirty="0" err="1"/>
              <a:t>delegating</a:t>
            </a:r>
            <a:r>
              <a:rPr lang="sk-SK" dirty="0"/>
              <a:t> </a:t>
            </a:r>
            <a:r>
              <a:rPr lang="sk-SK" dirty="0" err="1"/>
              <a:t>authority</a:t>
            </a:r>
            <a:r>
              <a:rPr lang="sk-SK" dirty="0"/>
              <a:t> and </a:t>
            </a:r>
            <a:r>
              <a:rPr lang="sk-SK" dirty="0" err="1"/>
              <a:t>patronage</a:t>
            </a:r>
            <a:r>
              <a:rPr lang="sk-SK" dirty="0"/>
              <a:t> or by </a:t>
            </a:r>
            <a:r>
              <a:rPr lang="sk-SK" dirty="0" err="1"/>
              <a:t>redistributing</a:t>
            </a:r>
            <a:r>
              <a:rPr lang="sk-SK" dirty="0"/>
              <a:t> </a:t>
            </a:r>
            <a:r>
              <a:rPr lang="sk-SK" dirty="0" err="1"/>
              <a:t>land</a:t>
            </a:r>
            <a:r>
              <a:rPr lang="sk-SK" dirty="0"/>
              <a:t> and </a:t>
            </a:r>
            <a:r>
              <a:rPr lang="sk-SK" dirty="0" err="1"/>
              <a:t>other</a:t>
            </a:r>
            <a:r>
              <a:rPr lang="sk-SK" dirty="0"/>
              <a:t> </a:t>
            </a:r>
            <a:r>
              <a:rPr lang="sk-SK" dirty="0" err="1"/>
              <a:t>resources</a:t>
            </a:r>
            <a:endParaRPr lang="en-US" dirty="0"/>
          </a:p>
        </p:txBody>
      </p:sp>
    </p:spTree>
    <p:extLst>
      <p:ext uri="{BB962C8B-B14F-4D97-AF65-F5344CB8AC3E}">
        <p14:creationId xmlns:p14="http://schemas.microsoft.com/office/powerpoint/2010/main" val="175218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9A5D-7E56-7A43-B78B-F43DF1B20230}"/>
              </a:ext>
            </a:extLst>
          </p:cNvPr>
          <p:cNvSpPr>
            <a:spLocks noGrp="1"/>
          </p:cNvSpPr>
          <p:nvPr>
            <p:ph type="title"/>
          </p:nvPr>
        </p:nvSpPr>
        <p:spPr>
          <a:xfrm>
            <a:off x="2494722" y="365125"/>
            <a:ext cx="7593495" cy="1325563"/>
          </a:xfrm>
        </p:spPr>
        <p:txBody>
          <a:bodyPr/>
          <a:lstStyle/>
          <a:p>
            <a:pPr algn="ctr"/>
            <a:r>
              <a:rPr lang="en-US" b="1" dirty="0"/>
              <a:t>The role of organizations</a:t>
            </a:r>
          </a:p>
        </p:txBody>
      </p:sp>
      <p:sp>
        <p:nvSpPr>
          <p:cNvPr id="3" name="Content Placeholder 2">
            <a:extLst>
              <a:ext uri="{FF2B5EF4-FFF2-40B4-BE49-F238E27FC236}">
                <a16:creationId xmlns:a16="http://schemas.microsoft.com/office/drawing/2014/main" id="{FA58B034-2895-B342-9EF2-31C72F3C278E}"/>
              </a:ext>
            </a:extLst>
          </p:cNvPr>
          <p:cNvSpPr>
            <a:spLocks noGrp="1"/>
          </p:cNvSpPr>
          <p:nvPr>
            <p:ph idx="1"/>
          </p:nvPr>
        </p:nvSpPr>
        <p:spPr>
          <a:xfrm>
            <a:off x="2494722" y="2223190"/>
            <a:ext cx="7504043" cy="4351338"/>
          </a:xfrm>
        </p:spPr>
        <p:txBody>
          <a:bodyPr/>
          <a:lstStyle/>
          <a:p>
            <a:pPr algn="just"/>
            <a:r>
              <a:rPr lang="en-US" dirty="0"/>
              <a:t>party-based autocracies: </a:t>
            </a:r>
            <a:r>
              <a:rPr lang="sk-SK" dirty="0" err="1"/>
              <a:t>Parties</a:t>
            </a:r>
            <a:r>
              <a:rPr lang="sk-SK" dirty="0"/>
              <a:t> </a:t>
            </a:r>
            <a:r>
              <a:rPr lang="sk-SK" dirty="0" err="1"/>
              <a:t>mobilize</a:t>
            </a:r>
            <a:r>
              <a:rPr lang="sk-SK" dirty="0"/>
              <a:t> society and </a:t>
            </a:r>
            <a:r>
              <a:rPr lang="sk-SK" dirty="0" err="1"/>
              <a:t>provide</a:t>
            </a:r>
            <a:r>
              <a:rPr lang="sk-SK" dirty="0"/>
              <a:t> </a:t>
            </a:r>
            <a:r>
              <a:rPr lang="sk-SK" dirty="0" err="1"/>
              <a:t>citizens</a:t>
            </a:r>
            <a:r>
              <a:rPr lang="sk-SK" dirty="0"/>
              <a:t> </a:t>
            </a:r>
            <a:r>
              <a:rPr lang="sk-SK" dirty="0" err="1"/>
              <a:t>with</a:t>
            </a:r>
            <a:r>
              <a:rPr lang="sk-SK" dirty="0"/>
              <a:t> </a:t>
            </a:r>
            <a:r>
              <a:rPr lang="sk-SK" dirty="0" err="1"/>
              <a:t>benefits</a:t>
            </a:r>
            <a:r>
              <a:rPr lang="sk-SK" dirty="0"/>
              <a:t>,</a:t>
            </a:r>
          </a:p>
          <a:p>
            <a:pPr algn="just"/>
            <a:r>
              <a:rPr lang="sk-SK" dirty="0" err="1"/>
              <a:t>i.e</a:t>
            </a:r>
            <a:r>
              <a:rPr lang="sk-SK" dirty="0"/>
              <a:t>. </a:t>
            </a:r>
            <a:r>
              <a:rPr lang="sk-SK" dirty="0" err="1"/>
              <a:t>create</a:t>
            </a:r>
            <a:r>
              <a:rPr lang="sk-SK" dirty="0"/>
              <a:t> </a:t>
            </a:r>
            <a:r>
              <a:rPr lang="sk-SK" dirty="0" err="1"/>
              <a:t>the</a:t>
            </a:r>
            <a:r>
              <a:rPr lang="sk-SK" dirty="0"/>
              <a:t> </a:t>
            </a:r>
            <a:r>
              <a:rPr lang="sk-SK" dirty="0" err="1"/>
              <a:t>kind</a:t>
            </a:r>
            <a:r>
              <a:rPr lang="sk-SK" dirty="0"/>
              <a:t> of </a:t>
            </a:r>
            <a:r>
              <a:rPr lang="sk-SK" dirty="0" err="1"/>
              <a:t>dependence</a:t>
            </a:r>
            <a:r>
              <a:rPr lang="sk-SK" dirty="0"/>
              <a:t> </a:t>
            </a:r>
            <a:r>
              <a:rPr lang="sk-SK" dirty="0" err="1"/>
              <a:t>that</a:t>
            </a:r>
            <a:r>
              <a:rPr lang="sk-SK" dirty="0"/>
              <a:t> </a:t>
            </a:r>
            <a:r>
              <a:rPr lang="sk-SK" dirty="0" err="1"/>
              <a:t>encourages</a:t>
            </a:r>
            <a:r>
              <a:rPr lang="sk-SK" dirty="0"/>
              <a:t> </a:t>
            </a:r>
            <a:r>
              <a:rPr lang="sk-SK" dirty="0" err="1"/>
              <a:t>popular</a:t>
            </a:r>
            <a:r>
              <a:rPr lang="sk-SK" dirty="0"/>
              <a:t> </a:t>
            </a:r>
            <a:r>
              <a:rPr lang="sk-SK" dirty="0" err="1"/>
              <a:t>support</a:t>
            </a:r>
            <a:r>
              <a:rPr lang="sk-SK" dirty="0"/>
              <a:t> and </a:t>
            </a:r>
            <a:r>
              <a:rPr lang="sk-SK" dirty="0" err="1"/>
              <a:t>complicity</a:t>
            </a:r>
            <a:endParaRPr lang="sk-SK" dirty="0"/>
          </a:p>
          <a:p>
            <a:pPr algn="just"/>
            <a:r>
              <a:rPr lang="sk-SK" dirty="0" err="1"/>
              <a:t>autocracies</a:t>
            </a:r>
            <a:r>
              <a:rPr lang="sk-SK" dirty="0"/>
              <a:t> run </a:t>
            </a:r>
            <a:r>
              <a:rPr lang="sk-SK" dirty="0" err="1"/>
              <a:t>through</a:t>
            </a:r>
            <a:r>
              <a:rPr lang="sk-SK" dirty="0"/>
              <a:t> </a:t>
            </a:r>
            <a:r>
              <a:rPr lang="sk-SK" dirty="0" err="1"/>
              <a:t>hegemonic</a:t>
            </a:r>
            <a:r>
              <a:rPr lang="sk-SK" dirty="0"/>
              <a:t> </a:t>
            </a:r>
            <a:r>
              <a:rPr lang="sk-SK" dirty="0" err="1"/>
              <a:t>political</a:t>
            </a:r>
            <a:r>
              <a:rPr lang="sk-SK" dirty="0"/>
              <a:t> </a:t>
            </a:r>
            <a:r>
              <a:rPr lang="sk-SK" dirty="0" err="1"/>
              <a:t>parties</a:t>
            </a:r>
            <a:r>
              <a:rPr lang="sk-SK" dirty="0"/>
              <a:t> </a:t>
            </a:r>
            <a:r>
              <a:rPr lang="sk-SK" dirty="0" err="1"/>
              <a:t>last</a:t>
            </a:r>
            <a:r>
              <a:rPr lang="sk-SK" dirty="0"/>
              <a:t> </a:t>
            </a:r>
            <a:r>
              <a:rPr lang="sk-SK" dirty="0" err="1"/>
              <a:t>twice</a:t>
            </a:r>
            <a:r>
              <a:rPr lang="sk-SK" dirty="0"/>
              <a:t> as </a:t>
            </a:r>
            <a:r>
              <a:rPr lang="sk-SK" dirty="0" err="1"/>
              <a:t>long</a:t>
            </a:r>
            <a:r>
              <a:rPr lang="sk-SK" dirty="0"/>
              <a:t> as </a:t>
            </a:r>
            <a:r>
              <a:rPr lang="sk-SK" dirty="0" err="1"/>
              <a:t>those</a:t>
            </a:r>
            <a:r>
              <a:rPr lang="sk-SK" dirty="0"/>
              <a:t> </a:t>
            </a:r>
            <a:r>
              <a:rPr lang="sk-SK" dirty="0" err="1"/>
              <a:t>that</a:t>
            </a:r>
            <a:r>
              <a:rPr lang="sk-SK" dirty="0"/>
              <a:t> do </a:t>
            </a:r>
            <a:r>
              <a:rPr lang="sk-SK" dirty="0" err="1"/>
              <a:t>not</a:t>
            </a:r>
            <a:endParaRPr lang="sk-SK" dirty="0"/>
          </a:p>
          <a:p>
            <a:pPr algn="just"/>
            <a:endParaRPr lang="en-US" dirty="0"/>
          </a:p>
        </p:txBody>
      </p:sp>
    </p:spTree>
    <p:extLst>
      <p:ext uri="{BB962C8B-B14F-4D97-AF65-F5344CB8AC3E}">
        <p14:creationId xmlns:p14="http://schemas.microsoft.com/office/powerpoint/2010/main" val="132399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0B11-2A26-6340-9FF8-2EC6DA075ADF}"/>
              </a:ext>
            </a:extLst>
          </p:cNvPr>
          <p:cNvSpPr>
            <a:spLocks noGrp="1"/>
          </p:cNvSpPr>
          <p:nvPr>
            <p:ph type="title"/>
          </p:nvPr>
        </p:nvSpPr>
        <p:spPr>
          <a:xfrm>
            <a:off x="2352262" y="365125"/>
            <a:ext cx="7693025" cy="1325563"/>
          </a:xfrm>
        </p:spPr>
        <p:txBody>
          <a:bodyPr/>
          <a:lstStyle/>
          <a:p>
            <a:pPr algn="ctr"/>
            <a:r>
              <a:rPr lang="en-US" b="1" dirty="0"/>
              <a:t>Elections and parliaments</a:t>
            </a:r>
          </a:p>
        </p:txBody>
      </p:sp>
      <p:sp>
        <p:nvSpPr>
          <p:cNvPr id="3" name="Content Placeholder 2">
            <a:extLst>
              <a:ext uri="{FF2B5EF4-FFF2-40B4-BE49-F238E27FC236}">
                <a16:creationId xmlns:a16="http://schemas.microsoft.com/office/drawing/2014/main" id="{EFE67AAF-3415-5648-9363-61DFD8ABC856}"/>
              </a:ext>
            </a:extLst>
          </p:cNvPr>
          <p:cNvSpPr>
            <a:spLocks noGrp="1"/>
          </p:cNvSpPr>
          <p:nvPr>
            <p:ph idx="1"/>
          </p:nvPr>
        </p:nvSpPr>
        <p:spPr>
          <a:xfrm>
            <a:off x="2352262" y="2030140"/>
            <a:ext cx="7693025" cy="4307160"/>
          </a:xfrm>
        </p:spPr>
        <p:txBody>
          <a:bodyPr/>
          <a:lstStyle/>
          <a:p>
            <a:pPr algn="just"/>
            <a:r>
              <a:rPr lang="sk-SK" sz="2600" dirty="0" err="1"/>
              <a:t>fraudulent</a:t>
            </a:r>
            <a:r>
              <a:rPr lang="sk-SK" sz="2600" dirty="0"/>
              <a:t> </a:t>
            </a:r>
            <a:r>
              <a:rPr lang="sk-SK" sz="2600" dirty="0" err="1"/>
              <a:t>elections</a:t>
            </a:r>
            <a:r>
              <a:rPr lang="sk-SK" sz="2600" dirty="0"/>
              <a:t> and </a:t>
            </a:r>
            <a:r>
              <a:rPr lang="sk-SK" sz="2600" dirty="0" err="1"/>
              <a:t>weak</a:t>
            </a:r>
            <a:r>
              <a:rPr lang="sk-SK" sz="2600" dirty="0"/>
              <a:t> </a:t>
            </a:r>
            <a:r>
              <a:rPr lang="sk-SK" sz="2600" dirty="0" err="1"/>
              <a:t>legislatures</a:t>
            </a:r>
            <a:r>
              <a:rPr lang="sk-SK" sz="2600" dirty="0"/>
              <a:t> are </a:t>
            </a:r>
            <a:r>
              <a:rPr lang="sk-SK" sz="2600" dirty="0" err="1"/>
              <a:t>useful</a:t>
            </a:r>
            <a:r>
              <a:rPr lang="sk-SK" sz="2600" dirty="0"/>
              <a:t> to </a:t>
            </a:r>
            <a:r>
              <a:rPr lang="sk-SK" sz="2600" dirty="0" err="1"/>
              <a:t>autocrats</a:t>
            </a:r>
            <a:r>
              <a:rPr lang="sk-SK" sz="2600" dirty="0"/>
              <a:t>: </a:t>
            </a:r>
          </a:p>
          <a:p>
            <a:pPr algn="just"/>
            <a:r>
              <a:rPr lang="sk-SK" sz="2600" dirty="0" err="1"/>
              <a:t>they</a:t>
            </a:r>
            <a:r>
              <a:rPr lang="sk-SK" sz="2600" dirty="0"/>
              <a:t> </a:t>
            </a:r>
            <a:r>
              <a:rPr lang="sk-SK" sz="2600" dirty="0" err="1"/>
              <a:t>offer</a:t>
            </a:r>
            <a:r>
              <a:rPr lang="sk-SK" sz="2600" dirty="0"/>
              <a:t> a </a:t>
            </a:r>
            <a:r>
              <a:rPr lang="sk-SK" sz="2600" dirty="0" err="1"/>
              <a:t>way</a:t>
            </a:r>
            <a:r>
              <a:rPr lang="sk-SK" sz="2600" dirty="0"/>
              <a:t> </a:t>
            </a:r>
            <a:r>
              <a:rPr lang="sk-SK" sz="2600" dirty="0" err="1"/>
              <a:t>for</a:t>
            </a:r>
            <a:r>
              <a:rPr lang="sk-SK" sz="2600" dirty="0"/>
              <a:t> </a:t>
            </a:r>
            <a:r>
              <a:rPr lang="sk-SK" sz="2600" dirty="0" err="1"/>
              <a:t>dictators</a:t>
            </a:r>
            <a:r>
              <a:rPr lang="sk-SK" sz="2600" dirty="0"/>
              <a:t> to monitor </a:t>
            </a:r>
            <a:r>
              <a:rPr lang="sk-SK" sz="2600" dirty="0" err="1"/>
              <a:t>their</a:t>
            </a:r>
            <a:r>
              <a:rPr lang="sk-SK" sz="2600" dirty="0"/>
              <a:t> </a:t>
            </a:r>
            <a:r>
              <a:rPr lang="sk-SK" sz="2600" dirty="0" err="1"/>
              <a:t>own</a:t>
            </a:r>
            <a:r>
              <a:rPr lang="sk-SK" sz="2600" dirty="0"/>
              <a:t> </a:t>
            </a:r>
            <a:r>
              <a:rPr lang="sk-SK" sz="2600" dirty="0" err="1"/>
              <a:t>regimes</a:t>
            </a:r>
            <a:endParaRPr lang="sk-SK" sz="2600" dirty="0"/>
          </a:p>
          <a:p>
            <a:pPr algn="just"/>
            <a:r>
              <a:rPr lang="sk-SK" sz="2600" dirty="0" err="1"/>
              <a:t>local</a:t>
            </a:r>
            <a:r>
              <a:rPr lang="sk-SK" sz="2600" dirty="0"/>
              <a:t> </a:t>
            </a:r>
            <a:r>
              <a:rPr lang="sk-SK" sz="2600" dirty="0" err="1"/>
              <a:t>elections</a:t>
            </a:r>
            <a:r>
              <a:rPr lang="sk-SK" sz="2600" dirty="0"/>
              <a:t> </a:t>
            </a:r>
            <a:r>
              <a:rPr lang="sk-SK" sz="2600" dirty="0" err="1"/>
              <a:t>reveal</a:t>
            </a:r>
            <a:r>
              <a:rPr lang="sk-SK" sz="2600" dirty="0"/>
              <a:t> </a:t>
            </a:r>
            <a:r>
              <a:rPr lang="sk-SK" sz="2600" dirty="0" err="1"/>
              <a:t>the</a:t>
            </a:r>
            <a:r>
              <a:rPr lang="sk-SK" sz="2600" dirty="0"/>
              <a:t> </a:t>
            </a:r>
            <a:r>
              <a:rPr lang="sk-SK" sz="2600" dirty="0" err="1"/>
              <a:t>competence</a:t>
            </a:r>
            <a:r>
              <a:rPr lang="sk-SK" sz="2600" dirty="0"/>
              <a:t> of </a:t>
            </a:r>
            <a:r>
              <a:rPr lang="sk-SK" sz="2600" dirty="0" err="1"/>
              <a:t>lower</a:t>
            </a:r>
            <a:r>
              <a:rPr lang="sk-SK" sz="2600" dirty="0"/>
              <a:t> party </a:t>
            </a:r>
            <a:r>
              <a:rPr lang="sk-SK" sz="2600" dirty="0" err="1"/>
              <a:t>officials</a:t>
            </a:r>
            <a:r>
              <a:rPr lang="sk-SK" sz="2600" dirty="0"/>
              <a:t> (</a:t>
            </a:r>
            <a:r>
              <a:rPr lang="sk-SK" sz="2600" dirty="0" err="1"/>
              <a:t>low</a:t>
            </a:r>
            <a:r>
              <a:rPr lang="sk-SK" sz="2600" dirty="0"/>
              <a:t> </a:t>
            </a:r>
            <a:r>
              <a:rPr lang="sk-SK" sz="2600" dirty="0" err="1"/>
              <a:t>turnout</a:t>
            </a:r>
            <a:r>
              <a:rPr lang="sk-SK" sz="2600" dirty="0"/>
              <a:t>=</a:t>
            </a:r>
            <a:r>
              <a:rPr lang="sk-SK" sz="2600" dirty="0" err="1"/>
              <a:t>low</a:t>
            </a:r>
            <a:r>
              <a:rPr lang="sk-SK" sz="2600" dirty="0"/>
              <a:t> </a:t>
            </a:r>
            <a:r>
              <a:rPr lang="sk-SK" sz="2600" dirty="0" err="1"/>
              <a:t>ability</a:t>
            </a:r>
            <a:r>
              <a:rPr lang="sk-SK" sz="2600" dirty="0"/>
              <a:t>)</a:t>
            </a:r>
          </a:p>
          <a:p>
            <a:pPr algn="just"/>
            <a:r>
              <a:rPr lang="sk-SK" sz="2600" dirty="0"/>
              <a:t>National </a:t>
            </a:r>
            <a:r>
              <a:rPr lang="sk-SK" sz="2600" dirty="0" err="1"/>
              <a:t>elections</a:t>
            </a:r>
            <a:r>
              <a:rPr lang="sk-SK" sz="2600" dirty="0"/>
              <a:t> </a:t>
            </a:r>
            <a:r>
              <a:rPr lang="sk-SK" sz="2600" dirty="0" err="1"/>
              <a:t>signal</a:t>
            </a:r>
            <a:r>
              <a:rPr lang="sk-SK" sz="2600" dirty="0"/>
              <a:t> </a:t>
            </a:r>
            <a:r>
              <a:rPr lang="sk-SK" sz="2600" dirty="0" err="1"/>
              <a:t>the</a:t>
            </a:r>
            <a:r>
              <a:rPr lang="sk-SK" sz="2600" dirty="0"/>
              <a:t> </a:t>
            </a:r>
            <a:r>
              <a:rPr lang="sk-SK" sz="2600" dirty="0" err="1"/>
              <a:t>government’s</a:t>
            </a:r>
            <a:r>
              <a:rPr lang="sk-SK" sz="2600" dirty="0"/>
              <a:t> </a:t>
            </a:r>
            <a:r>
              <a:rPr lang="sk-SK" sz="2600" dirty="0" err="1"/>
              <a:t>strength</a:t>
            </a:r>
            <a:r>
              <a:rPr lang="sk-SK" sz="2600" dirty="0"/>
              <a:t> to </a:t>
            </a:r>
            <a:r>
              <a:rPr lang="sk-SK" sz="2600" dirty="0" err="1"/>
              <a:t>potential</a:t>
            </a:r>
            <a:r>
              <a:rPr lang="sk-SK" sz="2600" dirty="0"/>
              <a:t> </a:t>
            </a:r>
            <a:r>
              <a:rPr lang="sk-SK" sz="2600" dirty="0" err="1"/>
              <a:t>challengers</a:t>
            </a:r>
            <a:endParaRPr lang="sk-SK" sz="2600" dirty="0"/>
          </a:p>
          <a:p>
            <a:pPr algn="just"/>
            <a:r>
              <a:rPr lang="sk-SK" sz="2600" dirty="0" err="1"/>
              <a:t>Parliaments</a:t>
            </a:r>
            <a:r>
              <a:rPr lang="sk-SK" sz="2600" dirty="0"/>
              <a:t>: to </a:t>
            </a:r>
            <a:r>
              <a:rPr lang="sk-SK" sz="2600" dirty="0" err="1"/>
              <a:t>divide</a:t>
            </a:r>
            <a:r>
              <a:rPr lang="sk-SK" sz="2600" dirty="0"/>
              <a:t> </a:t>
            </a:r>
            <a:r>
              <a:rPr lang="sk-SK" sz="2600" dirty="0" err="1"/>
              <a:t>the</a:t>
            </a:r>
            <a:r>
              <a:rPr lang="sk-SK" sz="2600" dirty="0"/>
              <a:t> </a:t>
            </a:r>
            <a:r>
              <a:rPr lang="sk-SK" sz="2600" dirty="0" err="1"/>
              <a:t>opposition</a:t>
            </a:r>
            <a:r>
              <a:rPr lang="sk-SK" sz="2600" dirty="0"/>
              <a:t> by </a:t>
            </a:r>
            <a:r>
              <a:rPr lang="sk-SK" sz="2600" dirty="0" err="1"/>
              <a:t>strategically</a:t>
            </a:r>
            <a:r>
              <a:rPr lang="sk-SK" sz="2600" dirty="0"/>
              <a:t> </a:t>
            </a:r>
            <a:r>
              <a:rPr lang="sk-SK" sz="2600" dirty="0" err="1"/>
              <a:t>distributing</a:t>
            </a:r>
            <a:r>
              <a:rPr lang="sk-SK" sz="2600" dirty="0"/>
              <a:t> </a:t>
            </a:r>
            <a:r>
              <a:rPr lang="sk-SK" sz="2600" dirty="0" err="1"/>
              <a:t>material</a:t>
            </a:r>
            <a:r>
              <a:rPr lang="sk-SK" sz="2600" dirty="0"/>
              <a:t> </a:t>
            </a:r>
            <a:r>
              <a:rPr lang="sk-SK" sz="2600" dirty="0" err="1"/>
              <a:t>benefits</a:t>
            </a:r>
            <a:endParaRPr lang="en-US" sz="2600" dirty="0"/>
          </a:p>
        </p:txBody>
      </p:sp>
    </p:spTree>
    <p:extLst>
      <p:ext uri="{BB962C8B-B14F-4D97-AF65-F5344CB8AC3E}">
        <p14:creationId xmlns:p14="http://schemas.microsoft.com/office/powerpoint/2010/main" val="185212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New forms of autocracy</a:t>
            </a:r>
          </a:p>
        </p:txBody>
      </p:sp>
      <p:sp>
        <p:nvSpPr>
          <p:cNvPr id="3" name="Content Placeholder 2"/>
          <p:cNvSpPr>
            <a:spLocks noGrp="1"/>
          </p:cNvSpPr>
          <p:nvPr>
            <p:ph idx="1"/>
          </p:nvPr>
        </p:nvSpPr>
        <p:spPr>
          <a:xfrm>
            <a:off x="2362201" y="2362200"/>
            <a:ext cx="7693025" cy="4163144"/>
          </a:xfrm>
        </p:spPr>
        <p:txBody>
          <a:bodyPr>
            <a:noAutofit/>
          </a:bodyPr>
          <a:lstStyle/>
          <a:p>
            <a:pPr algn="just"/>
            <a:r>
              <a:rPr lang="sk-SK" dirty="0" err="1"/>
              <a:t>Geddes</a:t>
            </a:r>
            <a:r>
              <a:rPr lang="sk-SK" dirty="0"/>
              <a:t> et </a:t>
            </a:r>
            <a:r>
              <a:rPr lang="sk-SK" dirty="0" err="1"/>
              <a:t>al</a:t>
            </a:r>
            <a:r>
              <a:rPr lang="sk-SK" dirty="0"/>
              <a:t> </a:t>
            </a:r>
            <a:r>
              <a:rPr lang="sk-SK" dirty="0" err="1"/>
              <a:t>overlook</a:t>
            </a:r>
            <a:r>
              <a:rPr lang="sk-SK" dirty="0"/>
              <a:t> hybrid </a:t>
            </a:r>
            <a:r>
              <a:rPr lang="sk-SK" dirty="0" err="1"/>
              <a:t>regimes</a:t>
            </a:r>
            <a:r>
              <a:rPr lang="sk-SK" dirty="0"/>
              <a:t> in </a:t>
            </a:r>
            <a:r>
              <a:rPr lang="sk-SK" dirty="0" err="1"/>
              <a:t>which</a:t>
            </a:r>
            <a:r>
              <a:rPr lang="sk-SK" dirty="0"/>
              <a:t> </a:t>
            </a:r>
            <a:r>
              <a:rPr lang="sk-SK" dirty="0" err="1"/>
              <a:t>the</a:t>
            </a:r>
            <a:r>
              <a:rPr lang="sk-SK" dirty="0"/>
              <a:t> </a:t>
            </a:r>
            <a:r>
              <a:rPr lang="sk-SK" dirty="0" err="1"/>
              <a:t>playing</a:t>
            </a:r>
            <a:r>
              <a:rPr lang="sk-SK" dirty="0"/>
              <a:t> </a:t>
            </a:r>
            <a:r>
              <a:rPr lang="sk-SK" dirty="0" err="1"/>
              <a:t>field</a:t>
            </a:r>
            <a:r>
              <a:rPr lang="sk-SK" dirty="0"/>
              <a:t> </a:t>
            </a:r>
            <a:r>
              <a:rPr lang="sk-SK" dirty="0" err="1"/>
              <a:t>is</a:t>
            </a:r>
            <a:r>
              <a:rPr lang="sk-SK" dirty="0"/>
              <a:t> </a:t>
            </a:r>
            <a:r>
              <a:rPr lang="sk-SK" dirty="0" err="1"/>
              <a:t>slanted</a:t>
            </a:r>
            <a:r>
              <a:rPr lang="sk-SK" dirty="0"/>
              <a:t> </a:t>
            </a:r>
            <a:r>
              <a:rPr lang="sk-SK" dirty="0" err="1"/>
              <a:t>toward</a:t>
            </a:r>
            <a:r>
              <a:rPr lang="sk-SK" dirty="0"/>
              <a:t> </a:t>
            </a:r>
            <a:r>
              <a:rPr lang="sk-SK" dirty="0" err="1"/>
              <a:t>incumbents</a:t>
            </a:r>
            <a:r>
              <a:rPr lang="sk-SK" dirty="0"/>
              <a:t> </a:t>
            </a:r>
            <a:r>
              <a:rPr lang="sk-SK" dirty="0" err="1"/>
              <a:t>even</a:t>
            </a:r>
            <a:r>
              <a:rPr lang="sk-SK" dirty="0"/>
              <a:t> </a:t>
            </a:r>
            <a:r>
              <a:rPr lang="sk-SK" dirty="0" err="1"/>
              <a:t>if</a:t>
            </a:r>
            <a:r>
              <a:rPr lang="sk-SK" dirty="0"/>
              <a:t> </a:t>
            </a:r>
            <a:r>
              <a:rPr lang="sk-SK" dirty="0" err="1"/>
              <a:t>the</a:t>
            </a:r>
            <a:r>
              <a:rPr lang="sk-SK" dirty="0"/>
              <a:t> </a:t>
            </a:r>
            <a:r>
              <a:rPr lang="sk-SK" dirty="0" err="1"/>
              <a:t>outcome</a:t>
            </a:r>
            <a:r>
              <a:rPr lang="sk-SK" dirty="0"/>
              <a:t> of </a:t>
            </a:r>
            <a:r>
              <a:rPr lang="sk-SK" dirty="0" err="1"/>
              <a:t>any</a:t>
            </a:r>
            <a:r>
              <a:rPr lang="sk-SK" dirty="0"/>
              <a:t> </a:t>
            </a:r>
            <a:r>
              <a:rPr lang="sk-SK" dirty="0" err="1"/>
              <a:t>particular</a:t>
            </a:r>
            <a:r>
              <a:rPr lang="sk-SK" dirty="0"/>
              <a:t> </a:t>
            </a:r>
            <a:r>
              <a:rPr lang="sk-SK" dirty="0" err="1"/>
              <a:t>election</a:t>
            </a:r>
            <a:r>
              <a:rPr lang="sk-SK" dirty="0"/>
              <a:t> </a:t>
            </a:r>
            <a:r>
              <a:rPr lang="sk-SK" dirty="0" err="1"/>
              <a:t>is</a:t>
            </a:r>
            <a:r>
              <a:rPr lang="sk-SK" dirty="0"/>
              <a:t> </a:t>
            </a:r>
            <a:r>
              <a:rPr lang="sk-SK" dirty="0" err="1"/>
              <a:t>not</a:t>
            </a:r>
            <a:r>
              <a:rPr lang="sk-SK" dirty="0"/>
              <a:t> </a:t>
            </a:r>
            <a:r>
              <a:rPr lang="sk-SK" dirty="0" err="1"/>
              <a:t>predetermined</a:t>
            </a:r>
            <a:endParaRPr lang="en-US" dirty="0"/>
          </a:p>
          <a:p>
            <a:pPr algn="just"/>
            <a:r>
              <a:rPr lang="en-US" dirty="0"/>
              <a:t>in the last two decades some 2/3 of autocratic regimes organize multiparty elections</a:t>
            </a:r>
          </a:p>
          <a:p>
            <a:pPr algn="just"/>
            <a:r>
              <a:rPr lang="en-US" dirty="0"/>
              <a:t>absolute autocracies vs. electoral autocracies: elections are held but they do not meet international standards for multiparty competition</a:t>
            </a:r>
          </a:p>
        </p:txBody>
      </p:sp>
    </p:spTree>
    <p:extLst>
      <p:ext uri="{BB962C8B-B14F-4D97-AF65-F5344CB8AC3E}">
        <p14:creationId xmlns:p14="http://schemas.microsoft.com/office/powerpoint/2010/main" val="9072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365125"/>
            <a:ext cx="7693026" cy="1325563"/>
          </a:xfrm>
        </p:spPr>
        <p:txBody>
          <a:bodyPr/>
          <a:lstStyle/>
          <a:p>
            <a:pPr algn="ctr"/>
            <a:r>
              <a:rPr lang="en-US" b="1" dirty="0"/>
              <a:t>New forms of autocracy</a:t>
            </a:r>
          </a:p>
        </p:txBody>
      </p:sp>
      <p:sp>
        <p:nvSpPr>
          <p:cNvPr id="3" name="Content Placeholder 2"/>
          <p:cNvSpPr>
            <a:spLocks noGrp="1"/>
          </p:cNvSpPr>
          <p:nvPr>
            <p:ph idx="1"/>
          </p:nvPr>
        </p:nvSpPr>
        <p:spPr>
          <a:xfrm>
            <a:off x="2362201" y="2362200"/>
            <a:ext cx="7693025" cy="4091136"/>
          </a:xfrm>
        </p:spPr>
        <p:txBody>
          <a:bodyPr>
            <a:normAutofit lnSpcReduction="10000"/>
          </a:bodyPr>
          <a:lstStyle/>
          <a:p>
            <a:pPr algn="just"/>
            <a:r>
              <a:rPr lang="en-US" dirty="0"/>
              <a:t>manipulation of key political institutions :</a:t>
            </a:r>
          </a:p>
          <a:p>
            <a:pPr algn="just"/>
            <a:r>
              <a:rPr lang="en-US" b="1" dirty="0"/>
              <a:t>parliaments: </a:t>
            </a:r>
            <a:r>
              <a:rPr lang="en-US" dirty="0"/>
              <a:t>curbed powers, manipulated composition, fragmentation</a:t>
            </a:r>
          </a:p>
          <a:p>
            <a:pPr algn="just"/>
            <a:r>
              <a:rPr lang="en-US" b="1" dirty="0"/>
              <a:t>elections</a:t>
            </a:r>
            <a:r>
              <a:rPr lang="en-US" dirty="0"/>
              <a:t>: limits on free elections: many opposition candidates not eligible to run, the election results are manipulated, limits on opposition campaigns etc.</a:t>
            </a:r>
          </a:p>
          <a:p>
            <a:pPr algn="just"/>
            <a:r>
              <a:rPr lang="en-US" b="1" dirty="0"/>
              <a:t>media: </a:t>
            </a:r>
            <a:r>
              <a:rPr lang="en-US" dirty="0"/>
              <a:t>state monopoly on print capacities in the country, state-sponsored ads, faked tax problems etc.</a:t>
            </a:r>
          </a:p>
          <a:p>
            <a:pPr marL="0" indent="0" algn="just">
              <a:buNone/>
            </a:pPr>
            <a:endParaRPr lang="en-US" dirty="0"/>
          </a:p>
        </p:txBody>
      </p:sp>
    </p:spTree>
    <p:extLst>
      <p:ext uri="{BB962C8B-B14F-4D97-AF65-F5344CB8AC3E}">
        <p14:creationId xmlns:p14="http://schemas.microsoft.com/office/powerpoint/2010/main" val="4348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12" y="451057"/>
            <a:ext cx="7707355" cy="1325563"/>
          </a:xfrm>
        </p:spPr>
        <p:txBody>
          <a:bodyPr/>
          <a:lstStyle/>
          <a:p>
            <a:pPr algn="ctr"/>
            <a:r>
              <a:rPr lang="en-US" b="1" dirty="0"/>
              <a:t>New forms of autocracy</a:t>
            </a:r>
          </a:p>
        </p:txBody>
      </p:sp>
      <p:sp>
        <p:nvSpPr>
          <p:cNvPr id="3" name="Content Placeholder 2"/>
          <p:cNvSpPr>
            <a:spLocks noGrp="1"/>
          </p:cNvSpPr>
          <p:nvPr>
            <p:ph idx="1"/>
          </p:nvPr>
        </p:nvSpPr>
        <p:spPr>
          <a:xfrm>
            <a:off x="2594111" y="2003425"/>
            <a:ext cx="7707355" cy="4351338"/>
          </a:xfrm>
        </p:spPr>
        <p:txBody>
          <a:bodyPr/>
          <a:lstStyle/>
          <a:p>
            <a:pPr algn="just"/>
            <a:r>
              <a:rPr lang="en-US" b="1" dirty="0"/>
              <a:t>dilemmas for the opposition</a:t>
            </a:r>
            <a:r>
              <a:rPr lang="en-US" dirty="0"/>
              <a:t>: do they take part in elections and thus legitimate the regime, or do they boycott them and thus loose any chance to influence it?</a:t>
            </a:r>
          </a:p>
          <a:p>
            <a:pPr algn="just"/>
            <a:r>
              <a:rPr lang="en-US" b="1" dirty="0"/>
              <a:t>risks for the regime</a:t>
            </a:r>
            <a:r>
              <a:rPr lang="en-US" dirty="0"/>
              <a:t>: it is impossible to allow autonomous institutions AND completely exclude the possibility of the opposition to take over</a:t>
            </a:r>
          </a:p>
        </p:txBody>
      </p:sp>
    </p:spTree>
    <p:extLst>
      <p:ext uri="{BB962C8B-B14F-4D97-AF65-F5344CB8AC3E}">
        <p14:creationId xmlns:p14="http://schemas.microsoft.com/office/powerpoint/2010/main" val="41857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C440-B262-2848-B369-61339F991FEA}"/>
              </a:ext>
            </a:extLst>
          </p:cNvPr>
          <p:cNvSpPr>
            <a:spLocks noGrp="1"/>
          </p:cNvSpPr>
          <p:nvPr>
            <p:ph type="title"/>
          </p:nvPr>
        </p:nvSpPr>
        <p:spPr>
          <a:xfrm>
            <a:off x="2355574" y="365125"/>
            <a:ext cx="7573617" cy="1325563"/>
          </a:xfrm>
        </p:spPr>
        <p:txBody>
          <a:bodyPr/>
          <a:lstStyle/>
          <a:p>
            <a:pPr algn="ctr"/>
            <a:r>
              <a:rPr lang="en-US" b="1" dirty="0"/>
              <a:t>Autocracies and Civil Wars</a:t>
            </a:r>
          </a:p>
        </p:txBody>
      </p:sp>
      <p:sp>
        <p:nvSpPr>
          <p:cNvPr id="3" name="Content Placeholder 2">
            <a:extLst>
              <a:ext uri="{FF2B5EF4-FFF2-40B4-BE49-F238E27FC236}">
                <a16:creationId xmlns:a16="http://schemas.microsoft.com/office/drawing/2014/main" id="{18963862-7C43-3D49-B559-05AE84EB9EE2}"/>
              </a:ext>
            </a:extLst>
          </p:cNvPr>
          <p:cNvSpPr>
            <a:spLocks noGrp="1"/>
          </p:cNvSpPr>
          <p:nvPr>
            <p:ph idx="1"/>
          </p:nvPr>
        </p:nvSpPr>
        <p:spPr>
          <a:xfrm>
            <a:off x="2355574" y="1825625"/>
            <a:ext cx="7573617" cy="4351338"/>
          </a:xfrm>
        </p:spPr>
        <p:txBody>
          <a:bodyPr>
            <a:normAutofit fontScale="85000" lnSpcReduction="10000"/>
          </a:bodyPr>
          <a:lstStyle/>
          <a:p>
            <a:pPr algn="just"/>
            <a:r>
              <a:rPr lang="en-US" dirty="0" err="1"/>
              <a:t>Fjelde</a:t>
            </a:r>
            <a:r>
              <a:rPr lang="en-US" dirty="0"/>
              <a:t> (2010) argues that to avoid rebellion aimed at overthrowing the regime, autocrats have two instruments: </a:t>
            </a:r>
          </a:p>
          <a:p>
            <a:pPr algn="just"/>
            <a:r>
              <a:rPr lang="en-US" b="1" dirty="0"/>
              <a:t>coercion</a:t>
            </a:r>
            <a:r>
              <a:rPr lang="en-US" dirty="0"/>
              <a:t>, that is, to marginalize or eliminate political opponents by force, and </a:t>
            </a:r>
          </a:p>
          <a:p>
            <a:pPr algn="just"/>
            <a:r>
              <a:rPr lang="en-US" b="1" dirty="0"/>
              <a:t>co-optation, </a:t>
            </a:r>
            <a:r>
              <a:rPr lang="en-US" dirty="0"/>
              <a:t>i.e., to transform opponents into supporters through offers of spoils such as power positions and rents</a:t>
            </a:r>
          </a:p>
          <a:p>
            <a:pPr algn="just"/>
            <a:r>
              <a:rPr lang="en-US" dirty="0"/>
              <a:t>the capacity for both efficient coercion and co-optation is conditioned by the regime’s institutional infrastructure:</a:t>
            </a:r>
          </a:p>
          <a:p>
            <a:pPr algn="just"/>
            <a:r>
              <a:rPr lang="en-US" dirty="0"/>
              <a:t>Authoritarian regimes exhibit predictable differences in their ability to avoid organized violent challenges to their authority</a:t>
            </a:r>
            <a:r>
              <a:rPr lang="en-SK" dirty="0"/>
              <a:t> </a:t>
            </a:r>
            <a:endParaRPr lang="en-US" dirty="0"/>
          </a:p>
        </p:txBody>
      </p:sp>
    </p:spTree>
    <p:extLst>
      <p:ext uri="{BB962C8B-B14F-4D97-AF65-F5344CB8AC3E}">
        <p14:creationId xmlns:p14="http://schemas.microsoft.com/office/powerpoint/2010/main" val="402235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7B68-30EC-8B4A-BD24-6D93A73BF798}"/>
              </a:ext>
            </a:extLst>
          </p:cNvPr>
          <p:cNvSpPr>
            <a:spLocks noGrp="1"/>
          </p:cNvSpPr>
          <p:nvPr>
            <p:ph type="title"/>
          </p:nvPr>
        </p:nvSpPr>
        <p:spPr>
          <a:xfrm>
            <a:off x="2534478" y="365125"/>
            <a:ext cx="7205870" cy="1325563"/>
          </a:xfrm>
        </p:spPr>
        <p:txBody>
          <a:bodyPr/>
          <a:lstStyle/>
          <a:p>
            <a:pPr algn="ctr"/>
            <a:r>
              <a:rPr lang="en-US" b="1" dirty="0"/>
              <a:t>Autocracies and Civil Wars</a:t>
            </a:r>
            <a:endParaRPr lang="en-US" dirty="0"/>
          </a:p>
        </p:txBody>
      </p:sp>
      <p:sp>
        <p:nvSpPr>
          <p:cNvPr id="3" name="Content Placeholder 2">
            <a:extLst>
              <a:ext uri="{FF2B5EF4-FFF2-40B4-BE49-F238E27FC236}">
                <a16:creationId xmlns:a16="http://schemas.microsoft.com/office/drawing/2014/main" id="{94880D37-9F78-0047-94E7-D1423DD1B4DD}"/>
              </a:ext>
            </a:extLst>
          </p:cNvPr>
          <p:cNvSpPr>
            <a:spLocks noGrp="1"/>
          </p:cNvSpPr>
          <p:nvPr>
            <p:ph idx="1"/>
          </p:nvPr>
        </p:nvSpPr>
        <p:spPr>
          <a:xfrm>
            <a:off x="2534478" y="1825625"/>
            <a:ext cx="7205870" cy="4351338"/>
          </a:xfrm>
        </p:spPr>
        <p:txBody>
          <a:bodyPr>
            <a:normAutofit fontScale="92500" lnSpcReduction="10000"/>
          </a:bodyPr>
          <a:lstStyle/>
          <a:p>
            <a:pPr algn="just"/>
            <a:r>
              <a:rPr lang="en-US" dirty="0"/>
              <a:t>dictators who govern through political parties are more able to forcefully control and buy off opposition than dictators who either rely on the military to stay in power, or who coordinate their rule through the royal family</a:t>
            </a:r>
            <a:r>
              <a:rPr lang="en-SK" dirty="0"/>
              <a:t> </a:t>
            </a:r>
          </a:p>
          <a:p>
            <a:pPr algn="just"/>
            <a:r>
              <a:rPr lang="en-US" dirty="0"/>
              <a:t>military regimes and multi-party electoral autocracies run a higher risk of conflict than single-party authoritarian regimes. </a:t>
            </a:r>
          </a:p>
          <a:p>
            <a:pPr algn="just"/>
            <a:r>
              <a:rPr lang="en-US" dirty="0"/>
              <a:t>This is because military regimes lack the institutional base for co-opting political opposition and retaining the support of critical backers within the non-democratic polity</a:t>
            </a:r>
            <a:r>
              <a:rPr lang="en-SK" dirty="0"/>
              <a:t> </a:t>
            </a:r>
            <a:endParaRPr lang="en-US" dirty="0"/>
          </a:p>
        </p:txBody>
      </p:sp>
    </p:spTree>
    <p:extLst>
      <p:ext uri="{BB962C8B-B14F-4D97-AF65-F5344CB8AC3E}">
        <p14:creationId xmlns:p14="http://schemas.microsoft.com/office/powerpoint/2010/main" val="116329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0E0B-36C9-1F48-8B17-3FD87493A99A}"/>
              </a:ext>
            </a:extLst>
          </p:cNvPr>
          <p:cNvSpPr>
            <a:spLocks noGrp="1"/>
          </p:cNvSpPr>
          <p:nvPr>
            <p:ph type="title"/>
          </p:nvPr>
        </p:nvSpPr>
        <p:spPr>
          <a:xfrm>
            <a:off x="2305878" y="365125"/>
            <a:ext cx="7225749" cy="1325563"/>
          </a:xfrm>
        </p:spPr>
        <p:txBody>
          <a:bodyPr/>
          <a:lstStyle/>
          <a:p>
            <a:pPr algn="ctr"/>
            <a:r>
              <a:rPr lang="en-US" b="1" dirty="0"/>
              <a:t>Sanctions, Autocratic Regimes, and Conflict</a:t>
            </a:r>
            <a:endParaRPr lang="en-US" dirty="0"/>
          </a:p>
        </p:txBody>
      </p:sp>
      <p:sp>
        <p:nvSpPr>
          <p:cNvPr id="3" name="Content Placeholder 2">
            <a:extLst>
              <a:ext uri="{FF2B5EF4-FFF2-40B4-BE49-F238E27FC236}">
                <a16:creationId xmlns:a16="http://schemas.microsoft.com/office/drawing/2014/main" id="{2731C9E6-8518-D540-85FC-88A83AB12238}"/>
              </a:ext>
            </a:extLst>
          </p:cNvPr>
          <p:cNvSpPr>
            <a:spLocks noGrp="1"/>
          </p:cNvSpPr>
          <p:nvPr>
            <p:ph idx="1"/>
          </p:nvPr>
        </p:nvSpPr>
        <p:spPr>
          <a:xfrm>
            <a:off x="2226365" y="1825624"/>
            <a:ext cx="7305262" cy="4816475"/>
          </a:xfrm>
        </p:spPr>
        <p:txBody>
          <a:bodyPr>
            <a:noAutofit/>
          </a:bodyPr>
          <a:lstStyle/>
          <a:p>
            <a:pPr algn="just"/>
            <a:r>
              <a:rPr lang="en-US" sz="2700" dirty="0"/>
              <a:t>economic sanctions destabilize personalist dictatorships but have little influence on the durability of party-based regimes and military juntas</a:t>
            </a:r>
          </a:p>
          <a:p>
            <a:pPr algn="just"/>
            <a:r>
              <a:rPr lang="en-US" sz="2700" dirty="0"/>
              <a:t>If the power is concentrated in the hands of the individual leader, it not only shapes how the dictator behaves but also increases the chances he faces a particularly nasty fate when he exits from power</a:t>
            </a:r>
            <a:r>
              <a:rPr lang="en-SK" sz="2700" dirty="0"/>
              <a:t> </a:t>
            </a:r>
          </a:p>
          <a:p>
            <a:pPr algn="just"/>
            <a:r>
              <a:rPr lang="en-US" sz="2700" dirty="0"/>
              <a:t>personal dictators rarely concede to sanctions: their under-institutionalized rule prevents them from controlling the transition via negotiated exit</a:t>
            </a:r>
            <a:endParaRPr lang="en-SK" sz="2700" dirty="0"/>
          </a:p>
        </p:txBody>
      </p:sp>
    </p:spTree>
    <p:extLst>
      <p:ext uri="{BB962C8B-B14F-4D97-AF65-F5344CB8AC3E}">
        <p14:creationId xmlns:p14="http://schemas.microsoft.com/office/powerpoint/2010/main" val="231506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Autocratic regimes</a:t>
            </a:r>
          </a:p>
        </p:txBody>
      </p:sp>
      <p:sp>
        <p:nvSpPr>
          <p:cNvPr id="3" name="Content Placeholder 2"/>
          <p:cNvSpPr>
            <a:spLocks noGrp="1"/>
          </p:cNvSpPr>
          <p:nvPr>
            <p:ph idx="1"/>
          </p:nvPr>
        </p:nvSpPr>
        <p:spPr>
          <a:xfrm>
            <a:off x="2362201" y="1690688"/>
            <a:ext cx="7693025" cy="4307160"/>
          </a:xfrm>
        </p:spPr>
        <p:txBody>
          <a:bodyPr>
            <a:normAutofit lnSpcReduction="10000"/>
          </a:bodyPr>
          <a:lstStyle/>
          <a:p>
            <a:pPr algn="just">
              <a:lnSpc>
                <a:spcPct val="120000"/>
              </a:lnSpc>
            </a:pPr>
            <a:r>
              <a:rPr lang="en-GB" dirty="0">
                <a:solidFill>
                  <a:srgbClr val="000000"/>
                </a:solidFill>
                <a:latin typeface="Calibri" panose="020F0502020204030204" pitchFamily="34" charset="0"/>
                <a:cs typeface="Calibri" panose="020F0502020204030204" pitchFamily="34" charset="0"/>
              </a:rPr>
              <a:t>non-democratic (autocratic) regime refers to all regimes that are not fully democratic</a:t>
            </a:r>
          </a:p>
          <a:p>
            <a:pPr algn="just">
              <a:lnSpc>
                <a:spcPct val="120000"/>
              </a:lnSpc>
            </a:pPr>
            <a:r>
              <a:rPr lang="en-GB" dirty="0">
                <a:solidFill>
                  <a:srgbClr val="000000"/>
                </a:solidFill>
                <a:latin typeface="Calibri" panose="020F0502020204030204" pitchFamily="34" charset="0"/>
                <a:cs typeface="Calibri" panose="020F0502020204030204" pitchFamily="34" charset="0"/>
              </a:rPr>
              <a:t>a very heterogeneous category; censorship and repressions are probably the only shared characteristics</a:t>
            </a:r>
          </a:p>
          <a:p>
            <a:pPr algn="just">
              <a:lnSpc>
                <a:spcPct val="120000"/>
              </a:lnSpc>
            </a:pPr>
            <a:r>
              <a:rPr lang="en-GB" dirty="0">
                <a:solidFill>
                  <a:srgbClr val="000000"/>
                </a:solidFill>
                <a:latin typeface="Calibri" panose="020F0502020204030204" pitchFamily="34" charset="0"/>
                <a:cs typeface="Calibri" panose="020F0502020204030204" pitchFamily="34" charset="0"/>
              </a:rPr>
              <a:t>they differ in the characteristics of their rulers, in the legitimacy they claim, and in the means with which they control power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92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B12E-E512-7E40-8CD2-6CC54067F361}"/>
              </a:ext>
            </a:extLst>
          </p:cNvPr>
          <p:cNvSpPr>
            <a:spLocks noGrp="1"/>
          </p:cNvSpPr>
          <p:nvPr>
            <p:ph type="title"/>
          </p:nvPr>
        </p:nvSpPr>
        <p:spPr>
          <a:xfrm>
            <a:off x="2584174" y="365125"/>
            <a:ext cx="7335078" cy="1325563"/>
          </a:xfrm>
        </p:spPr>
        <p:txBody>
          <a:bodyPr/>
          <a:lstStyle/>
          <a:p>
            <a:pPr algn="ctr"/>
            <a:r>
              <a:rPr lang="en-US" b="1" dirty="0"/>
              <a:t>Sanctions, Autocratic Regimes, and Conflict</a:t>
            </a:r>
            <a:endParaRPr lang="en-US" dirty="0"/>
          </a:p>
        </p:txBody>
      </p:sp>
      <p:sp>
        <p:nvSpPr>
          <p:cNvPr id="3" name="Content Placeholder 2">
            <a:extLst>
              <a:ext uri="{FF2B5EF4-FFF2-40B4-BE49-F238E27FC236}">
                <a16:creationId xmlns:a16="http://schemas.microsoft.com/office/drawing/2014/main" id="{67408658-B3B5-A442-B463-295B4E2A9BF8}"/>
              </a:ext>
            </a:extLst>
          </p:cNvPr>
          <p:cNvSpPr>
            <a:spLocks noGrp="1"/>
          </p:cNvSpPr>
          <p:nvPr>
            <p:ph idx="1"/>
          </p:nvPr>
        </p:nvSpPr>
        <p:spPr>
          <a:xfrm>
            <a:off x="2584174" y="1825625"/>
            <a:ext cx="7335078" cy="4351338"/>
          </a:xfrm>
        </p:spPr>
        <p:txBody>
          <a:bodyPr>
            <a:normAutofit fontScale="92500" lnSpcReduction="20000"/>
          </a:bodyPr>
          <a:lstStyle/>
          <a:p>
            <a:pPr algn="just"/>
            <a:r>
              <a:rPr lang="en-US" dirty="0"/>
              <a:t>personal rulers cannot credibly commit to institutional transformations offering power sharing</a:t>
            </a:r>
            <a:r>
              <a:rPr lang="en-SK" dirty="0"/>
              <a:t> to the opponents</a:t>
            </a:r>
          </a:p>
          <a:p>
            <a:pPr algn="just"/>
            <a:r>
              <a:rPr lang="en-US" dirty="0"/>
              <a:t>regimes sometimes respond to sanctions by increasing political repression, particularly when sanctions fuel popular dissent </a:t>
            </a:r>
          </a:p>
          <a:p>
            <a:pPr algn="just"/>
            <a:r>
              <a:rPr lang="en-US" dirty="0"/>
              <a:t>sanctions are most strongly associated with increased repression in personalist dictatorships</a:t>
            </a:r>
            <a:r>
              <a:rPr lang="en-SK" dirty="0"/>
              <a:t> and less so in other autocracies</a:t>
            </a:r>
          </a:p>
          <a:p>
            <a:pPr fontAlgn="base"/>
            <a:r>
              <a:rPr lang="en-US" dirty="0"/>
              <a:t>sanctions are economically costly for the regime but are only likely to produce political change when these economic costs translate into political costs for the regime</a:t>
            </a:r>
            <a:endParaRPr lang="en-SK" dirty="0"/>
          </a:p>
        </p:txBody>
      </p:sp>
    </p:spTree>
    <p:extLst>
      <p:ext uri="{BB962C8B-B14F-4D97-AF65-F5344CB8AC3E}">
        <p14:creationId xmlns:p14="http://schemas.microsoft.com/office/powerpoint/2010/main" val="75330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F5F7-F5C8-8E45-BB21-600FA58A0A0B}"/>
              </a:ext>
            </a:extLst>
          </p:cNvPr>
          <p:cNvSpPr>
            <a:spLocks noGrp="1"/>
          </p:cNvSpPr>
          <p:nvPr>
            <p:ph type="title"/>
          </p:nvPr>
        </p:nvSpPr>
        <p:spPr>
          <a:xfrm>
            <a:off x="2365512" y="365125"/>
            <a:ext cx="7195931" cy="1325563"/>
          </a:xfrm>
        </p:spPr>
        <p:txBody>
          <a:bodyPr/>
          <a:lstStyle/>
          <a:p>
            <a:pPr algn="ctr"/>
            <a:r>
              <a:rPr lang="en-US" b="1" dirty="0"/>
              <a:t>Sanctions: Weakening Elite Cohesion</a:t>
            </a:r>
            <a:endParaRPr lang="en-US" dirty="0"/>
          </a:p>
        </p:txBody>
      </p:sp>
      <p:sp>
        <p:nvSpPr>
          <p:cNvPr id="3" name="Content Placeholder 2">
            <a:extLst>
              <a:ext uri="{FF2B5EF4-FFF2-40B4-BE49-F238E27FC236}">
                <a16:creationId xmlns:a16="http://schemas.microsoft.com/office/drawing/2014/main" id="{E41A5473-BCC9-EE4F-829F-DA9A27900AD1}"/>
              </a:ext>
            </a:extLst>
          </p:cNvPr>
          <p:cNvSpPr>
            <a:spLocks noGrp="1"/>
          </p:cNvSpPr>
          <p:nvPr>
            <p:ph idx="1"/>
          </p:nvPr>
        </p:nvSpPr>
        <p:spPr>
          <a:xfrm>
            <a:off x="2365513" y="1825625"/>
            <a:ext cx="7414592" cy="4351338"/>
          </a:xfrm>
        </p:spPr>
        <p:txBody>
          <a:bodyPr>
            <a:normAutofit fontScale="92500"/>
          </a:bodyPr>
          <a:lstStyle/>
          <a:p>
            <a:pPr algn="just"/>
            <a:r>
              <a:rPr lang="en-US" dirty="0"/>
              <a:t>sanctions may weaken elite cohesion, lead to defections from the ruling coalition – doubts about stability and future private profits</a:t>
            </a:r>
          </a:p>
          <a:p>
            <a:pPr algn="just"/>
            <a:r>
              <a:rPr lang="en-US" dirty="0"/>
              <a:t>sanctions thus signal international disapproval and reduce the resources available for state patronage</a:t>
            </a:r>
          </a:p>
          <a:p>
            <a:pPr algn="just"/>
            <a:r>
              <a:rPr lang="en-US" dirty="0"/>
              <a:t>for example, sanctions against Trujillo’s regime in the Dominican Republic and Idi Amin’s regime in Uganda decreased the sugar and coffee exports upon which the respective regimes relied, causing elite defection among both civilian and military elites</a:t>
            </a:r>
            <a:endParaRPr lang="en-SK" dirty="0"/>
          </a:p>
        </p:txBody>
      </p:sp>
    </p:spTree>
    <p:extLst>
      <p:ext uri="{BB962C8B-B14F-4D97-AF65-F5344CB8AC3E}">
        <p14:creationId xmlns:p14="http://schemas.microsoft.com/office/powerpoint/2010/main" val="77166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1978-F2BB-3D4C-B6E3-ED1E0EC098CE}"/>
              </a:ext>
            </a:extLst>
          </p:cNvPr>
          <p:cNvSpPr>
            <a:spLocks noGrp="1"/>
          </p:cNvSpPr>
          <p:nvPr>
            <p:ph type="title"/>
          </p:nvPr>
        </p:nvSpPr>
        <p:spPr>
          <a:xfrm>
            <a:off x="2216426" y="365125"/>
            <a:ext cx="7802217" cy="1325563"/>
          </a:xfrm>
        </p:spPr>
        <p:txBody>
          <a:bodyPr/>
          <a:lstStyle/>
          <a:p>
            <a:pPr algn="ctr"/>
            <a:r>
              <a:rPr lang="en-US" b="1" dirty="0"/>
              <a:t>Sanctions: Empowering the Opponents</a:t>
            </a:r>
          </a:p>
        </p:txBody>
      </p:sp>
      <p:sp>
        <p:nvSpPr>
          <p:cNvPr id="3" name="Content Placeholder 2">
            <a:extLst>
              <a:ext uri="{FF2B5EF4-FFF2-40B4-BE49-F238E27FC236}">
                <a16:creationId xmlns:a16="http://schemas.microsoft.com/office/drawing/2014/main" id="{6002ED79-D68C-4841-B71D-2626407E5E5D}"/>
              </a:ext>
            </a:extLst>
          </p:cNvPr>
          <p:cNvSpPr>
            <a:spLocks noGrp="1"/>
          </p:cNvSpPr>
          <p:nvPr>
            <p:ph idx="1"/>
          </p:nvPr>
        </p:nvSpPr>
        <p:spPr>
          <a:xfrm>
            <a:off x="2216426" y="1825625"/>
            <a:ext cx="7802217" cy="4351338"/>
          </a:xfrm>
        </p:spPr>
        <p:txBody>
          <a:bodyPr/>
          <a:lstStyle/>
          <a:p>
            <a:pPr algn="just"/>
            <a:r>
              <a:rPr lang="en-US" dirty="0"/>
              <a:t>sanctions can increase the capacities and resolve of groups outside the regime coalition (e.g. South Africa under the apartheid regime)</a:t>
            </a:r>
          </a:p>
          <a:p>
            <a:pPr algn="just"/>
            <a:r>
              <a:rPr lang="en-US" dirty="0"/>
              <a:t>opposition groups may be emboldened by sanctions, particularly if sanction-induced economic pain breeds popular dissent, increasing the likelihood of uprisings and civil wars</a:t>
            </a:r>
            <a:endParaRPr lang="en-SK" dirty="0"/>
          </a:p>
          <a:p>
            <a:pPr algn="just"/>
            <a:r>
              <a:rPr lang="en-US" dirty="0"/>
              <a:t>However, one can also find mechanisms through which sanctions may stabilize the regimes they want to undermine</a:t>
            </a:r>
            <a:endParaRPr lang="en-SK" dirty="0"/>
          </a:p>
          <a:p>
            <a:pPr algn="just"/>
            <a:endParaRPr lang="en-US" dirty="0"/>
          </a:p>
        </p:txBody>
      </p:sp>
    </p:spTree>
    <p:extLst>
      <p:ext uri="{BB962C8B-B14F-4D97-AF65-F5344CB8AC3E}">
        <p14:creationId xmlns:p14="http://schemas.microsoft.com/office/powerpoint/2010/main" val="215931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95B4-73C0-5642-B719-6E921E61256A}"/>
              </a:ext>
            </a:extLst>
          </p:cNvPr>
          <p:cNvSpPr>
            <a:spLocks noGrp="1"/>
          </p:cNvSpPr>
          <p:nvPr>
            <p:ph type="title"/>
          </p:nvPr>
        </p:nvSpPr>
        <p:spPr>
          <a:xfrm>
            <a:off x="1818860" y="365125"/>
            <a:ext cx="8451575" cy="1325563"/>
          </a:xfrm>
        </p:spPr>
        <p:txBody>
          <a:bodyPr/>
          <a:lstStyle/>
          <a:p>
            <a:pPr algn="ctr"/>
            <a:r>
              <a:rPr lang="en-US" b="1" dirty="0"/>
              <a:t>Sanctions: The Reversed Effects</a:t>
            </a:r>
          </a:p>
        </p:txBody>
      </p:sp>
      <p:sp>
        <p:nvSpPr>
          <p:cNvPr id="3" name="Content Placeholder 2">
            <a:extLst>
              <a:ext uri="{FF2B5EF4-FFF2-40B4-BE49-F238E27FC236}">
                <a16:creationId xmlns:a16="http://schemas.microsoft.com/office/drawing/2014/main" id="{BFFF6E35-8486-6B4F-8A93-EFDD53EB69AD}"/>
              </a:ext>
            </a:extLst>
          </p:cNvPr>
          <p:cNvSpPr>
            <a:spLocks noGrp="1"/>
          </p:cNvSpPr>
          <p:nvPr>
            <p:ph idx="1"/>
          </p:nvPr>
        </p:nvSpPr>
        <p:spPr>
          <a:xfrm>
            <a:off x="1818861" y="1795808"/>
            <a:ext cx="8451574" cy="4351338"/>
          </a:xfrm>
        </p:spPr>
        <p:txBody>
          <a:bodyPr>
            <a:normAutofit fontScale="92500" lnSpcReduction="20000"/>
          </a:bodyPr>
          <a:lstStyle/>
          <a:p>
            <a:pPr algn="just"/>
            <a:r>
              <a:rPr lang="en-US" dirty="0"/>
              <a:t>1. economic pressure may reduce material resources for opposition groups while simultaneously increasing resources for the regime</a:t>
            </a:r>
          </a:p>
          <a:p>
            <a:pPr algn="just"/>
            <a:r>
              <a:rPr lang="en-US" dirty="0"/>
              <a:t>sanctions targeting </a:t>
            </a:r>
            <a:r>
              <a:rPr lang="en-US" dirty="0" err="1"/>
              <a:t>Milošević’s</a:t>
            </a:r>
            <a:r>
              <a:rPr lang="en-US" dirty="0"/>
              <a:t> regime in Serbia strengthened the regime by giving him more control over the economy.</a:t>
            </a:r>
            <a:endParaRPr lang="en-SK" dirty="0"/>
          </a:p>
          <a:p>
            <a:pPr algn="just"/>
            <a:r>
              <a:rPr lang="en-US" dirty="0"/>
              <a:t>2. sanctions might reduce conflict risk by increasing popular support for the regime </a:t>
            </a:r>
          </a:p>
          <a:p>
            <a:pPr algn="just"/>
            <a:r>
              <a:rPr lang="en-US" dirty="0"/>
              <a:t>if elites successfully shift blame for economic hardships to “the sender” </a:t>
            </a:r>
          </a:p>
          <a:p>
            <a:pPr algn="just"/>
            <a:r>
              <a:rPr lang="en-US" dirty="0"/>
              <a:t>by mobilizing nationalistic sentiments in response to sanctions, the regimes may create a “rally-around-the-flag effect”</a:t>
            </a:r>
            <a:endParaRPr lang="en-SK" dirty="0"/>
          </a:p>
        </p:txBody>
      </p:sp>
    </p:spTree>
    <p:extLst>
      <p:ext uri="{BB962C8B-B14F-4D97-AF65-F5344CB8AC3E}">
        <p14:creationId xmlns:p14="http://schemas.microsoft.com/office/powerpoint/2010/main" val="342639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B21B-B1E1-CF4C-B643-69424F1CF54B}"/>
              </a:ext>
            </a:extLst>
          </p:cNvPr>
          <p:cNvSpPr>
            <a:spLocks noGrp="1"/>
          </p:cNvSpPr>
          <p:nvPr>
            <p:ph type="title"/>
          </p:nvPr>
        </p:nvSpPr>
        <p:spPr>
          <a:xfrm>
            <a:off x="2276060" y="365125"/>
            <a:ext cx="7792279" cy="1325563"/>
          </a:xfrm>
        </p:spPr>
        <p:txBody>
          <a:bodyPr>
            <a:normAutofit/>
          </a:bodyPr>
          <a:lstStyle/>
          <a:p>
            <a:pPr algn="ctr"/>
            <a:r>
              <a:rPr lang="en-GB" b="1" dirty="0"/>
              <a:t>Comparing Non-Democracies' Socioeconomic Performance</a:t>
            </a:r>
            <a:endParaRPr lang="en-US" b="1" dirty="0"/>
          </a:p>
        </p:txBody>
      </p:sp>
      <p:sp>
        <p:nvSpPr>
          <p:cNvPr id="3" name="Content Placeholder 2">
            <a:extLst>
              <a:ext uri="{FF2B5EF4-FFF2-40B4-BE49-F238E27FC236}">
                <a16:creationId xmlns:a16="http://schemas.microsoft.com/office/drawing/2014/main" id="{2947C37C-655C-B646-B935-64D845D55E7F}"/>
              </a:ext>
            </a:extLst>
          </p:cNvPr>
          <p:cNvSpPr>
            <a:spLocks noGrp="1"/>
          </p:cNvSpPr>
          <p:nvPr>
            <p:ph idx="1"/>
          </p:nvPr>
        </p:nvSpPr>
        <p:spPr>
          <a:xfrm>
            <a:off x="2276060" y="1825625"/>
            <a:ext cx="7792279" cy="4351338"/>
          </a:xfrm>
        </p:spPr>
        <p:txBody>
          <a:bodyPr>
            <a:normAutofit fontScale="92500"/>
          </a:bodyPr>
          <a:lstStyle/>
          <a:p>
            <a:pPr algn="just"/>
            <a:r>
              <a:rPr lang="en-GB" dirty="0"/>
              <a:t>Miller (2015) tested and developed this argument and found out that the presence and history of multiparty autocratic elections predict significantly better outcomes on health, education, gender equality, and basic freedoms relative to non-electoral autocracy</a:t>
            </a:r>
            <a:endParaRPr lang="en-SK" dirty="0"/>
          </a:p>
          <a:p>
            <a:pPr algn="just"/>
            <a:r>
              <a:rPr lang="en-GB" dirty="0"/>
              <a:t>electoral authoritarian regimes are more motivated than closed autocracies to respond to mass preferences. </a:t>
            </a:r>
          </a:p>
          <a:p>
            <a:pPr algn="just"/>
            <a:r>
              <a:rPr lang="en-GB" dirty="0"/>
              <a:t>This follows from mechanisms commonly associated with democracy, but which also apply to electoral autocracies</a:t>
            </a:r>
            <a:endParaRPr lang="en-SK" dirty="0"/>
          </a:p>
          <a:p>
            <a:pPr algn="just"/>
            <a:endParaRPr lang="en-US" dirty="0"/>
          </a:p>
        </p:txBody>
      </p:sp>
    </p:spTree>
    <p:extLst>
      <p:ext uri="{BB962C8B-B14F-4D97-AF65-F5344CB8AC3E}">
        <p14:creationId xmlns:p14="http://schemas.microsoft.com/office/powerpoint/2010/main" val="328441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1D2B-D595-4E4A-B8E8-F4BAC8DB522A}"/>
              </a:ext>
            </a:extLst>
          </p:cNvPr>
          <p:cNvSpPr>
            <a:spLocks noGrp="1"/>
          </p:cNvSpPr>
          <p:nvPr>
            <p:ph type="title"/>
          </p:nvPr>
        </p:nvSpPr>
        <p:spPr>
          <a:xfrm>
            <a:off x="2256182" y="365125"/>
            <a:ext cx="7782340" cy="1325563"/>
          </a:xfrm>
        </p:spPr>
        <p:txBody>
          <a:bodyPr/>
          <a:lstStyle/>
          <a:p>
            <a:pPr algn="ctr"/>
            <a:r>
              <a:rPr lang="en-GB" b="1" dirty="0"/>
              <a:t>Comparing Non-Democracies' Socioeconomic Performance</a:t>
            </a:r>
            <a:endParaRPr lang="en-US" dirty="0"/>
          </a:p>
        </p:txBody>
      </p:sp>
      <p:sp>
        <p:nvSpPr>
          <p:cNvPr id="3" name="Content Placeholder 2">
            <a:extLst>
              <a:ext uri="{FF2B5EF4-FFF2-40B4-BE49-F238E27FC236}">
                <a16:creationId xmlns:a16="http://schemas.microsoft.com/office/drawing/2014/main" id="{C11C021B-013A-6247-9D6B-9F053460A5CC}"/>
              </a:ext>
            </a:extLst>
          </p:cNvPr>
          <p:cNvSpPr>
            <a:spLocks noGrp="1"/>
          </p:cNvSpPr>
          <p:nvPr>
            <p:ph idx="1"/>
          </p:nvPr>
        </p:nvSpPr>
        <p:spPr>
          <a:xfrm>
            <a:off x="2256182" y="1825625"/>
            <a:ext cx="7881731" cy="4667250"/>
          </a:xfrm>
        </p:spPr>
        <p:txBody>
          <a:bodyPr>
            <a:noAutofit/>
          </a:bodyPr>
          <a:lstStyle/>
          <a:p>
            <a:pPr algn="just"/>
            <a:r>
              <a:rPr lang="en-GB" sz="2700" dirty="0"/>
              <a:t>1. electoral pressure: autocratic elections transform into powerful sources of popular pressure</a:t>
            </a:r>
          </a:p>
          <a:p>
            <a:pPr algn="just"/>
            <a:r>
              <a:rPr lang="en-GB" sz="2700" dirty="0"/>
              <a:t>Despite being manipulated, many of these elections are competitive and force regimes to respond to mass demands </a:t>
            </a:r>
          </a:p>
          <a:p>
            <a:pPr algn="just"/>
            <a:r>
              <a:rPr lang="en-GB" sz="2700" dirty="0"/>
              <a:t>2. political openness: another channel for popular pressure </a:t>
            </a:r>
          </a:p>
          <a:p>
            <a:pPr algn="just"/>
            <a:r>
              <a:rPr lang="en-GB" sz="2700" dirty="0"/>
              <a:t>Protests, strikes, and civil society movements motivate governments by providing information on policy demands and threatening to develop into electoral or violent challenges if left unaddressed</a:t>
            </a:r>
            <a:r>
              <a:rPr lang="en-SK" sz="2700" dirty="0"/>
              <a:t> </a:t>
            </a:r>
          </a:p>
        </p:txBody>
      </p:sp>
    </p:spTree>
    <p:extLst>
      <p:ext uri="{BB962C8B-B14F-4D97-AF65-F5344CB8AC3E}">
        <p14:creationId xmlns:p14="http://schemas.microsoft.com/office/powerpoint/2010/main" val="143641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E314-12F7-FF4E-8955-A5E1ECCB5F0A}"/>
              </a:ext>
            </a:extLst>
          </p:cNvPr>
          <p:cNvSpPr>
            <a:spLocks noGrp="1"/>
          </p:cNvSpPr>
          <p:nvPr>
            <p:ph type="title"/>
          </p:nvPr>
        </p:nvSpPr>
        <p:spPr>
          <a:xfrm>
            <a:off x="2097156" y="365125"/>
            <a:ext cx="9256643" cy="1325563"/>
          </a:xfrm>
        </p:spPr>
        <p:txBody>
          <a:bodyPr/>
          <a:lstStyle/>
          <a:p>
            <a:pPr algn="ctr"/>
            <a:r>
              <a:rPr lang="en-GB" b="1" dirty="0"/>
              <a:t>Comparing Non-Democracies' Socioeconomic Performance</a:t>
            </a:r>
            <a:endParaRPr lang="en-SK" dirty="0"/>
          </a:p>
        </p:txBody>
      </p:sp>
      <p:sp>
        <p:nvSpPr>
          <p:cNvPr id="3" name="Content Placeholder 2">
            <a:extLst>
              <a:ext uri="{FF2B5EF4-FFF2-40B4-BE49-F238E27FC236}">
                <a16:creationId xmlns:a16="http://schemas.microsoft.com/office/drawing/2014/main" id="{7FE87AED-05FE-F249-8D5B-A3D1A6702C1F}"/>
              </a:ext>
            </a:extLst>
          </p:cNvPr>
          <p:cNvSpPr>
            <a:spLocks noGrp="1"/>
          </p:cNvSpPr>
          <p:nvPr>
            <p:ph idx="1"/>
          </p:nvPr>
        </p:nvSpPr>
        <p:spPr>
          <a:xfrm>
            <a:off x="1898373" y="1825625"/>
            <a:ext cx="8547653" cy="4351338"/>
          </a:xfrm>
        </p:spPr>
        <p:txBody>
          <a:bodyPr/>
          <a:lstStyle/>
          <a:p>
            <a:pPr algn="just"/>
            <a:r>
              <a:rPr lang="en-GB" dirty="0"/>
              <a:t>3. government capacity:</a:t>
            </a:r>
            <a:r>
              <a:rPr lang="en-SK" dirty="0"/>
              <a:t> </a:t>
            </a:r>
          </a:p>
          <a:p>
            <a:pPr algn="just"/>
            <a:r>
              <a:rPr lang="en-GB" dirty="0"/>
              <a:t>Even when manipulated, institutions contribute to bureaucratic development, specialization, and information-sharing, promoting governmental effectiveness</a:t>
            </a:r>
            <a:r>
              <a:rPr lang="en-SK" dirty="0"/>
              <a:t> </a:t>
            </a:r>
            <a:endParaRPr lang="en-US" dirty="0"/>
          </a:p>
          <a:p>
            <a:pPr algn="just"/>
            <a:endParaRPr lang="en-SK" dirty="0"/>
          </a:p>
        </p:txBody>
      </p:sp>
    </p:spTree>
    <p:extLst>
      <p:ext uri="{BB962C8B-B14F-4D97-AF65-F5344CB8AC3E}">
        <p14:creationId xmlns:p14="http://schemas.microsoft.com/office/powerpoint/2010/main" val="63833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CC24-953E-7948-97C7-A95E31DFC2EB}"/>
              </a:ext>
            </a:extLst>
          </p:cNvPr>
          <p:cNvSpPr>
            <a:spLocks noGrp="1"/>
          </p:cNvSpPr>
          <p:nvPr>
            <p:ph type="title"/>
          </p:nvPr>
        </p:nvSpPr>
        <p:spPr/>
        <p:txBody>
          <a:bodyPr/>
          <a:lstStyle/>
          <a:p>
            <a:pPr algn="ctr"/>
            <a:r>
              <a:rPr lang="en-US" b="1" dirty="0"/>
              <a:t>Consolidation and deconsolidation of democracies</a:t>
            </a:r>
          </a:p>
        </p:txBody>
      </p:sp>
      <p:sp>
        <p:nvSpPr>
          <p:cNvPr id="3" name="Content Placeholder 2">
            <a:extLst>
              <a:ext uri="{FF2B5EF4-FFF2-40B4-BE49-F238E27FC236}">
                <a16:creationId xmlns:a16="http://schemas.microsoft.com/office/drawing/2014/main" id="{AF405148-BCCF-F44D-A084-F52F79A2D5A6}"/>
              </a:ext>
            </a:extLst>
          </p:cNvPr>
          <p:cNvSpPr>
            <a:spLocks noGrp="1"/>
          </p:cNvSpPr>
          <p:nvPr>
            <p:ph idx="1"/>
          </p:nvPr>
        </p:nvSpPr>
        <p:spPr>
          <a:xfrm>
            <a:off x="2401888" y="2204864"/>
            <a:ext cx="7693025" cy="4536504"/>
          </a:xfrm>
        </p:spPr>
        <p:txBody>
          <a:bodyPr/>
          <a:lstStyle/>
          <a:p>
            <a:pPr algn="just"/>
            <a:r>
              <a:rPr lang="en-US" sz="2500" dirty="0"/>
              <a:t>is democracy safe once democratic consolidation is achieved?</a:t>
            </a:r>
          </a:p>
          <a:p>
            <a:pPr algn="just"/>
            <a:r>
              <a:rPr lang="en-US" sz="2500" dirty="0"/>
              <a:t>YES: Huntington: the test two government replacements</a:t>
            </a:r>
          </a:p>
          <a:p>
            <a:pPr algn="just"/>
            <a:r>
              <a:rPr lang="en-US" sz="2500" dirty="0"/>
              <a:t>YES: Linz &amp; </a:t>
            </a:r>
            <a:r>
              <a:rPr lang="en-US" sz="2500" dirty="0" err="1"/>
              <a:t>Stepan</a:t>
            </a:r>
            <a:r>
              <a:rPr lang="en-US" sz="2500" dirty="0"/>
              <a:t>: attitudinal, constitutional and behavioral dimension of regime consolidation</a:t>
            </a:r>
          </a:p>
          <a:p>
            <a:pPr algn="just"/>
            <a:r>
              <a:rPr lang="en-US" sz="2500" dirty="0"/>
              <a:t>few cases of deconsolidation</a:t>
            </a:r>
          </a:p>
          <a:p>
            <a:pPr algn="just"/>
            <a:r>
              <a:rPr lang="en-US" sz="2500" dirty="0"/>
              <a:t>Freedom House democracy score decreases because of hybrid regimes</a:t>
            </a:r>
          </a:p>
          <a:p>
            <a:pPr algn="just"/>
            <a:r>
              <a:rPr lang="en-US" sz="2500" dirty="0"/>
              <a:t>do attitudinal changes lead to institutional changes?</a:t>
            </a:r>
          </a:p>
        </p:txBody>
      </p:sp>
    </p:spTree>
    <p:extLst>
      <p:ext uri="{BB962C8B-B14F-4D97-AF65-F5344CB8AC3E}">
        <p14:creationId xmlns:p14="http://schemas.microsoft.com/office/powerpoint/2010/main" val="2617726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92E2-494E-DA42-B380-86F9B99F130F}"/>
              </a:ext>
            </a:extLst>
          </p:cNvPr>
          <p:cNvSpPr>
            <a:spLocks noGrp="1"/>
          </p:cNvSpPr>
          <p:nvPr>
            <p:ph type="title"/>
          </p:nvPr>
        </p:nvSpPr>
        <p:spPr/>
        <p:txBody>
          <a:bodyPr/>
          <a:lstStyle/>
          <a:p>
            <a:pPr algn="ctr"/>
            <a:r>
              <a:rPr lang="sk-SK" b="1" dirty="0" err="1"/>
              <a:t>Democratic</a:t>
            </a:r>
            <a:r>
              <a:rPr lang="sk-SK" b="1" dirty="0"/>
              <a:t> </a:t>
            </a:r>
            <a:r>
              <a:rPr lang="sk-SK" b="1" dirty="0" err="1"/>
              <a:t>decay</a:t>
            </a:r>
            <a:endParaRPr lang="en-US" b="1" dirty="0"/>
          </a:p>
        </p:txBody>
      </p:sp>
      <p:sp>
        <p:nvSpPr>
          <p:cNvPr id="3" name="Content Placeholder 2">
            <a:extLst>
              <a:ext uri="{FF2B5EF4-FFF2-40B4-BE49-F238E27FC236}">
                <a16:creationId xmlns:a16="http://schemas.microsoft.com/office/drawing/2014/main" id="{297CD212-4B61-8441-A08A-B0A0BF614EDC}"/>
              </a:ext>
            </a:extLst>
          </p:cNvPr>
          <p:cNvSpPr>
            <a:spLocks noGrp="1"/>
          </p:cNvSpPr>
          <p:nvPr>
            <p:ph idx="1"/>
          </p:nvPr>
        </p:nvSpPr>
        <p:spPr>
          <a:xfrm>
            <a:off x="2362201" y="2362200"/>
            <a:ext cx="7693025" cy="4235152"/>
          </a:xfrm>
        </p:spPr>
        <p:txBody>
          <a:bodyPr/>
          <a:lstStyle/>
          <a:p>
            <a:pPr algn="just"/>
            <a:r>
              <a:rPr lang="en-US" sz="2600" dirty="0"/>
              <a:t>Today, in established democracies across the world, the slow but steady undermining of norms and institutions poses a greater threat than sudden coups</a:t>
            </a:r>
          </a:p>
          <a:p>
            <a:pPr algn="just"/>
            <a:r>
              <a:rPr lang="en-US" sz="2600" dirty="0"/>
              <a:t>a wide range of actors can undermine democracy gradually under the cover of law</a:t>
            </a:r>
          </a:p>
          <a:p>
            <a:pPr algn="just"/>
            <a:r>
              <a:rPr lang="en-US" sz="2600" dirty="0"/>
              <a:t>would-be dictators go after the courts, intimidate the press, hamper civil society, and use parliamentary majorities to push through new laws and constitutions</a:t>
            </a:r>
          </a:p>
        </p:txBody>
      </p:sp>
    </p:spTree>
    <p:extLst>
      <p:ext uri="{BB962C8B-B14F-4D97-AF65-F5344CB8AC3E}">
        <p14:creationId xmlns:p14="http://schemas.microsoft.com/office/powerpoint/2010/main" val="2953099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920D-3528-4F4B-AF9E-D31866518D87}"/>
              </a:ext>
            </a:extLst>
          </p:cNvPr>
          <p:cNvSpPr>
            <a:spLocks noGrp="1"/>
          </p:cNvSpPr>
          <p:nvPr>
            <p:ph type="title"/>
          </p:nvPr>
        </p:nvSpPr>
        <p:spPr>
          <a:xfrm>
            <a:off x="2276061" y="365125"/>
            <a:ext cx="7363240" cy="1325563"/>
          </a:xfrm>
        </p:spPr>
        <p:txBody>
          <a:bodyPr/>
          <a:lstStyle/>
          <a:p>
            <a:pPr algn="ctr"/>
            <a:r>
              <a:rPr lang="en-US" b="1" dirty="0"/>
              <a:t>Paths to democratic breakdown</a:t>
            </a:r>
          </a:p>
        </p:txBody>
      </p:sp>
      <p:sp>
        <p:nvSpPr>
          <p:cNvPr id="3" name="Content Placeholder 2">
            <a:extLst>
              <a:ext uri="{FF2B5EF4-FFF2-40B4-BE49-F238E27FC236}">
                <a16:creationId xmlns:a16="http://schemas.microsoft.com/office/drawing/2014/main" id="{F5F1E4E0-E946-7D4C-89E6-0C274CBA571F}"/>
              </a:ext>
            </a:extLst>
          </p:cNvPr>
          <p:cNvSpPr>
            <a:spLocks noGrp="1"/>
          </p:cNvSpPr>
          <p:nvPr>
            <p:ph idx="1"/>
          </p:nvPr>
        </p:nvSpPr>
        <p:spPr>
          <a:xfrm>
            <a:off x="2276060" y="1994590"/>
            <a:ext cx="7363240" cy="4351338"/>
          </a:xfrm>
        </p:spPr>
        <p:txBody>
          <a:bodyPr/>
          <a:lstStyle/>
          <a:p>
            <a:pPr algn="just"/>
            <a:r>
              <a:rPr lang="en-US" dirty="0"/>
              <a:t>inequality is a significant predictor of reversions to authoritarian rule</a:t>
            </a:r>
            <a:endParaRPr lang="en-SK" dirty="0"/>
          </a:p>
          <a:p>
            <a:pPr algn="just"/>
            <a:r>
              <a:rPr lang="en-US" dirty="0"/>
              <a:t>however, there is few cases where we see a significant presence of parties, interest groups, or social movements representing the poor that could serve as the basis for distributive conflict that would in turn trigger elite intervention</a:t>
            </a:r>
            <a:endParaRPr lang="en-SK" dirty="0"/>
          </a:p>
        </p:txBody>
      </p:sp>
    </p:spTree>
    <p:extLst>
      <p:ext uri="{BB962C8B-B14F-4D97-AF65-F5344CB8AC3E}">
        <p14:creationId xmlns:p14="http://schemas.microsoft.com/office/powerpoint/2010/main" val="389264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1848678" y="365125"/>
            <a:ext cx="8186670" cy="1325563"/>
          </a:xfrm>
        </p:spPr>
        <p:txBody>
          <a:bodyPr/>
          <a:lstStyle/>
          <a:p>
            <a:pPr algn="ctr"/>
            <a:r>
              <a:rPr lang="en-US" b="1" dirty="0">
                <a:latin typeface="Calibri" panose="020F0502020204030204" pitchFamily="34" charset="0"/>
                <a:ea typeface="MS PGothic" charset="0"/>
                <a:cs typeface="Calibri" panose="020F0502020204030204" pitchFamily="34" charset="0"/>
              </a:rPr>
              <a:t>Totalitarian vs. authoritarian regimes</a:t>
            </a:r>
          </a:p>
        </p:txBody>
      </p:sp>
      <p:sp>
        <p:nvSpPr>
          <p:cNvPr id="52227" name="Zástupný symbol pro obsah 2"/>
          <p:cNvSpPr>
            <a:spLocks noGrp="1"/>
          </p:cNvSpPr>
          <p:nvPr>
            <p:ph idx="1"/>
          </p:nvPr>
        </p:nvSpPr>
        <p:spPr>
          <a:xfrm>
            <a:off x="2342323" y="1775792"/>
            <a:ext cx="7693025" cy="4379913"/>
          </a:xfrm>
        </p:spPr>
        <p:txBody>
          <a:bodyPr>
            <a:normAutofit/>
          </a:bodyPr>
          <a:lstStyle/>
          <a:p>
            <a:pPr algn="just"/>
            <a:r>
              <a:rPr lang="en-US" dirty="0">
                <a:latin typeface="Calibri" panose="020F0502020204030204" pitchFamily="34" charset="0"/>
                <a:ea typeface="MS PGothic" charset="0"/>
                <a:cs typeface="Calibri" panose="020F0502020204030204" pitchFamily="34" charset="0"/>
              </a:rPr>
              <a:t>developer by Juan J. Linz (1970)</a:t>
            </a:r>
          </a:p>
          <a:p>
            <a:pPr algn="just"/>
            <a:r>
              <a:rPr lang="en-US" dirty="0">
                <a:latin typeface="Calibri" panose="020F0502020204030204" pitchFamily="34" charset="0"/>
                <a:ea typeface="MS PGothic" charset="0"/>
                <a:cs typeface="Calibri" panose="020F0502020204030204" pitchFamily="34" charset="0"/>
              </a:rPr>
              <a:t>limited political pluralism</a:t>
            </a:r>
          </a:p>
          <a:p>
            <a:pPr algn="just"/>
            <a:r>
              <a:rPr lang="en-US" dirty="0">
                <a:latin typeface="Calibri" panose="020F0502020204030204" pitchFamily="34" charset="0"/>
                <a:ea typeface="MS PGothic" charset="0"/>
                <a:cs typeface="Calibri" panose="020F0502020204030204" pitchFamily="34" charset="0"/>
              </a:rPr>
              <a:t>lack of a well-developed ideology justifying the regime</a:t>
            </a:r>
          </a:p>
          <a:p>
            <a:pPr algn="just"/>
            <a:r>
              <a:rPr lang="en-US" dirty="0">
                <a:latin typeface="Calibri" panose="020F0502020204030204" pitchFamily="34" charset="0"/>
                <a:ea typeface="MS PGothic" charset="0"/>
                <a:cs typeface="Calibri" panose="020F0502020204030204" pitchFamily="34" charset="0"/>
              </a:rPr>
              <a:t>the absence of political mobilization</a:t>
            </a:r>
          </a:p>
          <a:p>
            <a:pPr algn="just"/>
            <a:r>
              <a:rPr lang="en-US" dirty="0">
                <a:latin typeface="Calibri" panose="020F0502020204030204" pitchFamily="34" charset="0"/>
                <a:ea typeface="MS PGothic" charset="0"/>
                <a:cs typeface="Calibri" panose="020F0502020204030204" pitchFamily="34" charset="0"/>
              </a:rPr>
              <a:t>political leadership (a small group or a single leader) whose activities are by and large predictable (limited, not arbitrary or unrestrained)</a:t>
            </a:r>
          </a:p>
          <a:p>
            <a:pPr algn="just"/>
            <a:endParaRPr lang="en-US" dirty="0">
              <a:latin typeface="Calibri" panose="020F0502020204030204" pitchFamily="34" charset="0"/>
              <a:ea typeface="MS PGothic"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90D0-6695-C347-B60F-D070CD77B4A0}"/>
              </a:ext>
            </a:extLst>
          </p:cNvPr>
          <p:cNvSpPr>
            <a:spLocks noGrp="1"/>
          </p:cNvSpPr>
          <p:nvPr>
            <p:ph type="title"/>
          </p:nvPr>
        </p:nvSpPr>
        <p:spPr/>
        <p:txBody>
          <a:bodyPr/>
          <a:lstStyle/>
          <a:p>
            <a:pPr algn="ctr"/>
            <a:r>
              <a:rPr lang="en-US" b="1" dirty="0"/>
              <a:t>Paths to democratic breakdown</a:t>
            </a:r>
          </a:p>
        </p:txBody>
      </p:sp>
      <p:sp>
        <p:nvSpPr>
          <p:cNvPr id="3" name="Content Placeholder 2">
            <a:extLst>
              <a:ext uri="{FF2B5EF4-FFF2-40B4-BE49-F238E27FC236}">
                <a16:creationId xmlns:a16="http://schemas.microsoft.com/office/drawing/2014/main" id="{FC27285B-2B06-A342-8A40-13B41E26F2CF}"/>
              </a:ext>
            </a:extLst>
          </p:cNvPr>
          <p:cNvSpPr>
            <a:spLocks noGrp="1"/>
          </p:cNvSpPr>
          <p:nvPr>
            <p:ph idx="1"/>
          </p:nvPr>
        </p:nvSpPr>
        <p:spPr>
          <a:xfrm>
            <a:off x="2292399" y="2204864"/>
            <a:ext cx="7693025" cy="4464496"/>
          </a:xfrm>
        </p:spPr>
        <p:txBody>
          <a:bodyPr/>
          <a:lstStyle/>
          <a:p>
            <a:pPr algn="just"/>
            <a:r>
              <a:rPr lang="en-US" dirty="0"/>
              <a:t>rather, conflicts within the political elite—between ins and outs—were more likely to challenge democratic rule </a:t>
            </a:r>
            <a:endParaRPr lang="en-SK" dirty="0"/>
          </a:p>
          <a:p>
            <a:pPr algn="just"/>
            <a:r>
              <a:rPr lang="en-US" dirty="0"/>
              <a:t>the military often played a pivotal role and could often be seen as an agent of either</a:t>
            </a:r>
            <a:r>
              <a:rPr lang="en-SK" dirty="0"/>
              <a:t> </a:t>
            </a:r>
            <a:r>
              <a:rPr lang="en-US" dirty="0"/>
              <a:t>elites (elite-reaction reversions) or excluded social forces (populist reversions)</a:t>
            </a:r>
            <a:endParaRPr lang="en-SK" dirty="0"/>
          </a:p>
          <a:p>
            <a:pPr algn="just"/>
            <a:r>
              <a:rPr lang="en-US" dirty="0"/>
              <a:t>in many of the other cases, the military entered politics largely on its own behalf</a:t>
            </a:r>
            <a:endParaRPr lang="en-SK" dirty="0"/>
          </a:p>
        </p:txBody>
      </p:sp>
    </p:spTree>
    <p:extLst>
      <p:ext uri="{BB962C8B-B14F-4D97-AF65-F5344CB8AC3E}">
        <p14:creationId xmlns:p14="http://schemas.microsoft.com/office/powerpoint/2010/main" val="231565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4F57F-C273-384D-BBFC-20DBEFB5B6C8}"/>
              </a:ext>
            </a:extLst>
          </p:cNvPr>
          <p:cNvPicPr>
            <a:picLocks noChangeAspect="1"/>
          </p:cNvPicPr>
          <p:nvPr/>
        </p:nvPicPr>
        <p:blipFill>
          <a:blip r:embed="rId4"/>
          <a:stretch>
            <a:fillRect/>
          </a:stretch>
        </p:blipFill>
        <p:spPr>
          <a:xfrm>
            <a:off x="1524000" y="0"/>
            <a:ext cx="9144000" cy="6741368"/>
          </a:xfrm>
          <a:prstGeom prst="rect">
            <a:avLst/>
          </a:prstGeom>
        </p:spPr>
      </p:pic>
      <p:pic>
        <p:nvPicPr>
          <p:cNvPr id="2" name="Zvu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00" y="6032500"/>
            <a:ext cx="609600" cy="609600"/>
          </a:xfrm>
          <a:prstGeom prst="rect">
            <a:avLst/>
          </a:prstGeom>
        </p:spPr>
      </p:pic>
    </p:spTree>
    <p:extLst>
      <p:ext uri="{BB962C8B-B14F-4D97-AF65-F5344CB8AC3E}">
        <p14:creationId xmlns:p14="http://schemas.microsoft.com/office/powerpoint/2010/main" val="710837139"/>
      </p:ext>
    </p:extLst>
  </p:cSld>
  <p:clrMapOvr>
    <a:masterClrMapping/>
  </p:clrMapOvr>
  <mc:AlternateContent xmlns:mc="http://schemas.openxmlformats.org/markup-compatibility/2006" xmlns:p14="http://schemas.microsoft.com/office/powerpoint/2010/main">
    <mc:Choice Requires="p14">
      <p:transition spd="slow" p14:dur="2000" advTm="158905"/>
    </mc:Choice>
    <mc:Fallback xmlns="">
      <p:transition spd="slow" advTm="158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a:xfrm>
            <a:off x="2007704" y="365125"/>
            <a:ext cx="8444396" cy="1325563"/>
          </a:xfrm>
        </p:spPr>
        <p:txBody>
          <a:bodyPr/>
          <a:lstStyle/>
          <a:p>
            <a:pPr algn="ctr"/>
            <a:r>
              <a:rPr lang="en-US" b="1" dirty="0" err="1">
                <a:latin typeface="Calibri" panose="020F0502020204030204" pitchFamily="34" charset="0"/>
                <a:ea typeface="MS PGothic" charset="0"/>
                <a:cs typeface="Calibri" panose="020F0502020204030204" pitchFamily="34" charset="0"/>
              </a:rPr>
              <a:t>Posttotalitarian</a:t>
            </a:r>
            <a:r>
              <a:rPr lang="en-US" b="1" dirty="0">
                <a:latin typeface="Calibri" panose="020F0502020204030204" pitchFamily="34" charset="0"/>
                <a:ea typeface="MS PGothic" charset="0"/>
                <a:cs typeface="Calibri" panose="020F0502020204030204" pitchFamily="34" charset="0"/>
              </a:rPr>
              <a:t> and </a:t>
            </a:r>
            <a:r>
              <a:rPr lang="en-US" b="1" dirty="0" err="1">
                <a:latin typeface="Calibri" panose="020F0502020204030204" pitchFamily="34" charset="0"/>
                <a:ea typeface="MS PGothic" charset="0"/>
                <a:cs typeface="Calibri" panose="020F0502020204030204" pitchFamily="34" charset="0"/>
              </a:rPr>
              <a:t>sultanistic</a:t>
            </a:r>
            <a:r>
              <a:rPr lang="en-US" b="1" dirty="0">
                <a:latin typeface="Calibri" panose="020F0502020204030204" pitchFamily="34" charset="0"/>
                <a:ea typeface="MS PGothic" charset="0"/>
                <a:cs typeface="Calibri" panose="020F0502020204030204" pitchFamily="34" charset="0"/>
              </a:rPr>
              <a:t> regimes</a:t>
            </a:r>
          </a:p>
        </p:txBody>
      </p:sp>
      <p:sp>
        <p:nvSpPr>
          <p:cNvPr id="53251" name="Zástupný symbol pro obsah 2"/>
          <p:cNvSpPr>
            <a:spLocks noGrp="1"/>
          </p:cNvSpPr>
          <p:nvPr>
            <p:ph idx="1"/>
          </p:nvPr>
        </p:nvSpPr>
        <p:spPr>
          <a:xfrm>
            <a:off x="2007704" y="1835565"/>
            <a:ext cx="8444396" cy="4351338"/>
          </a:xfrm>
        </p:spPr>
        <p:txBody>
          <a:bodyPr>
            <a:normAutofit/>
          </a:bodyPr>
          <a:lstStyle/>
          <a:p>
            <a:pPr algn="just"/>
            <a:r>
              <a:rPr lang="en-US" dirty="0">
                <a:latin typeface="Calibri" panose="020F0502020204030204" pitchFamily="34" charset="0"/>
                <a:ea typeface="MS PGothic" charset="0"/>
                <a:cs typeface="Calibri" panose="020F0502020204030204" pitchFamily="34" charset="0"/>
              </a:rPr>
              <a:t>Linz and </a:t>
            </a:r>
            <a:r>
              <a:rPr lang="en-US" dirty="0" err="1">
                <a:latin typeface="Calibri" panose="020F0502020204030204" pitchFamily="34" charset="0"/>
                <a:ea typeface="MS PGothic" charset="0"/>
                <a:cs typeface="Calibri" panose="020F0502020204030204" pitchFamily="34" charset="0"/>
              </a:rPr>
              <a:t>Stepan</a:t>
            </a:r>
            <a:r>
              <a:rPr lang="en-US" dirty="0">
                <a:latin typeface="Calibri" panose="020F0502020204030204" pitchFamily="34" charset="0"/>
                <a:ea typeface="MS PGothic" charset="0"/>
                <a:cs typeface="Calibri" panose="020F0502020204030204" pitchFamily="34" charset="0"/>
              </a:rPr>
              <a:t> (1996) identified a weakened </a:t>
            </a:r>
            <a:r>
              <a:rPr lang="en-US" b="1" dirty="0">
                <a:latin typeface="Calibri" panose="020F0502020204030204" pitchFamily="34" charset="0"/>
                <a:ea typeface="MS PGothic" charset="0"/>
                <a:cs typeface="Calibri" panose="020F0502020204030204" pitchFamily="34" charset="0"/>
              </a:rPr>
              <a:t>post-totalitarian</a:t>
            </a:r>
            <a:r>
              <a:rPr lang="en-US" dirty="0">
                <a:latin typeface="Calibri" panose="020F0502020204030204" pitchFamily="34" charset="0"/>
                <a:ea typeface="MS PGothic" charset="0"/>
                <a:cs typeface="Calibri" panose="020F0502020204030204" pitchFamily="34" charset="0"/>
              </a:rPr>
              <a:t> regime unable to meet its own political goals</a:t>
            </a:r>
          </a:p>
          <a:p>
            <a:pPr algn="just"/>
            <a:r>
              <a:rPr lang="en-US" dirty="0">
                <a:latin typeface="Calibri" panose="020F0502020204030204" pitchFamily="34" charset="0"/>
                <a:ea typeface="MS PGothic" charset="0"/>
                <a:cs typeface="Calibri" panose="020F0502020204030204" pitchFamily="34" charset="0"/>
              </a:rPr>
              <a:t>in addition, they singled out absolutist personal dictatorships they call </a:t>
            </a:r>
            <a:r>
              <a:rPr lang="en-US" b="1" dirty="0" err="1">
                <a:latin typeface="Calibri" panose="020F0502020204030204" pitchFamily="34" charset="0"/>
                <a:ea typeface="MS PGothic" charset="0"/>
                <a:cs typeface="Calibri" panose="020F0502020204030204" pitchFamily="34" charset="0"/>
              </a:rPr>
              <a:t>sultanistic</a:t>
            </a:r>
            <a:r>
              <a:rPr lang="en-US" dirty="0">
                <a:latin typeface="Calibri" panose="020F0502020204030204" pitchFamily="34" charset="0"/>
                <a:ea typeface="MS PGothic" charset="0"/>
                <a:cs typeface="Calibri" panose="020F0502020204030204" pitchFamily="34" charset="0"/>
              </a:rPr>
              <a:t> regimes</a:t>
            </a:r>
          </a:p>
          <a:p>
            <a:pPr algn="just"/>
            <a:r>
              <a:rPr lang="en-US" dirty="0">
                <a:latin typeface="Calibri" panose="020F0502020204030204" pitchFamily="34" charset="0"/>
                <a:ea typeface="MS PGothic" charset="0"/>
                <a:cs typeface="Calibri" panose="020F0502020204030204" pitchFamily="34" charset="0"/>
              </a:rPr>
              <a:t>lack of ideological commitment of totalitarian leaders</a:t>
            </a:r>
          </a:p>
          <a:p>
            <a:pPr algn="just"/>
            <a:r>
              <a:rPr lang="en-US" dirty="0">
                <a:latin typeface="Calibri" panose="020F0502020204030204" pitchFamily="34" charset="0"/>
                <a:ea typeface="MS PGothic" charset="0"/>
                <a:cs typeface="Calibri" panose="020F0502020204030204" pitchFamily="34" charset="0"/>
              </a:rPr>
              <a:t>“fear and greed” as the main motivations of their supporters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8039-8646-3B49-81DC-963E81FC2355}"/>
              </a:ext>
            </a:extLst>
          </p:cNvPr>
          <p:cNvSpPr>
            <a:spLocks noGrp="1"/>
          </p:cNvSpPr>
          <p:nvPr>
            <p:ph type="title"/>
          </p:nvPr>
        </p:nvSpPr>
        <p:spPr>
          <a:xfrm>
            <a:off x="2362201" y="365125"/>
            <a:ext cx="7480300" cy="1325563"/>
          </a:xfrm>
        </p:spPr>
        <p:txBody>
          <a:bodyPr/>
          <a:lstStyle/>
          <a:p>
            <a:r>
              <a:rPr lang="en-US" b="1" dirty="0"/>
              <a:t>Types of Authoritarian Regimes</a:t>
            </a:r>
          </a:p>
        </p:txBody>
      </p:sp>
      <p:sp>
        <p:nvSpPr>
          <p:cNvPr id="3" name="Content Placeholder 2">
            <a:extLst>
              <a:ext uri="{FF2B5EF4-FFF2-40B4-BE49-F238E27FC236}">
                <a16:creationId xmlns:a16="http://schemas.microsoft.com/office/drawing/2014/main" id="{0F8E725D-1CE6-8246-BFA1-0C8C788BF366}"/>
              </a:ext>
            </a:extLst>
          </p:cNvPr>
          <p:cNvSpPr>
            <a:spLocks noGrp="1"/>
          </p:cNvSpPr>
          <p:nvPr>
            <p:ph idx="1"/>
          </p:nvPr>
        </p:nvSpPr>
        <p:spPr>
          <a:xfrm>
            <a:off x="2362201" y="2362200"/>
            <a:ext cx="7693025" cy="4379168"/>
          </a:xfrm>
        </p:spPr>
        <p:txBody>
          <a:bodyPr/>
          <a:lstStyle/>
          <a:p>
            <a:pPr algn="just"/>
            <a:r>
              <a:rPr lang="en-US" sz="2650" b="1" dirty="0"/>
              <a:t>A) Absolute (ruling) monarchies </a:t>
            </a:r>
          </a:p>
          <a:p>
            <a:pPr algn="just"/>
            <a:r>
              <a:rPr lang="en-US" sz="2650" dirty="0"/>
              <a:t>Saudi Arabia, UAE, Oman, Qatar, Brunei </a:t>
            </a:r>
          </a:p>
          <a:p>
            <a:pPr algn="just"/>
            <a:r>
              <a:rPr lang="en-US" sz="2650" dirty="0"/>
              <a:t>Persistence? </a:t>
            </a:r>
          </a:p>
          <a:p>
            <a:pPr algn="just"/>
            <a:r>
              <a:rPr lang="en-US" sz="2650" dirty="0"/>
              <a:t>Dynasties, rentier states (oil), colonial legacy </a:t>
            </a:r>
          </a:p>
          <a:p>
            <a:pPr algn="just"/>
            <a:r>
              <a:rPr lang="en-US" sz="2650" b="1" dirty="0"/>
              <a:t>B) Personal dictators and strong‐man rulers</a:t>
            </a:r>
            <a:r>
              <a:rPr lang="en-US" sz="2650" dirty="0"/>
              <a:t> </a:t>
            </a:r>
          </a:p>
          <a:p>
            <a:pPr algn="just"/>
            <a:r>
              <a:rPr lang="en-US" sz="2650" dirty="0"/>
              <a:t>Suharto in Indonesia, Pinochet in Chile, Kim Chong Un in N Korea</a:t>
            </a:r>
          </a:p>
          <a:p>
            <a:pPr algn="just"/>
            <a:r>
              <a:rPr lang="en-US" sz="2650" dirty="0"/>
              <a:t>Populist election, military coups, one party states</a:t>
            </a:r>
          </a:p>
        </p:txBody>
      </p:sp>
    </p:spTree>
    <p:extLst>
      <p:ext uri="{BB962C8B-B14F-4D97-AF65-F5344CB8AC3E}">
        <p14:creationId xmlns:p14="http://schemas.microsoft.com/office/powerpoint/2010/main" val="289079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9E22-63B6-1F4C-991C-E20AAA44F3D4}"/>
              </a:ext>
            </a:extLst>
          </p:cNvPr>
          <p:cNvSpPr>
            <a:spLocks noGrp="1"/>
          </p:cNvSpPr>
          <p:nvPr>
            <p:ph type="title"/>
          </p:nvPr>
        </p:nvSpPr>
        <p:spPr>
          <a:xfrm>
            <a:off x="2136912" y="365125"/>
            <a:ext cx="7265505" cy="1325563"/>
          </a:xfrm>
        </p:spPr>
        <p:txBody>
          <a:bodyPr/>
          <a:lstStyle/>
          <a:p>
            <a:r>
              <a:rPr lang="en-US" b="1" dirty="0"/>
              <a:t>Types of Authoritarian Regimes</a:t>
            </a:r>
          </a:p>
        </p:txBody>
      </p:sp>
      <p:sp>
        <p:nvSpPr>
          <p:cNvPr id="3" name="Content Placeholder 2">
            <a:extLst>
              <a:ext uri="{FF2B5EF4-FFF2-40B4-BE49-F238E27FC236}">
                <a16:creationId xmlns:a16="http://schemas.microsoft.com/office/drawing/2014/main" id="{F90F30FC-B1E1-7E4F-887F-D8DB2865CBCA}"/>
              </a:ext>
            </a:extLst>
          </p:cNvPr>
          <p:cNvSpPr>
            <a:spLocks noGrp="1"/>
          </p:cNvSpPr>
          <p:nvPr>
            <p:ph idx="1"/>
          </p:nvPr>
        </p:nvSpPr>
        <p:spPr>
          <a:xfrm>
            <a:off x="2136912" y="1825625"/>
            <a:ext cx="7176053" cy="4351338"/>
          </a:xfrm>
        </p:spPr>
        <p:txBody>
          <a:bodyPr/>
          <a:lstStyle/>
          <a:p>
            <a:pPr algn="just"/>
            <a:r>
              <a:rPr lang="en-US" b="1" dirty="0"/>
              <a:t>C) Military rule </a:t>
            </a:r>
          </a:p>
          <a:p>
            <a:pPr algn="just"/>
            <a:r>
              <a:rPr lang="en-US" dirty="0"/>
              <a:t>Collective, open or disguised, sustained or intermittent </a:t>
            </a:r>
          </a:p>
          <a:p>
            <a:pPr algn="just"/>
            <a:r>
              <a:rPr lang="en-US" dirty="0"/>
              <a:t>Burma, Thailand </a:t>
            </a:r>
          </a:p>
          <a:p>
            <a:pPr algn="just"/>
            <a:r>
              <a:rPr lang="en-US" b="1" dirty="0"/>
              <a:t>D) Theocracies </a:t>
            </a:r>
          </a:p>
          <a:p>
            <a:pPr algn="just"/>
            <a:r>
              <a:rPr lang="en-US" dirty="0"/>
              <a:t>Iran’s Council of Guardians</a:t>
            </a:r>
          </a:p>
        </p:txBody>
      </p:sp>
    </p:spTree>
    <p:extLst>
      <p:ext uri="{BB962C8B-B14F-4D97-AF65-F5344CB8AC3E}">
        <p14:creationId xmlns:p14="http://schemas.microsoft.com/office/powerpoint/2010/main" val="153648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538" y="365125"/>
            <a:ext cx="7841975" cy="1325563"/>
          </a:xfrm>
        </p:spPr>
        <p:txBody>
          <a:bodyPr/>
          <a:lstStyle/>
          <a:p>
            <a:r>
              <a:rPr lang="en-AU" b="1" dirty="0"/>
              <a:t>Why authoritarian regimes persist</a:t>
            </a:r>
            <a:endParaRPr lang="en-US" b="1" dirty="0"/>
          </a:p>
        </p:txBody>
      </p:sp>
      <p:sp>
        <p:nvSpPr>
          <p:cNvPr id="3" name="Content Placeholder 2"/>
          <p:cNvSpPr>
            <a:spLocks noGrp="1"/>
          </p:cNvSpPr>
          <p:nvPr>
            <p:ph idx="1"/>
          </p:nvPr>
        </p:nvSpPr>
        <p:spPr>
          <a:xfrm>
            <a:off x="2352262" y="1958132"/>
            <a:ext cx="7693025" cy="4379168"/>
          </a:xfrm>
        </p:spPr>
        <p:txBody>
          <a:bodyPr>
            <a:normAutofit/>
          </a:bodyPr>
          <a:lstStyle/>
          <a:p>
            <a:pPr algn="just"/>
            <a:r>
              <a:rPr lang="en-US" dirty="0"/>
              <a:t>authoritarian regimes of the Middle East – unfavorable (’Islamic’) political culture </a:t>
            </a:r>
          </a:p>
          <a:p>
            <a:pPr algn="just"/>
            <a:r>
              <a:rPr lang="en-US" dirty="0"/>
              <a:t>geographical isolation from centers of democracy (few countries border directly on successful models of democratic rule)  </a:t>
            </a:r>
          </a:p>
          <a:p>
            <a:pPr algn="just"/>
            <a:r>
              <a:rPr lang="en-US" dirty="0"/>
              <a:t>The Middle East and North Africa are not unique in their poor endowment with the prerequisites of democracy</a:t>
            </a:r>
          </a:p>
          <a:p>
            <a:pPr algn="just"/>
            <a:r>
              <a:rPr lang="en-US" dirty="0"/>
              <a:t>Other regions similarly deprived have managed to make the transition </a:t>
            </a:r>
          </a:p>
        </p:txBody>
      </p:sp>
    </p:spTree>
    <p:extLst>
      <p:ext uri="{BB962C8B-B14F-4D97-AF65-F5344CB8AC3E}">
        <p14:creationId xmlns:p14="http://schemas.microsoft.com/office/powerpoint/2010/main" val="137712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7596809" cy="1325563"/>
          </a:xfrm>
        </p:spPr>
        <p:txBody>
          <a:bodyPr/>
          <a:lstStyle/>
          <a:p>
            <a:pPr algn="ctr"/>
            <a:r>
              <a:rPr lang="en-AU" b="1" dirty="0"/>
              <a:t>Why authoritarian regimes persist</a:t>
            </a:r>
            <a:endParaRPr lang="en-US" b="1" dirty="0"/>
          </a:p>
        </p:txBody>
      </p:sp>
      <p:sp>
        <p:nvSpPr>
          <p:cNvPr id="3" name="Content Placeholder 2"/>
          <p:cNvSpPr>
            <a:spLocks noGrp="1"/>
          </p:cNvSpPr>
          <p:nvPr>
            <p:ph idx="1"/>
          </p:nvPr>
        </p:nvSpPr>
        <p:spPr>
          <a:xfrm>
            <a:off x="2362200" y="2034209"/>
            <a:ext cx="7693025" cy="4379168"/>
          </a:xfrm>
        </p:spPr>
        <p:txBody>
          <a:bodyPr>
            <a:noAutofit/>
          </a:bodyPr>
          <a:lstStyle/>
          <a:p>
            <a:pPr algn="just"/>
            <a:r>
              <a:rPr lang="en-US" dirty="0"/>
              <a:t>Bellin: </a:t>
            </a:r>
            <a:r>
              <a:rPr lang="en-US" b="1" dirty="0"/>
              <a:t>Robustness</a:t>
            </a:r>
            <a:r>
              <a:rPr lang="en-US" dirty="0"/>
              <a:t> of the </a:t>
            </a:r>
            <a:r>
              <a:rPr lang="en-US" b="1" dirty="0"/>
              <a:t>coercive</a:t>
            </a:r>
            <a:r>
              <a:rPr lang="en-US" dirty="0"/>
              <a:t> </a:t>
            </a:r>
            <a:r>
              <a:rPr lang="en-US" b="1" dirty="0"/>
              <a:t>apparatus</a:t>
            </a:r>
            <a:r>
              <a:rPr lang="en-US" dirty="0"/>
              <a:t> is the key variable; depends on</a:t>
            </a:r>
          </a:p>
          <a:p>
            <a:pPr algn="just"/>
            <a:r>
              <a:rPr lang="en-US" b="1" dirty="0"/>
              <a:t>fiscal health</a:t>
            </a:r>
            <a:r>
              <a:rPr lang="en-US" dirty="0"/>
              <a:t>: The security establishment is most likely to give up when its financial foundation is seriously compromised </a:t>
            </a:r>
          </a:p>
          <a:p>
            <a:pPr algn="just"/>
            <a:r>
              <a:rPr lang="en-US" b="1" dirty="0"/>
              <a:t>international support </a:t>
            </a:r>
            <a:r>
              <a:rPr lang="en-US" dirty="0"/>
              <a:t>networks </a:t>
            </a:r>
          </a:p>
          <a:p>
            <a:pPr algn="just"/>
            <a:r>
              <a:rPr lang="en-US" dirty="0"/>
              <a:t>robustness inversely related to its level of </a:t>
            </a:r>
            <a:r>
              <a:rPr lang="en-US" b="1" dirty="0"/>
              <a:t>institutionalization</a:t>
            </a:r>
          </a:p>
          <a:p>
            <a:pPr algn="just"/>
            <a:r>
              <a:rPr lang="en-US" dirty="0"/>
              <a:t>the degree to which it faces a high level of </a:t>
            </a:r>
            <a:r>
              <a:rPr lang="en-US" b="1" dirty="0"/>
              <a:t>popular mobilization</a:t>
            </a:r>
            <a:r>
              <a:rPr lang="en-US" dirty="0"/>
              <a:t> </a:t>
            </a:r>
          </a:p>
        </p:txBody>
      </p:sp>
    </p:spTree>
    <p:extLst>
      <p:ext uri="{BB962C8B-B14F-4D97-AF65-F5344CB8AC3E}">
        <p14:creationId xmlns:p14="http://schemas.microsoft.com/office/powerpoint/2010/main" val="197029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A318-2B0E-2348-8A3C-D8D0272433E3}"/>
              </a:ext>
            </a:extLst>
          </p:cNvPr>
          <p:cNvSpPr>
            <a:spLocks noGrp="1"/>
          </p:cNvSpPr>
          <p:nvPr>
            <p:ph type="title"/>
          </p:nvPr>
        </p:nvSpPr>
        <p:spPr>
          <a:xfrm>
            <a:off x="2454965" y="365125"/>
            <a:ext cx="7484166" cy="1325563"/>
          </a:xfrm>
        </p:spPr>
        <p:txBody>
          <a:bodyPr/>
          <a:lstStyle/>
          <a:p>
            <a:pPr algn="ctr"/>
            <a:r>
              <a:rPr lang="en-US" b="1" dirty="0"/>
              <a:t>How Autocracies Work</a:t>
            </a:r>
          </a:p>
        </p:txBody>
      </p:sp>
      <p:sp>
        <p:nvSpPr>
          <p:cNvPr id="3" name="Content Placeholder 2">
            <a:extLst>
              <a:ext uri="{FF2B5EF4-FFF2-40B4-BE49-F238E27FC236}">
                <a16:creationId xmlns:a16="http://schemas.microsoft.com/office/drawing/2014/main" id="{72CCBEA5-F5D1-9145-BF4E-4047B0B3B17E}"/>
              </a:ext>
            </a:extLst>
          </p:cNvPr>
          <p:cNvSpPr>
            <a:spLocks noGrp="1"/>
          </p:cNvSpPr>
          <p:nvPr>
            <p:ph idx="1"/>
          </p:nvPr>
        </p:nvSpPr>
        <p:spPr>
          <a:xfrm>
            <a:off x="2402232" y="2141537"/>
            <a:ext cx="7387536" cy="4351338"/>
          </a:xfrm>
        </p:spPr>
        <p:txBody>
          <a:bodyPr/>
          <a:lstStyle/>
          <a:p>
            <a:pPr algn="just"/>
            <a:r>
              <a:rPr lang="sk-SK" dirty="0" err="1"/>
              <a:t>Geddes</a:t>
            </a:r>
            <a:r>
              <a:rPr lang="sk-SK" dirty="0"/>
              <a:t>, </a:t>
            </a:r>
            <a:r>
              <a:rPr lang="sk-SK" dirty="0" err="1"/>
              <a:t>Wright</a:t>
            </a:r>
            <a:r>
              <a:rPr lang="sk-SK" dirty="0"/>
              <a:t>, and </a:t>
            </a:r>
            <a:r>
              <a:rPr lang="sk-SK" dirty="0" err="1"/>
              <a:t>Frantz</a:t>
            </a:r>
            <a:r>
              <a:rPr lang="sk-SK" dirty="0"/>
              <a:t> (2018):</a:t>
            </a:r>
          </a:p>
          <a:p>
            <a:pPr algn="just"/>
            <a:r>
              <a:rPr lang="sk-SK" dirty="0" err="1"/>
              <a:t>analyze</a:t>
            </a:r>
            <a:r>
              <a:rPr lang="sk-SK" dirty="0"/>
              <a:t> 280 </a:t>
            </a:r>
            <a:r>
              <a:rPr lang="sk-SK" dirty="0" err="1"/>
              <a:t>autocratic</a:t>
            </a:r>
            <a:r>
              <a:rPr lang="sk-SK" dirty="0"/>
              <a:t> </a:t>
            </a:r>
            <a:r>
              <a:rPr lang="sk-SK" dirty="0" err="1"/>
              <a:t>regimes</a:t>
            </a:r>
            <a:r>
              <a:rPr lang="sk-SK" dirty="0"/>
              <a:t> </a:t>
            </a:r>
            <a:r>
              <a:rPr lang="sk-SK" dirty="0" err="1"/>
              <a:t>that</a:t>
            </a:r>
            <a:r>
              <a:rPr lang="sk-SK" dirty="0"/>
              <a:t> </a:t>
            </a:r>
            <a:r>
              <a:rPr lang="sk-SK" dirty="0" err="1"/>
              <a:t>took</a:t>
            </a:r>
            <a:r>
              <a:rPr lang="sk-SK" dirty="0"/>
              <a:t> </a:t>
            </a:r>
            <a:r>
              <a:rPr lang="sk-SK" dirty="0" err="1"/>
              <a:t>power</a:t>
            </a:r>
            <a:r>
              <a:rPr lang="sk-SK" dirty="0"/>
              <a:t> </a:t>
            </a:r>
            <a:r>
              <a:rPr lang="sk-SK" dirty="0" err="1"/>
              <a:t>between</a:t>
            </a:r>
            <a:r>
              <a:rPr lang="sk-SK" dirty="0"/>
              <a:t> 1945 and 2010</a:t>
            </a:r>
          </a:p>
          <a:p>
            <a:pPr algn="just"/>
            <a:r>
              <a:rPr lang="sk-SK" dirty="0"/>
              <a:t>45% of </a:t>
            </a:r>
            <a:r>
              <a:rPr lang="sk-SK" dirty="0" err="1"/>
              <a:t>authoritarian</a:t>
            </a:r>
            <a:r>
              <a:rPr lang="sk-SK" dirty="0"/>
              <a:t> </a:t>
            </a:r>
            <a:r>
              <a:rPr lang="sk-SK" dirty="0" err="1"/>
              <a:t>regimes</a:t>
            </a:r>
            <a:r>
              <a:rPr lang="sk-SK" dirty="0"/>
              <a:t> in </a:t>
            </a:r>
            <a:r>
              <a:rPr lang="sk-SK" dirty="0" err="1"/>
              <a:t>this</a:t>
            </a:r>
            <a:r>
              <a:rPr lang="sk-SK" dirty="0"/>
              <a:t> </a:t>
            </a:r>
            <a:r>
              <a:rPr lang="sk-SK" dirty="0" err="1"/>
              <a:t>period</a:t>
            </a:r>
            <a:r>
              <a:rPr lang="sk-SK" dirty="0"/>
              <a:t> </a:t>
            </a:r>
            <a:r>
              <a:rPr lang="sk-SK" dirty="0" err="1"/>
              <a:t>were</a:t>
            </a:r>
            <a:r>
              <a:rPr lang="sk-SK" dirty="0"/>
              <a:t> </a:t>
            </a:r>
            <a:r>
              <a:rPr lang="sk-SK" dirty="0" err="1"/>
              <a:t>the</a:t>
            </a:r>
            <a:r>
              <a:rPr lang="sk-SK" dirty="0"/>
              <a:t> </a:t>
            </a:r>
            <a:r>
              <a:rPr lang="sk-SK" dirty="0" err="1"/>
              <a:t>result</a:t>
            </a:r>
            <a:r>
              <a:rPr lang="sk-SK" dirty="0"/>
              <a:t> of </a:t>
            </a:r>
            <a:r>
              <a:rPr lang="sk-SK" dirty="0" err="1"/>
              <a:t>military</a:t>
            </a:r>
            <a:r>
              <a:rPr lang="sk-SK" dirty="0"/>
              <a:t> </a:t>
            </a:r>
            <a:r>
              <a:rPr lang="sk-SK" dirty="0" err="1"/>
              <a:t>coups</a:t>
            </a:r>
            <a:endParaRPr lang="sk-SK" dirty="0"/>
          </a:p>
          <a:p>
            <a:pPr algn="just"/>
            <a:r>
              <a:rPr lang="sk-SK" dirty="0" err="1"/>
              <a:t>militaries</a:t>
            </a:r>
            <a:r>
              <a:rPr lang="sk-SK" dirty="0"/>
              <a:t> and </a:t>
            </a:r>
            <a:r>
              <a:rPr lang="sk-SK" dirty="0" err="1"/>
              <a:t>political</a:t>
            </a:r>
            <a:r>
              <a:rPr lang="sk-SK" dirty="0"/>
              <a:t> </a:t>
            </a:r>
            <a:r>
              <a:rPr lang="sk-SK" dirty="0" err="1"/>
              <a:t>parties</a:t>
            </a:r>
            <a:r>
              <a:rPr lang="sk-SK" dirty="0"/>
              <a:t> are </a:t>
            </a:r>
            <a:r>
              <a:rPr lang="sk-SK" dirty="0" err="1"/>
              <a:t>the</a:t>
            </a:r>
            <a:r>
              <a:rPr lang="sk-SK" dirty="0"/>
              <a:t> </a:t>
            </a:r>
            <a:r>
              <a:rPr lang="sk-SK" dirty="0" err="1"/>
              <a:t>groups</a:t>
            </a:r>
            <a:r>
              <a:rPr lang="sk-SK" dirty="0"/>
              <a:t> most </a:t>
            </a:r>
            <a:r>
              <a:rPr lang="sk-SK" dirty="0" err="1"/>
              <a:t>likely</a:t>
            </a:r>
            <a:r>
              <a:rPr lang="sk-SK" dirty="0"/>
              <a:t> to </a:t>
            </a:r>
            <a:r>
              <a:rPr lang="sk-SK" dirty="0" err="1"/>
              <a:t>seize</a:t>
            </a:r>
            <a:r>
              <a:rPr lang="sk-SK" dirty="0"/>
              <a:t> </a:t>
            </a:r>
            <a:r>
              <a:rPr lang="sk-SK" dirty="0" err="1"/>
              <a:t>power</a:t>
            </a:r>
            <a:endParaRPr lang="sk-SK" dirty="0"/>
          </a:p>
          <a:p>
            <a:pPr algn="just"/>
            <a:endParaRPr lang="sk-SK" dirty="0"/>
          </a:p>
          <a:p>
            <a:pPr algn="just"/>
            <a:endParaRPr lang="sk-SK" dirty="0"/>
          </a:p>
          <a:p>
            <a:pPr algn="just"/>
            <a:endParaRPr lang="en-US" dirty="0"/>
          </a:p>
        </p:txBody>
      </p:sp>
    </p:spTree>
    <p:extLst>
      <p:ext uri="{BB962C8B-B14F-4D97-AF65-F5344CB8AC3E}">
        <p14:creationId xmlns:p14="http://schemas.microsoft.com/office/powerpoint/2010/main" val="652422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3388</TotalTime>
  <Words>1859</Words>
  <Application>Microsoft Macintosh PowerPoint</Application>
  <PresentationFormat>Widescreen</PresentationFormat>
  <Paragraphs>144</Paragraphs>
  <Slides>31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Autocracies and the fall of democratic regimes </vt:lpstr>
      <vt:lpstr>Autocratic regimes</vt:lpstr>
      <vt:lpstr>Totalitarian vs. authoritarian regimes</vt:lpstr>
      <vt:lpstr>Posttotalitarian and sultanistic regimes</vt:lpstr>
      <vt:lpstr>Types of Authoritarian Regimes</vt:lpstr>
      <vt:lpstr>Types of Authoritarian Regimes</vt:lpstr>
      <vt:lpstr>Why authoritarian regimes persist</vt:lpstr>
      <vt:lpstr>Why authoritarian regimes persist</vt:lpstr>
      <vt:lpstr>How Autocracies Work</vt:lpstr>
      <vt:lpstr>How Autocracies Work</vt:lpstr>
      <vt:lpstr>The dictator’s dilemma</vt:lpstr>
      <vt:lpstr>The role of organizations</vt:lpstr>
      <vt:lpstr>Elections and parliaments</vt:lpstr>
      <vt:lpstr>New forms of autocracy</vt:lpstr>
      <vt:lpstr>New forms of autocracy</vt:lpstr>
      <vt:lpstr>New forms of autocracy</vt:lpstr>
      <vt:lpstr>Autocracies and Civil Wars</vt:lpstr>
      <vt:lpstr>Autocracies and Civil Wars</vt:lpstr>
      <vt:lpstr>Sanctions, Autocratic Regimes, and Conflict</vt:lpstr>
      <vt:lpstr>Sanctions, Autocratic Regimes, and Conflict</vt:lpstr>
      <vt:lpstr>Sanctions: Weakening Elite Cohesion</vt:lpstr>
      <vt:lpstr>Sanctions: Empowering the Opponents</vt:lpstr>
      <vt:lpstr>Sanctions: The Reversed Effects</vt:lpstr>
      <vt:lpstr>Comparing Non-Democracies' Socioeconomic Performance</vt:lpstr>
      <vt:lpstr>Comparing Non-Democracies' Socioeconomic Performance</vt:lpstr>
      <vt:lpstr>Comparing Non-Democracies' Socioeconomic Performance</vt:lpstr>
      <vt:lpstr>Consolidation and deconsolidation of democracies</vt:lpstr>
      <vt:lpstr>Democratic decay</vt:lpstr>
      <vt:lpstr>Paths to democratic breakdown</vt:lpstr>
      <vt:lpstr>Paths to democratic breakdown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Autocracies and the fall of democratic regimes </dc:title>
  <dc:creator>Marek Rybar</dc:creator>
  <cp:lastModifiedBy>Marek Rybar</cp:lastModifiedBy>
  <cp:revision>6</cp:revision>
  <dcterms:created xsi:type="dcterms:W3CDTF">2021-11-11T09:25:09Z</dcterms:created>
  <dcterms:modified xsi:type="dcterms:W3CDTF">2021-11-15T16:30:26Z</dcterms:modified>
</cp:coreProperties>
</file>