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91" r:id="rId4"/>
    <p:sldId id="258" r:id="rId5"/>
    <p:sldId id="259" r:id="rId6"/>
    <p:sldId id="285" r:id="rId7"/>
    <p:sldId id="260" r:id="rId8"/>
    <p:sldId id="261" r:id="rId9"/>
    <p:sldId id="262" r:id="rId10"/>
    <p:sldId id="263" r:id="rId11"/>
    <p:sldId id="264" r:id="rId12"/>
    <p:sldId id="265" r:id="rId13"/>
    <p:sldId id="286" r:id="rId14"/>
    <p:sldId id="266" r:id="rId15"/>
    <p:sldId id="267" r:id="rId16"/>
    <p:sldId id="268" r:id="rId17"/>
    <p:sldId id="287" r:id="rId18"/>
    <p:sldId id="269" r:id="rId19"/>
    <p:sldId id="270" r:id="rId20"/>
    <p:sldId id="271" r:id="rId21"/>
    <p:sldId id="272" r:id="rId22"/>
    <p:sldId id="273" r:id="rId23"/>
    <p:sldId id="289" r:id="rId24"/>
    <p:sldId id="274" r:id="rId25"/>
    <p:sldId id="275" r:id="rId26"/>
    <p:sldId id="276" r:id="rId27"/>
    <p:sldId id="290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599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CE57-ADBD-7D46-81DF-E325F212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of the modern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8F316-5EE4-414B-AE57-A3EF42A1E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Comparative Perspectives on Democracy and Development</a:t>
            </a:r>
          </a:p>
          <a:p>
            <a:r>
              <a:rPr lang="en-US" dirty="0"/>
              <a:t>Conflict and Democracy Studies Program</a:t>
            </a:r>
          </a:p>
          <a:p>
            <a:r>
              <a:rPr lang="en-US" dirty="0"/>
              <a:t>Marek </a:t>
            </a:r>
            <a:r>
              <a:rPr lang="en-US" dirty="0" err="1"/>
              <a:t>Rybář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324090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2A6B-1C5E-7949-B66F-9ED35272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650" y="537310"/>
            <a:ext cx="7729728" cy="1188720"/>
          </a:xfrm>
        </p:spPr>
        <p:txBody>
          <a:bodyPr/>
          <a:lstStyle/>
          <a:p>
            <a:r>
              <a:rPr lang="en-US" b="1" dirty="0"/>
              <a:t>The importance of capital/cities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9683-D405-454E-9101-AC313AF6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650" y="2190187"/>
            <a:ext cx="7729728" cy="4130503"/>
          </a:xfrm>
        </p:spPr>
        <p:txBody>
          <a:bodyPr>
            <a:noAutofit/>
          </a:bodyPr>
          <a:lstStyle/>
          <a:p>
            <a:pPr algn="just"/>
            <a:r>
              <a:rPr lang="en-US" sz="2500" dirty="0"/>
              <a:t>even after the convergence to nation-state, the states retained characteristics from previous paths, such as the character of the representative institutions</a:t>
            </a:r>
          </a:p>
          <a:p>
            <a:pPr algn="just"/>
            <a:r>
              <a:rPr lang="en-GB" sz="2500" dirty="0"/>
              <a:t>No monarch could obtain assets without the compliance of at least some of the wealthy (and armed) elites: kings entered into explicit agreements with nobles, merchants, and clergy</a:t>
            </a:r>
          </a:p>
          <a:p>
            <a:pPr algn="just"/>
            <a:r>
              <a:rPr lang="en-GB" sz="2500" dirty="0"/>
              <a:t>representative assemblies limited the discretion of rulers in exchange for the income to fight wars, build states, and thus promote growth and state development.</a:t>
            </a:r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val="36280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A57D-5884-6A41-8727-F08BE4D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042"/>
            <a:ext cx="7729728" cy="1188720"/>
          </a:xfrm>
        </p:spPr>
        <p:txBody>
          <a:bodyPr/>
          <a:lstStyle/>
          <a:p>
            <a:r>
              <a:rPr lang="en-US" b="1" dirty="0"/>
              <a:t>How well does </a:t>
            </a:r>
            <a:br>
              <a:rPr lang="en-US" b="1" dirty="0"/>
            </a:br>
            <a:r>
              <a:rPr lang="en-US" b="1" dirty="0"/>
              <a:t>the model travel?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B734-D340-3A43-BE74-D69DC78A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95093"/>
            <a:ext cx="7729728" cy="4742773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from the Middle Ages, Europe constituted an international system in which the threat of war was ubiquitous</a:t>
            </a:r>
          </a:p>
          <a:p>
            <a:pPr algn="just"/>
            <a:r>
              <a:rPr lang="en-US" sz="2600" dirty="0"/>
              <a:t>state-builders had to strengthen the center to survive ruthless competition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Outside Europe, the situation looks quite different, especially after the World War II:  geopolitical pressures were considerably less important</a:t>
            </a:r>
            <a:endParaRPr lang="sk-SK" sz="2600" dirty="0"/>
          </a:p>
          <a:p>
            <a:pPr algn="just"/>
            <a:r>
              <a:rPr lang="en-US" sz="2600" dirty="0"/>
              <a:t>many states are ineffective, plagued with corruption, and the absence of public services; some are even failed states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214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0B48-2CD0-1040-AE55-F8B27DC4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few exceptions</a:t>
            </a:r>
            <a:r>
              <a:rPr lang="sk-SK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024B-C0A4-D248-8D5C-862E960D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9916"/>
          </a:xfrm>
        </p:spPr>
        <p:txBody>
          <a:bodyPr>
            <a:noAutofit/>
          </a:bodyPr>
          <a:lstStyle/>
          <a:p>
            <a:r>
              <a:rPr lang="en-US" sz="2600" dirty="0"/>
              <a:t>Japan, and South Korea, Taiwan and later China have developed powerful states</a:t>
            </a:r>
          </a:p>
          <a:p>
            <a:r>
              <a:rPr lang="en-US" sz="2600" dirty="0"/>
              <a:t>Southeast Asia also provides several examples of strong states such as Singapore, Malaysia, Thailand and to some extent Indonesia</a:t>
            </a:r>
            <a:r>
              <a:rPr lang="sk-SK" sz="2600" dirty="0"/>
              <a:t>  </a:t>
            </a:r>
          </a:p>
          <a:p>
            <a:r>
              <a:rPr lang="en-US" sz="2600" dirty="0"/>
              <a:t>individual success stories across South America and Africa, including Botswana, Chile and Uruguay - all developed relatively effective states while they were still poor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9451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91E65-473D-F942-A816-B3D88899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00050"/>
            <a:ext cx="9672637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4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3767-9F00-3D42-BBA5-09F06795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0362"/>
            <a:ext cx="7729728" cy="1188720"/>
          </a:xfrm>
        </p:spPr>
        <p:txBody>
          <a:bodyPr/>
          <a:lstStyle/>
          <a:p>
            <a:r>
              <a:rPr lang="en-US" b="1" dirty="0"/>
              <a:t>Theoretical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6ED4-F1E7-384C-9F2E-80E92AA3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46554"/>
            <a:ext cx="7729728" cy="435711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need to understand the consequences of different conditions outside Europe, and to explain why effective states have nevertheless been established in some places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East Asia is the major exception after 1945 in that geopolitical pressures were strong: located between Japan/US and China, they were forced to enlist their own citizens in state-building project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unable to maintain a credible </a:t>
            </a:r>
            <a:r>
              <a:rPr lang="en-US" sz="2600" dirty="0" err="1"/>
              <a:t>defence</a:t>
            </a:r>
            <a:r>
              <a:rPr lang="en-US" sz="2600" dirty="0"/>
              <a:t> without a flow of tax revenue </a:t>
            </a:r>
          </a:p>
        </p:txBody>
      </p:sp>
    </p:spTree>
    <p:extLst>
      <p:ext uri="{BB962C8B-B14F-4D97-AF65-F5344CB8AC3E}">
        <p14:creationId xmlns:p14="http://schemas.microsoft.com/office/powerpoint/2010/main" val="104269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9EE3-81D8-2242-9989-288D8088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Sub-Saharan 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0B37-F79A-BF41-B516-C9804C3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7992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most African states are unable to complete even basic tasks like enforcing laws, building roads, and giving population universal access to education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state apparatus is riddled with corruption and nepotism, the state is absent in rural areas, and is unable to tax their residents systematically</a:t>
            </a:r>
          </a:p>
          <a:p>
            <a:pPr algn="just"/>
            <a:r>
              <a:rPr lang="en-US" sz="2600" dirty="0"/>
              <a:t>it finances its operation via indirect taxes on trade and via development aid (plus income from natural resources)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59479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0A63-D7CF-5746-A752-56DC2FD4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Sub-Saharan 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1C-3955-2B43-85AB-AD767749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68496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compared to Western Europe, population density in Africa has always been very low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just a hundred years ago there were no cities and no transport infrastructure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war was aimed at capturing people (enslave them and trade them) rather than conquering territory</a:t>
            </a:r>
          </a:p>
          <a:p>
            <a:pPr algn="just"/>
            <a:r>
              <a:rPr lang="en-US" sz="2600" dirty="0"/>
              <a:t>a secondary goal was to make neighboring tribes to pay tribute, preferably in the form of slaves</a:t>
            </a:r>
            <a:r>
              <a:rPr lang="sk-SK" sz="2600" dirty="0"/>
              <a:t>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889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9374B-11EE-6442-864C-3886482C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3" y="285750"/>
            <a:ext cx="6928822" cy="63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9F9-BA33-5149-806C-CAE1D039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Herbst’s (2000) argument about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B48B-44BC-4449-BF45-4B3FC210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9417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power in Africa was non-territorial </a:t>
            </a:r>
          </a:p>
          <a:p>
            <a:pPr algn="just"/>
            <a:r>
              <a:rPr lang="en-US" sz="2600" dirty="0"/>
              <a:t>Europeans were long reluctant to become engaged in Africa: they merely established coastal strongholds from which they could purchase slaves and precious goods such as metal and ivory </a:t>
            </a:r>
          </a:p>
          <a:p>
            <a:pPr algn="just"/>
            <a:r>
              <a:rPr lang="en-US" sz="2600" dirty="0"/>
              <a:t>Only in the 1880s, at the Berlin Conference, European powers drew lines on the map of Africa and divided among themselves the new colonies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9440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7A0-5DD4-EE44-8FEF-F1674048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>
            <a:normAutofit/>
          </a:bodyPr>
          <a:lstStyle/>
          <a:p>
            <a:r>
              <a:rPr lang="en-US" sz="2600" b="1" dirty="0"/>
              <a:t>Herbst’s (2000) argument about Africa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95C2-713B-A04C-83A9-7DBE7C02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69414"/>
            <a:ext cx="7729728" cy="4459986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Europeans were not interested in waging wars over rather worthless African territory: their peaceful colonial coexistence was secured through treaties and agreements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French, British, Portuguese, Belgians and Germans were able to conquer very large territories without major effort to control them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concentrated on building a capital where they were present, while rural areas were ruled indirectly, often through cooperation with tribal chiefs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2137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1DE-3F50-024B-A9AE-FA9C277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3212"/>
            <a:ext cx="7729728" cy="1188720"/>
          </a:xfrm>
        </p:spPr>
        <p:txBody>
          <a:bodyPr/>
          <a:lstStyle/>
          <a:p>
            <a:r>
              <a:rPr lang="en-US" b="1" dirty="0"/>
              <a:t>Why study the state?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DC13-28F5-2846-82F8-52A9C2CE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3714"/>
            <a:ext cx="7729728" cy="4139946"/>
          </a:xfrm>
        </p:spPr>
        <p:txBody>
          <a:bodyPr>
            <a:noAutofit/>
          </a:bodyPr>
          <a:lstStyle/>
          <a:p>
            <a:pPr algn="just"/>
            <a:r>
              <a:rPr lang="en-US" sz="2500" dirty="0"/>
              <a:t>state weakness undermines government performance, which can easily fuel public discontent</a:t>
            </a:r>
            <a:r>
              <a:rPr lang="sk-SK" sz="2500" dirty="0"/>
              <a:t> </a:t>
            </a:r>
          </a:p>
          <a:p>
            <a:pPr algn="just"/>
            <a:r>
              <a:rPr lang="en-US" sz="2500" dirty="0"/>
              <a:t>if essential services (public security, education, healthcare, infrastructure, etc.) are underprovided or distributed unevenly, there arises a broad perception of government ineffectiveness, corruption, unfairness, and neglect</a:t>
            </a:r>
            <a:r>
              <a:rPr lang="sk-SK" sz="2500" dirty="0"/>
              <a:t> </a:t>
            </a:r>
          </a:p>
          <a:p>
            <a:pPr algn="just"/>
            <a:r>
              <a:rPr lang="en-US" sz="2500" dirty="0"/>
              <a:t>in democracies, poor governmental performance erodes public trust in politicians, parties, and, eventually, democratic institutions themselves</a:t>
            </a:r>
            <a:r>
              <a:rPr lang="sk-SK" sz="2500" dirty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7751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44F5-698B-6848-A6EB-CB9981BF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Herbst’s (2000) argument about 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5C19-739D-7244-998D-D20BFCF3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97046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without the need to protect the population against external enemies, the African states have struggled to be recognized </a:t>
            </a:r>
            <a:r>
              <a:rPr lang="en-US" sz="2600" b="1" dirty="0"/>
              <a:t>internally</a:t>
            </a:r>
            <a:endParaRPr lang="sk-SK" sz="2600" b="1" dirty="0"/>
          </a:p>
          <a:p>
            <a:pPr algn="just"/>
            <a:r>
              <a:rPr lang="en-US" sz="2600" dirty="0"/>
              <a:t>the lack of external pressure has undermined two of the most important state functions, namely, to create legitimacy and to collect taxes</a:t>
            </a:r>
            <a:endParaRPr lang="sk-SK" sz="2600" dirty="0"/>
          </a:p>
          <a:p>
            <a:pPr algn="just"/>
            <a:r>
              <a:rPr lang="en-US" sz="2600" dirty="0"/>
              <a:t>nevertheless, state capacity among African states vary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383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A90-0561-9F40-B33A-420905D4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1772"/>
            <a:ext cx="7729728" cy="1188720"/>
          </a:xfrm>
        </p:spPr>
        <p:txBody>
          <a:bodyPr/>
          <a:lstStyle/>
          <a:p>
            <a:r>
              <a:rPr lang="en-US" b="1" dirty="0"/>
              <a:t>Herbst’s (2000) argument about 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41E9-FB14-804A-BBB5-B0017416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2234"/>
            <a:ext cx="7729728" cy="4309905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geography: the least favorable is the situation of large countries with population centers separated by great distances (Sudan, Nigeria, Democratic Republic of Congo, </a:t>
            </a:r>
          </a:p>
          <a:p>
            <a:pPr algn="just"/>
            <a:r>
              <a:rPr lang="en-US" sz="2600" dirty="0"/>
              <a:t>the most favorable situation is in countries of a manageable size with a single population center (Botswana, Eritrea), </a:t>
            </a:r>
            <a:endParaRPr lang="sk-SK" sz="2600" dirty="0"/>
          </a:p>
          <a:p>
            <a:pPr algn="just"/>
            <a:r>
              <a:rPr lang="en-US" sz="2600" dirty="0"/>
              <a:t>states with favorable geography, also have better citizenship policies and protection of property rights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81058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6647-3446-2842-B999-023FF6C7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/>
          <a:lstStyle/>
          <a:p>
            <a:r>
              <a:rPr lang="en-US" b="1" dirty="0"/>
              <a:t>Latin America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DB65-A1B8-CF42-9531-C80E6CEF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06574"/>
            <a:ext cx="7729728" cy="432282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mostly composed of states that never won institutional autonomy for themselves: low legitimacy and a limited institutional capacity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a remarkably peaceful place with respect to inter-state conflicts: generally brief, involved limited number of troops, caused minor changes to national borders (the borders of 1840 roughly correspond to the borders of today)</a:t>
            </a:r>
            <a:r>
              <a:rPr lang="sk-SK" sz="2600" dirty="0"/>
              <a:t>  </a:t>
            </a:r>
          </a:p>
          <a:p>
            <a:pPr algn="just"/>
            <a:r>
              <a:rPr lang="en-US" sz="2600" dirty="0"/>
              <a:t>why have Latin American states been so weak and why has the continent been so peaceful?</a:t>
            </a:r>
            <a:r>
              <a:rPr lang="sk-SK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56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69B59-55C4-0F46-89FB-18D5B026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8" y="0"/>
            <a:ext cx="537686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DC7570-7D65-EA42-B849-1B8B6CC9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0"/>
            <a:ext cx="5272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550-120B-0749-915C-4491D5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Centeno’s (2003) argument about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68EA-5264-3D4B-AF8E-49284B8E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133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states too weak to wage war and therefore are also weak to maintain law and order</a:t>
            </a:r>
            <a:endParaRPr lang="sk-SK" sz="2600" dirty="0"/>
          </a:p>
          <a:p>
            <a:pPr algn="just"/>
            <a:r>
              <a:rPr lang="en-US" sz="2600" dirty="0"/>
              <a:t>the military too often occupied with fighting domestic rather than foreign enemies - civil wars more common than inter-state wars</a:t>
            </a:r>
            <a:endParaRPr lang="sk-SK" sz="2600" dirty="0"/>
          </a:p>
          <a:p>
            <a:pPr algn="just"/>
            <a:r>
              <a:rPr lang="en-US" sz="2600" dirty="0"/>
              <a:t>with a single exception, most wars during the last two hundred years were limited, in contrast to Europe's total wars (as well as the US civil war)</a:t>
            </a:r>
            <a:endParaRPr lang="sk-SK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637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63C1-41A8-1446-9F2A-AFC9878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</p:spPr>
        <p:txBody>
          <a:bodyPr/>
          <a:lstStyle/>
          <a:p>
            <a:r>
              <a:rPr lang="en-US" b="1" dirty="0"/>
              <a:t>Centeno’s (2003) argument about Latin America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28E1-1B20-DD42-81D5-5C6B68CC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55114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limited wars have not fostered a broader and more efficient taxation of the population, but were financed by printing money (an inflation tax), via taxes on international trade, and by borrowing (in Europe)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war sparks taxation only under specific conditions, notably strong political institutions which can be realized only if the elites agree on boosting the state capacity </a:t>
            </a:r>
            <a:endParaRPr lang="sk-SK" sz="2600" dirty="0"/>
          </a:p>
          <a:p>
            <a:pPr algn="just"/>
            <a:r>
              <a:rPr lang="en-US" sz="2600" dirty="0"/>
              <a:t>the first real states in Latin America emerged later, in early 20th century, and their creation coincided with the sustained period of peace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71848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CA77-D1AF-2546-A713-8FF201C9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was Latin America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D0AE-9DA8-2A45-B44E-11430FB2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5993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states were internally divided, and both masses and elites were unable to find common ground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regional fragmentation, portions of the county controlled by local bosses, racial segregation, and ideological conservative-liberal division within the elite</a:t>
            </a:r>
          </a:p>
          <a:p>
            <a:pPr algn="just"/>
            <a:r>
              <a:rPr lang="en-US" sz="2600" dirty="0"/>
              <a:t>wars did not contribute to national sentiment: the elites not interested in creating a sense of inclusive nationalism which would lead to granting indigenous underclass citizenship rights 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871185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F21A8-21EA-C240-AF9C-8D294A3F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30" y="0"/>
            <a:ext cx="58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2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2A22-C424-134C-ADBE-22B0DDC6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Latin American exceptions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917E-A796-B148-A924-22BB66D5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7992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total War of the Triple Alliance (1864-1870) where a thoroughly mobilized Paraguay lost half of its population in conflict with Argentina and Brazil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Paraguay emerged victorious from one of the few other serious wars (against Bolivia in 1932-1935)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the clearest exception is Chile, with an early emergence of an efficient state and with a consensus between the elites and the masses - war facilitated both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443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799F-C32C-4247-A22F-991DA630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0352"/>
            <a:ext cx="7729728" cy="1188720"/>
          </a:xfrm>
        </p:spPr>
        <p:txBody>
          <a:bodyPr/>
          <a:lstStyle/>
          <a:p>
            <a:r>
              <a:rPr lang="en-US" b="1" dirty="0"/>
              <a:t>Latin American exceptions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85E4-4D24-B84A-B8B8-F7FB6F13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80072"/>
            <a:ext cx="7729728" cy="4599631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Argentina, Brazil, Uruguay and Mexico have similarly undergone periods in which warfare had favorable effects on state building, fostering a sense of national unity</a:t>
            </a:r>
            <a:endParaRPr lang="sk-SK" sz="2600" dirty="0"/>
          </a:p>
          <a:p>
            <a:pPr algn="just"/>
            <a:r>
              <a:rPr lang="en-US" sz="2600" dirty="0"/>
              <a:t>the original war-makes-states relationship is based on a number of scope conditions: </a:t>
            </a:r>
          </a:p>
          <a:p>
            <a:pPr algn="just"/>
            <a:r>
              <a:rPr lang="en-US" sz="2600" dirty="0"/>
              <a:t>an administrative core exists before the geopolitical pressures, at least part of the elite sees the development of state capacity as being in its interest, and that there is a general agreement as to who is included in the nation</a:t>
            </a:r>
            <a:endParaRPr lang="sk-SK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44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3DDF-7C26-574D-9A3E-655AFD2B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Where does the state </a:t>
            </a:r>
            <a:br>
              <a:rPr lang="en-GB" b="1" dirty="0"/>
            </a:br>
            <a:r>
              <a:rPr lang="en-GB" b="1" dirty="0"/>
              <a:t>come from? </a:t>
            </a:r>
            <a:endParaRPr lang="en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5AD0-2793-B94A-A5BA-F5E8F24E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24826"/>
          </a:xfrm>
        </p:spPr>
        <p:txBody>
          <a:bodyPr>
            <a:noAutofit/>
          </a:bodyPr>
          <a:lstStyle/>
          <a:p>
            <a:pPr algn="just"/>
            <a:r>
              <a:rPr lang="en-GB" sz="2500" dirty="0"/>
              <a:t>The historical rise of the state matters as a way of understanding both how our contemporary polities are organized and how they function</a:t>
            </a:r>
          </a:p>
          <a:p>
            <a:pPr algn="just"/>
            <a:r>
              <a:rPr lang="en-GB" sz="2500" dirty="0"/>
              <a:t>fundamental to our understanding of economic growth, good governance, regime stability, and democratic success</a:t>
            </a:r>
          </a:p>
          <a:p>
            <a:pPr algn="just"/>
            <a:r>
              <a:rPr lang="en-GB" sz="2500" dirty="0"/>
              <a:t>Two related answers: war between rival rulers and contracts between rulers and the ruled</a:t>
            </a:r>
          </a:p>
          <a:p>
            <a:pPr algn="just"/>
            <a:endParaRPr lang="en-SK" sz="2500" dirty="0"/>
          </a:p>
        </p:txBody>
      </p:sp>
    </p:spTree>
    <p:extLst>
      <p:ext uri="{BB962C8B-B14F-4D97-AF65-F5344CB8AC3E}">
        <p14:creationId xmlns:p14="http://schemas.microsoft.com/office/powerpoint/2010/main" val="4089432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6F1D-1D98-FC46-A8A2-AD6B048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Definitional and Methodological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96E0-830E-C644-BBEA-0FDBD9B3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8506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most important is the distinction between minimalist and maximalist definitions of the state</a:t>
            </a:r>
          </a:p>
          <a:p>
            <a:pPr algn="just"/>
            <a:r>
              <a:rPr lang="en-US" sz="2600" dirty="0"/>
              <a:t>the minimalist definition makes it possible to trace the first states six thousand years back in time: the state is any organization of society that is more sophisticated than a tribe </a:t>
            </a:r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0149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BB4A-ED41-9241-A27C-741C4F1D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3222"/>
            <a:ext cx="7729728" cy="1188720"/>
          </a:xfrm>
        </p:spPr>
        <p:txBody>
          <a:bodyPr/>
          <a:lstStyle/>
          <a:p>
            <a:r>
              <a:rPr lang="en-US" b="1" dirty="0"/>
              <a:t>Tilly vs. weber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1FD4-A1F9-9148-B89A-E6DDC83C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43684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/>
              <a:t>Tilly</a:t>
            </a:r>
            <a:r>
              <a:rPr lang="en-US" sz="2600" dirty="0"/>
              <a:t> defined states as "coercion-wielding organizations that are distinct from households and kinship groups and exercise priority in some respect over all other organizations within substantial territories" </a:t>
            </a:r>
          </a:p>
          <a:p>
            <a:pPr algn="just"/>
            <a:r>
              <a:rPr lang="en-US" sz="2600" b="1" dirty="0"/>
              <a:t>Weber</a:t>
            </a:r>
            <a:r>
              <a:rPr lang="en-US" sz="2600" dirty="0"/>
              <a:t> offered a more maximalist definition of the state as an entity that possesses a monopoly on the legitimate use of force within a specific territory</a:t>
            </a:r>
            <a:endParaRPr lang="sk-SK" sz="2600" dirty="0"/>
          </a:p>
          <a:p>
            <a:pPr algn="just"/>
            <a:r>
              <a:rPr lang="en-US" sz="2600" dirty="0"/>
              <a:t>the legitimate monopoly on force implies modern organs such as the military, the bureaucracy, the courts and the police</a:t>
            </a:r>
            <a:endParaRPr lang="sk-SK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41228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F8B6-CB3D-F543-8A41-DD187D6D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Legitimacy as a modern phenomenon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C9D5-3EF8-844C-9623-53F91FB1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57066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/>
              <a:t>legitimacy</a:t>
            </a:r>
            <a:r>
              <a:rPr lang="en-US" sz="2600" dirty="0"/>
              <a:t> means that the citizenry normally follows the state’s rules, partly because they are embedded in a rule-of-law mind-set and partly due to the presence of a common political community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this kind of apparatus has not existed in most of the states that fit the minimalist definition</a:t>
            </a:r>
            <a:endParaRPr lang="sk-SK" sz="2600" dirty="0"/>
          </a:p>
          <a:p>
            <a:pPr algn="just"/>
            <a:r>
              <a:rPr lang="en-US" sz="2600" dirty="0"/>
              <a:t>its internal power monopoly is couched in international competition with other states </a:t>
            </a:r>
            <a:endParaRPr lang="sk-SK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68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4384-542B-D34D-AB60-B8A3D016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Legitimacy as an indispensable condition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2391-9666-5A40-9DB3-813D0CB4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0278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minimalist post-Weberian definitions of the state avoid the concepts of legitimacy and monopoly, because they do not understand them as constants: </a:t>
            </a:r>
          </a:p>
          <a:p>
            <a:pPr algn="just"/>
            <a:r>
              <a:rPr lang="en-US" sz="2600" dirty="0"/>
              <a:t>not all (modern) states are legitimate, and many do not have a monopoly of (legitimate) violence on their territory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however, if we do not include "legitimacy" into understanding modern states, the concept of the state becomes too materialist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3433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5B04-125D-604D-A986-D7EDBA95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Legitimacy as an indispensable condition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374A-69B2-8D4E-8907-FEEA8CF3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850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Without legitimacy, the state is reduced to military power and bureaucracy that enforce material order</a:t>
            </a:r>
          </a:p>
          <a:p>
            <a:pPr algn="just"/>
            <a:r>
              <a:rPr lang="en-US" sz="2600" dirty="0"/>
              <a:t>no state is based solely on a physical and material bases: ideas, values and norms play a wider role than producing physical coercion, they legitimate the state power</a:t>
            </a:r>
            <a:endParaRPr lang="sk-SK" sz="2600" dirty="0"/>
          </a:p>
          <a:p>
            <a:pPr algn="just"/>
            <a:r>
              <a:rPr lang="en-US" sz="2600" dirty="0"/>
              <a:t>the state best understood as an object of analysis that exists simultaneously as material force and as a non-materialistic construct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00621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A6F9-7E17-7040-B833-2023BC10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SK" dirty="0"/>
              <a:t>hat is state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F01A-365E-2345-9114-A341281E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026"/>
          </a:xfrm>
        </p:spPr>
        <p:txBody>
          <a:bodyPr>
            <a:noAutofit/>
          </a:bodyPr>
          <a:lstStyle/>
          <a:p>
            <a:pPr algn="just"/>
            <a:r>
              <a:rPr lang="en-GB" sz="2500" dirty="0"/>
              <a:t>some definitional disagreements but consensus that it has to do with the ability of the state to </a:t>
            </a:r>
            <a:r>
              <a:rPr lang="en-GB" sz="2500" b="1" dirty="0"/>
              <a:t>execute policies</a:t>
            </a:r>
          </a:p>
          <a:p>
            <a:pPr algn="just"/>
            <a:r>
              <a:rPr lang="en-GB" sz="2500" dirty="0"/>
              <a:t>Additionally, some scholars see the ability of the state to </a:t>
            </a:r>
          </a:p>
          <a:p>
            <a:pPr algn="just"/>
            <a:r>
              <a:rPr lang="en-GB" sz="2500" dirty="0"/>
              <a:t>penetrate society, provide public goods, extract revenues, deliver well-being, and control economic resources</a:t>
            </a:r>
          </a:p>
          <a:p>
            <a:pPr algn="just"/>
            <a:r>
              <a:rPr lang="en-GB" sz="2500" dirty="0"/>
              <a:t>Some add impartiality, efficiency and absence of corruption as fundamental features of state capacity</a:t>
            </a:r>
          </a:p>
        </p:txBody>
      </p:sp>
    </p:spTree>
    <p:extLst>
      <p:ext uri="{BB962C8B-B14F-4D97-AF65-F5344CB8AC3E}">
        <p14:creationId xmlns:p14="http://schemas.microsoft.com/office/powerpoint/2010/main" val="311742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ED3C-1A17-3C4B-B751-55D922D3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76457"/>
            <a:ext cx="7729728" cy="1188720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SK" dirty="0"/>
              <a:t>ow to measure state capacity?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10B9-E452-6845-8A55-6610A11B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61574"/>
            <a:ext cx="7729728" cy="4329287"/>
          </a:xfrm>
        </p:spPr>
        <p:txBody>
          <a:bodyPr>
            <a:noAutofit/>
          </a:bodyPr>
          <a:lstStyle/>
          <a:p>
            <a:pPr algn="just"/>
            <a:r>
              <a:rPr lang="en-SK" sz="2200" dirty="0"/>
              <a:t>A numer of comparative indeces, both subjective and objective data:</a:t>
            </a:r>
          </a:p>
          <a:p>
            <a:pPr algn="just"/>
            <a:r>
              <a:rPr lang="en-GB" sz="2200" dirty="0"/>
              <a:t>Quality of Government Index (Quality of Government Institute, https://</a:t>
            </a:r>
            <a:r>
              <a:rPr lang="en-GB" sz="2200" dirty="0" err="1"/>
              <a:t>www.gu.se</a:t>
            </a:r>
            <a:r>
              <a:rPr lang="en-GB" sz="2200" dirty="0"/>
              <a:t>/</a:t>
            </a:r>
            <a:r>
              <a:rPr lang="en-GB" sz="2200" dirty="0" err="1"/>
              <a:t>en</a:t>
            </a:r>
            <a:r>
              <a:rPr lang="en-GB" sz="2200" dirty="0"/>
              <a:t>/quality-government)</a:t>
            </a:r>
          </a:p>
          <a:p>
            <a:pPr algn="just"/>
            <a:r>
              <a:rPr lang="en-GB" sz="2200" dirty="0"/>
              <a:t>Government Effectiveness Index (World Bank, </a:t>
            </a:r>
            <a:r>
              <a:rPr lang="en-GB" sz="2200" dirty="0" err="1"/>
              <a:t>www.worldbank.org</a:t>
            </a:r>
            <a:r>
              <a:rPr lang="en-GB" sz="2200" dirty="0"/>
              <a:t>)</a:t>
            </a:r>
          </a:p>
          <a:p>
            <a:pPr algn="just"/>
            <a:r>
              <a:rPr lang="en-GB" sz="2200" dirty="0"/>
              <a:t>Failed States Index (https://</a:t>
            </a:r>
            <a:r>
              <a:rPr lang="en-GB" sz="2200" dirty="0" err="1"/>
              <a:t>fragilestatesindex.org</a:t>
            </a:r>
            <a:r>
              <a:rPr lang="en-GB" sz="2200" dirty="0"/>
              <a:t>/)</a:t>
            </a:r>
          </a:p>
          <a:p>
            <a:pPr algn="just"/>
            <a:r>
              <a:rPr lang="en-GB" sz="2200" dirty="0"/>
              <a:t>Corruption Perceptions Index (Transparency International, </a:t>
            </a:r>
            <a:r>
              <a:rPr lang="en-GB" sz="2200" dirty="0" err="1"/>
              <a:t>www.transparency.org</a:t>
            </a:r>
            <a:r>
              <a:rPr lang="en-GB" sz="2200" dirty="0"/>
              <a:t>)</a:t>
            </a:r>
          </a:p>
          <a:p>
            <a:pPr algn="just"/>
            <a:r>
              <a:rPr lang="en-GB" sz="2200" dirty="0"/>
              <a:t> the composite indices are based on a combination of several sub-indicators</a:t>
            </a:r>
          </a:p>
        </p:txBody>
      </p:sp>
    </p:spTree>
    <p:extLst>
      <p:ext uri="{BB962C8B-B14F-4D97-AF65-F5344CB8AC3E}">
        <p14:creationId xmlns:p14="http://schemas.microsoft.com/office/powerpoint/2010/main" val="201983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E89-8E0A-3646-AEE5-190166E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European prototype?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6462-2FC5-5D4E-B8C8-DD6153A9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9135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why did the state, particularly European states, become the most important political center of power over the last four hundred years?</a:t>
            </a:r>
            <a:r>
              <a:rPr lang="sk-SK" sz="2600" dirty="0"/>
              <a:t> </a:t>
            </a:r>
          </a:p>
          <a:p>
            <a:pPr algn="just"/>
            <a:r>
              <a:rPr lang="sk-SK" sz="2600" b="1" dirty="0" err="1"/>
              <a:t>Tilly</a:t>
            </a:r>
            <a:r>
              <a:rPr lang="sk-SK" sz="2600" dirty="0"/>
              <a:t>: </a:t>
            </a:r>
            <a:r>
              <a:rPr lang="en-US" sz="2600" dirty="0"/>
              <a:t>all European states went through the transition towards bureaucratization and absolutism due to the pressure of warfare</a:t>
            </a:r>
          </a:p>
          <a:p>
            <a:pPr algn="just"/>
            <a:r>
              <a:rPr lang="en-US" sz="2600" dirty="0"/>
              <a:t>the state is like an outsized mafia that runs a protection racket, it needs money to protect itself from other similar organizations (competing states)</a:t>
            </a:r>
            <a:endParaRPr lang="sk-SK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02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6417-F481-794D-BBE3-2878983F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European prototype?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679B-892D-724A-9E03-CAA781FB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5988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modern states are a technological and logistical byproduct of war-making effort</a:t>
            </a:r>
            <a:r>
              <a:rPr lang="sk-SK" sz="2600" dirty="0"/>
              <a:t> </a:t>
            </a:r>
          </a:p>
          <a:p>
            <a:pPr algn="just"/>
            <a:r>
              <a:rPr lang="en-US" sz="2600" dirty="0"/>
              <a:t>war --&gt; extraction of resources --&gt; repression --&gt; state formation </a:t>
            </a:r>
          </a:p>
          <a:p>
            <a:pPr algn="just"/>
            <a:r>
              <a:rPr lang="en-US" sz="2600" dirty="0"/>
              <a:t>building and sustaining a modern army required a permanent bureaucratic infrastructure capable of extracting resources from the society, that in turn led to bureaucratic centralization</a:t>
            </a:r>
            <a:r>
              <a:rPr lang="sk-SK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8575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88853-EF6D-BF41-AB3F-D666954E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63500"/>
            <a:ext cx="11215688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EA4D-C189-0141-BCF5-B36F482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4632"/>
            <a:ext cx="7729728" cy="1188720"/>
          </a:xfrm>
        </p:spPr>
        <p:txBody>
          <a:bodyPr/>
          <a:lstStyle/>
          <a:p>
            <a:r>
              <a:rPr lang="en-US" b="1" dirty="0"/>
              <a:t>Multiplicity of state types </a:t>
            </a:r>
            <a:br>
              <a:rPr lang="en-US" b="1" dirty="0"/>
            </a:br>
            <a:r>
              <a:rPr lang="en-US" b="1" dirty="0"/>
              <a:t>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1FC0-2CCD-C842-A84A-9C687BF7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17954"/>
            <a:ext cx="7729728" cy="471144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How to explain various forms of states found in Europe that over the last thousand years (empires, city-states, nation-states)?</a:t>
            </a:r>
          </a:p>
          <a:p>
            <a:pPr algn="just"/>
            <a:r>
              <a:rPr lang="en-US" sz="2600" dirty="0"/>
              <a:t>the war-makes-states relationship is general, while Tilly’s theory of coercion and capital is specifically European</a:t>
            </a:r>
          </a:p>
          <a:p>
            <a:pPr algn="just"/>
            <a:r>
              <a:rPr lang="sk-SK" sz="2600" dirty="0"/>
              <a:t> </a:t>
            </a:r>
            <a:r>
              <a:rPr lang="en-US" sz="2600" dirty="0"/>
              <a:t>in highly commercialized countries with readily taxable resources (ENG &amp; NETH) the drive towards bureaucratization and absolutism was weaker than in less modernized contexts (FRA, Prussia, Eastern Europe)</a:t>
            </a:r>
          </a:p>
        </p:txBody>
      </p:sp>
    </p:spTree>
    <p:extLst>
      <p:ext uri="{BB962C8B-B14F-4D97-AF65-F5344CB8AC3E}">
        <p14:creationId xmlns:p14="http://schemas.microsoft.com/office/powerpoint/2010/main" val="363919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4853-2AB6-F844-9A9A-8403AC76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/>
          <a:lstStyle/>
          <a:p>
            <a:r>
              <a:rPr lang="en-US" dirty="0"/>
              <a:t>paths of state formation</a:t>
            </a:r>
            <a:r>
              <a:rPr lang="sk-SK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96CE-2392-554C-8251-06930850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00834"/>
            <a:ext cx="7729728" cy="4539996"/>
          </a:xfrm>
        </p:spPr>
        <p:txBody>
          <a:bodyPr>
            <a:noAutofit/>
          </a:bodyPr>
          <a:lstStyle/>
          <a:p>
            <a:r>
              <a:rPr lang="en-US" sz="2600" dirty="0"/>
              <a:t>1) </a:t>
            </a:r>
            <a:r>
              <a:rPr lang="en-US" sz="2600" b="1" dirty="0"/>
              <a:t>coercion-intensive</a:t>
            </a:r>
            <a:r>
              <a:rPr lang="en-US" sz="2600" dirty="0"/>
              <a:t>: often empires such as Russia plus Sweden and all Eastern Europe</a:t>
            </a:r>
            <a:endParaRPr lang="sk-SK" sz="2600" dirty="0"/>
          </a:p>
          <a:p>
            <a:r>
              <a:rPr lang="en-US" sz="2600" dirty="0"/>
              <a:t>2) </a:t>
            </a:r>
            <a:r>
              <a:rPr lang="en-US" sz="2600" b="1" dirty="0"/>
              <a:t>capital-intensive</a:t>
            </a:r>
            <a:r>
              <a:rPr lang="en-US" sz="2600" dirty="0"/>
              <a:t>: Italian, German, and Swiss city states and the Netherlands</a:t>
            </a:r>
            <a:endParaRPr lang="sk-SK" sz="2600" dirty="0"/>
          </a:p>
          <a:p>
            <a:r>
              <a:rPr lang="en-US" sz="2600" dirty="0"/>
              <a:t>3) </a:t>
            </a:r>
            <a:r>
              <a:rPr lang="en-US" sz="2600" b="1" dirty="0"/>
              <a:t>capitalized coercion</a:t>
            </a:r>
            <a:r>
              <a:rPr lang="en-US" sz="2600" dirty="0"/>
              <a:t>: territorial states or nation-states, particularly France, Great Britain, Spain and Prussia</a:t>
            </a:r>
            <a:endParaRPr lang="sk-SK" sz="2600" dirty="0"/>
          </a:p>
          <a:p>
            <a:r>
              <a:rPr lang="en-US" sz="2600" dirty="0"/>
              <a:t>eventually, all had to follow the third track which was militarily superior, particularly in its ability to organize and sustain a standing army</a:t>
            </a:r>
            <a:endParaRPr lang="sk-SK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767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F7D9-07FA-2841-8DDB-6555C15E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/>
          <a:lstStyle/>
          <a:p>
            <a:r>
              <a:rPr lang="en-US" b="1" dirty="0"/>
              <a:t>paths of state formation</a:t>
            </a:r>
            <a:r>
              <a:rPr lang="sk-SK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AF163-D146-2A43-84C4-7327BEE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03704"/>
            <a:ext cx="7729728" cy="4219956"/>
          </a:xfrm>
        </p:spPr>
        <p:txBody>
          <a:bodyPr>
            <a:noAutofit/>
          </a:bodyPr>
          <a:lstStyle/>
          <a:p>
            <a:r>
              <a:rPr lang="en-US" sz="2600" dirty="0"/>
              <a:t>coercion and capital vary across the European space</a:t>
            </a:r>
          </a:p>
          <a:p>
            <a:r>
              <a:rPr lang="en-US" sz="2600" dirty="0"/>
              <a:t>coercion is best understood from a top-down perspective as consolidation of the state from above,</a:t>
            </a:r>
          </a:p>
          <a:p>
            <a:r>
              <a:rPr lang="en-US" sz="2600" dirty="0"/>
              <a:t>while capital requires a bottom-up perspective on the groups in society and their resources</a:t>
            </a:r>
            <a:endParaRPr lang="sk-SK" sz="2600" dirty="0"/>
          </a:p>
          <a:p>
            <a:r>
              <a:rPr lang="en-US" sz="2600" dirty="0"/>
              <a:t> coercion vs. capital -----&gt; timing of certain forms of states (empire, city-state, nation-state)</a:t>
            </a:r>
            <a:endParaRPr lang="sk-SK" sz="2600" dirty="0"/>
          </a:p>
          <a:p>
            <a:r>
              <a:rPr lang="en-US" sz="2600" dirty="0"/>
              <a:t>(preparation for war and bargaining over taxes as the mechanism)</a:t>
            </a:r>
            <a:endParaRPr lang="sk-SK" sz="2600" dirty="0"/>
          </a:p>
          <a:p>
            <a:endParaRPr lang="sk-SK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84237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1312</TotalTime>
  <Words>2207</Words>
  <Application>Microsoft Macintosh PowerPoint</Application>
  <PresentationFormat>Widescreen</PresentationFormat>
  <Paragraphs>132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Gill Sans MT</vt:lpstr>
      <vt:lpstr>Parcel</vt:lpstr>
      <vt:lpstr>Formation of the modern states</vt:lpstr>
      <vt:lpstr>Why study the state?</vt:lpstr>
      <vt:lpstr>Where does the state  come from? </vt:lpstr>
      <vt:lpstr>The European prototype?</vt:lpstr>
      <vt:lpstr>The European prototype?</vt:lpstr>
      <vt:lpstr>PowerPoint Presentation</vt:lpstr>
      <vt:lpstr>Multiplicity of state types  in Europe</vt:lpstr>
      <vt:lpstr>paths of state formation </vt:lpstr>
      <vt:lpstr>paths of state formation </vt:lpstr>
      <vt:lpstr>The importance of capital/cities</vt:lpstr>
      <vt:lpstr>How well does  the model travel?</vt:lpstr>
      <vt:lpstr>a few exceptions </vt:lpstr>
      <vt:lpstr>PowerPoint Presentation</vt:lpstr>
      <vt:lpstr>Theoretical challenges</vt:lpstr>
      <vt:lpstr>Sub-Saharan Africa</vt:lpstr>
      <vt:lpstr>Sub-Saharan Africa</vt:lpstr>
      <vt:lpstr>PowerPoint Presentation</vt:lpstr>
      <vt:lpstr>Herbst’s (2000) argument about Africa</vt:lpstr>
      <vt:lpstr>Herbst’s (2000) argument about Africa</vt:lpstr>
      <vt:lpstr>Herbst’s (2000) argument about Africa</vt:lpstr>
      <vt:lpstr>Herbst’s (2000) argument about Africa</vt:lpstr>
      <vt:lpstr>Latin America</vt:lpstr>
      <vt:lpstr>PowerPoint Presentation</vt:lpstr>
      <vt:lpstr>Centeno’s (2003) argument about Latin America</vt:lpstr>
      <vt:lpstr>Centeno’s (2003) argument about Latin America</vt:lpstr>
      <vt:lpstr>Why was Latin America different?</vt:lpstr>
      <vt:lpstr>PowerPoint Presentation</vt:lpstr>
      <vt:lpstr>Latin American exceptions </vt:lpstr>
      <vt:lpstr>Latin American exceptions </vt:lpstr>
      <vt:lpstr>Definitional and Methodological Questions</vt:lpstr>
      <vt:lpstr>Tilly vs. weber</vt:lpstr>
      <vt:lpstr>Legitimacy as a modern phenomenon </vt:lpstr>
      <vt:lpstr>Legitimacy as an indispensable condition</vt:lpstr>
      <vt:lpstr>Legitimacy as an indispensable condition</vt:lpstr>
      <vt:lpstr>What is state capacity</vt:lpstr>
      <vt:lpstr>How to measure state capacity?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modern states</dc:title>
  <dc:creator>Marek Rybar</dc:creator>
  <cp:lastModifiedBy>Marek Rybar</cp:lastModifiedBy>
  <cp:revision>57</cp:revision>
  <dcterms:created xsi:type="dcterms:W3CDTF">2018-10-21T12:42:21Z</dcterms:created>
  <dcterms:modified xsi:type="dcterms:W3CDTF">2021-10-22T10:01:18Z</dcterms:modified>
</cp:coreProperties>
</file>