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6" r:id="rId10"/>
    <p:sldId id="268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81" r:id="rId20"/>
    <p:sldId id="283" r:id="rId21"/>
    <p:sldId id="284" r:id="rId22"/>
    <p:sldId id="285" r:id="rId23"/>
    <p:sldId id="286" r:id="rId24"/>
    <p:sldId id="289" r:id="rId25"/>
    <p:sldId id="287" r:id="rId26"/>
    <p:sldId id="262" r:id="rId2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B4A3CB6D-0E99-4E47-9D31-B66019CE758B}"/>
    <pc:docChg chg="undo custSel modSld">
      <pc:chgData name="Peter" userId="2e8d26cd-55d7-4d78-8227-1866407259d9" providerId="ADAL" clId="{B4A3CB6D-0E99-4E47-9D31-B66019CE758B}" dt="2021-09-19T20:48:58.398" v="280" actId="20577"/>
      <pc:docMkLst>
        <pc:docMk/>
      </pc:docMkLst>
      <pc:sldChg chg="modSp mod">
        <pc:chgData name="Peter" userId="2e8d26cd-55d7-4d78-8227-1866407259d9" providerId="ADAL" clId="{B4A3CB6D-0E99-4E47-9D31-B66019CE758B}" dt="2021-09-19T16:47:53.873" v="12" actId="20577"/>
        <pc:sldMkLst>
          <pc:docMk/>
          <pc:sldMk cId="1027643764" sldId="256"/>
        </pc:sldMkLst>
        <pc:spChg chg="mod">
          <ac:chgData name="Peter" userId="2e8d26cd-55d7-4d78-8227-1866407259d9" providerId="ADAL" clId="{B4A3CB6D-0E99-4E47-9D31-B66019CE758B}" dt="2021-09-19T16:47:53.873" v="12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" userId="2e8d26cd-55d7-4d78-8227-1866407259d9" providerId="ADAL" clId="{B4A3CB6D-0E99-4E47-9D31-B66019CE758B}" dt="2021-09-19T20:48:58.398" v="280" actId="20577"/>
        <pc:sldMkLst>
          <pc:docMk/>
          <pc:sldMk cId="503861537" sldId="262"/>
        </pc:sldMkLst>
        <pc:spChg chg="mod">
          <ac:chgData name="Peter" userId="2e8d26cd-55d7-4d78-8227-1866407259d9" providerId="ADAL" clId="{B4A3CB6D-0E99-4E47-9D31-B66019CE758B}" dt="2021-09-19T20:48:58.398" v="280" actId="20577"/>
          <ac:spMkLst>
            <pc:docMk/>
            <pc:sldMk cId="503861537" sldId="262"/>
            <ac:spMk id="3" creationId="{02EF64F8-31FA-4FEB-8781-4DC9B1B98A98}"/>
          </ac:spMkLst>
        </pc:spChg>
      </pc:sldChg>
      <pc:sldChg chg="modSp mod">
        <pc:chgData name="Peter" userId="2e8d26cd-55d7-4d78-8227-1866407259d9" providerId="ADAL" clId="{B4A3CB6D-0E99-4E47-9D31-B66019CE758B}" dt="2021-09-19T16:49:00.235" v="16" actId="6549"/>
        <pc:sldMkLst>
          <pc:docMk/>
          <pc:sldMk cId="1682605989" sldId="266"/>
        </pc:sldMkLst>
        <pc:spChg chg="mod">
          <ac:chgData name="Peter" userId="2e8d26cd-55d7-4d78-8227-1866407259d9" providerId="ADAL" clId="{B4A3CB6D-0E99-4E47-9D31-B66019CE758B}" dt="2021-09-19T16:49:00.235" v="16" actId="6549"/>
          <ac:spMkLst>
            <pc:docMk/>
            <pc:sldMk cId="1682605989" sldId="266"/>
            <ac:spMk id="3" creationId="{B9649809-8E08-4221-A427-ACE84AA190DA}"/>
          </ac:spMkLst>
        </pc:spChg>
      </pc:sldChg>
      <pc:sldChg chg="modSp mod">
        <pc:chgData name="Peter" userId="2e8d26cd-55d7-4d78-8227-1866407259d9" providerId="ADAL" clId="{B4A3CB6D-0E99-4E47-9D31-B66019CE758B}" dt="2021-09-19T16:49:28.014" v="28" actId="20577"/>
        <pc:sldMkLst>
          <pc:docMk/>
          <pc:sldMk cId="2977364310" sldId="267"/>
        </pc:sldMkLst>
        <pc:spChg chg="mod">
          <ac:chgData name="Peter" userId="2e8d26cd-55d7-4d78-8227-1866407259d9" providerId="ADAL" clId="{B4A3CB6D-0E99-4E47-9D31-B66019CE758B}" dt="2021-09-19T16:49:28.014" v="28" actId="20577"/>
          <ac:spMkLst>
            <pc:docMk/>
            <pc:sldMk cId="2977364310" sldId="267"/>
            <ac:spMk id="3" creationId="{1AA911F7-4E19-4FF6-8848-66C5F1804C85}"/>
          </ac:spMkLst>
        </pc:spChg>
      </pc:sldChg>
      <pc:sldChg chg="modSp mod">
        <pc:chgData name="Peter" userId="2e8d26cd-55d7-4d78-8227-1866407259d9" providerId="ADAL" clId="{B4A3CB6D-0E99-4E47-9D31-B66019CE758B}" dt="2021-09-19T16:51:01.145" v="252" actId="27636"/>
        <pc:sldMkLst>
          <pc:docMk/>
          <pc:sldMk cId="1037416591" sldId="268"/>
        </pc:sldMkLst>
        <pc:spChg chg="mod">
          <ac:chgData name="Peter" userId="2e8d26cd-55d7-4d78-8227-1866407259d9" providerId="ADAL" clId="{B4A3CB6D-0E99-4E47-9D31-B66019CE758B}" dt="2021-09-19T16:51:01.145" v="252" actId="27636"/>
          <ac:spMkLst>
            <pc:docMk/>
            <pc:sldMk cId="1037416591" sldId="268"/>
            <ac:spMk id="3" creationId="{1AA911F7-4E19-4FF6-8848-66C5F1804C85}"/>
          </ac:spMkLst>
        </pc:spChg>
      </pc:sldChg>
      <pc:sldChg chg="modSp mod">
        <pc:chgData name="Peter" userId="2e8d26cd-55d7-4d78-8227-1866407259d9" providerId="ADAL" clId="{B4A3CB6D-0E99-4E47-9D31-B66019CE758B}" dt="2021-09-19T20:46:26.994" v="265" actId="20577"/>
        <pc:sldMkLst>
          <pc:docMk/>
          <pc:sldMk cId="3170871093" sldId="277"/>
        </pc:sldMkLst>
        <pc:spChg chg="mod">
          <ac:chgData name="Peter" userId="2e8d26cd-55d7-4d78-8227-1866407259d9" providerId="ADAL" clId="{B4A3CB6D-0E99-4E47-9D31-B66019CE758B}" dt="2021-09-19T20:46:26.994" v="265" actId="20577"/>
          <ac:spMkLst>
            <pc:docMk/>
            <pc:sldMk cId="3170871093" sldId="277"/>
            <ac:spMk id="3" creationId="{EEC9F77F-FA5C-42F5-958D-39A9DC754A07}"/>
          </ac:spMkLst>
        </pc:spChg>
      </pc:sldChg>
      <pc:sldChg chg="modSp mod">
        <pc:chgData name="Peter" userId="2e8d26cd-55d7-4d78-8227-1866407259d9" providerId="ADAL" clId="{B4A3CB6D-0E99-4E47-9D31-B66019CE758B}" dt="2021-09-19T20:48:36.249" v="275" actId="20577"/>
        <pc:sldMkLst>
          <pc:docMk/>
          <pc:sldMk cId="3515891331" sldId="288"/>
        </pc:sldMkLst>
        <pc:spChg chg="mod">
          <ac:chgData name="Peter" userId="2e8d26cd-55d7-4d78-8227-1866407259d9" providerId="ADAL" clId="{B4A3CB6D-0E99-4E47-9D31-B66019CE758B}" dt="2021-09-19T20:48:36.249" v="275" actId="20577"/>
          <ac:spMkLst>
            <pc:docMk/>
            <pc:sldMk cId="3515891331" sldId="288"/>
            <ac:spMk id="3" creationId="{B3010847-D2D9-4940-8E05-C4309083D61D}"/>
          </ac:spMkLst>
        </pc:spChg>
      </pc:sldChg>
    </pc:docChg>
  </pc:docChgLst>
  <pc:docChgLst>
    <pc:chgData name="Peter Spáč" userId="2e8d26cd-55d7-4d78-8227-1866407259d9" providerId="ADAL" clId="{E4663CEF-A931-4C3A-9317-25DFFB60ACDC}"/>
    <pc:docChg chg="delSld modSld">
      <pc:chgData name="Peter Spáč" userId="2e8d26cd-55d7-4d78-8227-1866407259d9" providerId="ADAL" clId="{E4663CEF-A931-4C3A-9317-25DFFB60ACDC}" dt="2021-09-20T07:48:06.110" v="4" actId="2696"/>
      <pc:docMkLst>
        <pc:docMk/>
      </pc:docMkLst>
      <pc:sldChg chg="modSp">
        <pc:chgData name="Peter Spáč" userId="2e8d26cd-55d7-4d78-8227-1866407259d9" providerId="ADAL" clId="{E4663CEF-A931-4C3A-9317-25DFFB60ACDC}" dt="2021-09-20T07:38:53.474" v="0" actId="114"/>
        <pc:sldMkLst>
          <pc:docMk/>
          <pc:sldMk cId="3162861090" sldId="275"/>
        </pc:sldMkLst>
        <pc:spChg chg="mod">
          <ac:chgData name="Peter Spáč" userId="2e8d26cd-55d7-4d78-8227-1866407259d9" providerId="ADAL" clId="{E4663CEF-A931-4C3A-9317-25DFFB60ACDC}" dt="2021-09-20T07:38:53.474" v="0" actId="114"/>
          <ac:spMkLst>
            <pc:docMk/>
            <pc:sldMk cId="3162861090" sldId="275"/>
            <ac:spMk id="3" creationId="{4EA42941-ADC8-4280-AFCB-DFE4C72E8972}"/>
          </ac:spMkLst>
        </pc:spChg>
      </pc:sldChg>
      <pc:sldChg chg="modSp">
        <pc:chgData name="Peter Spáč" userId="2e8d26cd-55d7-4d78-8227-1866407259d9" providerId="ADAL" clId="{E4663CEF-A931-4C3A-9317-25DFFB60ACDC}" dt="2021-09-20T07:42:01.756" v="3" actId="20577"/>
        <pc:sldMkLst>
          <pc:docMk/>
          <pc:sldMk cId="2842598262" sldId="278"/>
        </pc:sldMkLst>
        <pc:spChg chg="mod">
          <ac:chgData name="Peter Spáč" userId="2e8d26cd-55d7-4d78-8227-1866407259d9" providerId="ADAL" clId="{E4663CEF-A931-4C3A-9317-25DFFB60ACDC}" dt="2021-09-20T07:42:01.756" v="3" actId="20577"/>
          <ac:spMkLst>
            <pc:docMk/>
            <pc:sldMk cId="2842598262" sldId="278"/>
            <ac:spMk id="3" creationId="{E1450A58-780F-467A-919D-A4B8937A8079}"/>
          </ac:spMkLst>
        </pc:spChg>
      </pc:sldChg>
      <pc:sldChg chg="del">
        <pc:chgData name="Peter Spáč" userId="2e8d26cd-55d7-4d78-8227-1866407259d9" providerId="ADAL" clId="{E4663CEF-A931-4C3A-9317-25DFFB60ACDC}" dt="2021-09-20T07:48:06.110" v="4" actId="2696"/>
        <pc:sldMkLst>
          <pc:docMk/>
          <pc:sldMk cId="3515891331" sldId="288"/>
        </pc:sldMkLst>
      </pc:sldChg>
    </pc:docChg>
  </pc:docChgLst>
  <pc:docChgLst>
    <pc:chgData name="Peter" userId="2e8d26cd-55d7-4d78-8227-1866407259d9" providerId="ADAL" clId="{762C54E5-B75B-4E58-8382-54A4461FA27F}"/>
    <pc:docChg chg="delSld">
      <pc:chgData name="Peter" userId="2e8d26cd-55d7-4d78-8227-1866407259d9" providerId="ADAL" clId="{762C54E5-B75B-4E58-8382-54A4461FA27F}" dt="2021-09-23T15:40:45.537" v="5" actId="47"/>
      <pc:docMkLst>
        <pc:docMk/>
      </pc:docMkLst>
      <pc:sldChg chg="del">
        <pc:chgData name="Peter" userId="2e8d26cd-55d7-4d78-8227-1866407259d9" providerId="ADAL" clId="{762C54E5-B75B-4E58-8382-54A4461FA27F}" dt="2021-09-23T15:40:19.844" v="0" actId="47"/>
        <pc:sldMkLst>
          <pc:docMk/>
          <pc:sldMk cId="2349960702" sldId="264"/>
        </pc:sldMkLst>
      </pc:sldChg>
      <pc:sldChg chg="del">
        <pc:chgData name="Peter" userId="2e8d26cd-55d7-4d78-8227-1866407259d9" providerId="ADAL" clId="{762C54E5-B75B-4E58-8382-54A4461FA27F}" dt="2021-09-23T15:40:29.852" v="1" actId="47"/>
        <pc:sldMkLst>
          <pc:docMk/>
          <pc:sldMk cId="2977364310" sldId="267"/>
        </pc:sldMkLst>
      </pc:sldChg>
      <pc:sldChg chg="del">
        <pc:chgData name="Peter" userId="2e8d26cd-55d7-4d78-8227-1866407259d9" providerId="ADAL" clId="{762C54E5-B75B-4E58-8382-54A4461FA27F}" dt="2021-09-23T15:40:31.694" v="2" actId="47"/>
        <pc:sldMkLst>
          <pc:docMk/>
          <pc:sldMk cId="973828812" sldId="269"/>
        </pc:sldMkLst>
      </pc:sldChg>
      <pc:sldChg chg="del">
        <pc:chgData name="Peter" userId="2e8d26cd-55d7-4d78-8227-1866407259d9" providerId="ADAL" clId="{762C54E5-B75B-4E58-8382-54A4461FA27F}" dt="2021-09-23T15:40:38.031" v="3" actId="47"/>
        <pc:sldMkLst>
          <pc:docMk/>
          <pc:sldMk cId="4062450809" sldId="273"/>
        </pc:sldMkLst>
      </pc:sldChg>
      <pc:sldChg chg="del">
        <pc:chgData name="Peter" userId="2e8d26cd-55d7-4d78-8227-1866407259d9" providerId="ADAL" clId="{762C54E5-B75B-4E58-8382-54A4461FA27F}" dt="2021-09-23T15:40:43.618" v="4" actId="47"/>
        <pc:sldMkLst>
          <pc:docMk/>
          <pc:sldMk cId="2227073132" sldId="279"/>
        </pc:sldMkLst>
      </pc:sldChg>
      <pc:sldChg chg="del">
        <pc:chgData name="Peter" userId="2e8d26cd-55d7-4d78-8227-1866407259d9" providerId="ADAL" clId="{762C54E5-B75B-4E58-8382-54A4461FA27F}" dt="2021-09-23T15:40:45.537" v="5" actId="47"/>
        <pc:sldMkLst>
          <pc:docMk/>
          <pc:sldMk cId="2615094649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23. 9. 2021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Research Basics and Research Design I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September 20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BE272-CCCE-4C8E-98A4-E5A16C1E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A911F7-4E19-4FF6-8848-66C5F1804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52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Beware of normative RQ</a:t>
            </a:r>
          </a:p>
          <a:p>
            <a:endParaRPr lang="en-US" dirty="0"/>
          </a:p>
          <a:p>
            <a:r>
              <a:rPr lang="en-US" i="1" dirty="0"/>
              <a:t>Is it correct to apply gender quota?</a:t>
            </a:r>
          </a:p>
          <a:p>
            <a:r>
              <a:rPr lang="en-US" i="1" dirty="0"/>
              <a:t>Was the election of E. Macron a good decision of French citizens?</a:t>
            </a:r>
          </a:p>
          <a:p>
            <a:endParaRPr lang="en-US" dirty="0"/>
          </a:p>
          <a:p>
            <a:r>
              <a:rPr lang="en-US" dirty="0"/>
              <a:t>Normative RQ cannot be answered using empirical data</a:t>
            </a:r>
          </a:p>
          <a:p>
            <a:endParaRPr lang="en-US" dirty="0"/>
          </a:p>
          <a:p>
            <a:r>
              <a:rPr lang="en-US" dirty="0"/>
              <a:t>Solution – modification of RQ (this changes also their content)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Do French citizens think that electing E. Macron for president was a good decision?</a:t>
            </a:r>
          </a:p>
        </p:txBody>
      </p:sp>
    </p:spTree>
    <p:extLst>
      <p:ext uri="{BB962C8B-B14F-4D97-AF65-F5344CB8AC3E}">
        <p14:creationId xmlns:p14="http://schemas.microsoft.com/office/powerpoint/2010/main" val="10374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4DC1C-5042-4BD9-895F-E6F860D7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0D70E0-3BB2-4D47-A51F-EC2168E99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Logical conjecture about the nature of relationships between two or more variables expressed in the form of a testable statement </a:t>
            </a:r>
            <a:r>
              <a:rPr lang="en-US" dirty="0"/>
              <a:t>(O’Leary 2004)</a:t>
            </a:r>
          </a:p>
          <a:p>
            <a:r>
              <a:rPr lang="en-US" dirty="0"/>
              <a:t>Hypotheses are derived from theory</a:t>
            </a:r>
          </a:p>
          <a:p>
            <a:endParaRPr lang="en-US" dirty="0"/>
          </a:p>
          <a:p>
            <a:r>
              <a:rPr lang="en-US" dirty="0"/>
              <a:t>Main elements: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Relationship between at least two variables</a:t>
            </a:r>
          </a:p>
          <a:p>
            <a:pPr lvl="1"/>
            <a:r>
              <a:rPr lang="en-US" dirty="0"/>
              <a:t>Expectation backed by the literature</a:t>
            </a:r>
          </a:p>
          <a:p>
            <a:endParaRPr lang="en-US" dirty="0"/>
          </a:p>
          <a:p>
            <a:r>
              <a:rPr lang="en-US" i="1" dirty="0"/>
              <a:t>‘Increasing unemployment rate leads to higher local support of far right parties.’</a:t>
            </a:r>
          </a:p>
          <a:p>
            <a:r>
              <a:rPr lang="en-US" i="1" dirty="0"/>
              <a:t>‘Terrorist attacks with victims increase the fear of society to a higher extent than terrorist attacks without victims.’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18612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A2C6B-DD7D-4676-BD8C-58360820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1FFD60C-CD0E-4E11-AAFA-86FFF8F0F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necessary part of any research</a:t>
            </a:r>
          </a:p>
          <a:p>
            <a:endParaRPr lang="en-US" dirty="0"/>
          </a:p>
          <a:p>
            <a:r>
              <a:rPr lang="en-US" dirty="0"/>
              <a:t>Hypotheses are used for testing theory</a:t>
            </a:r>
          </a:p>
          <a:p>
            <a:endParaRPr lang="en-US" dirty="0"/>
          </a:p>
          <a:p>
            <a:r>
              <a:rPr lang="en-US" dirty="0"/>
              <a:t>Key questions:</a:t>
            </a:r>
          </a:p>
          <a:p>
            <a:pPr lvl="1"/>
            <a:r>
              <a:rPr lang="en-US" dirty="0"/>
              <a:t>Does the theory suggest a relationship between variables?</a:t>
            </a:r>
          </a:p>
          <a:p>
            <a:pPr lvl="1"/>
            <a:r>
              <a:rPr lang="en-US" dirty="0"/>
              <a:t>Does it suggest the direction of such relationship?</a:t>
            </a:r>
          </a:p>
          <a:p>
            <a:endParaRPr lang="en-US" dirty="0"/>
          </a:p>
          <a:p>
            <a:r>
              <a:rPr lang="en-US" dirty="0"/>
              <a:t>Placing hypotheses </a:t>
            </a:r>
            <a:r>
              <a:rPr lang="en-US" b="1" u="sng" dirty="0"/>
              <a:t>before</a:t>
            </a:r>
            <a:r>
              <a:rPr lang="en-US" dirty="0"/>
              <a:t> the theory is senseless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574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6A8C8-DFCC-4E4C-A8BA-BE1B2C58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3995A9-7876-4870-A27B-4C41474A5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ways – inductive and deductive</a:t>
            </a:r>
          </a:p>
          <a:p>
            <a:endParaRPr lang="en-US" dirty="0"/>
          </a:p>
          <a:p>
            <a:r>
              <a:rPr lang="en-US" dirty="0"/>
              <a:t>Inductive:</a:t>
            </a:r>
          </a:p>
          <a:p>
            <a:pPr lvl="1"/>
            <a:r>
              <a:rPr lang="en-US" dirty="0"/>
              <a:t>Explorative, search for patterns</a:t>
            </a:r>
          </a:p>
          <a:p>
            <a:pPr lvl="1"/>
            <a:r>
              <a:rPr lang="en-US" dirty="0"/>
              <a:t>Main aim is generalization and formulation of new theories</a:t>
            </a:r>
          </a:p>
          <a:p>
            <a:endParaRPr lang="en-US" dirty="0"/>
          </a:p>
          <a:p>
            <a:r>
              <a:rPr lang="en-US" dirty="0"/>
              <a:t>Deductive:</a:t>
            </a:r>
          </a:p>
          <a:p>
            <a:pPr lvl="1"/>
            <a:r>
              <a:rPr lang="en-US" dirty="0"/>
              <a:t>Builds on previous knowledge</a:t>
            </a:r>
          </a:p>
          <a:p>
            <a:pPr lvl="1"/>
            <a:r>
              <a:rPr lang="en-US" dirty="0"/>
              <a:t>Main aim is to test existing theories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327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5A346-8C8D-43CC-AD07-FDF5E4E7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Research</a:t>
            </a:r>
            <a:endParaRPr lang="sk-SK" dirty="0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B4741E4B-4594-4E89-ABB5-3A88831C5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051851"/>
              </p:ext>
            </p:extLst>
          </p:nvPr>
        </p:nvGraphicFramePr>
        <p:xfrm>
          <a:off x="838200" y="1898080"/>
          <a:ext cx="10794476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Inductive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</a:rPr>
                        <a:t>Deductive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Observation, data collection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Theory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hypotheses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sz="2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Search for patterns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Test of hypotheses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k-SK" sz="2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Generalization, new theories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Confirmation / rejection of theories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03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424DD-1E85-4F29-8C9C-A871715F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EA42941-ADC8-4280-AFCB-DFE4C72E8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set of statements that collectively describe and explain a phenomenon, its causes or consequences</a:t>
            </a:r>
          </a:p>
          <a:p>
            <a:endParaRPr lang="en-US" dirty="0"/>
          </a:p>
          <a:p>
            <a:r>
              <a:rPr lang="en-US" dirty="0"/>
              <a:t>These statements are at a higher level of abstraction than simple facts</a:t>
            </a:r>
          </a:p>
          <a:p>
            <a:endParaRPr lang="en-US" dirty="0"/>
          </a:p>
          <a:p>
            <a:r>
              <a:rPr lang="en-US" dirty="0"/>
              <a:t>Objective - not only to describe but also to explain</a:t>
            </a:r>
          </a:p>
          <a:p>
            <a:endParaRPr lang="en-US" dirty="0"/>
          </a:p>
          <a:p>
            <a:r>
              <a:rPr lang="en-US" dirty="0"/>
              <a:t>Explanation based on ‘</a:t>
            </a:r>
            <a:r>
              <a:rPr lang="en-US" b="1" dirty="0"/>
              <a:t>if A then B’ </a:t>
            </a:r>
            <a:r>
              <a:rPr lang="en-US" dirty="0"/>
              <a:t>logic</a:t>
            </a:r>
            <a:endParaRPr lang="en-US" b="1" dirty="0"/>
          </a:p>
          <a:p>
            <a:endParaRPr lang="en-US" dirty="0"/>
          </a:p>
          <a:p>
            <a:r>
              <a:rPr lang="en-US" i="1" dirty="0"/>
              <a:t>Theory is nothing more than a set of causal laws and hypotheses</a:t>
            </a:r>
            <a:r>
              <a:rPr lang="en-US" dirty="0"/>
              <a:t> (Van </a:t>
            </a:r>
            <a:r>
              <a:rPr lang="en-US" dirty="0" err="1"/>
              <a:t>Evera</a:t>
            </a:r>
            <a:r>
              <a:rPr lang="en-US" dirty="0"/>
              <a:t>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2861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31957-EDB4-44BA-BDF2-B202730B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461B8C-D1F8-40DE-9751-FD81002AC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to store concepts from the social reality</a:t>
            </a:r>
          </a:p>
          <a:p>
            <a:endParaRPr lang="en-US" dirty="0"/>
          </a:p>
          <a:p>
            <a:r>
              <a:rPr lang="en-US" dirty="0"/>
              <a:t>Elements of each variable:</a:t>
            </a:r>
          </a:p>
          <a:p>
            <a:pPr lvl="1"/>
            <a:r>
              <a:rPr lang="en-US" dirty="0"/>
              <a:t>Label – name / description</a:t>
            </a:r>
          </a:p>
          <a:p>
            <a:pPr lvl="1"/>
            <a:r>
              <a:rPr lang="en-US" dirty="0"/>
              <a:t>Values – denominations of occurrence of the variable</a:t>
            </a:r>
          </a:p>
          <a:p>
            <a:endParaRPr lang="en-US" dirty="0"/>
          </a:p>
          <a:p>
            <a:r>
              <a:rPr lang="en-US" dirty="0"/>
              <a:t>Example – a variable concerning income:</a:t>
            </a:r>
          </a:p>
          <a:p>
            <a:pPr lvl="1"/>
            <a:r>
              <a:rPr lang="en-US" dirty="0"/>
              <a:t>Label – ‘income’</a:t>
            </a:r>
          </a:p>
          <a:p>
            <a:pPr lvl="1"/>
            <a:r>
              <a:rPr lang="en-US" dirty="0"/>
              <a:t>Values – expression in a certain currency (EUR, USD, GBP etc.)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6778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C9547-6DA7-43A2-AF3C-FE7468A8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C9F77F-FA5C-42F5-958D-39A9DC754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 role of research – identify and explain causal relationships between variables</a:t>
            </a:r>
          </a:p>
          <a:p>
            <a:endParaRPr lang="en-US" dirty="0"/>
          </a:p>
          <a:p>
            <a:r>
              <a:rPr lang="en-US" dirty="0"/>
              <a:t>We distinguish between:</a:t>
            </a:r>
          </a:p>
          <a:p>
            <a:pPr lvl="1"/>
            <a:r>
              <a:rPr lang="en-US" dirty="0"/>
              <a:t>Independent (explanatory) variables – suggested cause</a:t>
            </a:r>
          </a:p>
          <a:p>
            <a:pPr lvl="1"/>
            <a:r>
              <a:rPr lang="en-US" dirty="0"/>
              <a:t>Dependent (outcome) variables – suggested consequence</a:t>
            </a:r>
          </a:p>
          <a:p>
            <a:endParaRPr lang="en-US" dirty="0"/>
          </a:p>
          <a:p>
            <a:r>
              <a:rPr lang="en-US" i="1" dirty="0"/>
              <a:t>Higher inflation decreases probability of government to win election</a:t>
            </a:r>
          </a:p>
          <a:p>
            <a:pPr lvl="1"/>
            <a:r>
              <a:rPr lang="en-US" dirty="0"/>
              <a:t>Identify the variables</a:t>
            </a:r>
          </a:p>
          <a:p>
            <a:pPr lvl="1"/>
            <a:r>
              <a:rPr lang="en-US" dirty="0"/>
              <a:t>Which one is independent and which one is dependent?</a:t>
            </a:r>
          </a:p>
        </p:txBody>
      </p:sp>
    </p:spTree>
    <p:extLst>
      <p:ext uri="{BB962C8B-B14F-4D97-AF65-F5344CB8AC3E}">
        <p14:creationId xmlns:p14="http://schemas.microsoft.com/office/powerpoint/2010/main" val="317087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48066-66CE-4BAC-9181-65039E7E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Causality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450A58-780F-467A-919D-A4B8937A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Basically what is this course all about</a:t>
            </a:r>
          </a:p>
          <a:p>
            <a:endParaRPr lang="en-US" dirty="0"/>
          </a:p>
          <a:p>
            <a:r>
              <a:rPr lang="en-US" dirty="0"/>
              <a:t>Causal effect:</a:t>
            </a:r>
          </a:p>
          <a:p>
            <a:pPr lvl="1"/>
            <a:r>
              <a:rPr lang="en-US" dirty="0"/>
              <a:t>Change </a:t>
            </a:r>
            <a:r>
              <a:rPr lang="cs-CZ" dirty="0"/>
              <a:t>in </a:t>
            </a:r>
            <a:r>
              <a:rPr lang="en-US" dirty="0"/>
              <a:t>the value of a dependent variable if the value of an independent variable changes</a:t>
            </a:r>
          </a:p>
          <a:p>
            <a:endParaRPr lang="en-US" dirty="0"/>
          </a:p>
          <a:p>
            <a:r>
              <a:rPr lang="en-US" dirty="0"/>
              <a:t>Causal mechanism:</a:t>
            </a:r>
          </a:p>
          <a:p>
            <a:pPr lvl="1"/>
            <a:r>
              <a:rPr lang="en-US" dirty="0"/>
              <a:t>Explanation of the link between cause and effect</a:t>
            </a:r>
          </a:p>
          <a:p>
            <a:pPr lvl="1"/>
            <a:r>
              <a:rPr lang="en-US" dirty="0"/>
              <a:t>Clarifies the nature of the relationship between independent and dependent variables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2598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med.unc.edu/ophth/news/june-is-uv-safety-month/image">
            <a:extLst>
              <a:ext uri="{FF2B5EF4-FFF2-40B4-BE49-F238E27FC236}">
                <a16:creationId xmlns:a16="http://schemas.microsoft.com/office/drawing/2014/main" id="{42136B60-AE74-44AE-ABB7-2A6F2E713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98950"/>
            <a:ext cx="3391815" cy="211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http://cdn.flaticon.com/png/256/32165.png">
            <a:extLst>
              <a:ext uri="{FF2B5EF4-FFF2-40B4-BE49-F238E27FC236}">
                <a16:creationId xmlns:a16="http://schemas.microsoft.com/office/drawing/2014/main" id="{38802EC1-96D4-4DD1-B266-0A3D6B9BE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986" y="2802563"/>
            <a:ext cx="1000120" cy="10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2.gstatic.com/images?q=tbn:ANd9GcSrlwdnLzFD_uwHces_8K-WnASBXJBVay49ZAIyxSuHpT3O3sdqiQ">
            <a:extLst>
              <a:ext uri="{FF2B5EF4-FFF2-40B4-BE49-F238E27FC236}">
                <a16:creationId xmlns:a16="http://schemas.microsoft.com/office/drawing/2014/main" id="{877A2A5B-7595-4682-8B4B-F6C538FEA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400" y="4168535"/>
            <a:ext cx="3757600" cy="21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ek obrázku pro photosynthesis equation">
            <a:extLst>
              <a:ext uri="{FF2B5EF4-FFF2-40B4-BE49-F238E27FC236}">
                <a16:creationId xmlns:a16="http://schemas.microsoft.com/office/drawing/2014/main" id="{E222B1AE-63C2-42D0-9188-0DC2D84FD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953" y="547424"/>
            <a:ext cx="5394494" cy="20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Výsledek obrázku pro photosynthesis equation">
            <a:extLst>
              <a:ext uri="{FF2B5EF4-FFF2-40B4-BE49-F238E27FC236}">
                <a16:creationId xmlns:a16="http://schemas.microsoft.com/office/drawing/2014/main" id="{A6758F25-D97F-4323-9164-7014EC40E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86" y="3802683"/>
            <a:ext cx="4776515" cy="256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37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research and methodology</a:t>
            </a:r>
          </a:p>
          <a:p>
            <a:endParaRPr lang="en-US" dirty="0"/>
          </a:p>
          <a:p>
            <a:r>
              <a:rPr lang="en-US" dirty="0"/>
              <a:t>How to do research?</a:t>
            </a:r>
          </a:p>
          <a:p>
            <a:endParaRPr lang="en-US" dirty="0"/>
          </a:p>
          <a:p>
            <a:r>
              <a:rPr lang="en-US" dirty="0"/>
              <a:t>What is a good research?</a:t>
            </a:r>
          </a:p>
          <a:p>
            <a:endParaRPr lang="en-US" dirty="0"/>
          </a:p>
          <a:p>
            <a:r>
              <a:rPr lang="en-US" dirty="0"/>
              <a:t>Basic concepts that you need to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25C2BD-1486-4363-82A2-8D4278EC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Hypothesis 1</a:t>
            </a:r>
            <a:r>
              <a:rPr lang="en-US" dirty="0"/>
              <a:t>: </a:t>
            </a:r>
            <a:r>
              <a:rPr lang="en-US" i="1"/>
              <a:t>‘More life </a:t>
            </a:r>
            <a:r>
              <a:rPr lang="en-US" i="1" dirty="0"/>
              <a:t>experience leads to better career paths.’</a:t>
            </a:r>
          </a:p>
          <a:p>
            <a:endParaRPr lang="en-US" i="1" dirty="0"/>
          </a:p>
          <a:p>
            <a:r>
              <a:rPr lang="en-US" dirty="0"/>
              <a:t>What is </a:t>
            </a:r>
            <a:r>
              <a:rPr lang="en-US" i="1" dirty="0"/>
              <a:t>‘life experience’</a:t>
            </a:r>
            <a:r>
              <a:rPr lang="en-US" dirty="0"/>
              <a:t>?</a:t>
            </a:r>
          </a:p>
          <a:p>
            <a:r>
              <a:rPr lang="en-US" dirty="0"/>
              <a:t>What is a </a:t>
            </a:r>
            <a:r>
              <a:rPr lang="en-US" i="1" dirty="0"/>
              <a:t>‘better career path’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u="sng" dirty="0"/>
              <a:t>Hypothesis 2</a:t>
            </a:r>
            <a:r>
              <a:rPr lang="en-US" dirty="0"/>
              <a:t>: </a:t>
            </a:r>
            <a:r>
              <a:rPr lang="en-US" i="1" dirty="0"/>
              <a:t>‘Higher GDP allows countries to follow more ambitious national interests’</a:t>
            </a:r>
          </a:p>
          <a:p>
            <a:endParaRPr lang="en-US" dirty="0"/>
          </a:p>
          <a:p>
            <a:r>
              <a:rPr lang="en-US" dirty="0"/>
              <a:t>What are </a:t>
            </a:r>
            <a:r>
              <a:rPr lang="en-US" i="1" dirty="0"/>
              <a:t>‘national interests’</a:t>
            </a:r>
            <a:r>
              <a:rPr lang="en-US" dirty="0"/>
              <a:t>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0578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D7875-1D37-49A3-BF32-31561D71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702B0E-8E64-4175-A322-8DEA84A3E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Transformation of concepts into measurable items</a:t>
            </a:r>
          </a:p>
          <a:p>
            <a:endParaRPr lang="en-US" dirty="0"/>
          </a:p>
          <a:p>
            <a:r>
              <a:rPr lang="en-US" dirty="0"/>
              <a:t>By operationalizing we define measurement of social phenomena that is hardly (or not at all) measurable directly</a:t>
            </a:r>
          </a:p>
          <a:p>
            <a:endParaRPr lang="en-US" dirty="0"/>
          </a:p>
          <a:p>
            <a:r>
              <a:rPr lang="en-US" dirty="0"/>
              <a:t>Europeanization, good character, tasty food, wonderful color, right-wing extremist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950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446CC-59BB-4D1F-B3EE-1241C3F1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these definitions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767510-32D7-4B92-B33E-5013105D0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A nice person </a:t>
            </a:r>
            <a:r>
              <a:rPr lang="en-US" dirty="0"/>
              <a:t>– a person who is kind and caring and who everyone likes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A nice person </a:t>
            </a:r>
            <a:r>
              <a:rPr lang="en-US" dirty="0"/>
              <a:t>– a person who smiles at least ten times a day and when other people are asked how they like him/her, this person receives a mean value of eight and more on a 0-10 scale</a:t>
            </a:r>
          </a:p>
          <a:p>
            <a:endParaRPr lang="en-US" dirty="0"/>
          </a:p>
          <a:p>
            <a:r>
              <a:rPr lang="en-US" dirty="0"/>
              <a:t>Which of these two helps you more to identify a nice person in the real world?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737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2FCE6-363C-4A13-A1EA-36D33F65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7D7BA1-049E-4159-95A1-28D4B9AD2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Terrorist group</a:t>
            </a:r>
          </a:p>
          <a:p>
            <a:endParaRPr lang="en-US" dirty="0"/>
          </a:p>
          <a:p>
            <a:r>
              <a:rPr lang="en-US" dirty="0"/>
              <a:t>Electoral success</a:t>
            </a:r>
          </a:p>
          <a:p>
            <a:endParaRPr lang="en-US" dirty="0"/>
          </a:p>
          <a:p>
            <a:r>
              <a:rPr lang="en-US" dirty="0"/>
              <a:t>Tasty food</a:t>
            </a:r>
          </a:p>
          <a:p>
            <a:endParaRPr lang="en-US" dirty="0"/>
          </a:p>
          <a:p>
            <a:r>
              <a:rPr lang="en-US" dirty="0"/>
              <a:t>Popularity</a:t>
            </a:r>
          </a:p>
          <a:p>
            <a:endParaRPr lang="en-US" dirty="0"/>
          </a:p>
          <a:p>
            <a:r>
              <a:rPr lang="en-US" dirty="0"/>
              <a:t>Successful exam</a:t>
            </a:r>
          </a:p>
          <a:p>
            <a:endParaRPr lang="en-US" dirty="0"/>
          </a:p>
          <a:p>
            <a:r>
              <a:rPr lang="en-US" dirty="0"/>
              <a:t>Educated person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9786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0F958-6A67-4081-AC7E-49C818A9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Researcher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010847-D2D9-4940-8E05-C4309083D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</a:t>
            </a:r>
            <a:r>
              <a:rPr lang="en-US" i="1" dirty="0"/>
              <a:t>Popularity of Ed Sheeran / Taylor Swift in contemporary music industry.</a:t>
            </a:r>
          </a:p>
          <a:p>
            <a:endParaRPr lang="en-US" dirty="0"/>
          </a:p>
          <a:p>
            <a:r>
              <a:rPr lang="en-US" dirty="0"/>
              <a:t>Find some research questions</a:t>
            </a:r>
          </a:p>
          <a:p>
            <a:r>
              <a:rPr lang="en-US" dirty="0"/>
              <a:t>Formulate hypotheses (we expect that we have a theory)</a:t>
            </a:r>
          </a:p>
          <a:p>
            <a:r>
              <a:rPr lang="en-US" dirty="0"/>
              <a:t>Operationalize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1662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0F958-6A67-4081-AC7E-49C818A9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Researcher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010847-D2D9-4940-8E05-C4309083D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</a:t>
            </a:r>
            <a:r>
              <a:rPr lang="en-US" i="1" dirty="0"/>
              <a:t>Occurrence of violence in Europe due to COVID-19 pandemic.</a:t>
            </a:r>
          </a:p>
          <a:p>
            <a:endParaRPr lang="en-US" dirty="0"/>
          </a:p>
          <a:p>
            <a:r>
              <a:rPr lang="en-US" dirty="0"/>
              <a:t>Find some research questions</a:t>
            </a:r>
          </a:p>
          <a:p>
            <a:r>
              <a:rPr lang="en-US" dirty="0"/>
              <a:t>Formulate hypotheses (we expect that we have a theory)</a:t>
            </a:r>
          </a:p>
          <a:p>
            <a:r>
              <a:rPr lang="en-US" dirty="0"/>
              <a:t>Operationalize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956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0BBA8-AE3A-4F30-A356-5E05884B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Good Rules to Follow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EF64F8-31FA-4FEB-8781-4DC9B1B9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1. Well set goals (and the topic) spare you time and energy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Methods are not your goals, </a:t>
            </a:r>
            <a:r>
              <a:rPr lang="en-US"/>
              <a:t>but only the </a:t>
            </a:r>
            <a:r>
              <a:rPr lang="en-US" dirty="0"/>
              <a:t>tools to achieve your aims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Proper reading is a must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Research design and planning is essential</a:t>
            </a:r>
          </a:p>
        </p:txBody>
      </p:sp>
    </p:spTree>
    <p:extLst>
      <p:ext uri="{BB962C8B-B14F-4D97-AF65-F5344CB8AC3E}">
        <p14:creationId xmlns:p14="http://schemas.microsoft.com/office/powerpoint/2010/main" val="50386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85537-9446-4D8E-9B98-FE2A33465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Order VS Chaos</a:t>
            </a:r>
            <a:endParaRPr lang="sk-SK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18C6A6-046B-49A1-ADB9-20BF5865B9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745" y="1825625"/>
            <a:ext cx="677251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C1758-C271-4551-9358-53052291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begin?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212EF1-665B-47FF-A6BC-5A7A44B33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Identification of the topic?</a:t>
            </a:r>
          </a:p>
          <a:p>
            <a:endParaRPr lang="en-US" dirty="0"/>
          </a:p>
          <a:p>
            <a:r>
              <a:rPr lang="en-US" dirty="0"/>
              <a:t>Raising questions?</a:t>
            </a:r>
          </a:p>
          <a:p>
            <a:endParaRPr lang="en-US" dirty="0"/>
          </a:p>
          <a:p>
            <a:r>
              <a:rPr lang="en-US" dirty="0"/>
              <a:t>Formulation of hypotheses?</a:t>
            </a:r>
          </a:p>
          <a:p>
            <a:endParaRPr lang="en-US" dirty="0"/>
          </a:p>
          <a:p>
            <a:r>
              <a:rPr lang="en-US" dirty="0"/>
              <a:t>Data availability check?</a:t>
            </a:r>
          </a:p>
          <a:p>
            <a:endParaRPr lang="en-US" dirty="0"/>
          </a:p>
          <a:p>
            <a:r>
              <a:rPr lang="en-US" dirty="0"/>
              <a:t>Calculation of costs?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218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footprints">
            <a:extLst>
              <a:ext uri="{FF2B5EF4-FFF2-40B4-BE49-F238E27FC236}">
                <a16:creationId xmlns:a16="http://schemas.microsoft.com/office/drawing/2014/main" id="{938E77BE-1339-4CFA-963A-F1399CF9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9" y="1517211"/>
            <a:ext cx="5729180" cy="38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1BBB6A-99D3-4EB1-9E6D-2B336D8B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828FF8-A193-498F-8B17-F2A23924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Topic and goals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2. Research questions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3. Hypotheses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4. Methods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5. Data collection</a:t>
            </a:r>
          </a:p>
          <a:p>
            <a:pPr marL="0" indent="0">
              <a:buNone/>
            </a:pPr>
            <a:r>
              <a:rPr lang="en-US" dirty="0"/>
              <a:t>6. Data analysis</a:t>
            </a:r>
          </a:p>
          <a:p>
            <a:pPr marL="0" indent="0">
              <a:buNone/>
            </a:pPr>
            <a:r>
              <a:rPr lang="en-US" dirty="0"/>
              <a:t>7.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36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ECA12-E9D8-4631-BD6E-4F2C0B2D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and Inspiration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0CD7F6-A8FD-4CBF-A4F6-6DE72645E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College courses</a:t>
            </a:r>
          </a:p>
          <a:p>
            <a:endParaRPr lang="en-US" dirty="0"/>
          </a:p>
          <a:p>
            <a:r>
              <a:rPr lang="en-US" dirty="0"/>
              <a:t>Extracurricular activities</a:t>
            </a:r>
          </a:p>
          <a:p>
            <a:endParaRPr lang="en-US" dirty="0"/>
          </a:p>
          <a:p>
            <a:r>
              <a:rPr lang="en-US" dirty="0"/>
              <a:t>Your future career</a:t>
            </a:r>
          </a:p>
          <a:p>
            <a:endParaRPr lang="en-US" dirty="0"/>
          </a:p>
          <a:p>
            <a:r>
              <a:rPr lang="en-US" dirty="0"/>
              <a:t>Discussions with others</a:t>
            </a:r>
          </a:p>
          <a:p>
            <a:endParaRPr lang="en-US" dirty="0"/>
          </a:p>
          <a:p>
            <a:r>
              <a:rPr lang="en-US" dirty="0"/>
              <a:t>Reading</a:t>
            </a:r>
            <a:endParaRPr lang="sk-SK" dirty="0"/>
          </a:p>
        </p:txBody>
      </p:sp>
      <p:pic>
        <p:nvPicPr>
          <p:cNvPr id="2050" name="Picture 2" descr="VÃ½sledek obrÃ¡zku pro thinking">
            <a:extLst>
              <a:ext uri="{FF2B5EF4-FFF2-40B4-BE49-F238E27FC236}">
                <a16:creationId xmlns:a16="http://schemas.microsoft.com/office/drawing/2014/main" id="{738D0FFD-9BE3-4563-9707-7AB138312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45" y="2076137"/>
            <a:ext cx="5832340" cy="27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98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742DC-90A8-4BC4-9554-6BCDC08E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Genre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F8D51D-CE25-4285-8940-B9E918D96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topic is only the basic field</a:t>
            </a:r>
          </a:p>
          <a:p>
            <a:r>
              <a:rPr lang="en-US" dirty="0"/>
              <a:t>Necessity of clear goals and ambitions</a:t>
            </a:r>
          </a:p>
          <a:p>
            <a:r>
              <a:rPr lang="en-US" dirty="0"/>
              <a:t>Added value of the research</a:t>
            </a:r>
          </a:p>
          <a:p>
            <a:endParaRPr lang="en-US" dirty="0"/>
          </a:p>
          <a:p>
            <a:r>
              <a:rPr lang="en-US" dirty="0"/>
              <a:t>Possible genres:</a:t>
            </a:r>
          </a:p>
          <a:p>
            <a:pPr lvl="1"/>
            <a:r>
              <a:rPr lang="en-US" dirty="0"/>
              <a:t>Literature review</a:t>
            </a:r>
          </a:p>
          <a:p>
            <a:pPr lvl="1"/>
            <a:r>
              <a:rPr lang="en-US" dirty="0"/>
              <a:t>Policy analysis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Prediction</a:t>
            </a:r>
          </a:p>
          <a:p>
            <a:pPr lvl="1"/>
            <a:r>
              <a:rPr lang="en-US" dirty="0"/>
              <a:t>Formulation of and testing theories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010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FA9D5-79A2-4183-916D-9609C82CF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6F115A-7E95-4DFE-A570-0F2B92903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RQ give focus, set boundaries and provide direction</a:t>
            </a:r>
          </a:p>
          <a:p>
            <a:endParaRPr lang="en-US" dirty="0"/>
          </a:p>
          <a:p>
            <a:r>
              <a:rPr lang="en-US" dirty="0"/>
              <a:t>What / How / Why:</a:t>
            </a:r>
          </a:p>
          <a:p>
            <a:pPr lvl="1"/>
            <a:r>
              <a:rPr lang="en-US" dirty="0"/>
              <a:t>What – description, characteristics of social phenomena</a:t>
            </a:r>
          </a:p>
          <a:p>
            <a:pPr lvl="1"/>
            <a:r>
              <a:rPr lang="en-US" dirty="0"/>
              <a:t>Why – causes and reasons</a:t>
            </a:r>
          </a:p>
          <a:p>
            <a:pPr lvl="1"/>
            <a:r>
              <a:rPr lang="en-US" dirty="0"/>
              <a:t>How – explanation, change</a:t>
            </a:r>
          </a:p>
          <a:p>
            <a:endParaRPr lang="en-US" dirty="0"/>
          </a:p>
          <a:p>
            <a:r>
              <a:rPr lang="en-US" dirty="0"/>
              <a:t>RQ point to data, i.e. RQ affect the data collection and analysis</a:t>
            </a:r>
          </a:p>
        </p:txBody>
      </p:sp>
    </p:spTree>
    <p:extLst>
      <p:ext uri="{BB962C8B-B14F-4D97-AF65-F5344CB8AC3E}">
        <p14:creationId xmlns:p14="http://schemas.microsoft.com/office/powerpoint/2010/main" val="332153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C754B-CF0E-4176-AB70-3A9BA405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649809-8E08-4221-A427-ACE84AA19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formulated questions help the research and vice versa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Empirical criterion:</a:t>
            </a:r>
          </a:p>
          <a:p>
            <a:pPr lvl="1"/>
            <a:r>
              <a:rPr lang="en-US" dirty="0"/>
              <a:t>What </a:t>
            </a:r>
            <a:r>
              <a:rPr lang="en-US" u="sng" dirty="0"/>
              <a:t>data</a:t>
            </a:r>
            <a:r>
              <a:rPr lang="en-US" dirty="0"/>
              <a:t> we need to answer the question?</a:t>
            </a:r>
          </a:p>
          <a:p>
            <a:endParaRPr lang="en-US" dirty="0"/>
          </a:p>
          <a:p>
            <a:r>
              <a:rPr lang="en-US" dirty="0"/>
              <a:t>If RQ do not lead to certain data, there is </a:t>
            </a:r>
            <a:r>
              <a:rPr lang="en-US" u="sng" dirty="0"/>
              <a:t>no way</a:t>
            </a:r>
            <a:r>
              <a:rPr lang="en-US" dirty="0"/>
              <a:t> to answer the questions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260598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5999</TotalTime>
  <Words>1020</Words>
  <Application>Microsoft Office PowerPoint</Application>
  <PresentationFormat>Širokouhlá</PresentationFormat>
  <Paragraphs>210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Motív Office</vt:lpstr>
      <vt:lpstr>Research Basics and Research Design I</vt:lpstr>
      <vt:lpstr>Aim of this lecture</vt:lpstr>
      <vt:lpstr>Order VS Chaos</vt:lpstr>
      <vt:lpstr>Where to begin?</vt:lpstr>
      <vt:lpstr>Step by Step</vt:lpstr>
      <vt:lpstr>Topic and Inspiration</vt:lpstr>
      <vt:lpstr>The Genre of your Research</vt:lpstr>
      <vt:lpstr>Research Questions</vt:lpstr>
      <vt:lpstr>Research Questions</vt:lpstr>
      <vt:lpstr>Research Questions</vt:lpstr>
      <vt:lpstr>Hypotheses</vt:lpstr>
      <vt:lpstr>Hypotheses</vt:lpstr>
      <vt:lpstr>Logic of Research</vt:lpstr>
      <vt:lpstr>Logic of Research</vt:lpstr>
      <vt:lpstr>Theory</vt:lpstr>
      <vt:lpstr>Variables</vt:lpstr>
      <vt:lpstr>Variables</vt:lpstr>
      <vt:lpstr>Causality</vt:lpstr>
      <vt:lpstr>Prezentácia programu PowerPoint</vt:lpstr>
      <vt:lpstr>Prezentácia programu PowerPoint</vt:lpstr>
      <vt:lpstr>Operationalization</vt:lpstr>
      <vt:lpstr>Compare these definitions</vt:lpstr>
      <vt:lpstr>Operationalization</vt:lpstr>
      <vt:lpstr>Be a Researcher</vt:lpstr>
      <vt:lpstr>Be a Researcher</vt:lpstr>
      <vt:lpstr>Some Good Rules to Follow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55</cp:revision>
  <dcterms:created xsi:type="dcterms:W3CDTF">2019-09-18T08:38:58Z</dcterms:created>
  <dcterms:modified xsi:type="dcterms:W3CDTF">2021-09-23T15:40:52Z</dcterms:modified>
</cp:coreProperties>
</file>