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41"/>
  </p:notesMasterIdLst>
  <p:sldIdLst>
    <p:sldId id="256" r:id="rId2"/>
    <p:sldId id="278" r:id="rId3"/>
    <p:sldId id="277" r:id="rId4"/>
    <p:sldId id="257" r:id="rId5"/>
    <p:sldId id="261" r:id="rId6"/>
    <p:sldId id="262" r:id="rId7"/>
    <p:sldId id="259" r:id="rId8"/>
    <p:sldId id="280" r:id="rId9"/>
    <p:sldId id="279" r:id="rId10"/>
    <p:sldId id="296" r:id="rId11"/>
    <p:sldId id="298" r:id="rId12"/>
    <p:sldId id="301" r:id="rId13"/>
    <p:sldId id="300" r:id="rId14"/>
    <p:sldId id="299" r:id="rId15"/>
    <p:sldId id="295" r:id="rId16"/>
    <p:sldId id="303" r:id="rId17"/>
    <p:sldId id="304" r:id="rId18"/>
    <p:sldId id="293" r:id="rId19"/>
    <p:sldId id="302" r:id="rId20"/>
    <p:sldId id="294" r:id="rId21"/>
    <p:sldId id="290" r:id="rId22"/>
    <p:sldId id="260" r:id="rId23"/>
    <p:sldId id="283" r:id="rId24"/>
    <p:sldId id="264" r:id="rId25"/>
    <p:sldId id="284" r:id="rId26"/>
    <p:sldId id="273" r:id="rId27"/>
    <p:sldId id="285" r:id="rId28"/>
    <p:sldId id="297" r:id="rId29"/>
    <p:sldId id="286" r:id="rId30"/>
    <p:sldId id="266" r:id="rId31"/>
    <p:sldId id="287" r:id="rId32"/>
    <p:sldId id="272" r:id="rId33"/>
    <p:sldId id="265" r:id="rId34"/>
    <p:sldId id="281" r:id="rId35"/>
    <p:sldId id="271" r:id="rId36"/>
    <p:sldId id="274" r:id="rId37"/>
    <p:sldId id="267" r:id="rId38"/>
    <p:sldId id="268" r:id="rId39"/>
    <p:sldId id="289" r:id="rId40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Lucida Sans Unicode" panose="020B0602030504020204" pitchFamily="3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95" autoAdjust="0"/>
    <p:restoredTop sz="94660"/>
  </p:normalViewPr>
  <p:slideViewPr>
    <p:cSldViewPr>
      <p:cViewPr varScale="1">
        <p:scale>
          <a:sx n="135" d="100"/>
          <a:sy n="135" d="100"/>
        </p:scale>
        <p:origin x="132" y="3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1671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30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318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16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58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17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59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75D42EC-9BF7-4D44-BDAE-CD475875874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34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24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22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t.securelis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>
                <a:latin typeface="Arial"/>
                <a:ea typeface="Arial"/>
                <a:cs typeface="Arial"/>
                <a:sym typeface="Arial"/>
              </a:rPr>
              <a:t>Cybersecurity</a:t>
            </a:r>
            <a:endParaRPr lang="c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. 201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Part 1 – overview and state activities</a:t>
            </a:r>
            <a:endParaRPr lang="cs" sz="36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500" y="-38100"/>
            <a:ext cx="8001000" cy="51435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46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28600"/>
            <a:ext cx="9142413" cy="475932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114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7A84-B4B3-41A8-8039-63092437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B6816-2402-4008-ABA3-AE29624C8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F631788-3552-4DC9-9F1E-EFF037FC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00" cy="4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6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Image result for security wrench 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050"/>
            <a:ext cx="921063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8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2400"/>
            <a:ext cx="9142413" cy="50657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36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bc-comics.com/comics/201202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0"/>
            <a:ext cx="3782341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3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F7C2-BDBD-4833-8C30-F7C01B2D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21EC7-CC80-4521-80A2-FF9DF6122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mage result for phishing">
            <a:extLst>
              <a:ext uri="{FF2B5EF4-FFF2-40B4-BE49-F238E27FC236}">
                <a16:creationId xmlns:a16="http://schemas.microsoft.com/office/drawing/2014/main" id="{10510F58-1EEA-421D-AA23-152A7F56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0"/>
            <a:ext cx="73961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81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97D2-B9CE-4FC9-BF8F-B6A2F5EE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C8440-72BA-4C3F-A188-F6086B8D3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617EF-8148-4B77-9F3A-FC203BF90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83" t="17205" r="2499" b="5492"/>
          <a:stretch/>
        </p:blipFill>
        <p:spPr>
          <a:xfrm>
            <a:off x="311700" y="46960"/>
            <a:ext cx="8565124" cy="50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0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87" y="751625"/>
            <a:ext cx="9142413" cy="2909888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45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oup 1"/>
          <p:cNvGraphicFramePr>
            <a:graphicFrameLocks noGrp="1"/>
          </p:cNvGraphicFramePr>
          <p:nvPr/>
        </p:nvGraphicFramePr>
        <p:xfrm>
          <a:off x="1143000" y="0"/>
          <a:ext cx="6858000" cy="5462429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580" marR="68580" marT="46201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PIN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Freq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1234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10.713%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1111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6.016%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#3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0000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1.881%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1212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1.197%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#5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7777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0.745%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#6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1004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#7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0.613%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#8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4444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0.526%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#9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2222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6969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0.512%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9999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0.451%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3333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0.419%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#13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5555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0.395%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#14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6666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0.391%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#15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1122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0.366%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#16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1313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0.304%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#17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8888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0.303%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#18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4321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0.293%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#19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2001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0.290%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92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1010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0.285%</a:t>
                      </a:r>
                    </a:p>
                  </a:txBody>
                  <a:tcPr marL="68580" marR="68580" marT="44878" marB="342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Cybersecurity is hard</a:t>
            </a:r>
          </a:p>
        </p:txBody>
      </p:sp>
    </p:spTree>
    <p:extLst>
      <p:ext uri="{BB962C8B-B14F-4D97-AF65-F5344CB8AC3E}">
        <p14:creationId xmlns:p14="http://schemas.microsoft.com/office/powerpoint/2010/main" val="5275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0"/>
            <a:ext cx="8832300" cy="516255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03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dirty="0">
                <a:latin typeface="Arial"/>
                <a:ea typeface="Arial"/>
                <a:cs typeface="Arial"/>
                <a:sym typeface="Arial"/>
              </a:rPr>
              <a:t>Cybersecurity</a:t>
            </a:r>
            <a:endParaRPr lang="cs"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dirty="0">
                <a:solidFill>
                  <a:srgbClr val="F3F3F3"/>
                </a:solidFill>
              </a:rPr>
              <a:t>State activities</a:t>
            </a:r>
            <a:endParaRPr lang="cs" sz="3600" dirty="0">
              <a:solidFill>
                <a:srgbClr val="F3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78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E</a:t>
            </a:r>
            <a:r>
              <a:rPr lang="en-GB" sz="3200" dirty="0"/>
              <a:t>spionage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attack on confidentiality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Flame, Red October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Purpose:</a:t>
            </a:r>
          </a:p>
          <a:p>
            <a:pPr marL="723900" lvl="1" indent="-228600">
              <a:spcAft>
                <a:spcPts val="0"/>
              </a:spcAft>
              <a:buChar char="-"/>
              <a:tabLst>
                <a:tab pos="901700" algn="l"/>
              </a:tabLst>
            </a:pPr>
            <a:r>
              <a:rPr lang="en-GB" sz="1600" dirty="0"/>
              <a:t>Economic espionage</a:t>
            </a:r>
          </a:p>
          <a:p>
            <a:pPr marL="723900" lvl="1" indent="-228600">
              <a:spcAft>
                <a:spcPts val="0"/>
              </a:spcAft>
              <a:buChar char="-"/>
              <a:tabLst>
                <a:tab pos="901700" algn="l"/>
              </a:tabLst>
            </a:pPr>
            <a:r>
              <a:rPr lang="en-GB" sz="1600" dirty="0"/>
              <a:t>Strategic espionage</a:t>
            </a:r>
          </a:p>
          <a:p>
            <a:pPr marL="723900" lvl="1" indent="-228600">
              <a:spcAft>
                <a:spcPts val="0"/>
              </a:spcAft>
              <a:buChar char="-"/>
              <a:tabLst>
                <a:tab pos="901700" algn="l"/>
              </a:tabLst>
            </a:pPr>
            <a:r>
              <a:rPr lang="en-GB" sz="1600" dirty="0"/>
              <a:t>Tactical espionage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cs-CZ" sz="2000" dirty="0">
                <a:hlinkClick r:id="rId3"/>
              </a:rPr>
              <a:t>https://apt.securelist.com/#secondPage</a:t>
            </a:r>
            <a:endParaRPr lang="cs-CZ" sz="16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51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1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8125"/>
            <a:ext cx="9143999" cy="5242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67550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764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Domestic surveillance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also attack on confidentiality (but targeted inward)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Prism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law enforcement, population control</a:t>
            </a:r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efforts to limit cryptography - </a:t>
            </a:r>
            <a:r>
              <a:rPr lang="en-GB" sz="2000" dirty="0" err="1"/>
              <a:t>CryptoWar</a:t>
            </a:r>
            <a:endParaRPr lang="cs-CZ" sz="20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7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857" t="6572" r="38096" b="3524"/>
          <a:stretch/>
        </p:blipFill>
        <p:spPr>
          <a:xfrm>
            <a:off x="0" y="0"/>
            <a:ext cx="4389894" cy="5029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714" t="11904" r="41429" b="32294"/>
          <a:stretch/>
        </p:blipFill>
        <p:spPr>
          <a:xfrm>
            <a:off x="4389894" y="1"/>
            <a:ext cx="4720070" cy="50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3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Censorship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dirty="0"/>
              <a:t>attack on availability</a:t>
            </a:r>
          </a:p>
          <a:p>
            <a:pPr marL="285750" indent="-285750">
              <a:buFontTx/>
              <a:buChar char="-"/>
            </a:pPr>
            <a:r>
              <a:rPr lang="en-GB" dirty="0"/>
              <a:t>Great Firewall of China</a:t>
            </a:r>
          </a:p>
          <a:p>
            <a:pPr marL="285750" indent="-285750">
              <a:buFontTx/>
              <a:buChar char="-"/>
            </a:pPr>
            <a:r>
              <a:rPr lang="en-GB" dirty="0"/>
              <a:t>content control (porn? drugs? IP piracy? dissent?)</a:t>
            </a:r>
          </a:p>
          <a:p>
            <a:pPr marL="285750" indent="-285750">
              <a:buFontTx/>
              <a:buChar char="-"/>
            </a:pPr>
            <a:r>
              <a:rPr lang="en-GB" dirty="0"/>
              <a:t>quite common, often via blacklists</a:t>
            </a:r>
          </a:p>
        </p:txBody>
      </p:sp>
    </p:spTree>
    <p:extLst>
      <p:ext uri="{BB962C8B-B14F-4D97-AF65-F5344CB8AC3E}">
        <p14:creationId xmlns:p14="http://schemas.microsoft.com/office/powerpoint/2010/main" val="39777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to note when attack occurs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actors involved</a:t>
            </a:r>
          </a:p>
          <a:p>
            <a:pPr marL="534988" lvl="2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1800" dirty="0"/>
              <a:t>who did it? who is the target? states/companies/teenagers in basement?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methods used</a:t>
            </a:r>
          </a:p>
          <a:p>
            <a:pPr marL="53498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how did they do it? what type of attack? what was really lost or damaged?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motivation</a:t>
            </a:r>
          </a:p>
          <a:p>
            <a:pPr marL="53498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why did they do it? what was their goal? what did they really accomplish?</a:t>
            </a:r>
          </a:p>
          <a:p>
            <a:pPr marL="534988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which are easy/hard to know and why?</a:t>
            </a:r>
          </a:p>
        </p:txBody>
      </p:sp>
    </p:spTree>
    <p:extLst>
      <p:ext uri="{BB962C8B-B14F-4D97-AF65-F5344CB8AC3E}">
        <p14:creationId xmlns:p14="http://schemas.microsoft.com/office/powerpoint/2010/main" val="5045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.huffpost.com/gen/242407/EGYPT-INTERNET-BLACK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203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083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Sabotage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attack against data integrity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destruction of something, usually data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 err="1"/>
              <a:t>Stuxnet</a:t>
            </a:r>
            <a:r>
              <a:rPr lang="en-GB" sz="2000" dirty="0"/>
              <a:t>, </a:t>
            </a:r>
            <a:r>
              <a:rPr lang="en-GB" sz="2000" dirty="0" err="1"/>
              <a:t>Shamoon</a:t>
            </a: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endParaRPr lang="en-GB" sz="2000" dirty="0"/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still quite rare</a:t>
            </a:r>
          </a:p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“kinetic barrier”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tux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882757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Operational support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en-GB" sz="2000" dirty="0"/>
              <a:t>various forms, not a single specific type</a:t>
            </a:r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en-GB" sz="2000" dirty="0"/>
              <a:t>used to enhance or enable military operations</a:t>
            </a:r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endParaRPr lang="en-GB" sz="2000" dirty="0"/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cs-CZ" sz="2000" dirty="0" err="1"/>
              <a:t>Orchard</a:t>
            </a:r>
            <a:r>
              <a:rPr lang="cs-CZ" sz="2000" dirty="0"/>
              <a:t> 2007</a:t>
            </a:r>
            <a:r>
              <a:rPr lang="en-GB" sz="2000" dirty="0"/>
              <a:t> (integrity)</a:t>
            </a:r>
          </a:p>
          <a:p>
            <a:pPr marL="723900" lvl="1" indent="-228600">
              <a:spcAft>
                <a:spcPts val="0"/>
              </a:spcAft>
              <a:buFont typeface="Calibri"/>
              <a:buChar char="-"/>
            </a:pPr>
            <a:r>
              <a:rPr lang="en-GB" sz="1600" dirty="0"/>
              <a:t>air defence system sabotage</a:t>
            </a:r>
            <a:endParaRPr lang="cs-CZ" sz="1600" dirty="0"/>
          </a:p>
          <a:p>
            <a:pPr marL="457200" indent="-228600">
              <a:spcAft>
                <a:spcPts val="0"/>
              </a:spcAft>
              <a:buFont typeface="Calibri"/>
              <a:buChar char="-"/>
            </a:pPr>
            <a:r>
              <a:rPr lang="cs-CZ" sz="2000" dirty="0"/>
              <a:t>G</a:t>
            </a:r>
            <a:r>
              <a:rPr lang="en-GB" sz="2000" dirty="0" err="1"/>
              <a:t>eorgia</a:t>
            </a:r>
            <a:r>
              <a:rPr lang="cs-CZ" sz="2000" dirty="0"/>
              <a:t> 200</a:t>
            </a:r>
            <a:r>
              <a:rPr lang="en-GB" sz="2000" dirty="0"/>
              <a:t>8 (availability)</a:t>
            </a:r>
          </a:p>
          <a:p>
            <a:pPr marL="723900" lvl="1" indent="-228600">
              <a:spcAft>
                <a:spcPts val="0"/>
              </a:spcAft>
              <a:buFont typeface="Calibri"/>
              <a:buChar char="-"/>
            </a:pPr>
            <a:r>
              <a:rPr lang="en-GB" sz="1600" dirty="0"/>
              <a:t>DDoS on communication channels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000" dirty="0"/>
              <a:t>ISIS (confidentiality)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intel collection for targeting</a:t>
            </a:r>
            <a:endParaRPr lang="cs-CZ" sz="16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01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8280" cy="3790950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702672" y="2517028"/>
            <a:ext cx="2667000" cy="258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Other activities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Aft>
                <a:spcPts val="0"/>
              </a:spcAft>
              <a:buChar char="-"/>
            </a:pPr>
            <a:r>
              <a:rPr lang="en-GB" sz="2000" dirty="0"/>
              <a:t>Information warfare and propaganda </a:t>
            </a:r>
            <a:endParaRPr lang="en-GB" sz="1600" dirty="0"/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not necessarily cyberattack in narrow sense, but often uses their products or tools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influencing populations, their opinions and actions to advance ones goal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e.g. Russian election meddling</a:t>
            </a:r>
          </a:p>
          <a:p>
            <a:pPr marL="457200" indent="-228600">
              <a:spcAft>
                <a:spcPts val="0"/>
              </a:spcAft>
              <a:buChar char="-"/>
            </a:pPr>
            <a:r>
              <a:rPr lang="en-GB" sz="2000" dirty="0"/>
              <a:t>Show of force and will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harming another state through cyberattacks to send a message</a:t>
            </a:r>
          </a:p>
          <a:p>
            <a:pPr marL="723900" lvl="1" indent="-228600">
              <a:spcAft>
                <a:spcPts val="0"/>
              </a:spcAft>
              <a:buChar char="-"/>
            </a:pPr>
            <a:r>
              <a:rPr lang="en-GB" sz="1600" dirty="0"/>
              <a:t>Estonia 2007, Ukraine right now (most often DDoS)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http://images.kurir.rs/slika-724x489/sms-erdogan-foto-tviter-belzifer-i-rojters-1468667889-95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1532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s://support.cloudflare.com/hc/en-us/article_attachments/201814387/error5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20198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7630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confidentiality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integrity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availability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internal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surveillance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censorship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external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espionage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sabotage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suppression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26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Actor types</a:t>
            </a:r>
            <a:endParaRPr lang="c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02814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individual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60655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state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2394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ideology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66265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Lucida Sans Unicode" charset="0"/>
              </a:rPr>
              <a:t>profit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626658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hacktivism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mili</a:t>
            </a:r>
            <a:r>
              <a:rPr lang="en-GB" dirty="0" err="1">
                <a:latin typeface="Lucida Sans Unicode" charset="0"/>
              </a:rPr>
              <a:t>tias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cyberterrorism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19050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identity</a:t>
            </a: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 theft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financial crime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53468" y="2126945"/>
            <a:ext cx="1069821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espionage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sabo</a:t>
            </a:r>
            <a:r>
              <a:rPr lang="en-GB" dirty="0" err="1">
                <a:latin typeface="Lucida Sans Unicode" charset="0"/>
              </a:rPr>
              <a:t>tage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Examples</a:t>
            </a:r>
            <a:endParaRPr lang="c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02814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individual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60655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state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2394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ideology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66265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profit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2765799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Anonymous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	</a:t>
            </a: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SEA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867150"/>
            <a:ext cx="1905000" cy="521766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Russian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Bussiness</a:t>
            </a:r>
            <a:r>
              <a:rPr lang="cs-CZ" dirty="0">
                <a:latin typeface="Lucida Sans Unicode" charset="0"/>
              </a:rPr>
              <a:t> Network, </a:t>
            </a:r>
            <a:r>
              <a:rPr lang="cs-CZ" dirty="0" err="1">
                <a:latin typeface="Lucida Sans Unicode" charset="0"/>
              </a:rPr>
              <a:t>vDOS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95265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Lucida Sans Unicode" charset="0"/>
              </a:rPr>
              <a:t>PLA 61398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Equation</a:t>
            </a:r>
            <a:r>
              <a:rPr lang="cs-CZ" dirty="0">
                <a:latin typeface="Lucida Sans Unicode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Group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05000" y="514350"/>
            <a:ext cx="4419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29400" y="1581150"/>
            <a:ext cx="14478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43000" y="3638550"/>
            <a:ext cx="35814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908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Attacks</a:t>
            </a:r>
            <a:endParaRPr lang="c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47950"/>
            <a:ext cx="1028143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individual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62912" y="2643187"/>
            <a:ext cx="606554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state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5800" y="133350"/>
            <a:ext cx="92394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ideolog</a:t>
            </a: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95800" y="4476750"/>
            <a:ext cx="662659" cy="306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Lucida Sans Unicode" charset="0"/>
              </a:rPr>
              <a:t>profit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67000" y="666750"/>
            <a:ext cx="3078385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latin typeface="Lucida Sans Unicode" charset="0"/>
              </a:rPr>
              <a:t>#OP 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Payback</a:t>
            </a:r>
            <a:r>
              <a:rPr lang="cs-CZ" dirty="0">
                <a:solidFill>
                  <a:srgbClr val="000000"/>
                </a:solidFill>
                <a:latin typeface="Lucida Sans Unicode" charset="0"/>
              </a:rPr>
              <a:t>		</a:t>
            </a:r>
            <a:r>
              <a:rPr lang="en-US" dirty="0">
                <a:solidFill>
                  <a:srgbClr val="000000"/>
                </a:solidFill>
                <a:latin typeface="Lucida Sans Unicode" charset="0"/>
              </a:rPr>
              <a:t>	</a:t>
            </a:r>
            <a:r>
              <a:rPr lang="cs-CZ" dirty="0" err="1">
                <a:solidFill>
                  <a:srgbClr val="000000"/>
                </a:solidFill>
                <a:latin typeface="Lucida Sans Unicode" charset="0"/>
              </a:rPr>
              <a:t>Eston</a:t>
            </a:r>
            <a:r>
              <a:rPr lang="en-GB" dirty="0" err="1">
                <a:solidFill>
                  <a:srgbClr val="000000"/>
                </a:solidFill>
                <a:latin typeface="Lucida Sans Unicode" charset="0"/>
              </a:rPr>
              <a:t>ia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				2007</a:t>
            </a: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latin typeface="Lucida Sans Unicode" charset="0"/>
              </a:rPr>
              <a:t>		???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57400" y="3790950"/>
            <a:ext cx="2209800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DDoS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for</a:t>
            </a:r>
            <a:r>
              <a:rPr lang="cs-CZ" dirty="0">
                <a:latin typeface="Lucida Sans Unicode" charset="0"/>
              </a:rPr>
              <a:t> </a:t>
            </a:r>
            <a:r>
              <a:rPr lang="cs-CZ" dirty="0" err="1">
                <a:latin typeface="Lucida Sans Unicode" charset="0"/>
              </a:rPr>
              <a:t>hire</a:t>
            </a: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Lucida Sans Unicode" charset="0"/>
              </a:rPr>
              <a:t>scams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ransomware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81800" y="2190750"/>
            <a:ext cx="1125927" cy="73721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Flame</a:t>
            </a:r>
            <a:endParaRPr lang="en-GB" dirty="0"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>
                <a:latin typeface="Lucida Sans Unicode" charset="0"/>
              </a:rPr>
              <a:t>Stuxnet</a:t>
            </a:r>
            <a:endParaRPr lang="en-GB" dirty="0">
              <a:solidFill>
                <a:srgbClr val="000000"/>
              </a:solidFill>
              <a:latin typeface="Lucida Sans Unicode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28575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249555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C</a:t>
            </a:r>
            <a:r>
              <a:rPr lang="en-GB" dirty="0"/>
              <a:t>-</a:t>
            </a:r>
            <a:r>
              <a:rPr lang="cs" dirty="0"/>
              <a:t>I</a:t>
            </a:r>
            <a:r>
              <a:rPr lang="en-GB" dirty="0"/>
              <a:t>-</a:t>
            </a:r>
            <a:r>
              <a:rPr lang="cs" dirty="0"/>
              <a:t>A</a:t>
            </a:r>
            <a:r>
              <a:rPr lang="en-GB" dirty="0"/>
              <a:t> triad of what is actually being attacked</a:t>
            </a:r>
            <a:endParaRPr lang="cs" dirty="0"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b="1" dirty="0"/>
              <a:t>C</a:t>
            </a:r>
            <a:r>
              <a:rPr lang="cs" sz="2400" dirty="0"/>
              <a:t>onfidentiality</a:t>
            </a:r>
            <a:endParaRPr lang="cs" sz="2000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b="1" dirty="0"/>
              <a:t>I</a:t>
            </a:r>
            <a:r>
              <a:rPr lang="cs" sz="2400" dirty="0"/>
              <a:t>ntegrity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b="1" dirty="0"/>
              <a:t>A</a:t>
            </a:r>
            <a:r>
              <a:rPr lang="cs" sz="2400" dirty="0"/>
              <a:t>vailability</a:t>
            </a:r>
            <a:endParaRPr lang="en-GB" sz="24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endParaRPr lang="en-GB" sz="2400" dirty="0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GB" sz="2400" dirty="0"/>
              <a:t>examples?</a:t>
            </a:r>
            <a:endParaRPr lang="c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distinctions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sz="2400" dirty="0"/>
              <a:t>attack for profit or politics?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executed/planned as covert or overt?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what is target losing/what is the attacker gaining?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98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problems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GB" sz="2400" dirty="0"/>
              <a:t>attribution of attacks</a:t>
            </a:r>
          </a:p>
          <a:p>
            <a:pPr marL="534988" lvl="1" indent="-285750" defTabSz="893763">
              <a:spcAft>
                <a:spcPts val="0"/>
              </a:spcAft>
              <a:buFontTx/>
              <a:buChar char="-"/>
            </a:pPr>
            <a:r>
              <a:rPr lang="en-GB" sz="1800" dirty="0"/>
              <a:t>and therefore deterrence</a:t>
            </a:r>
          </a:p>
          <a:p>
            <a:pPr marL="268288" indent="-268288" defTabSz="893763">
              <a:spcAft>
                <a:spcPts val="0"/>
              </a:spcAft>
              <a:buFontTx/>
              <a:buChar char="-"/>
            </a:pPr>
            <a:r>
              <a:rPr lang="en-GB" sz="2400" dirty="0"/>
              <a:t>non-territoriality</a:t>
            </a:r>
          </a:p>
          <a:p>
            <a:pPr marL="534988" lvl="1" indent="-268288" defTabSz="893763">
              <a:spcAft>
                <a:spcPts val="0"/>
              </a:spcAft>
              <a:buFontTx/>
              <a:buChar char="-"/>
            </a:pPr>
            <a:r>
              <a:rPr lang="en-GB" sz="1800" dirty="0"/>
              <a:t>and therefore law enforcement</a:t>
            </a:r>
          </a:p>
          <a:p>
            <a:pPr marL="268288" indent="-268288" defTabSz="893763">
              <a:spcAft>
                <a:spcPts val="0"/>
              </a:spcAft>
              <a:buFontTx/>
              <a:buChar char="-"/>
            </a:pPr>
            <a:r>
              <a:rPr lang="en-GB" sz="2400" dirty="0"/>
              <a:t>asymmetry</a:t>
            </a:r>
          </a:p>
          <a:p>
            <a:pPr marL="534988" lvl="1" indent="-268288" defTabSz="893763">
              <a:spcAft>
                <a:spcPts val="0"/>
              </a:spcAft>
              <a:buFontTx/>
              <a:buChar char="-"/>
            </a:pPr>
            <a:r>
              <a:rPr lang="en-GB" sz="1800" dirty="0"/>
              <a:t>of actors</a:t>
            </a:r>
          </a:p>
          <a:p>
            <a:pPr marL="534988" lvl="1" indent="-268288" defTabSz="893763">
              <a:spcAft>
                <a:spcPts val="0"/>
              </a:spcAft>
              <a:buFontTx/>
              <a:buChar char="-"/>
            </a:pPr>
            <a:r>
              <a:rPr lang="en-GB" sz="1800" dirty="0"/>
              <a:t>of defence/offense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16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335</TotalTime>
  <Words>524</Words>
  <Application>Microsoft Office PowerPoint</Application>
  <PresentationFormat>On-screen Show (16:9)</PresentationFormat>
  <Paragraphs>197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Calibri</vt:lpstr>
      <vt:lpstr>Times New Roman</vt:lpstr>
      <vt:lpstr>Lucida Sans Unicode</vt:lpstr>
      <vt:lpstr>Microsoft YaHei</vt:lpstr>
      <vt:lpstr>Arial</vt:lpstr>
      <vt:lpstr>paperback</vt:lpstr>
      <vt:lpstr>Cybersecurity</vt:lpstr>
      <vt:lpstr>Cybersecurity is hard</vt:lpstr>
      <vt:lpstr>Characteristics to note when attack occurs</vt:lpstr>
      <vt:lpstr>Actor types</vt:lpstr>
      <vt:lpstr>Examples</vt:lpstr>
      <vt:lpstr>Attacks</vt:lpstr>
      <vt:lpstr>C-I-A triad of what is actually being attacked</vt:lpstr>
      <vt:lpstr>Key distinctions</vt:lpstr>
      <vt:lpstr>Main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Cybersecurity</vt:lpstr>
      <vt:lpstr>Espionage</vt:lpstr>
      <vt:lpstr>PowerPoint Presentation</vt:lpstr>
      <vt:lpstr>PowerPoint Presentation</vt:lpstr>
      <vt:lpstr>PowerPoint Presentation</vt:lpstr>
      <vt:lpstr>Domestic surveillance</vt:lpstr>
      <vt:lpstr>PowerPoint Presentation</vt:lpstr>
      <vt:lpstr>PowerPoint Presentation</vt:lpstr>
      <vt:lpstr>Censorship</vt:lpstr>
      <vt:lpstr>PowerPoint Presentation</vt:lpstr>
      <vt:lpstr>PowerPoint Presentation</vt:lpstr>
      <vt:lpstr>Sabotage</vt:lpstr>
      <vt:lpstr>PowerPoint Presentation</vt:lpstr>
      <vt:lpstr>Operational support</vt:lpstr>
      <vt:lpstr>PowerPoint Presentation</vt:lpstr>
      <vt:lpstr>Other activities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cloth</dc:creator>
  <cp:lastModifiedBy>Jakub Drmola</cp:lastModifiedBy>
  <cp:revision>35</cp:revision>
  <dcterms:modified xsi:type="dcterms:W3CDTF">2019-11-19T15:00:18Z</dcterms:modified>
</cp:coreProperties>
</file>