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EC92-D0CE-4877-A8EE-437701FF951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2A9A3-7F4A-4BC0-A416-4A6FD2BA8BE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Teologie osvobození a environmentální etika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(</a:t>
            </a:r>
            <a:r>
              <a:rPr lang="cs-CZ" b="1" dirty="0" err="1" smtClean="0"/>
              <a:t>Leonardo</a:t>
            </a:r>
            <a:r>
              <a:rPr lang="cs-CZ" b="1" dirty="0" smtClean="0"/>
              <a:t> </a:t>
            </a:r>
            <a:r>
              <a:rPr lang="cs-CZ" b="1" dirty="0" err="1" smtClean="0"/>
              <a:t>Boff</a:t>
            </a:r>
            <a:r>
              <a:rPr lang="cs-CZ" b="1" dirty="0" smtClean="0"/>
              <a:t>)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ekologické krize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Technologie (technika)</a:t>
            </a:r>
          </a:p>
          <a:p>
            <a:r>
              <a:rPr lang="cs-CZ" dirty="0" smtClean="0"/>
              <a:t>Rozvoj </a:t>
            </a:r>
            <a:r>
              <a:rPr lang="cs-CZ" smtClean="0"/>
              <a:t>(růst)</a:t>
            </a:r>
            <a:endParaRPr lang="cs-CZ" dirty="0" smtClean="0"/>
          </a:p>
          <a:p>
            <a:r>
              <a:rPr lang="cs-CZ" dirty="0" smtClean="0"/>
              <a:t>Společenský model (socialismus a kapitalismus)</a:t>
            </a:r>
          </a:p>
          <a:p>
            <a:r>
              <a:rPr lang="cs-CZ" dirty="0" smtClean="0"/>
              <a:t>Antropocentrismus</a:t>
            </a:r>
          </a:p>
          <a:p>
            <a:r>
              <a:rPr lang="cs-CZ" dirty="0" smtClean="0"/>
              <a:t>Civilizace zaměřená na moc a panování</a:t>
            </a:r>
          </a:p>
          <a:p>
            <a:r>
              <a:rPr lang="cs-CZ" dirty="0" smtClean="0"/>
              <a:t>Náboženství (křesťanství)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Exkurs: interpretace příběhu o stvoření a pádu z Genesis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Nejde o historickou zprávu, ale o reflexi dramatu lidské existence</a:t>
            </a:r>
          </a:p>
          <a:p>
            <a:endParaRPr lang="cs-CZ" dirty="0" smtClean="0"/>
          </a:p>
          <a:p>
            <a:r>
              <a:rPr lang="cs-CZ" dirty="0" smtClean="0"/>
              <a:t>Ráj je proroctví, které je zpětně </a:t>
            </a:r>
            <a:r>
              <a:rPr lang="cs-CZ" dirty="0" err="1" smtClean="0"/>
              <a:t>projikováno</a:t>
            </a:r>
            <a:r>
              <a:rPr lang="cs-CZ" dirty="0" smtClean="0"/>
              <a:t> do minulosti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Křesťanství</a:t>
            </a:r>
            <a:br>
              <a:rPr lang="cs-CZ" sz="3600" dirty="0" smtClean="0"/>
            </a:br>
            <a:r>
              <a:rPr lang="cs-CZ" sz="3100" dirty="0" smtClean="0"/>
              <a:t>Nese židovsko-křesťanská tradice vinu za ekologickou krizi?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1844823"/>
            <a:ext cx="4040188" cy="576065"/>
          </a:xfrm>
        </p:spPr>
        <p:txBody>
          <a:bodyPr>
            <a:normAutofit/>
          </a:bodyPr>
          <a:lstStyle/>
          <a:p>
            <a:r>
              <a:rPr lang="cs-CZ" dirty="0" smtClean="0"/>
              <a:t>První názor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129210"/>
          </a:xfrm>
        </p:spPr>
        <p:txBody>
          <a:bodyPr/>
          <a:lstStyle/>
          <a:p>
            <a:r>
              <a:rPr lang="cs-CZ" dirty="0" smtClean="0"/>
              <a:t>Bible nemůže obsahovat nic špatného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48072"/>
          </a:xfrm>
        </p:spPr>
        <p:txBody>
          <a:bodyPr>
            <a:normAutofit/>
          </a:bodyPr>
          <a:lstStyle/>
          <a:p>
            <a:r>
              <a:rPr lang="cs-CZ" dirty="0" smtClean="0"/>
              <a:t>Druhý názor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129210"/>
          </a:xfrm>
        </p:spPr>
        <p:txBody>
          <a:bodyPr/>
          <a:lstStyle/>
          <a:p>
            <a:r>
              <a:rPr lang="cs-CZ" dirty="0" smtClean="0"/>
              <a:t>Spoluodpovědnost za krizi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je vyčítáno křesťanství?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sz="2800" dirty="0" smtClean="0"/>
              <a:t>Patriarchát</a:t>
            </a:r>
          </a:p>
          <a:p>
            <a:pPr lvl="1">
              <a:buFont typeface="Arial" pitchFamily="34" charset="0"/>
              <a:buChar char="•"/>
            </a:pPr>
            <a:r>
              <a:rPr lang="cs-CZ" sz="2800" dirty="0" smtClean="0"/>
              <a:t>Monoteismus</a:t>
            </a:r>
          </a:p>
          <a:p>
            <a:pPr lvl="1">
              <a:buFont typeface="Arial" pitchFamily="34" charset="0"/>
              <a:buChar char="•"/>
            </a:pPr>
            <a:r>
              <a:rPr lang="cs-CZ" sz="2800" dirty="0" smtClean="0"/>
              <a:t>Antropocentrismus</a:t>
            </a:r>
          </a:p>
          <a:p>
            <a:pPr lvl="1">
              <a:buFont typeface="Arial" pitchFamily="34" charset="0"/>
              <a:buChar char="•"/>
            </a:pPr>
            <a:r>
              <a:rPr lang="cs-CZ" sz="2800" dirty="0" smtClean="0"/>
              <a:t>Kmenové myšlení</a:t>
            </a:r>
          </a:p>
          <a:p>
            <a:pPr lvl="1">
              <a:buFont typeface="Arial" pitchFamily="34" charset="0"/>
              <a:buChar char="•"/>
            </a:pPr>
            <a:r>
              <a:rPr lang="cs-CZ" sz="2800" dirty="0" smtClean="0"/>
              <a:t>Pád přírody</a:t>
            </a:r>
          </a:p>
          <a:p>
            <a:pPr lvl="1">
              <a:buFont typeface="Arial" pitchFamily="34" charset="0"/>
              <a:buChar char="•"/>
            </a:pPr>
            <a:r>
              <a:rPr lang="cs-CZ" sz="2800" dirty="0" smtClean="0"/>
              <a:t>Dědičný hřích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11" name="Zástupný symbol pro obsah 10" descr="EllingerTexasNEStMarysCatholicChurch106BGibs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600200"/>
            <a:ext cx="3471410" cy="4345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Amazonský prales – suma všech ekologických smrtelných hříchů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104456" cy="4525963"/>
          </a:xfrm>
        </p:spPr>
        <p:txBody>
          <a:bodyPr/>
          <a:lstStyle/>
          <a:p>
            <a:r>
              <a:rPr lang="cs-CZ" dirty="0" smtClean="0"/>
              <a:t>Mýty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Původní obyvatelé žijí v naprostém souladu s přírodou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Amazonský prales je plícemi světa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Amazonie by mohla být obilnicí světa</a:t>
            </a:r>
            <a:endParaRPr lang="cs-CZ" dirty="0"/>
          </a:p>
        </p:txBody>
      </p:sp>
      <p:pic>
        <p:nvPicPr>
          <p:cNvPr id="5" name="Zástupný symbol pro obsah 4" descr="brasil_1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06814"/>
            <a:ext cx="4500573" cy="342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Chico</a:t>
            </a:r>
            <a:r>
              <a:rPr lang="cs-CZ" dirty="0" smtClean="0"/>
              <a:t> </a:t>
            </a:r>
            <a:r>
              <a:rPr lang="cs-CZ" dirty="0" err="1" smtClean="0"/>
              <a:t>Mendes</a:t>
            </a:r>
            <a:r>
              <a:rPr lang="cs-CZ" dirty="0" smtClean="0"/>
              <a:t> </a:t>
            </a:r>
            <a:r>
              <a:rPr lang="cs-CZ" smtClean="0"/>
              <a:t>(1944–1988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Chico_Mendes_in_1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7619" y="1484783"/>
            <a:ext cx="3706589" cy="4805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cs-CZ" sz="3600" dirty="0" smtClean="0"/>
              <a:t>František z </a:t>
            </a:r>
            <a:r>
              <a:rPr lang="cs-CZ" sz="3600" dirty="0" err="1" smtClean="0"/>
              <a:t>Assisi</a:t>
            </a:r>
            <a:r>
              <a:rPr lang="cs-CZ" sz="3600" dirty="0" smtClean="0"/>
              <a:t> – suma všech ekologických ctností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51125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Archetyp spříznění </a:t>
            </a:r>
          </a:p>
          <a:p>
            <a:pPr>
              <a:buNone/>
            </a:pPr>
            <a:r>
              <a:rPr lang="cs-CZ" dirty="0" smtClean="0"/>
              <a:t>     s přírodou</a:t>
            </a:r>
          </a:p>
          <a:p>
            <a:r>
              <a:rPr lang="cs-CZ" dirty="0" smtClean="0"/>
              <a:t>Syntéza vnitřní a vnější ekologie</a:t>
            </a:r>
          </a:p>
          <a:p>
            <a:r>
              <a:rPr lang="cs-CZ" dirty="0" smtClean="0"/>
              <a:t>Spojuje opci pro chudé s něžností vůči stvoření</a:t>
            </a:r>
          </a:p>
          <a:p>
            <a:r>
              <a:rPr lang="cs-CZ" dirty="0" smtClean="0"/>
              <a:t>Radikální chudoba</a:t>
            </a:r>
          </a:p>
          <a:p>
            <a:r>
              <a:rPr lang="cs-CZ" dirty="0" smtClean="0"/>
              <a:t>Modelová postava</a:t>
            </a:r>
          </a:p>
          <a:p>
            <a:r>
              <a:rPr lang="cs-CZ" dirty="0" smtClean="0"/>
              <a:t>Člověk nového věku</a:t>
            </a:r>
          </a:p>
          <a:p>
            <a:endParaRPr lang="cs-CZ" dirty="0"/>
          </a:p>
        </p:txBody>
      </p:sp>
      <p:pic>
        <p:nvPicPr>
          <p:cNvPr id="5" name="Zástupný symbol pro obsah 4" descr="san-francesco-00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3900" y="1484784"/>
            <a:ext cx="3350508" cy="4493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Nové ekologické uspořádání a jeho scénáře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Pokračování stávajícího společenského modelu</a:t>
            </a:r>
          </a:p>
          <a:p>
            <a:r>
              <a:rPr lang="cs-CZ" dirty="0" smtClean="0"/>
              <a:t>Reformní model</a:t>
            </a:r>
          </a:p>
          <a:p>
            <a:r>
              <a:rPr lang="cs-CZ" dirty="0" smtClean="0"/>
              <a:t>Nové paradigma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Cesty ekologické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Ekotechnologie</a:t>
            </a:r>
            <a:r>
              <a:rPr lang="cs-CZ" dirty="0" smtClean="0"/>
              <a:t>/</a:t>
            </a:r>
            <a:r>
              <a:rPr lang="cs-CZ" dirty="0" err="1" smtClean="0"/>
              <a:t>ekotechnika</a:t>
            </a:r>
            <a:endParaRPr lang="cs-CZ" dirty="0" smtClean="0"/>
          </a:p>
          <a:p>
            <a:r>
              <a:rPr lang="cs-CZ" dirty="0" smtClean="0"/>
              <a:t>Ekopolitika</a:t>
            </a:r>
          </a:p>
          <a:p>
            <a:r>
              <a:rPr lang="cs-CZ" dirty="0" smtClean="0"/>
              <a:t>Lidská ekologie a sociální ekologie</a:t>
            </a:r>
          </a:p>
          <a:p>
            <a:r>
              <a:rPr lang="cs-CZ" dirty="0" smtClean="0"/>
              <a:t>Ekologie duchovního postoje</a:t>
            </a:r>
          </a:p>
          <a:p>
            <a:r>
              <a:rPr lang="cs-CZ" dirty="0" smtClean="0"/>
              <a:t>Ekologická etika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Morálka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Etika</a:t>
            </a:r>
          </a:p>
          <a:p>
            <a:r>
              <a:rPr lang="cs-CZ" dirty="0" smtClean="0"/>
              <a:t>Spiritualita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Boffovy</a:t>
            </a:r>
            <a:r>
              <a:rPr lang="cs-CZ" dirty="0" smtClean="0"/>
              <a:t> představy o spiritualitě a 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Náboženství je dítětem spirituality</a:t>
            </a:r>
          </a:p>
          <a:p>
            <a:r>
              <a:rPr lang="cs-CZ" dirty="0" smtClean="0"/>
              <a:t>Kritika autoritativního náboženství</a:t>
            </a:r>
          </a:p>
          <a:p>
            <a:r>
              <a:rPr lang="cs-CZ" dirty="0" smtClean="0"/>
              <a:t>Spiritualita/náboženství jsou otevřeny ostatním náboženstvím</a:t>
            </a:r>
          </a:p>
          <a:p>
            <a:r>
              <a:rPr lang="cs-CZ" dirty="0" err="1" smtClean="0"/>
              <a:t>Panenteistické</a:t>
            </a:r>
            <a:r>
              <a:rPr lang="cs-CZ" dirty="0" smtClean="0"/>
              <a:t> chápání Boha</a:t>
            </a:r>
          </a:p>
          <a:p>
            <a:r>
              <a:rPr lang="cs-CZ" dirty="0" smtClean="0"/>
              <a:t>Důraz na působení Ducha svatého</a:t>
            </a:r>
          </a:p>
          <a:p>
            <a:r>
              <a:rPr lang="cs-CZ" dirty="0" smtClean="0"/>
              <a:t>Kosmický Kristus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teologie osvobození?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Nejde o „teologii genitivu“</a:t>
            </a:r>
          </a:p>
          <a:p>
            <a:r>
              <a:rPr lang="cs-CZ" dirty="0" smtClean="0"/>
              <a:t>Teologie osvobození – jednotné, nebo množné číslo?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Feministická teologie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Černá teologie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Teologie </a:t>
            </a:r>
            <a:r>
              <a:rPr lang="cs-CZ" dirty="0" err="1" smtClean="0"/>
              <a:t>mindžung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Politická teologie</a:t>
            </a:r>
          </a:p>
          <a:p>
            <a:pPr>
              <a:buFont typeface="Courier New" pitchFamily="49" charset="0"/>
              <a:buChar char="o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cs-CZ" sz="3600" dirty="0" err="1" smtClean="0"/>
              <a:t>Boffovy</a:t>
            </a:r>
            <a:r>
              <a:rPr lang="cs-CZ" sz="3600" dirty="0" smtClean="0"/>
              <a:t> představy o spiritualitě a náboženství 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Důraz na fantazii a utopii</a:t>
            </a:r>
          </a:p>
          <a:p>
            <a:r>
              <a:rPr lang="cs-CZ" dirty="0" smtClean="0"/>
              <a:t>Spiritualita znamená znovuobnovení posvátného</a:t>
            </a:r>
          </a:p>
          <a:p>
            <a:r>
              <a:rPr lang="cs-CZ" dirty="0" smtClean="0"/>
              <a:t>Spiritualita znamená stát na straně života</a:t>
            </a:r>
          </a:p>
          <a:p>
            <a:r>
              <a:rPr lang="cs-CZ" dirty="0" err="1" smtClean="0"/>
              <a:t>Ekospiritualita</a:t>
            </a:r>
            <a:r>
              <a:rPr lang="cs-CZ" dirty="0" smtClean="0"/>
              <a:t> je spjatá s nadějí</a:t>
            </a:r>
          </a:p>
          <a:p>
            <a:r>
              <a:rPr lang="cs-CZ" dirty="0" smtClean="0"/>
              <a:t>Spiritualita/náboženství jsou otevřené vědě (model komplementarity)</a:t>
            </a:r>
          </a:p>
          <a:p>
            <a:r>
              <a:rPr lang="cs-CZ" dirty="0" smtClean="0"/>
              <a:t>Holistické chápání skutečnosti a vzájemná propojenost</a:t>
            </a:r>
          </a:p>
          <a:p>
            <a:r>
              <a:rPr lang="cs-CZ" dirty="0" smtClean="0"/>
              <a:t>Odmítnutí antropocentrismu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Latinskoamerická teologie osvobození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Důraz na </a:t>
            </a:r>
            <a:r>
              <a:rPr lang="cs-CZ" dirty="0" err="1" smtClean="0"/>
              <a:t>ortopraxi</a:t>
            </a:r>
            <a:endParaRPr lang="cs-CZ" dirty="0" smtClean="0"/>
          </a:p>
          <a:p>
            <a:r>
              <a:rPr lang="cs-CZ" dirty="0" smtClean="0"/>
              <a:t>Následování</a:t>
            </a:r>
          </a:p>
          <a:p>
            <a:r>
              <a:rPr lang="cs-CZ" dirty="0" smtClean="0"/>
              <a:t>„Epistemologie podezření“ v christologii</a:t>
            </a:r>
          </a:p>
          <a:p>
            <a:r>
              <a:rPr lang="cs-CZ" dirty="0" smtClean="0"/>
              <a:t>Zaměření na svět chudoby a útlaku</a:t>
            </a:r>
          </a:p>
          <a:p>
            <a:r>
              <a:rPr lang="cs-CZ" dirty="0" smtClean="0"/>
              <a:t>Častá kritika kapitalismu </a:t>
            </a:r>
            <a:endParaRPr lang="cs-CZ" dirty="0"/>
          </a:p>
        </p:txBody>
      </p:sp>
      <p:pic>
        <p:nvPicPr>
          <p:cNvPr id="6" name="Zástupný symbol pro obsah 5" descr="teolog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2738173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Leonardo</a:t>
            </a:r>
            <a:r>
              <a:rPr lang="cs-CZ" dirty="0" smtClean="0"/>
              <a:t> </a:t>
            </a:r>
            <a:r>
              <a:rPr lang="cs-CZ" dirty="0" err="1" smtClean="0"/>
              <a:t>Boff</a:t>
            </a:r>
            <a:r>
              <a:rPr lang="cs-CZ" dirty="0" smtClean="0"/>
              <a:t> (nar. 1938)</a:t>
            </a:r>
            <a:endParaRPr lang="cs-CZ" dirty="0"/>
          </a:p>
        </p:txBody>
      </p:sp>
      <p:pic>
        <p:nvPicPr>
          <p:cNvPr id="5" name="Zástupný symbol pro obsah 4" descr="leonardo_bof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3846280" cy="3960440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i="1" dirty="0" smtClean="0"/>
          </a:p>
          <a:p>
            <a:r>
              <a:rPr lang="cs-CZ" i="1" dirty="0" err="1" smtClean="0"/>
              <a:t>Von</a:t>
            </a:r>
            <a:r>
              <a:rPr lang="cs-CZ" i="1" dirty="0" smtClean="0"/>
              <a:t> der </a:t>
            </a:r>
            <a:r>
              <a:rPr lang="cs-CZ" i="1" dirty="0" err="1" smtClean="0"/>
              <a:t>Würde</a:t>
            </a:r>
            <a:r>
              <a:rPr lang="cs-CZ" i="1" dirty="0" smtClean="0"/>
              <a:t> der </a:t>
            </a:r>
            <a:r>
              <a:rPr lang="cs-CZ" i="1" dirty="0" err="1" smtClean="0"/>
              <a:t>Erde</a:t>
            </a:r>
            <a:r>
              <a:rPr lang="cs-CZ" i="1" dirty="0" smtClean="0"/>
              <a:t>: </a:t>
            </a:r>
            <a:r>
              <a:rPr lang="cs-CZ" i="1" dirty="0" err="1" smtClean="0"/>
              <a:t>Ökologie</a:t>
            </a:r>
            <a:r>
              <a:rPr lang="cs-CZ" i="1" dirty="0" smtClean="0"/>
              <a:t>, Politik, Mystik</a:t>
            </a:r>
          </a:p>
          <a:p>
            <a:r>
              <a:rPr lang="cs-CZ" i="1" dirty="0" err="1" smtClean="0"/>
              <a:t>Unser</a:t>
            </a:r>
            <a:r>
              <a:rPr lang="cs-CZ" i="1" dirty="0" smtClean="0"/>
              <a:t> </a:t>
            </a:r>
            <a:r>
              <a:rPr lang="cs-CZ" i="1" dirty="0" err="1" smtClean="0"/>
              <a:t>Haus</a:t>
            </a:r>
            <a:r>
              <a:rPr lang="cs-CZ" i="1" dirty="0" smtClean="0"/>
              <a:t>, </a:t>
            </a:r>
            <a:r>
              <a:rPr lang="cs-CZ" i="1" dirty="0" err="1" smtClean="0"/>
              <a:t>die</a:t>
            </a:r>
            <a:r>
              <a:rPr lang="cs-CZ" i="1" dirty="0" smtClean="0"/>
              <a:t> </a:t>
            </a:r>
            <a:r>
              <a:rPr lang="cs-CZ" i="1" dirty="0" err="1" smtClean="0"/>
              <a:t>Erde</a:t>
            </a:r>
            <a:r>
              <a:rPr lang="cs-CZ" i="1" dirty="0" smtClean="0"/>
              <a:t>: Den </a:t>
            </a:r>
            <a:r>
              <a:rPr lang="cs-CZ" i="1" dirty="0" err="1" smtClean="0"/>
              <a:t>Schrei</a:t>
            </a:r>
            <a:r>
              <a:rPr lang="cs-CZ" i="1" dirty="0" smtClean="0"/>
              <a:t> der </a:t>
            </a:r>
            <a:r>
              <a:rPr lang="cs-CZ" i="1" dirty="0" err="1" smtClean="0"/>
              <a:t>Unterdrückten</a:t>
            </a:r>
            <a:r>
              <a:rPr lang="cs-CZ" i="1" dirty="0" smtClean="0"/>
              <a:t> </a:t>
            </a:r>
            <a:r>
              <a:rPr lang="cs-CZ" i="1" dirty="0" err="1" smtClean="0"/>
              <a:t>hören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Teologie a environmentální problémy v pohledu Leonarda </a:t>
            </a:r>
            <a:r>
              <a:rPr lang="cs-CZ" dirty="0" err="1" smtClean="0"/>
              <a:t>Boffa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Pojetí teologie osvobození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Centrální místo zaujímají chudí</a:t>
            </a:r>
          </a:p>
          <a:p>
            <a:r>
              <a:rPr lang="cs-CZ" dirty="0" smtClean="0"/>
              <a:t>Chudoba není jen pouhý pauperismus</a:t>
            </a:r>
          </a:p>
          <a:p>
            <a:r>
              <a:rPr lang="cs-CZ" dirty="0" smtClean="0"/>
              <a:t>Osvobození musí být </a:t>
            </a:r>
            <a:r>
              <a:rPr lang="cs-CZ" dirty="0" err="1" smtClean="0"/>
              <a:t>celostné</a:t>
            </a:r>
            <a:endParaRPr lang="cs-CZ" dirty="0" smtClean="0"/>
          </a:p>
          <a:p>
            <a:r>
              <a:rPr lang="cs-CZ" dirty="0" smtClean="0"/>
              <a:t>Osvobození musí realizovat samotní chudí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Metoda teologie osvobození</a:t>
            </a:r>
          </a:p>
          <a:p>
            <a:r>
              <a:rPr lang="cs-CZ" dirty="0" smtClean="0"/>
              <a:t>Vidění</a:t>
            </a:r>
          </a:p>
          <a:p>
            <a:r>
              <a:rPr lang="cs-CZ" dirty="0" smtClean="0"/>
              <a:t>Posouzení </a:t>
            </a:r>
          </a:p>
          <a:p>
            <a:r>
              <a:rPr lang="cs-CZ" dirty="0" smtClean="0"/>
              <a:t>Jednání </a:t>
            </a:r>
          </a:p>
          <a:p>
            <a:r>
              <a:rPr lang="cs-CZ" dirty="0" smtClean="0"/>
              <a:t>Oslava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cs-CZ" sz="3600" dirty="0" smtClean="0"/>
              <a:t>Vztah teologie osvobození a ekologického diskursu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Dvě krvácející rány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První ránu zasadila chudoba a bída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Druhá rána je výsledkem systematické války proti Zemi</a:t>
            </a:r>
          </a:p>
          <a:p>
            <a:endParaRPr lang="cs-CZ" dirty="0" smtClean="0"/>
          </a:p>
          <a:p>
            <a:r>
              <a:rPr lang="cs-CZ" dirty="0" smtClean="0"/>
              <a:t>Osvobození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Osvobození chudých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Osvobození Země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3000" dirty="0" smtClean="0"/>
          </a:p>
          <a:p>
            <a:pPr>
              <a:buNone/>
            </a:pPr>
            <a:r>
              <a:rPr lang="cs-CZ" sz="3000" dirty="0" smtClean="0"/>
              <a:t>Tvorové, kteří jsou nejvíce ohroženi, nejsou velryby, ale chudí, kteří jsou odsouzeni k předčasné smrti.</a:t>
            </a:r>
            <a:endParaRPr lang="cs-CZ" sz="3000" dirty="0"/>
          </a:p>
        </p:txBody>
      </p:sp>
      <p:pic>
        <p:nvPicPr>
          <p:cNvPr id="4" name="Obrázek 3" descr="ru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708920"/>
            <a:ext cx="3336032" cy="250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Exkurs: Demokracie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Přímá demokracie</a:t>
            </a:r>
          </a:p>
          <a:p>
            <a:r>
              <a:rPr lang="cs-CZ" dirty="0" smtClean="0"/>
              <a:t>Zastupitelská demokracie</a:t>
            </a:r>
          </a:p>
          <a:p>
            <a:r>
              <a:rPr lang="cs-CZ" dirty="0" smtClean="0"/>
              <a:t>Participativní či sociální demokracie</a:t>
            </a:r>
          </a:p>
          <a:p>
            <a:r>
              <a:rPr lang="cs-CZ" dirty="0" smtClean="0"/>
              <a:t>Jako univerzální hodnota</a:t>
            </a:r>
          </a:p>
          <a:p>
            <a:r>
              <a:rPr lang="cs-CZ" dirty="0" smtClean="0"/>
              <a:t>Ekologicko-sociální demokracie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Rozloučení se s antropocentrismem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Uznání jinakosti druhého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Vzájemná </a:t>
            </a:r>
            <a:r>
              <a:rPr lang="cs-CZ" dirty="0" err="1" smtClean="0"/>
              <a:t>vztaženost</a:t>
            </a:r>
            <a:r>
              <a:rPr lang="cs-CZ" dirty="0" smtClean="0"/>
              <a:t> jednoho na druhého a komplementarita</a:t>
            </a:r>
          </a:p>
          <a:p>
            <a:r>
              <a:rPr lang="cs-CZ" dirty="0" smtClean="0"/>
              <a:t>Rozšířené chápání opce pro chudé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typy ekologie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Ekologie životního prostředí</a:t>
            </a:r>
          </a:p>
          <a:p>
            <a:r>
              <a:rPr lang="cs-CZ" dirty="0" smtClean="0"/>
              <a:t>Sociální ekologie</a:t>
            </a:r>
          </a:p>
          <a:p>
            <a:r>
              <a:rPr lang="cs-CZ" dirty="0" smtClean="0"/>
              <a:t>Mentální ekologie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465</Words>
  <Application>Microsoft Office PowerPoint</Application>
  <PresentationFormat>Předvádění na obrazovce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Teologie osvobození a environmentální etika</vt:lpstr>
      <vt:lpstr>Co je teologie osvobození?</vt:lpstr>
      <vt:lpstr>Latinskoamerická teologie osvobození</vt:lpstr>
      <vt:lpstr>Leonardo Boff (nar. 1938)</vt:lpstr>
      <vt:lpstr>Teologie a environmentální problémy v pohledu Leonarda Boffa</vt:lpstr>
      <vt:lpstr> Pojetí teologie osvobození </vt:lpstr>
      <vt:lpstr>Vztah teologie osvobození a ekologického diskursu</vt:lpstr>
      <vt:lpstr>Exkurs: Demokracie</vt:lpstr>
      <vt:lpstr>Tři typy ekologie</vt:lpstr>
      <vt:lpstr>Příčiny ekologické krize</vt:lpstr>
      <vt:lpstr>Exkurs: interpretace příběhu o stvoření a pádu z Genesis </vt:lpstr>
      <vt:lpstr>Křesťanství Nese židovsko-křesťanská tradice vinu za ekologickou krizi? </vt:lpstr>
      <vt:lpstr> Co je vyčítáno křesťanství? </vt:lpstr>
      <vt:lpstr>Amazonský prales – suma všech ekologických smrtelných hříchů</vt:lpstr>
      <vt:lpstr>Chico Mendes (1944–1988)</vt:lpstr>
      <vt:lpstr>František z Assisi – suma všech ekologických ctností</vt:lpstr>
      <vt:lpstr>Nové ekologické uspořádání a jeho scénáře</vt:lpstr>
      <vt:lpstr>Cesty ekologické terapie</vt:lpstr>
      <vt:lpstr>Boffovy představy o spiritualitě a náboženství</vt:lpstr>
      <vt:lpstr>Boffovy představy o spiritualitě a náboženství II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Teologie….</dc:title>
  <dc:creator>Janca</dc:creator>
  <cp:lastModifiedBy>Your User Name</cp:lastModifiedBy>
  <cp:revision>25</cp:revision>
  <dcterms:created xsi:type="dcterms:W3CDTF">2015-01-20T20:33:12Z</dcterms:created>
  <dcterms:modified xsi:type="dcterms:W3CDTF">2015-04-01T10:16:44Z</dcterms:modified>
</cp:coreProperties>
</file>