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8" r:id="rId3"/>
    <p:sldId id="267" r:id="rId4"/>
    <p:sldId id="269" r:id="rId5"/>
    <p:sldId id="268" r:id="rId6"/>
    <p:sldId id="270" r:id="rId7"/>
    <p:sldId id="271" r:id="rId8"/>
    <p:sldId id="272" r:id="rId9"/>
    <p:sldId id="287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53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87" autoAdjust="0"/>
    <p:restoredTop sz="96270" autoAdjust="0"/>
  </p:normalViewPr>
  <p:slideViewPr>
    <p:cSldViewPr snapToGrid="0">
      <p:cViewPr varScale="1">
        <p:scale>
          <a:sx n="91" d="100"/>
          <a:sy n="91" d="100"/>
        </p:scale>
        <p:origin x="1528" y="8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Grafický objekt 2">
            <a:extLst>
              <a:ext uri="{FF2B5EF4-FFF2-40B4-BE49-F238E27FC236}">
                <a16:creationId xmlns:a16="http://schemas.microsoft.com/office/drawing/2014/main" id="{D8BC744D-9E4E-8B48-B82E-E51F84B262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640AB289-8C5D-424D-B939-16D29422D5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0DFC9C44-48CA-4846-8B43-6B4C0D0B35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C26ECF42-D1F0-BA45-BC24-346D500DCF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A681C5DD-27CD-AB4B-A3EE-BB76032D25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4397D438-0A7B-5A41-8932-CCBA698B0C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>
            <a:extLst>
              <a:ext uri="{FF2B5EF4-FFF2-40B4-BE49-F238E27FC236}">
                <a16:creationId xmlns:a16="http://schemas.microsoft.com/office/drawing/2014/main" id="{E4B3D8F6-6DC4-8342-B35E-2D6CEE4ECB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82626" y="2731338"/>
            <a:ext cx="5378748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684F50E3-DDBE-ED4E-A6F3-F54E54681F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Grafický objekt 2">
            <a:extLst>
              <a:ext uri="{FF2B5EF4-FFF2-40B4-BE49-F238E27FC236}">
                <a16:creationId xmlns:a16="http://schemas.microsoft.com/office/drawing/2014/main" id="{603E15C8-958C-1B46-ABD5-79FCCA4A6E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Grafický objekt 2">
            <a:extLst>
              <a:ext uri="{FF2B5EF4-FFF2-40B4-BE49-F238E27FC236}">
                <a16:creationId xmlns:a16="http://schemas.microsoft.com/office/drawing/2014/main" id="{4FC7F1ED-EED9-EB49-9C04-07FA08D84A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2" name="Grafický objekt 2">
            <a:extLst>
              <a:ext uri="{FF2B5EF4-FFF2-40B4-BE49-F238E27FC236}">
                <a16:creationId xmlns:a16="http://schemas.microsoft.com/office/drawing/2014/main" id="{A08CEBCA-B5DE-934F-9AB7-5DA1FA552C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Grafický objekt 2">
            <a:extLst>
              <a:ext uri="{FF2B5EF4-FFF2-40B4-BE49-F238E27FC236}">
                <a16:creationId xmlns:a16="http://schemas.microsoft.com/office/drawing/2014/main" id="{DA9B4C72-1A09-404C-8E24-6D1F23CB1A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Grafický objekt 2">
            <a:extLst>
              <a:ext uri="{FF2B5EF4-FFF2-40B4-BE49-F238E27FC236}">
                <a16:creationId xmlns:a16="http://schemas.microsoft.com/office/drawing/2014/main" id="{27707621-F6D6-464D-8623-5E6E356A0F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95E73665-5678-A64D-84D9-3EEF3C034D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Grafický objekt 2">
            <a:extLst>
              <a:ext uri="{FF2B5EF4-FFF2-40B4-BE49-F238E27FC236}">
                <a16:creationId xmlns:a16="http://schemas.microsoft.com/office/drawing/2014/main" id="{796B0F20-D3A7-AF4A-A88B-9A5F4B402B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372530-64B8-5D43-8517-E94647492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ENSn4446: 	Kvantitativní výzkum </a:t>
            </a:r>
            <a:br>
              <a:rPr lang="cs-CZ" dirty="0"/>
            </a:br>
            <a:r>
              <a:rPr lang="cs-CZ" dirty="0"/>
              <a:t>			v environmentalistice</a:t>
            </a:r>
            <a:br>
              <a:rPr lang="cs-CZ" dirty="0"/>
            </a:br>
            <a:br>
              <a:rPr lang="cs-CZ" dirty="0"/>
            </a:br>
            <a:r>
              <a:rPr lang="cs-CZ" dirty="0"/>
              <a:t>Základní přístupy k výzkumu 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D72D84-5A84-6E4E-A582-2F3CF5FFA1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877" y="4731865"/>
            <a:ext cx="8521200" cy="698497"/>
          </a:xfrm>
        </p:spPr>
        <p:txBody>
          <a:bodyPr/>
          <a:lstStyle/>
          <a:p>
            <a:r>
              <a:rPr lang="cs-CZ" dirty="0"/>
              <a:t>Tomáš Doseděl – dosedel@fss.muni.cz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92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10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Deduktivní přístup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b="1" dirty="0"/>
              <a:t>Výzkumné téma</a:t>
            </a:r>
          </a:p>
          <a:p>
            <a:pPr marL="54000" indent="0">
              <a:buNone/>
            </a:pPr>
            <a:r>
              <a:rPr lang="cs-CZ" b="1" dirty="0"/>
              <a:t>Výzkumná otázka</a:t>
            </a:r>
          </a:p>
          <a:p>
            <a:pPr marL="54000" indent="0">
              <a:buNone/>
            </a:pPr>
            <a:r>
              <a:rPr lang="cs-CZ" b="1" dirty="0"/>
              <a:t>Hypotéza</a:t>
            </a:r>
          </a:p>
          <a:p>
            <a:pPr marL="54000" indent="0">
              <a:buNone/>
            </a:pPr>
            <a:r>
              <a:rPr lang="cs-CZ" b="1" dirty="0"/>
              <a:t>Koncepty</a:t>
            </a:r>
          </a:p>
          <a:p>
            <a:pPr marL="54000" indent="0">
              <a:buNone/>
            </a:pPr>
            <a:r>
              <a:rPr lang="cs-CZ" b="1" dirty="0"/>
              <a:t>Operacionalizace</a:t>
            </a:r>
          </a:p>
          <a:p>
            <a:pPr marL="54000" indent="0">
              <a:buNone/>
            </a:pPr>
            <a:r>
              <a:rPr lang="cs-CZ" b="1" dirty="0"/>
              <a:t>Proměnné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8999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Deduktivní přístup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b="1" dirty="0"/>
              <a:t>Výzkumné téma</a:t>
            </a:r>
          </a:p>
          <a:p>
            <a:r>
              <a:rPr lang="cs-CZ" dirty="0"/>
              <a:t>Formuluje hlavní zaměření výzkumu</a:t>
            </a:r>
          </a:p>
          <a:p>
            <a:r>
              <a:rPr lang="cs-CZ" dirty="0"/>
              <a:t>Častá chyba: příliš široké téma</a:t>
            </a:r>
          </a:p>
          <a:p>
            <a:r>
              <a:rPr lang="cs-CZ" dirty="0"/>
              <a:t>Spotřeba alkoholu mezi studujícími závěrečného ročníku Mgr. studia ENS na FSS v Brně</a:t>
            </a:r>
          </a:p>
          <a:p>
            <a:pPr marL="54000" indent="0">
              <a:buNone/>
            </a:pPr>
            <a:r>
              <a:rPr lang="cs-CZ" b="1" dirty="0"/>
              <a:t>Výzkumná otázka</a:t>
            </a:r>
          </a:p>
          <a:p>
            <a:pPr marL="54000" indent="0">
              <a:buNone/>
            </a:pPr>
            <a:r>
              <a:rPr lang="cs-CZ" b="1" dirty="0"/>
              <a:t>Hypotéza</a:t>
            </a:r>
          </a:p>
          <a:p>
            <a:pPr marL="54000" indent="0">
              <a:buNone/>
            </a:pPr>
            <a:r>
              <a:rPr lang="cs-CZ" b="1" dirty="0"/>
              <a:t>Koncepty</a:t>
            </a:r>
          </a:p>
          <a:p>
            <a:pPr marL="54000" indent="0">
              <a:buNone/>
            </a:pPr>
            <a:r>
              <a:rPr lang="cs-CZ" b="1" dirty="0"/>
              <a:t>Operacionalizace</a:t>
            </a:r>
          </a:p>
          <a:p>
            <a:pPr marL="54000" indent="0">
              <a:buNone/>
            </a:pPr>
            <a:r>
              <a:rPr lang="cs-CZ" b="1" dirty="0"/>
              <a:t>Proměnné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620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Deduktivní přístup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b="1" dirty="0"/>
              <a:t>Výzkumné téma</a:t>
            </a:r>
          </a:p>
          <a:p>
            <a:pPr marL="54000" indent="0">
              <a:buNone/>
            </a:pPr>
            <a:r>
              <a:rPr lang="cs-CZ" b="1" dirty="0"/>
              <a:t>Výzkumná otázka</a:t>
            </a:r>
          </a:p>
          <a:p>
            <a:r>
              <a:rPr lang="cs-CZ" dirty="0"/>
              <a:t>Jasně a úderně formulovaná otázka, na kterou má výzkum odpovědět</a:t>
            </a:r>
          </a:p>
          <a:p>
            <a:r>
              <a:rPr lang="cs-CZ" dirty="0"/>
              <a:t>Hlavní výzkumná otázka může generovat dílčí výzkumné otázky</a:t>
            </a:r>
          </a:p>
          <a:p>
            <a:r>
              <a:rPr lang="cs-CZ" dirty="0"/>
              <a:t>Na čem závisí spotřeba alkoholu u studujících…</a:t>
            </a:r>
          </a:p>
          <a:p>
            <a:pPr lvl="1"/>
            <a:r>
              <a:rPr lang="cs-CZ" dirty="0"/>
              <a:t>Konzumují alkohol více muži, nebo ženy?</a:t>
            </a:r>
          </a:p>
          <a:p>
            <a:pPr lvl="1"/>
            <a:r>
              <a:rPr lang="cs-CZ" dirty="0"/>
              <a:t>Jak závisí konzumace alkoholu na původním oboru Bc. studia?</a:t>
            </a:r>
          </a:p>
          <a:p>
            <a:pPr lvl="1"/>
            <a:r>
              <a:rPr lang="cs-CZ" dirty="0"/>
              <a:t>Liší se v konzumaci alkoholu studující bydlící na kolejích a studující bydlící na privátech?</a:t>
            </a:r>
          </a:p>
          <a:p>
            <a:pPr marL="54000" indent="0">
              <a:buNone/>
            </a:pPr>
            <a:r>
              <a:rPr lang="cs-CZ" b="1" dirty="0"/>
              <a:t>Hypotéza</a:t>
            </a:r>
          </a:p>
          <a:p>
            <a:pPr marL="54000" indent="0">
              <a:buNone/>
            </a:pPr>
            <a:r>
              <a:rPr lang="cs-CZ" b="1" dirty="0"/>
              <a:t>Koncepty</a:t>
            </a:r>
          </a:p>
          <a:p>
            <a:pPr marL="54000" indent="0">
              <a:buNone/>
            </a:pPr>
            <a:r>
              <a:rPr lang="cs-CZ" b="1" dirty="0"/>
              <a:t>Operacionalizace</a:t>
            </a:r>
          </a:p>
          <a:p>
            <a:pPr marL="54000" indent="0">
              <a:buNone/>
            </a:pPr>
            <a:r>
              <a:rPr lang="cs-CZ" b="1" dirty="0"/>
              <a:t>Proměnné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48163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Deduktivní přístup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b="1" dirty="0"/>
              <a:t>Výzkumné téma</a:t>
            </a:r>
          </a:p>
          <a:p>
            <a:pPr marL="54000" indent="0">
              <a:buNone/>
            </a:pPr>
            <a:r>
              <a:rPr lang="cs-CZ" b="1" dirty="0"/>
              <a:t>Výzkumná otázka</a:t>
            </a:r>
          </a:p>
          <a:p>
            <a:pPr marL="54000" indent="0">
              <a:buNone/>
            </a:pPr>
            <a:r>
              <a:rPr lang="cs-CZ" b="1" dirty="0"/>
              <a:t>Hypotéza</a:t>
            </a:r>
          </a:p>
          <a:p>
            <a:r>
              <a:rPr lang="cs-CZ" dirty="0"/>
              <a:t>Testovatelný výrok o vztahu dvou nebo více proměnných</a:t>
            </a:r>
          </a:p>
          <a:p>
            <a:r>
              <a:rPr lang="cs-CZ" dirty="0"/>
              <a:t>Ukotveno v teorii</a:t>
            </a:r>
          </a:p>
          <a:p>
            <a:r>
              <a:rPr lang="cs-CZ" dirty="0"/>
              <a:t>Muži konzumují alkohol více než ženy</a:t>
            </a:r>
          </a:p>
          <a:p>
            <a:r>
              <a:rPr lang="cs-CZ" dirty="0"/>
              <a:t>Spotřeba alkoholu je vysoká</a:t>
            </a:r>
          </a:p>
          <a:p>
            <a:r>
              <a:rPr lang="cs-CZ" dirty="0"/>
              <a:t>Studenti bydlící na kolejích pijí hodně</a:t>
            </a:r>
          </a:p>
          <a:p>
            <a:pPr marL="54000" indent="0">
              <a:buNone/>
            </a:pPr>
            <a:r>
              <a:rPr lang="cs-CZ" b="1" dirty="0"/>
              <a:t>Koncepty</a:t>
            </a:r>
          </a:p>
          <a:p>
            <a:pPr marL="54000" indent="0">
              <a:buNone/>
            </a:pPr>
            <a:r>
              <a:rPr lang="cs-CZ" b="1" dirty="0"/>
              <a:t>Operacionalizace</a:t>
            </a:r>
          </a:p>
          <a:p>
            <a:pPr marL="54000" indent="0">
              <a:buNone/>
            </a:pPr>
            <a:r>
              <a:rPr lang="cs-CZ" b="1" dirty="0"/>
              <a:t>Proměnné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47780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Deduktivní přístup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b="1" dirty="0"/>
              <a:t>Výzkumné téma</a:t>
            </a:r>
          </a:p>
          <a:p>
            <a:pPr marL="54000" indent="0">
              <a:buNone/>
            </a:pPr>
            <a:r>
              <a:rPr lang="cs-CZ" b="1" dirty="0"/>
              <a:t>Výzkumná otázka</a:t>
            </a:r>
          </a:p>
          <a:p>
            <a:pPr marL="54000" indent="0">
              <a:buNone/>
            </a:pPr>
            <a:r>
              <a:rPr lang="cs-CZ" b="1" dirty="0"/>
              <a:t>Hypotéza</a:t>
            </a:r>
          </a:p>
          <a:p>
            <a:pPr marL="54000" indent="0">
              <a:buNone/>
            </a:pPr>
            <a:r>
              <a:rPr lang="cs-CZ" b="1" dirty="0"/>
              <a:t>Koncepty</a:t>
            </a:r>
          </a:p>
          <a:p>
            <a:r>
              <a:rPr lang="cs-CZ" dirty="0"/>
              <a:t>Jaké jevy hypotézy popisují?</a:t>
            </a:r>
          </a:p>
          <a:p>
            <a:r>
              <a:rPr lang="cs-CZ" dirty="0"/>
              <a:t>Pohlaví</a:t>
            </a:r>
          </a:p>
          <a:p>
            <a:r>
              <a:rPr lang="cs-CZ" dirty="0"/>
              <a:t>Bydlení na kolejích</a:t>
            </a:r>
          </a:p>
          <a:p>
            <a:r>
              <a:rPr lang="cs-CZ" dirty="0"/>
              <a:t>Spotřeba alkoholu</a:t>
            </a:r>
          </a:p>
          <a:p>
            <a:pPr marL="54000" indent="0">
              <a:buNone/>
            </a:pPr>
            <a:r>
              <a:rPr lang="cs-CZ" b="1" dirty="0"/>
              <a:t>Operacionalizace</a:t>
            </a:r>
          </a:p>
          <a:p>
            <a:pPr marL="54000" indent="0">
              <a:buNone/>
            </a:pPr>
            <a:r>
              <a:rPr lang="cs-CZ" b="1" dirty="0"/>
              <a:t>Proměnné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08733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Deduktivní přístup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b="1" dirty="0"/>
              <a:t>Výzkumné téma</a:t>
            </a:r>
          </a:p>
          <a:p>
            <a:pPr marL="54000" indent="0">
              <a:buNone/>
            </a:pPr>
            <a:r>
              <a:rPr lang="cs-CZ" b="1" dirty="0"/>
              <a:t>Výzkumná otázka</a:t>
            </a:r>
          </a:p>
          <a:p>
            <a:pPr marL="54000" indent="0">
              <a:buNone/>
            </a:pPr>
            <a:r>
              <a:rPr lang="cs-CZ" b="1" dirty="0"/>
              <a:t>Hypotéza</a:t>
            </a:r>
          </a:p>
          <a:p>
            <a:pPr marL="54000" indent="0">
              <a:buNone/>
            </a:pPr>
            <a:r>
              <a:rPr lang="cs-CZ" b="1" dirty="0"/>
              <a:t>Koncepty</a:t>
            </a:r>
          </a:p>
          <a:p>
            <a:pPr marL="54000" indent="0">
              <a:buNone/>
            </a:pPr>
            <a:r>
              <a:rPr lang="cs-CZ" b="1" dirty="0"/>
              <a:t>Operacionalizace</a:t>
            </a:r>
          </a:p>
          <a:p>
            <a:r>
              <a:rPr lang="cs-CZ" dirty="0"/>
              <a:t>Jak koncepty měřit?</a:t>
            </a:r>
          </a:p>
          <a:p>
            <a:r>
              <a:rPr lang="cs-CZ" dirty="0"/>
              <a:t>Lékařská prohlídka vs. prohlášení respondenta</a:t>
            </a:r>
          </a:p>
          <a:p>
            <a:r>
              <a:rPr lang="cs-CZ" dirty="0"/>
              <a:t>Muž vs. žena, Muž vs. žena vs. jiné, Muž vs. žena vs. trans muž vs. trans žena…</a:t>
            </a:r>
          </a:p>
          <a:p>
            <a:pPr marL="54000" indent="0">
              <a:buNone/>
            </a:pPr>
            <a:r>
              <a:rPr lang="cs-CZ" b="1" dirty="0"/>
              <a:t>Proměnné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07644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Deduktivní přístup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b="1" dirty="0"/>
              <a:t>Výzkumné téma</a:t>
            </a:r>
          </a:p>
          <a:p>
            <a:pPr marL="54000" indent="0">
              <a:buNone/>
            </a:pPr>
            <a:r>
              <a:rPr lang="cs-CZ" b="1" dirty="0"/>
              <a:t>Výzkumná otázka</a:t>
            </a:r>
          </a:p>
          <a:p>
            <a:pPr marL="54000" indent="0">
              <a:buNone/>
            </a:pPr>
            <a:r>
              <a:rPr lang="cs-CZ" b="1" dirty="0"/>
              <a:t>Hypotéza</a:t>
            </a:r>
          </a:p>
          <a:p>
            <a:pPr marL="54000" indent="0">
              <a:buNone/>
            </a:pPr>
            <a:r>
              <a:rPr lang="cs-CZ" b="1" dirty="0"/>
              <a:t>Koncepty</a:t>
            </a:r>
          </a:p>
          <a:p>
            <a:pPr marL="54000" indent="0">
              <a:buNone/>
            </a:pPr>
            <a:r>
              <a:rPr lang="cs-CZ" b="1" dirty="0"/>
              <a:t>Operacionalizace</a:t>
            </a:r>
          </a:p>
          <a:p>
            <a:pPr marL="54000" indent="0">
              <a:buNone/>
            </a:pPr>
            <a:r>
              <a:rPr lang="cs-CZ" b="1" dirty="0"/>
              <a:t>Proměnné</a:t>
            </a:r>
          </a:p>
          <a:p>
            <a:r>
              <a:rPr lang="cs-CZ" dirty="0"/>
              <a:t>Způsob popisu operacionalizovaných konceptů ve statistickém programu</a:t>
            </a:r>
          </a:p>
          <a:p>
            <a:r>
              <a:rPr lang="cs-CZ" dirty="0"/>
              <a:t>Pohlaví – nominální proměnná s x kategoriemi: muž, žena,….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35024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17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Deduktivní přístup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b="1" dirty="0"/>
              <a:t>Výzkumné téma</a:t>
            </a:r>
          </a:p>
          <a:p>
            <a:pPr marL="54000" indent="0">
              <a:buNone/>
            </a:pPr>
            <a:r>
              <a:rPr lang="cs-CZ" b="1" dirty="0"/>
              <a:t>Výzkumná otázka</a:t>
            </a:r>
          </a:p>
          <a:p>
            <a:pPr marL="54000" indent="0">
              <a:buNone/>
            </a:pPr>
            <a:r>
              <a:rPr lang="cs-CZ" b="1" dirty="0"/>
              <a:t>Hypotéza</a:t>
            </a:r>
          </a:p>
          <a:p>
            <a:pPr marL="54000" indent="0">
              <a:buNone/>
            </a:pPr>
            <a:r>
              <a:rPr lang="cs-CZ" b="1" dirty="0"/>
              <a:t>Koncepty</a:t>
            </a:r>
          </a:p>
          <a:p>
            <a:pPr marL="54000" indent="0">
              <a:buNone/>
            </a:pPr>
            <a:r>
              <a:rPr lang="cs-CZ" b="1" dirty="0"/>
              <a:t>Operacionalizace</a:t>
            </a:r>
          </a:p>
          <a:p>
            <a:pPr marL="54000" indent="0">
              <a:buNone/>
            </a:pPr>
            <a:r>
              <a:rPr lang="cs-CZ" b="1" dirty="0"/>
              <a:t>Proměnné</a:t>
            </a:r>
          </a:p>
        </p:txBody>
      </p:sp>
    </p:spTree>
    <p:extLst>
      <p:ext uri="{BB962C8B-B14F-4D97-AF65-F5344CB8AC3E}">
        <p14:creationId xmlns:p14="http://schemas.microsoft.com/office/powerpoint/2010/main" val="651190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18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Induktivní přístup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b="1" dirty="0"/>
              <a:t>Měření</a:t>
            </a:r>
          </a:p>
          <a:p>
            <a:pPr marL="54000" indent="0">
              <a:buNone/>
            </a:pPr>
            <a:r>
              <a:rPr lang="cs-CZ" b="1" dirty="0"/>
              <a:t>Operacionalizace</a:t>
            </a:r>
          </a:p>
          <a:p>
            <a:pPr marL="54000" indent="0">
              <a:buNone/>
            </a:pPr>
            <a:r>
              <a:rPr lang="cs-CZ" b="1" dirty="0"/>
              <a:t>Hledání vzorců</a:t>
            </a:r>
          </a:p>
          <a:p>
            <a:pPr marL="54000" indent="0">
              <a:buNone/>
            </a:pPr>
            <a:r>
              <a:rPr lang="cs-CZ" b="1" dirty="0"/>
              <a:t>Formulování závěrů</a:t>
            </a:r>
          </a:p>
        </p:txBody>
      </p:sp>
    </p:spTree>
    <p:extLst>
      <p:ext uri="{BB962C8B-B14F-4D97-AF65-F5344CB8AC3E}">
        <p14:creationId xmlns:p14="http://schemas.microsoft.com/office/powerpoint/2010/main" val="12038973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19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Induktivní přístup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b="1" dirty="0"/>
              <a:t>Měření</a:t>
            </a:r>
          </a:p>
          <a:p>
            <a:r>
              <a:rPr lang="cs-CZ" dirty="0"/>
              <a:t>Vidím různé typy osob, které se různě chovají</a:t>
            </a:r>
          </a:p>
          <a:p>
            <a:r>
              <a:rPr lang="cs-CZ" dirty="0"/>
              <a:t>Provedu řadu měření a pokusím se tyto skupiny kategorizovat</a:t>
            </a:r>
          </a:p>
          <a:p>
            <a:pPr marL="54000" indent="0">
              <a:buNone/>
            </a:pPr>
            <a:r>
              <a:rPr lang="cs-CZ" b="1" dirty="0"/>
              <a:t>Operacionalizace</a:t>
            </a:r>
          </a:p>
          <a:p>
            <a:pPr marL="54000" indent="0">
              <a:buNone/>
            </a:pPr>
            <a:r>
              <a:rPr lang="cs-CZ" b="1" dirty="0"/>
              <a:t>Hledání vzorců</a:t>
            </a:r>
          </a:p>
          <a:p>
            <a:pPr marL="54000" indent="0">
              <a:buNone/>
            </a:pPr>
            <a:r>
              <a:rPr lang="cs-CZ" b="1" dirty="0"/>
              <a:t>Formulování závěrů</a:t>
            </a:r>
          </a:p>
        </p:txBody>
      </p:sp>
    </p:spTree>
    <p:extLst>
      <p:ext uri="{BB962C8B-B14F-4D97-AF65-F5344CB8AC3E}">
        <p14:creationId xmlns:p14="http://schemas.microsoft.com/office/powerpoint/2010/main" val="1775594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</a:t>
            </a:fld>
            <a:endParaRPr lang="en-GB" altLang="cs-CZ" noProof="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8385" y="550800"/>
            <a:ext cx="3813092" cy="252000"/>
          </a:xfrm>
        </p:spPr>
        <p:txBody>
          <a:bodyPr/>
          <a:lstStyle/>
          <a:p>
            <a:pPr marL="54000" indent="0">
              <a:buNone/>
            </a:pPr>
            <a:r>
              <a:rPr lang="cs-CZ" dirty="0"/>
              <a:t>(díky Františku </a:t>
            </a:r>
            <a:r>
              <a:rPr lang="cs-CZ" dirty="0" err="1"/>
              <a:t>Kalvasovi</a:t>
            </a:r>
            <a:r>
              <a:rPr lang="cs-CZ" dirty="0"/>
              <a:t> z FF ZČU v Plzni za inspiraci)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21269BB5-8474-4991-9474-664BA356E4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62" y="0"/>
            <a:ext cx="422338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6750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20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Induktivní přístup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b="1" dirty="0"/>
              <a:t>Měření</a:t>
            </a:r>
          </a:p>
          <a:p>
            <a:pPr marL="54000" indent="0">
              <a:buNone/>
            </a:pPr>
            <a:r>
              <a:rPr lang="cs-CZ" b="1" dirty="0"/>
              <a:t>Operacionalizace</a:t>
            </a:r>
          </a:p>
          <a:p>
            <a:r>
              <a:rPr lang="cs-CZ" dirty="0"/>
              <a:t>Skupiny se liší určitými znaky (délka vlasů, mohutnost těla…)</a:t>
            </a:r>
          </a:p>
          <a:p>
            <a:r>
              <a:rPr lang="cs-CZ" dirty="0"/>
              <a:t>Podle těchto znaků mohu rozlišit skupinu A </a:t>
            </a:r>
            <a:r>
              <a:rPr lang="cs-CZ" dirty="0" err="1"/>
              <a:t>a</a:t>
            </a:r>
            <a:r>
              <a:rPr lang="cs-CZ" dirty="0"/>
              <a:t> skupinu B</a:t>
            </a:r>
          </a:p>
          <a:p>
            <a:pPr marL="54000" indent="0">
              <a:buNone/>
            </a:pPr>
            <a:r>
              <a:rPr lang="cs-CZ" b="1" dirty="0"/>
              <a:t>Hledání vzorců</a:t>
            </a:r>
          </a:p>
          <a:p>
            <a:pPr marL="54000" indent="0">
              <a:buNone/>
            </a:pPr>
            <a:r>
              <a:rPr lang="cs-CZ" b="1" dirty="0"/>
              <a:t>Formulování závěrů</a:t>
            </a:r>
          </a:p>
        </p:txBody>
      </p:sp>
    </p:spTree>
    <p:extLst>
      <p:ext uri="{BB962C8B-B14F-4D97-AF65-F5344CB8AC3E}">
        <p14:creationId xmlns:p14="http://schemas.microsoft.com/office/powerpoint/2010/main" val="25810570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Induktivní přístup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b="1" dirty="0"/>
              <a:t>Měření</a:t>
            </a:r>
          </a:p>
          <a:p>
            <a:pPr marL="54000" indent="0">
              <a:buNone/>
            </a:pPr>
            <a:r>
              <a:rPr lang="cs-CZ" b="1" dirty="0"/>
              <a:t>Operacionalizace</a:t>
            </a:r>
          </a:p>
          <a:p>
            <a:pPr marL="54000" indent="0">
              <a:buNone/>
            </a:pPr>
            <a:r>
              <a:rPr lang="cs-CZ" b="1" dirty="0"/>
              <a:t>Hledání vzorců</a:t>
            </a:r>
          </a:p>
          <a:p>
            <a:r>
              <a:rPr lang="cs-CZ" dirty="0"/>
              <a:t>Chovají se příslušníci obou skupin odlišně? Např. v konzumaci alkoholu?</a:t>
            </a:r>
          </a:p>
          <a:p>
            <a:r>
              <a:rPr lang="cs-CZ" dirty="0"/>
              <a:t>Pokouším se najít vzorec, typické chování (s řadou výjimek)</a:t>
            </a:r>
          </a:p>
          <a:p>
            <a:pPr marL="54000" indent="0">
              <a:buNone/>
            </a:pPr>
            <a:r>
              <a:rPr lang="cs-CZ" b="1" dirty="0"/>
              <a:t>Formulování závěrů</a:t>
            </a:r>
          </a:p>
        </p:txBody>
      </p:sp>
    </p:spTree>
    <p:extLst>
      <p:ext uri="{BB962C8B-B14F-4D97-AF65-F5344CB8AC3E}">
        <p14:creationId xmlns:p14="http://schemas.microsoft.com/office/powerpoint/2010/main" val="29125515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Induktivní přístup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b="1" dirty="0"/>
              <a:t>Měření</a:t>
            </a:r>
          </a:p>
          <a:p>
            <a:pPr marL="54000" indent="0">
              <a:buNone/>
            </a:pPr>
            <a:r>
              <a:rPr lang="cs-CZ" b="1" dirty="0"/>
              <a:t>Operacionalizace</a:t>
            </a:r>
          </a:p>
          <a:p>
            <a:pPr marL="54000" indent="0">
              <a:buNone/>
            </a:pPr>
            <a:r>
              <a:rPr lang="cs-CZ" b="1" dirty="0"/>
              <a:t>Hledání vzorců</a:t>
            </a:r>
          </a:p>
          <a:p>
            <a:pPr marL="54000" indent="0">
              <a:buNone/>
            </a:pPr>
            <a:r>
              <a:rPr lang="cs-CZ" b="1" dirty="0"/>
              <a:t>Formulování závěrů</a:t>
            </a:r>
          </a:p>
          <a:p>
            <a:r>
              <a:rPr lang="cs-CZ" dirty="0"/>
              <a:t>Popisuji nalezené vzorce</a:t>
            </a:r>
          </a:p>
          <a:p>
            <a:r>
              <a:rPr lang="cs-CZ" dirty="0"/>
              <a:t>lidé s delšími vlasy a méně mohutnými těly většinou konzumují méně alkoholu</a:t>
            </a:r>
          </a:p>
        </p:txBody>
      </p:sp>
    </p:spTree>
    <p:extLst>
      <p:ext uri="{BB962C8B-B14F-4D97-AF65-F5344CB8AC3E}">
        <p14:creationId xmlns:p14="http://schemas.microsoft.com/office/powerpoint/2010/main" val="20511707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Induktivní přístup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b="1" dirty="0"/>
              <a:t>Měření</a:t>
            </a:r>
          </a:p>
          <a:p>
            <a:pPr marL="54000" indent="0">
              <a:buNone/>
            </a:pPr>
            <a:r>
              <a:rPr lang="cs-CZ" b="1" dirty="0"/>
              <a:t>Operacionalizace</a:t>
            </a:r>
          </a:p>
          <a:p>
            <a:pPr marL="54000" indent="0">
              <a:buNone/>
            </a:pPr>
            <a:r>
              <a:rPr lang="cs-CZ" b="1" dirty="0"/>
              <a:t>Hledání vzorců</a:t>
            </a:r>
          </a:p>
          <a:p>
            <a:pPr marL="54000" indent="0">
              <a:buNone/>
            </a:pPr>
            <a:r>
              <a:rPr lang="cs-CZ" b="1" dirty="0"/>
              <a:t>Formulování závěrů</a:t>
            </a:r>
          </a:p>
        </p:txBody>
      </p:sp>
    </p:spTree>
    <p:extLst>
      <p:ext uri="{BB962C8B-B14F-4D97-AF65-F5344CB8AC3E}">
        <p14:creationId xmlns:p14="http://schemas.microsoft.com/office/powerpoint/2010/main" val="2716904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koncepty vědy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výzkumu přistupujeme s určitými předpoklady o tom, jak svět kolem nás funguje</a:t>
            </a:r>
          </a:p>
          <a:p>
            <a:r>
              <a:rPr lang="cs-CZ" dirty="0"/>
              <a:t>Zdroje: tradice, autority (pozor na falešné autority, viz Covid)</a:t>
            </a:r>
          </a:p>
          <a:p>
            <a:endParaRPr lang="cs-CZ" dirty="0"/>
          </a:p>
          <a:p>
            <a:r>
              <a:rPr lang="cs-CZ" b="1" dirty="0"/>
              <a:t>Epistemologie</a:t>
            </a:r>
            <a:r>
              <a:rPr lang="cs-CZ" dirty="0"/>
              <a:t>: systém uspořádání vědeckých znalostí</a:t>
            </a:r>
          </a:p>
          <a:p>
            <a:r>
              <a:rPr lang="cs-CZ" b="1" dirty="0"/>
              <a:t>Metodologie</a:t>
            </a:r>
            <a:r>
              <a:rPr lang="cs-CZ" dirty="0"/>
              <a:t>: způsob, jak znalosti získat a ověřit</a:t>
            </a:r>
          </a:p>
          <a:p>
            <a:endParaRPr lang="cs-CZ" dirty="0"/>
          </a:p>
          <a:p>
            <a:r>
              <a:rPr lang="cs-CZ" b="1" dirty="0"/>
              <a:t>Teorie</a:t>
            </a:r>
            <a:r>
              <a:rPr lang="cs-CZ" dirty="0"/>
              <a:t>: systém logicky vysvětlující empirická pozorování</a:t>
            </a:r>
          </a:p>
          <a:p>
            <a:endParaRPr lang="cs-CZ" dirty="0"/>
          </a:p>
          <a:p>
            <a:r>
              <a:rPr lang="cs-CZ" b="1" dirty="0"/>
              <a:t>Induktivní vs. deduktivní výzkum</a:t>
            </a:r>
          </a:p>
        </p:txBody>
      </p:sp>
    </p:spTree>
    <p:extLst>
      <p:ext uri="{BB962C8B-B14F-4D97-AF65-F5344CB8AC3E}">
        <p14:creationId xmlns:p14="http://schemas.microsoft.com/office/powerpoint/2010/main" val="4039157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Obvyklé chyby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Špatné měření</a:t>
            </a:r>
          </a:p>
          <a:p>
            <a:r>
              <a:rPr lang="cs-CZ" dirty="0"/>
              <a:t>Přílišné zobecňování</a:t>
            </a:r>
          </a:p>
          <a:p>
            <a:r>
              <a:rPr lang="cs-CZ" dirty="0"/>
              <a:t>Selektivní pozorování</a:t>
            </a:r>
          </a:p>
          <a:p>
            <a:r>
              <a:rPr lang="cs-CZ" dirty="0"/>
              <a:t>Nelogické vyvozování</a:t>
            </a:r>
          </a:p>
        </p:txBody>
      </p:sp>
    </p:spTree>
    <p:extLst>
      <p:ext uri="{BB962C8B-B14F-4D97-AF65-F5344CB8AC3E}">
        <p14:creationId xmlns:p14="http://schemas.microsoft.com/office/powerpoint/2010/main" val="2804392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 a námitky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Nedokážeme předpovědět individuální chování</a:t>
            </a:r>
          </a:p>
          <a:p>
            <a:r>
              <a:rPr lang="cs-CZ" dirty="0"/>
              <a:t>Pracujeme s většími agregáty</a:t>
            </a:r>
          </a:p>
          <a:p>
            <a:r>
              <a:rPr lang="cs-CZ" dirty="0"/>
              <a:t>Vždycky bude dost výjimek – stoprocentní jistota neexistuje</a:t>
            </a:r>
          </a:p>
          <a:p>
            <a:r>
              <a:rPr lang="cs-CZ" dirty="0"/>
              <a:t>Zkoumaní lidé se chovají jinak než nezkoumaní</a:t>
            </a:r>
          </a:p>
        </p:txBody>
      </p:sp>
    </p:spTree>
    <p:extLst>
      <p:ext uri="{BB962C8B-B14F-4D97-AF65-F5344CB8AC3E}">
        <p14:creationId xmlns:p14="http://schemas.microsoft.com/office/powerpoint/2010/main" val="852293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Proměnné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Popisují jeden koncept, např. barvu trička, datum, výšku, váhu, plat, pohlaví</a:t>
            </a:r>
          </a:p>
          <a:p>
            <a:r>
              <a:rPr lang="cs-CZ" dirty="0"/>
              <a:t>Mohou nabývat několika (?-? – tipnete si?) vlastností</a:t>
            </a:r>
          </a:p>
          <a:p>
            <a:r>
              <a:rPr lang="cs-CZ" dirty="0"/>
              <a:t>Např.: </a:t>
            </a:r>
          </a:p>
          <a:p>
            <a:pPr lvl="1"/>
            <a:r>
              <a:rPr lang="cs-CZ" dirty="0"/>
              <a:t>pohlaví (muž, žena, …) </a:t>
            </a:r>
          </a:p>
          <a:p>
            <a:pPr lvl="1"/>
            <a:r>
              <a:rPr lang="cs-CZ" dirty="0"/>
              <a:t>barva (červená, modrá, žlutá…)</a:t>
            </a:r>
          </a:p>
          <a:p>
            <a:pPr lvl="1"/>
            <a:r>
              <a:rPr lang="cs-CZ" dirty="0"/>
              <a:t>příjem (1 000 Kč, 12 000 Kč…)</a:t>
            </a:r>
          </a:p>
        </p:txBody>
      </p:sp>
    </p:spTree>
    <p:extLst>
      <p:ext uri="{BB962C8B-B14F-4D97-AF65-F5344CB8AC3E}">
        <p14:creationId xmlns:p14="http://schemas.microsoft.com/office/powerpoint/2010/main" val="1361238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7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Proměnné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dirty="0"/>
              <a:t>Rozlišujeme několik typů proměnných</a:t>
            </a:r>
          </a:p>
          <a:p>
            <a:r>
              <a:rPr lang="cs-CZ" dirty="0"/>
              <a:t>Kategorizované</a:t>
            </a:r>
          </a:p>
          <a:p>
            <a:pPr lvl="1"/>
            <a:r>
              <a:rPr lang="cs-CZ" dirty="0"/>
              <a:t>Nominální (vyjmenujeme všechny možnosti)</a:t>
            </a:r>
          </a:p>
          <a:p>
            <a:pPr lvl="1"/>
            <a:r>
              <a:rPr lang="cs-CZ" dirty="0"/>
              <a:t>Ordinální (můžeme možnosti seřadit)</a:t>
            </a:r>
          </a:p>
          <a:p>
            <a:r>
              <a:rPr lang="cs-CZ" dirty="0"/>
              <a:t>Spojité</a:t>
            </a:r>
          </a:p>
          <a:p>
            <a:pPr lvl="1"/>
            <a:r>
              <a:rPr lang="cs-CZ" dirty="0"/>
              <a:t>Kardinální (můžeme možnosti seřadit a víme, jak daleko jsou od sebe)</a:t>
            </a:r>
          </a:p>
          <a:p>
            <a:endParaRPr lang="cs-CZ" dirty="0"/>
          </a:p>
          <a:p>
            <a:r>
              <a:rPr lang="cs-CZ" dirty="0"/>
              <a:t>Závisle a nezávisle proměnná / Vysvětlovaná a vysvětlující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3984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8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 výzkumu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dirty="0"/>
              <a:t>Schéma IMRAD</a:t>
            </a:r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r>
              <a:rPr lang="cs-CZ" dirty="0"/>
              <a:t>I – </a:t>
            </a:r>
            <a:r>
              <a:rPr lang="cs-CZ" dirty="0" err="1"/>
              <a:t>Introduction</a:t>
            </a:r>
            <a:r>
              <a:rPr lang="cs-CZ" dirty="0"/>
              <a:t> (teoretický úvod)</a:t>
            </a:r>
          </a:p>
          <a:p>
            <a:pPr marL="54000" indent="0">
              <a:buNone/>
            </a:pPr>
            <a:r>
              <a:rPr lang="cs-CZ" dirty="0"/>
              <a:t>M – </a:t>
            </a:r>
            <a:r>
              <a:rPr lang="cs-CZ" dirty="0" err="1"/>
              <a:t>Methodology</a:t>
            </a:r>
            <a:r>
              <a:rPr lang="cs-CZ" dirty="0"/>
              <a:t> (data a metody)</a:t>
            </a:r>
          </a:p>
          <a:p>
            <a:pPr marL="54000" indent="0">
              <a:buNone/>
            </a:pPr>
            <a:r>
              <a:rPr lang="cs-CZ" dirty="0"/>
              <a:t>R – </a:t>
            </a:r>
            <a:r>
              <a:rPr lang="cs-CZ" dirty="0" err="1"/>
              <a:t>Results</a:t>
            </a:r>
            <a:r>
              <a:rPr lang="cs-CZ" dirty="0"/>
              <a:t> (výsledky)</a:t>
            </a:r>
          </a:p>
          <a:p>
            <a:pPr marL="54000" indent="0">
              <a:buNone/>
            </a:pPr>
            <a:r>
              <a:rPr lang="cs-CZ" dirty="0"/>
              <a:t>a – and </a:t>
            </a:r>
          </a:p>
          <a:p>
            <a:pPr marL="54000" indent="0">
              <a:buNone/>
            </a:pPr>
            <a:r>
              <a:rPr lang="cs-CZ" dirty="0" err="1"/>
              <a:t>Discussion</a:t>
            </a:r>
            <a:r>
              <a:rPr lang="cs-CZ" dirty="0"/>
              <a:t> (jejich diskuze, závěr)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0997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9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Kvantitativní vs. kvalitativní výzkum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b="1" dirty="0"/>
              <a:t>Kvantitativní				Kvalitativní</a:t>
            </a:r>
          </a:p>
          <a:p>
            <a:pPr marL="54000" indent="0">
              <a:buNone/>
            </a:pPr>
            <a:r>
              <a:rPr lang="cs-CZ" dirty="0"/>
              <a:t>velký počet případů			malý počet případů</a:t>
            </a:r>
          </a:p>
          <a:p>
            <a:pPr marL="54000" indent="0">
              <a:buNone/>
            </a:pPr>
            <a:r>
              <a:rPr lang="cs-CZ" dirty="0"/>
              <a:t>zobecňování				popis odlišností</a:t>
            </a:r>
          </a:p>
          <a:p>
            <a:pPr marL="54000" indent="0">
              <a:buNone/>
            </a:pPr>
            <a:r>
              <a:rPr lang="cs-CZ" dirty="0"/>
              <a:t>dotazník				rozhovor, </a:t>
            </a:r>
            <a:r>
              <a:rPr lang="cs-CZ" dirty="0" err="1"/>
              <a:t>focus</a:t>
            </a:r>
            <a:r>
              <a:rPr lang="cs-CZ" dirty="0"/>
              <a:t> group</a:t>
            </a:r>
          </a:p>
          <a:p>
            <a:pPr marL="54000" indent="0">
              <a:buNone/>
            </a:pPr>
            <a:r>
              <a:rPr lang="cs-CZ" dirty="0"/>
              <a:t>statistická analýza			analýza textu, obrazu</a:t>
            </a:r>
          </a:p>
        </p:txBody>
      </p:sp>
    </p:spTree>
    <p:extLst>
      <p:ext uri="{BB962C8B-B14F-4D97-AF65-F5344CB8AC3E}">
        <p14:creationId xmlns:p14="http://schemas.microsoft.com/office/powerpoint/2010/main" val="3726904996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fss-prezentace-4-3-en.potx" id="{45AE9CBB-A3E5-45CE-BCD2-1D997B21442F}" vid="{3E3C82C0-9353-41A7-BA2C-44B782E2B268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muni-fss-prezentace-4-3-en</Template>
  <TotalTime>169</TotalTime>
  <Words>827</Words>
  <Application>Microsoft Office PowerPoint</Application>
  <PresentationFormat>Předvádění na obrazovce (4:3)</PresentationFormat>
  <Paragraphs>214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Tahoma</vt:lpstr>
      <vt:lpstr>Wingdings</vt:lpstr>
      <vt:lpstr>Presentation_MU_EN</vt:lpstr>
      <vt:lpstr>ENSn4446:  Kvantitativní výzkum     v environmentalistice  Základní přístupy k výzkumu </vt:lpstr>
      <vt:lpstr>Prezentace aplikace PowerPoint</vt:lpstr>
      <vt:lpstr>Základní koncepty vědy</vt:lpstr>
      <vt:lpstr>Obvyklé chyby</vt:lpstr>
      <vt:lpstr>Problémy a námitky</vt:lpstr>
      <vt:lpstr>Proměnné</vt:lpstr>
      <vt:lpstr>Proměnné</vt:lpstr>
      <vt:lpstr>Návrh výzkumu</vt:lpstr>
      <vt:lpstr>Kvantitativní vs. kvalitativní výzkum</vt:lpstr>
      <vt:lpstr>Deduktivní přístup</vt:lpstr>
      <vt:lpstr>Deduktivní přístup</vt:lpstr>
      <vt:lpstr>Deduktivní přístup</vt:lpstr>
      <vt:lpstr>Deduktivní přístup</vt:lpstr>
      <vt:lpstr>Deduktivní přístup</vt:lpstr>
      <vt:lpstr>Deduktivní přístup</vt:lpstr>
      <vt:lpstr>Deduktivní přístup</vt:lpstr>
      <vt:lpstr>Deduktivní přístup</vt:lpstr>
      <vt:lpstr>Induktivní přístup</vt:lpstr>
      <vt:lpstr>Induktivní přístup</vt:lpstr>
      <vt:lpstr>Induktivní přístup</vt:lpstr>
      <vt:lpstr>Induktivní přístup</vt:lpstr>
      <vt:lpstr>Induktivní přístup</vt:lpstr>
      <vt:lpstr>Induktivní přístup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Stal se prekariát v současné Evropě samostatnou sociální třídou?</dc:title>
  <dc:creator>Tomáš Tomáš</dc:creator>
  <cp:lastModifiedBy>Tomáš Tomáš</cp:lastModifiedBy>
  <cp:revision>8</cp:revision>
  <dcterms:created xsi:type="dcterms:W3CDTF">2021-06-21T19:13:01Z</dcterms:created>
  <dcterms:modified xsi:type="dcterms:W3CDTF">2021-09-10T21:22:49Z</dcterms:modified>
</cp:coreProperties>
</file>