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30"/>
  </p:notesMasterIdLst>
  <p:handoutMasterIdLst>
    <p:handoutMasterId r:id="rId31"/>
  </p:handoutMasterIdLst>
  <p:sldIdLst>
    <p:sldId id="256" r:id="rId2"/>
    <p:sldId id="267" r:id="rId3"/>
    <p:sldId id="288" r:id="rId4"/>
    <p:sldId id="269" r:id="rId5"/>
    <p:sldId id="268" r:id="rId6"/>
    <p:sldId id="290" r:id="rId7"/>
    <p:sldId id="291" r:id="rId8"/>
    <p:sldId id="292" r:id="rId9"/>
    <p:sldId id="294" r:id="rId10"/>
    <p:sldId id="293" r:id="rId11"/>
    <p:sldId id="295" r:id="rId12"/>
    <p:sldId id="296" r:id="rId13"/>
    <p:sldId id="297" r:id="rId14"/>
    <p:sldId id="298" r:id="rId15"/>
    <p:sldId id="289" r:id="rId16"/>
    <p:sldId id="299" r:id="rId17"/>
    <p:sldId id="300" r:id="rId18"/>
    <p:sldId id="301" r:id="rId19"/>
    <p:sldId id="306" r:id="rId20"/>
    <p:sldId id="302" r:id="rId21"/>
    <p:sldId id="303" r:id="rId22"/>
    <p:sldId id="307" r:id="rId23"/>
    <p:sldId id="308" r:id="rId24"/>
    <p:sldId id="309" r:id="rId25"/>
    <p:sldId id="304" r:id="rId26"/>
    <p:sldId id="310" r:id="rId27"/>
    <p:sldId id="311" r:id="rId28"/>
    <p:sldId id="312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53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87" autoAdjust="0"/>
    <p:restoredTop sz="96270" autoAdjust="0"/>
  </p:normalViewPr>
  <p:slideViewPr>
    <p:cSldViewPr snapToGrid="0">
      <p:cViewPr varScale="1">
        <p:scale>
          <a:sx n="91" d="100"/>
          <a:sy n="91" d="100"/>
        </p:scale>
        <p:origin x="1528" y="8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Grafický objekt 2">
            <a:extLst>
              <a:ext uri="{FF2B5EF4-FFF2-40B4-BE49-F238E27FC236}">
                <a16:creationId xmlns:a16="http://schemas.microsoft.com/office/drawing/2014/main" id="{D8BC744D-9E4E-8B48-B82E-E51F84B262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640AB289-8C5D-424D-B939-16D29422D5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0DFC9C44-48CA-4846-8B43-6B4C0D0B35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C26ECF42-D1F0-BA45-BC24-346D500DCF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A681C5DD-27CD-AB4B-A3EE-BB76032D25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4397D438-0A7B-5A41-8932-CCBA698B0C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>
            <a:extLst>
              <a:ext uri="{FF2B5EF4-FFF2-40B4-BE49-F238E27FC236}">
                <a16:creationId xmlns:a16="http://schemas.microsoft.com/office/drawing/2014/main" id="{E4B3D8F6-6DC4-8342-B35E-2D6CEE4ECB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82626" y="2731338"/>
            <a:ext cx="5378748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684F50E3-DDBE-ED4E-A6F3-F54E54681F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Grafický objekt 2">
            <a:extLst>
              <a:ext uri="{FF2B5EF4-FFF2-40B4-BE49-F238E27FC236}">
                <a16:creationId xmlns:a16="http://schemas.microsoft.com/office/drawing/2014/main" id="{603E15C8-958C-1B46-ABD5-79FCCA4A6E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Grafický objekt 2">
            <a:extLst>
              <a:ext uri="{FF2B5EF4-FFF2-40B4-BE49-F238E27FC236}">
                <a16:creationId xmlns:a16="http://schemas.microsoft.com/office/drawing/2014/main" id="{4FC7F1ED-EED9-EB49-9C04-07FA08D84A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2" name="Grafický objekt 2">
            <a:extLst>
              <a:ext uri="{FF2B5EF4-FFF2-40B4-BE49-F238E27FC236}">
                <a16:creationId xmlns:a16="http://schemas.microsoft.com/office/drawing/2014/main" id="{A08CEBCA-B5DE-934F-9AB7-5DA1FA552C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Grafický objekt 2">
            <a:extLst>
              <a:ext uri="{FF2B5EF4-FFF2-40B4-BE49-F238E27FC236}">
                <a16:creationId xmlns:a16="http://schemas.microsoft.com/office/drawing/2014/main" id="{DA9B4C72-1A09-404C-8E24-6D1F23CB1A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Grafický objekt 2">
            <a:extLst>
              <a:ext uri="{FF2B5EF4-FFF2-40B4-BE49-F238E27FC236}">
                <a16:creationId xmlns:a16="http://schemas.microsoft.com/office/drawing/2014/main" id="{27707621-F6D6-464D-8623-5E6E356A0F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95E73665-5678-A64D-84D9-3EEF3C034D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Grafický objekt 2">
            <a:extLst>
              <a:ext uri="{FF2B5EF4-FFF2-40B4-BE49-F238E27FC236}">
                <a16:creationId xmlns:a16="http://schemas.microsoft.com/office/drawing/2014/main" id="{796B0F20-D3A7-AF4A-A88B-9A5F4B402B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ZaR6-ZswBWM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372530-64B8-5D43-8517-E94647492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ENSn4446: 	Kvantitativní výzkum </a:t>
            </a:r>
            <a:br>
              <a:rPr lang="cs-CZ" dirty="0"/>
            </a:br>
            <a:r>
              <a:rPr lang="cs-CZ" dirty="0"/>
              <a:t>			v environmentalistice</a:t>
            </a:r>
            <a:br>
              <a:rPr lang="cs-CZ" dirty="0"/>
            </a:br>
            <a:br>
              <a:rPr lang="cs-CZ" dirty="0"/>
            </a:br>
            <a:r>
              <a:rPr lang="cs-CZ" dirty="0" err="1"/>
              <a:t>Kvanti</a:t>
            </a:r>
            <a:r>
              <a:rPr lang="cs-CZ" dirty="0"/>
              <a:t> a </a:t>
            </a:r>
            <a:r>
              <a:rPr lang="cs-CZ" dirty="0" err="1"/>
              <a:t>kvali</a:t>
            </a:r>
            <a:r>
              <a:rPr lang="cs-CZ" dirty="0"/>
              <a:t> výzkumné techniky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D72D84-5A84-6E4E-A582-2F3CF5FFA1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877" y="4731865"/>
            <a:ext cx="8521200" cy="698497"/>
          </a:xfrm>
        </p:spPr>
        <p:txBody>
          <a:bodyPr/>
          <a:lstStyle/>
          <a:p>
            <a:r>
              <a:rPr lang="cs-CZ" dirty="0"/>
              <a:t>Tomáš Doseděl – dosedel@fss.muni.cz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92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10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Experiment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dirty="0"/>
              <a:t>Problém:</a:t>
            </a:r>
          </a:p>
          <a:p>
            <a:pPr marL="54000" indent="0">
              <a:buNone/>
            </a:pPr>
            <a:r>
              <a:rPr lang="cs-CZ" dirty="0"/>
              <a:t>Nejsme jediní, kdo provádí impulz. Sociální systémy nejsou většinou uzavřené!</a:t>
            </a:r>
          </a:p>
          <a:p>
            <a:endParaRPr lang="cs-CZ" b="1" dirty="0"/>
          </a:p>
          <a:p>
            <a:pPr marL="54000" indent="0">
              <a:buNone/>
            </a:pPr>
            <a:r>
              <a:rPr lang="cs-CZ" b="1" dirty="0"/>
              <a:t>Řešení: zavedeme kontrolní skupinu</a:t>
            </a:r>
          </a:p>
          <a:p>
            <a:endParaRPr lang="cs-CZ" b="1" dirty="0"/>
          </a:p>
          <a:p>
            <a:pPr marL="54000" indent="0">
              <a:buNone/>
            </a:pPr>
            <a:r>
              <a:rPr lang="cs-CZ" dirty="0"/>
              <a:t>Skupina 1: </a:t>
            </a:r>
            <a:r>
              <a:rPr lang="cs-CZ" dirty="0" err="1"/>
              <a:t>pre</a:t>
            </a:r>
            <a:r>
              <a:rPr lang="cs-CZ" dirty="0"/>
              <a:t>-test – impulz – post-test</a:t>
            </a:r>
          </a:p>
          <a:p>
            <a:pPr marL="54000" indent="0">
              <a:buNone/>
            </a:pPr>
            <a:r>
              <a:rPr lang="cs-CZ" dirty="0"/>
              <a:t>Skupina 2: </a:t>
            </a:r>
            <a:r>
              <a:rPr lang="cs-CZ" dirty="0" err="1"/>
              <a:t>pre</a:t>
            </a:r>
            <a:r>
              <a:rPr lang="cs-CZ" dirty="0"/>
              <a:t>-test – post-test</a:t>
            </a:r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r>
              <a:rPr lang="cs-CZ" dirty="0"/>
              <a:t>Zjistíme, jestli změna je skutečně způsobena naším působením</a:t>
            </a:r>
          </a:p>
          <a:p>
            <a:pPr marL="54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8472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Experiment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dirty="0"/>
              <a:t>Problém:</a:t>
            </a:r>
          </a:p>
          <a:p>
            <a:pPr marL="54000" indent="0">
              <a:buNone/>
            </a:pPr>
            <a:r>
              <a:rPr lang="cs-CZ" dirty="0"/>
              <a:t>Nejsme jediní, kdo provádí impulz. Sociální systémy nejsou většinou uzavřené!</a:t>
            </a:r>
          </a:p>
          <a:p>
            <a:endParaRPr lang="cs-CZ" b="1" dirty="0"/>
          </a:p>
          <a:p>
            <a:pPr marL="54000" indent="0">
              <a:buNone/>
            </a:pPr>
            <a:r>
              <a:rPr lang="cs-CZ" b="1" dirty="0"/>
              <a:t>Řešení: zavedeme kontrolní skupinu</a:t>
            </a:r>
          </a:p>
          <a:p>
            <a:endParaRPr lang="cs-CZ" b="1" dirty="0"/>
          </a:p>
          <a:p>
            <a:pPr marL="54000" indent="0">
              <a:buNone/>
            </a:pPr>
            <a:r>
              <a:rPr lang="cs-CZ" dirty="0"/>
              <a:t>Skupina 1: </a:t>
            </a:r>
            <a:r>
              <a:rPr lang="cs-CZ" dirty="0" err="1"/>
              <a:t>pre</a:t>
            </a:r>
            <a:r>
              <a:rPr lang="cs-CZ" dirty="0"/>
              <a:t>-test – impulz – post-test</a:t>
            </a:r>
          </a:p>
          <a:p>
            <a:pPr marL="54000" indent="0">
              <a:buNone/>
            </a:pPr>
            <a:r>
              <a:rPr lang="cs-CZ" dirty="0"/>
              <a:t>Skupina 2: </a:t>
            </a:r>
            <a:r>
              <a:rPr lang="cs-CZ" dirty="0" err="1"/>
              <a:t>pre</a:t>
            </a:r>
            <a:r>
              <a:rPr lang="cs-CZ" dirty="0"/>
              <a:t>-test – post-test</a:t>
            </a:r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r>
              <a:rPr lang="cs-CZ" dirty="0"/>
              <a:t>Zjistíme, jestli změna je skutečně způsobena naším působením</a:t>
            </a:r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r>
              <a:rPr lang="cs-CZ" b="1" dirty="0"/>
              <a:t>Problém: lidi poznají, že je ovlivňujete</a:t>
            </a:r>
          </a:p>
          <a:p>
            <a:pPr marL="54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8637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Experiment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dirty="0"/>
              <a:t>Problém: lidi poznají, že je testujete</a:t>
            </a:r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r>
              <a:rPr lang="cs-CZ" b="1" dirty="0"/>
              <a:t>Řešení: ovlivňujeme všechny </a:t>
            </a:r>
            <a:r>
              <a:rPr lang="cs-CZ" dirty="0"/>
              <a:t>(placebo)</a:t>
            </a:r>
          </a:p>
          <a:p>
            <a:pPr marL="54000" indent="0">
              <a:buNone/>
            </a:pPr>
            <a:endParaRPr lang="cs-CZ" b="1" dirty="0"/>
          </a:p>
          <a:p>
            <a:pPr marL="54000" indent="0">
              <a:buNone/>
            </a:pPr>
            <a:r>
              <a:rPr lang="cs-CZ" dirty="0"/>
              <a:t>Skupina 1: </a:t>
            </a:r>
            <a:r>
              <a:rPr lang="cs-CZ" dirty="0" err="1"/>
              <a:t>pre</a:t>
            </a:r>
            <a:r>
              <a:rPr lang="cs-CZ" dirty="0"/>
              <a:t>-test – impulz – post-test</a:t>
            </a:r>
          </a:p>
          <a:p>
            <a:pPr marL="54000" indent="0">
              <a:buNone/>
            </a:pPr>
            <a:r>
              <a:rPr lang="cs-CZ" dirty="0"/>
              <a:t>Skupina 2: </a:t>
            </a:r>
            <a:r>
              <a:rPr lang="cs-CZ" dirty="0" err="1"/>
              <a:t>pre</a:t>
            </a:r>
            <a:r>
              <a:rPr lang="cs-CZ" dirty="0"/>
              <a:t>-test – falešný impulz – post-test</a:t>
            </a:r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7490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Experiment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dirty="0"/>
              <a:t>Problém: lidi poznají, že je testujete</a:t>
            </a:r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r>
              <a:rPr lang="cs-CZ" b="1" dirty="0"/>
              <a:t>Řešení: ovlivňujeme všechny </a:t>
            </a:r>
            <a:r>
              <a:rPr lang="cs-CZ" dirty="0"/>
              <a:t>(placebo)</a:t>
            </a:r>
          </a:p>
          <a:p>
            <a:pPr marL="54000" indent="0">
              <a:buNone/>
            </a:pPr>
            <a:endParaRPr lang="cs-CZ" b="1" dirty="0"/>
          </a:p>
          <a:p>
            <a:pPr marL="54000" indent="0">
              <a:buNone/>
            </a:pPr>
            <a:r>
              <a:rPr lang="cs-CZ" dirty="0"/>
              <a:t>Skupina 1: </a:t>
            </a:r>
            <a:r>
              <a:rPr lang="cs-CZ" dirty="0" err="1"/>
              <a:t>pre</a:t>
            </a:r>
            <a:r>
              <a:rPr lang="cs-CZ" dirty="0"/>
              <a:t>-test – impulz – post-test</a:t>
            </a:r>
          </a:p>
          <a:p>
            <a:pPr marL="54000" indent="0">
              <a:buNone/>
            </a:pPr>
            <a:r>
              <a:rPr lang="cs-CZ" dirty="0"/>
              <a:t>Skupina 2: </a:t>
            </a:r>
            <a:r>
              <a:rPr lang="cs-CZ" dirty="0" err="1"/>
              <a:t>pre</a:t>
            </a:r>
            <a:r>
              <a:rPr lang="cs-CZ" dirty="0"/>
              <a:t>-test – falešný impulz – post-test</a:t>
            </a:r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r>
              <a:rPr lang="cs-CZ" dirty="0"/>
              <a:t>Double-blind: ani respondent, ani výzkumník nejsou schopni odhalit, jestli je impulz pravý nebo falešný (v sociálních vědách dost těžko dosažitelné)</a:t>
            </a:r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r>
              <a:rPr lang="cs-CZ" dirty="0"/>
              <a:t>Randomizace: o členství ve skupině rozhoduje náhoda (los)</a:t>
            </a:r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17504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Experiment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dirty="0"/>
              <a:t>Pozor na etiku!</a:t>
            </a:r>
          </a:p>
          <a:p>
            <a:pPr marL="54000" indent="0">
              <a:buNone/>
            </a:pPr>
            <a:r>
              <a:rPr lang="cs-CZ" dirty="0"/>
              <a:t>Pracujeme s lidmi, ne s chemikáliemi</a:t>
            </a:r>
          </a:p>
          <a:p>
            <a:pPr marL="54000" indent="0">
              <a:buNone/>
            </a:pPr>
            <a:r>
              <a:rPr lang="cs-CZ" dirty="0"/>
              <a:t>Etická komise MU</a:t>
            </a:r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r>
              <a:rPr lang="cs-CZ" dirty="0"/>
              <a:t>(</a:t>
            </a:r>
            <a:r>
              <a:rPr lang="cs-CZ" dirty="0" err="1"/>
              <a:t>Zimbardo</a:t>
            </a:r>
            <a:r>
              <a:rPr lang="cs-CZ" dirty="0"/>
              <a:t>, </a:t>
            </a:r>
            <a:r>
              <a:rPr lang="cs-CZ" dirty="0" err="1"/>
              <a:t>Milgram</a:t>
            </a:r>
            <a:r>
              <a:rPr lang="cs-CZ" dirty="0"/>
              <a:t> a další)</a:t>
            </a:r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686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Das</a:t>
            </a:r>
            <a:r>
              <a:rPr lang="cs-CZ" dirty="0"/>
              <a:t> Experiment</a:t>
            </a:r>
          </a:p>
        </p:txBody>
      </p:sp>
      <p:pic>
        <p:nvPicPr>
          <p:cNvPr id="2050" name="Picture 2" descr="Prisoner lineup (Das Experiment 2001) ">
            <a:extLst>
              <a:ext uri="{FF2B5EF4-FFF2-40B4-BE49-F238E27FC236}">
                <a16:creationId xmlns:a16="http://schemas.microsoft.com/office/drawing/2014/main" id="{4B9DC633-6343-4419-A6EA-B3800CF7DB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" y="1414463"/>
            <a:ext cx="8044906" cy="4036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6152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Pozorování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Zúčastněné</a:t>
            </a:r>
          </a:p>
          <a:p>
            <a:pPr lvl="1"/>
            <a:r>
              <a:rPr lang="cs-CZ" sz="1800" dirty="0"/>
              <a:t>Výzkumník se stane součástí zkoumaného terénu</a:t>
            </a:r>
          </a:p>
          <a:p>
            <a:pPr lvl="1"/>
            <a:r>
              <a:rPr lang="cs-CZ" sz="1800" dirty="0"/>
              <a:t>Příklad: přihlásím se ke studiu vysoké školy, abych mohl zkoumat vysokoškolské prostředí</a:t>
            </a:r>
          </a:p>
          <a:p>
            <a:pPr lvl="1"/>
            <a:r>
              <a:rPr lang="cs-CZ" sz="1800" dirty="0"/>
              <a:t>Vrať se do hrobu: </a:t>
            </a:r>
            <a:r>
              <a:rPr lang="cs-CZ" sz="1800" dirty="0">
                <a:hlinkClick r:id="rId2"/>
              </a:rPr>
              <a:t>https://youtu.be/ZaR6-ZswBWM</a:t>
            </a:r>
            <a:r>
              <a:rPr lang="cs-CZ" sz="1800" dirty="0"/>
              <a:t> </a:t>
            </a:r>
          </a:p>
          <a:p>
            <a:r>
              <a:rPr lang="cs-CZ" b="1" dirty="0"/>
              <a:t>Nezúčastněné</a:t>
            </a:r>
          </a:p>
          <a:p>
            <a:pPr lvl="1"/>
            <a:r>
              <a:rPr lang="cs-CZ" sz="1800" dirty="0"/>
              <a:t>Výzkumník není součástí zkoumaného terénu</a:t>
            </a:r>
          </a:p>
          <a:p>
            <a:pPr lvl="1"/>
            <a:r>
              <a:rPr lang="cs-CZ" sz="1800" dirty="0"/>
              <a:t>Pozoruje dění s odstupem</a:t>
            </a:r>
          </a:p>
          <a:p>
            <a:pPr lvl="1"/>
            <a:endParaRPr lang="cs-CZ" dirty="0"/>
          </a:p>
          <a:p>
            <a:pPr marL="54000" indent="0">
              <a:buNone/>
            </a:pPr>
            <a:r>
              <a:rPr lang="cs-CZ" dirty="0"/>
              <a:t>V obou případech je problematická role výzkumníka, jeho vliv na pozorované dění</a:t>
            </a:r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23114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17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Pozorování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Přiznané</a:t>
            </a:r>
          </a:p>
          <a:p>
            <a:pPr lvl="1"/>
            <a:r>
              <a:rPr lang="cs-CZ" sz="1800" dirty="0"/>
              <a:t>Všichni vědí, že výzkumník je výzkumník</a:t>
            </a:r>
          </a:p>
          <a:p>
            <a:pPr lvl="1"/>
            <a:r>
              <a:rPr lang="cs-CZ" sz="1800" dirty="0"/>
              <a:t>Ovlivňuje to jejich chování?</a:t>
            </a:r>
          </a:p>
          <a:p>
            <a:r>
              <a:rPr lang="cs-CZ" b="1" dirty="0"/>
              <a:t>Skryté</a:t>
            </a:r>
          </a:p>
          <a:p>
            <a:pPr lvl="1"/>
            <a:r>
              <a:rPr lang="cs-CZ" sz="1800" dirty="0"/>
              <a:t>Výzkumník se tváří jako zkoumaný subjekt</a:t>
            </a:r>
          </a:p>
          <a:p>
            <a:pPr lvl="1"/>
            <a:r>
              <a:rPr lang="cs-CZ" sz="1800" dirty="0"/>
              <a:t>Problém s etikou (</a:t>
            </a:r>
            <a:r>
              <a:rPr lang="cs-CZ" sz="1800" dirty="0" err="1"/>
              <a:t>debriefing</a:t>
            </a:r>
            <a:r>
              <a:rPr lang="cs-CZ" sz="1800" dirty="0"/>
              <a:t>)</a:t>
            </a:r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2629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18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Pozorování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Nutno proniknout do výzkumného terénu (role </a:t>
            </a:r>
            <a:r>
              <a:rPr lang="cs-CZ" dirty="0" err="1"/>
              <a:t>gatekeeperů</a:t>
            </a:r>
            <a:r>
              <a:rPr lang="cs-CZ" dirty="0"/>
              <a:t>)</a:t>
            </a:r>
          </a:p>
          <a:p>
            <a:r>
              <a:rPr lang="cs-CZ" dirty="0"/>
              <a:t>Předem vyřešit potřebné souhlasy a povolení</a:t>
            </a:r>
          </a:p>
          <a:p>
            <a:r>
              <a:rPr lang="cs-CZ" dirty="0"/>
              <a:t>Vyřešit etické problémy</a:t>
            </a:r>
          </a:p>
          <a:p>
            <a:r>
              <a:rPr lang="cs-CZ" dirty="0"/>
              <a:t>Znát výzkumný terén natolik, aby bylo možné pozorovat nerušivě nebo proniknout jako zúčastněný pozorovatel</a:t>
            </a:r>
          </a:p>
          <a:p>
            <a:r>
              <a:rPr lang="cs-CZ" dirty="0"/>
              <a:t>Vést si výzkumný deník, pořizovat záznamy (opět: právo, etika)</a:t>
            </a:r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81567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19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Nevtíravé techniky výzkumu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Můžeme zkoumat sociální realitu, aniž bychom ovlivnili jednání aktérů?</a:t>
            </a:r>
          </a:p>
          <a:p>
            <a:r>
              <a:rPr lang="cs-CZ" dirty="0"/>
              <a:t>Můžeme, například zpětně</a:t>
            </a:r>
          </a:p>
          <a:p>
            <a:endParaRPr lang="cs-CZ" dirty="0"/>
          </a:p>
          <a:p>
            <a:r>
              <a:rPr lang="cs-CZ" dirty="0"/>
              <a:t>Videozáznamy, nahrávky</a:t>
            </a:r>
          </a:p>
          <a:p>
            <a:r>
              <a:rPr lang="cs-CZ" dirty="0"/>
              <a:t>Deníky, dopisy</a:t>
            </a:r>
          </a:p>
          <a:p>
            <a:r>
              <a:rPr lang="cs-CZ" dirty="0"/>
              <a:t>Předměty</a:t>
            </a:r>
          </a:p>
          <a:p>
            <a:r>
              <a:rPr lang="cs-CZ" dirty="0"/>
              <a:t>Veřejné dokumenty: smlouvy, noviny, reklamy</a:t>
            </a:r>
          </a:p>
          <a:p>
            <a:r>
              <a:rPr lang="cs-CZ" dirty="0"/>
              <a:t>Existující statistiky: sekundární analýza dat</a:t>
            </a:r>
          </a:p>
          <a:p>
            <a:endParaRPr lang="cs-CZ" dirty="0"/>
          </a:p>
          <a:p>
            <a:pPr marL="54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0309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techniky výzkumu v sociálních vědách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Experiment</a:t>
            </a:r>
          </a:p>
          <a:p>
            <a:r>
              <a:rPr lang="cs-CZ" dirty="0"/>
              <a:t>Dotazníkové šetření</a:t>
            </a:r>
          </a:p>
          <a:p>
            <a:r>
              <a:rPr lang="cs-CZ" dirty="0"/>
              <a:t>Pozorování</a:t>
            </a:r>
          </a:p>
          <a:p>
            <a:r>
              <a:rPr lang="cs-CZ" dirty="0"/>
              <a:t>Nevtíravé techniky</a:t>
            </a:r>
          </a:p>
          <a:p>
            <a:r>
              <a:rPr lang="cs-CZ" dirty="0"/>
              <a:t>Evaluační výzkum</a:t>
            </a:r>
          </a:p>
          <a:p>
            <a:r>
              <a:rPr lang="cs-CZ" dirty="0"/>
              <a:t>Rozhovor</a:t>
            </a:r>
          </a:p>
          <a:p>
            <a:r>
              <a:rPr lang="cs-CZ" dirty="0"/>
              <a:t>Sekundární analýza dat</a:t>
            </a:r>
          </a:p>
        </p:txBody>
      </p:sp>
    </p:spTree>
    <p:extLst>
      <p:ext uri="{BB962C8B-B14F-4D97-AF65-F5344CB8AC3E}">
        <p14:creationId xmlns:p14="http://schemas.microsoft.com/office/powerpoint/2010/main" val="40391570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20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Rozhovor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Nestrukturovaný</a:t>
            </a:r>
            <a:r>
              <a:rPr lang="cs-CZ" dirty="0"/>
              <a:t>: </a:t>
            </a:r>
          </a:p>
          <a:p>
            <a:pPr lvl="1"/>
            <a:r>
              <a:rPr lang="cs-CZ" sz="1800" dirty="0"/>
              <a:t>výpověď je plně na respondentovi</a:t>
            </a:r>
          </a:p>
          <a:p>
            <a:pPr lvl="1"/>
            <a:r>
              <a:rPr lang="cs-CZ" sz="1800" dirty="0"/>
              <a:t>výzkumník jen povzbuzuje</a:t>
            </a:r>
          </a:p>
          <a:p>
            <a:pPr lvl="1"/>
            <a:r>
              <a:rPr lang="cs-CZ" sz="1800" dirty="0"/>
              <a:t>autenticita × redundance</a:t>
            </a:r>
          </a:p>
          <a:p>
            <a:r>
              <a:rPr lang="cs-CZ" b="1" dirty="0"/>
              <a:t>Polo-strukturovaný: </a:t>
            </a:r>
          </a:p>
          <a:p>
            <a:pPr lvl="1"/>
            <a:r>
              <a:rPr lang="cs-CZ" sz="1800" dirty="0"/>
              <a:t>stanovena jen obecná témata rozhovoru</a:t>
            </a:r>
          </a:p>
          <a:p>
            <a:pPr lvl="1"/>
            <a:r>
              <a:rPr lang="cs-CZ" sz="1800" dirty="0"/>
              <a:t>výzkumník navodí téma a nechá respondenta mluvit</a:t>
            </a:r>
          </a:p>
          <a:p>
            <a:pPr lvl="1"/>
            <a:r>
              <a:rPr lang="cs-CZ" sz="1800" dirty="0"/>
              <a:t>rozhovor usměrňovaný, redundance střední, na některá témata se nemusí dostat</a:t>
            </a:r>
          </a:p>
          <a:p>
            <a:r>
              <a:rPr lang="cs-CZ" b="1" dirty="0"/>
              <a:t>Strukturovaný:</a:t>
            </a:r>
            <a:r>
              <a:rPr lang="cs-CZ" dirty="0"/>
              <a:t> </a:t>
            </a:r>
          </a:p>
          <a:p>
            <a:pPr lvl="1"/>
            <a:r>
              <a:rPr lang="cs-CZ" sz="1800" dirty="0"/>
              <a:t>přesně daný scénář / seznam otázek</a:t>
            </a:r>
          </a:p>
          <a:p>
            <a:pPr lvl="1"/>
            <a:r>
              <a:rPr lang="cs-CZ" sz="1800" dirty="0"/>
              <a:t>obdoba „kvalitativního dotazníku“</a:t>
            </a:r>
          </a:p>
          <a:p>
            <a:pPr lvl="1"/>
            <a:r>
              <a:rPr lang="cs-CZ" sz="1800" dirty="0"/>
              <a:t>respondent nemá prostor pro témata, která považuje za důležitá</a:t>
            </a:r>
          </a:p>
          <a:p>
            <a:pPr marL="54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14892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Rozhovor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nahrávka + přepis rozhovoru</a:t>
            </a:r>
          </a:p>
          <a:p>
            <a:r>
              <a:rPr lang="cs-CZ" dirty="0"/>
              <a:t>analýza textu (kódování významů, propojování témat, zvýrazňování)</a:t>
            </a:r>
          </a:p>
          <a:p>
            <a:pPr marL="54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08737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obsahu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Text, obraz, zvukový záznam, film…</a:t>
            </a:r>
          </a:p>
          <a:p>
            <a:r>
              <a:rPr lang="cs-CZ" dirty="0"/>
              <a:t>Dva přístupy: „kvantitativní“ a „kvalitativní“</a:t>
            </a:r>
          </a:p>
          <a:p>
            <a:pPr marL="54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52218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obsahu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b="1" dirty="0"/>
              <a:t>„Kvantitativní“ přístup k analýze obsahu</a:t>
            </a:r>
          </a:p>
          <a:p>
            <a:r>
              <a:rPr lang="cs-CZ" dirty="0"/>
              <a:t>Počítání výskytů (% sprostých slov ve filmu)</a:t>
            </a:r>
          </a:p>
          <a:p>
            <a:r>
              <a:rPr lang="cs-CZ" dirty="0"/>
              <a:t>Srovnání </a:t>
            </a:r>
          </a:p>
          <a:p>
            <a:pPr lvl="1"/>
            <a:r>
              <a:rPr lang="cs-CZ" sz="2100" dirty="0"/>
              <a:t>napříč žánry (komedie vs. romantické filmy)</a:t>
            </a:r>
          </a:p>
          <a:p>
            <a:pPr lvl="1"/>
            <a:r>
              <a:rPr lang="cs-CZ" sz="2100" dirty="0"/>
              <a:t>napříč typy (české vs. americké filmy)</a:t>
            </a:r>
          </a:p>
          <a:p>
            <a:pPr lvl="1"/>
            <a:r>
              <a:rPr lang="cs-CZ" sz="2100" dirty="0"/>
              <a:t>napříč časem (1950s vs. 1990s vs. 2000s)</a:t>
            </a:r>
          </a:p>
          <a:p>
            <a:r>
              <a:rPr lang="cs-CZ" dirty="0"/>
              <a:t>Různé přístupy k výběru výzkumných jednotek (filmy, herci, režiséři…) i výzkumného vzorku (všechny, náhodný výběr, každý n-</a:t>
            </a:r>
            <a:r>
              <a:rPr lang="cs-CZ" dirty="0" err="1"/>
              <a:t>tý</a:t>
            </a:r>
            <a:r>
              <a:rPr lang="cs-CZ" dirty="0"/>
              <a:t>…</a:t>
            </a:r>
          </a:p>
          <a:p>
            <a:endParaRPr lang="cs-CZ" dirty="0"/>
          </a:p>
          <a:p>
            <a:pPr marL="54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81643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obsahu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b="1" dirty="0"/>
              <a:t>„Kvalitativní“ přístup k analýze obsahu</a:t>
            </a:r>
          </a:p>
          <a:p>
            <a:r>
              <a:rPr lang="cs-CZ" dirty="0"/>
              <a:t>Manifestní vs. latentní význam</a:t>
            </a:r>
          </a:p>
          <a:p>
            <a:r>
              <a:rPr lang="cs-CZ" dirty="0"/>
              <a:t>Vytváření kódů – zástupných konceptů, které charakterizují konkrétní kusy textu</a:t>
            </a:r>
          </a:p>
          <a:p>
            <a:r>
              <a:rPr lang="cs-CZ" dirty="0"/>
              <a:t>Vztahy mezi kódy, jejich vývoj v čase</a:t>
            </a:r>
          </a:p>
          <a:p>
            <a:endParaRPr lang="cs-CZ" dirty="0"/>
          </a:p>
          <a:p>
            <a:pPr marL="54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33523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Focus group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Skupinový rozhovor s více respondenty současně</a:t>
            </a:r>
          </a:p>
          <a:p>
            <a:r>
              <a:rPr lang="cs-CZ" dirty="0"/>
              <a:t>Moderátor otevírá témata, klade otázky, usměrňuje diskuzi</a:t>
            </a:r>
          </a:p>
          <a:p>
            <a:r>
              <a:rPr lang="cs-CZ" dirty="0"/>
              <a:t>Smyslem je interakce v rámci skupiny, nikoliv série monologů</a:t>
            </a:r>
          </a:p>
          <a:p>
            <a:pPr marL="54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66049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Evaluační výzkum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dirty="0"/>
              <a:t>Má za úkol vyhodnotit např.:</a:t>
            </a:r>
          </a:p>
          <a:p>
            <a:r>
              <a:rPr lang="cs-CZ" dirty="0"/>
              <a:t>Zda je potřeba nějaký problém řešit</a:t>
            </a:r>
          </a:p>
          <a:p>
            <a:r>
              <a:rPr lang="cs-CZ" dirty="0"/>
              <a:t>Jestli se aktuální řešení vyplácí (nejen finančně)</a:t>
            </a:r>
          </a:p>
          <a:p>
            <a:r>
              <a:rPr lang="cs-CZ" dirty="0"/>
              <a:t>Jestli nějaké řešení funguje</a:t>
            </a:r>
          </a:p>
          <a:p>
            <a:pPr marL="54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61236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27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Evaluační výzkum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dirty="0"/>
              <a:t>Má za úkol vyhodnotit např.:</a:t>
            </a:r>
          </a:p>
          <a:p>
            <a:r>
              <a:rPr lang="cs-CZ" dirty="0"/>
              <a:t>Zda je potřeba nějaký problém řešit</a:t>
            </a:r>
          </a:p>
          <a:p>
            <a:r>
              <a:rPr lang="cs-CZ" dirty="0"/>
              <a:t>Jestli se aktuální řešení vyplácí (nejen finančně)</a:t>
            </a:r>
          </a:p>
          <a:p>
            <a:r>
              <a:rPr lang="cs-CZ" dirty="0"/>
              <a:t>Jestli nějaké řešení funguje</a:t>
            </a:r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r>
              <a:rPr lang="cs-CZ" dirty="0"/>
              <a:t>Používá celou škálu výzkumných metod a designů:</a:t>
            </a:r>
          </a:p>
          <a:p>
            <a:r>
              <a:rPr lang="cs-CZ" dirty="0"/>
              <a:t>Experiment</a:t>
            </a:r>
          </a:p>
          <a:p>
            <a:r>
              <a:rPr lang="cs-CZ" dirty="0"/>
              <a:t>Sekundární analýzu dat</a:t>
            </a:r>
          </a:p>
          <a:p>
            <a:r>
              <a:rPr lang="cs-CZ" dirty="0"/>
              <a:t>Rozhovory, pozorování</a:t>
            </a:r>
          </a:p>
          <a:p>
            <a:r>
              <a:rPr lang="cs-CZ" dirty="0"/>
              <a:t>…</a:t>
            </a:r>
          </a:p>
          <a:p>
            <a:pPr marL="54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42446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28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Uvidíte příště…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dirty="0"/>
              <a:t>Základní principy </a:t>
            </a:r>
            <a:r>
              <a:rPr lang="cs-CZ"/>
              <a:t>dotazníkového šetření</a:t>
            </a:r>
            <a:endParaRPr lang="cs-CZ" dirty="0"/>
          </a:p>
          <a:p>
            <a:pPr marL="54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4479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techniky výzkumu v sociálních vědách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Experiment</a:t>
            </a:r>
          </a:p>
          <a:p>
            <a:r>
              <a:rPr lang="cs-CZ" dirty="0">
                <a:solidFill>
                  <a:schemeClr val="bg1">
                    <a:lumMod val="85000"/>
                  </a:schemeClr>
                </a:solidFill>
              </a:rPr>
              <a:t>Dotazníkové šetření</a:t>
            </a:r>
          </a:p>
          <a:p>
            <a:r>
              <a:rPr lang="cs-CZ" dirty="0"/>
              <a:t>Pozorování</a:t>
            </a:r>
          </a:p>
          <a:p>
            <a:r>
              <a:rPr lang="cs-CZ" dirty="0"/>
              <a:t>Nevtíravé techniky</a:t>
            </a:r>
          </a:p>
          <a:p>
            <a:r>
              <a:rPr lang="cs-CZ" dirty="0"/>
              <a:t>Evaluační výzkum</a:t>
            </a:r>
          </a:p>
          <a:p>
            <a:r>
              <a:rPr lang="cs-CZ" dirty="0"/>
              <a:t>Rozhovor</a:t>
            </a:r>
          </a:p>
          <a:p>
            <a:r>
              <a:rPr lang="cs-CZ" dirty="0">
                <a:solidFill>
                  <a:schemeClr val="bg1">
                    <a:lumMod val="85000"/>
                  </a:schemeClr>
                </a:solidFill>
              </a:rPr>
              <a:t>Sekundární analýza dat</a:t>
            </a:r>
          </a:p>
        </p:txBody>
      </p:sp>
    </p:spTree>
    <p:extLst>
      <p:ext uri="{BB962C8B-B14F-4D97-AF65-F5344CB8AC3E}">
        <p14:creationId xmlns:p14="http://schemas.microsoft.com/office/powerpoint/2010/main" val="2605655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Experiment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7D05F29-46E0-42CF-A073-8558F82459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999" y="1318114"/>
            <a:ext cx="8064899" cy="4525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4392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Experiment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Závisle proměnná </a:t>
            </a:r>
            <a:r>
              <a:rPr lang="cs-CZ" dirty="0"/>
              <a:t>(</a:t>
            </a:r>
            <a:r>
              <a:rPr lang="cs-CZ" dirty="0" err="1"/>
              <a:t>Dependent</a:t>
            </a:r>
            <a:r>
              <a:rPr lang="cs-CZ" dirty="0"/>
              <a:t> </a:t>
            </a:r>
            <a:r>
              <a:rPr lang="cs-CZ" dirty="0" err="1"/>
              <a:t>variable</a:t>
            </a:r>
            <a:r>
              <a:rPr lang="cs-CZ" dirty="0"/>
              <a:t>)</a:t>
            </a:r>
          </a:p>
          <a:p>
            <a:r>
              <a:rPr lang="cs-CZ" b="1" dirty="0"/>
              <a:t>Nezávisle proměnná</a:t>
            </a:r>
            <a:r>
              <a:rPr lang="cs-CZ" dirty="0"/>
              <a:t> (Independent </a:t>
            </a:r>
            <a:r>
              <a:rPr lang="cs-CZ" dirty="0" err="1"/>
              <a:t>variable</a:t>
            </a:r>
            <a:r>
              <a:rPr lang="cs-CZ" dirty="0"/>
              <a:t>)</a:t>
            </a:r>
          </a:p>
          <a:p>
            <a:pPr marL="54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2293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Experiment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Závisle proměnná</a:t>
            </a:r>
            <a:r>
              <a:rPr lang="cs-CZ" dirty="0"/>
              <a:t> (</a:t>
            </a:r>
            <a:r>
              <a:rPr lang="cs-CZ" dirty="0" err="1"/>
              <a:t>Dependent</a:t>
            </a:r>
            <a:r>
              <a:rPr lang="cs-CZ" dirty="0"/>
              <a:t> </a:t>
            </a:r>
            <a:r>
              <a:rPr lang="cs-CZ" dirty="0" err="1"/>
              <a:t>variable</a:t>
            </a:r>
            <a:r>
              <a:rPr lang="cs-CZ" dirty="0"/>
              <a:t>)</a:t>
            </a:r>
          </a:p>
          <a:p>
            <a:r>
              <a:rPr lang="cs-CZ" b="1" dirty="0"/>
              <a:t>Nezávisle proměnná</a:t>
            </a:r>
            <a:r>
              <a:rPr lang="cs-CZ" dirty="0"/>
              <a:t> (Independent </a:t>
            </a:r>
            <a:r>
              <a:rPr lang="cs-CZ" dirty="0" err="1"/>
              <a:t>variable</a:t>
            </a:r>
            <a:r>
              <a:rPr lang="cs-CZ" dirty="0"/>
              <a:t>)</a:t>
            </a:r>
          </a:p>
          <a:p>
            <a:endParaRPr lang="cs-CZ" dirty="0"/>
          </a:p>
          <a:p>
            <a:pPr marL="54000" indent="0">
              <a:buNone/>
            </a:pPr>
            <a:r>
              <a:rPr lang="cs-CZ" dirty="0"/>
              <a:t>NEZÁVISLE				ZÁVISLE</a:t>
            </a:r>
          </a:p>
          <a:p>
            <a:pPr marL="54000" indent="0">
              <a:buNone/>
            </a:pPr>
            <a:r>
              <a:rPr lang="cs-CZ" dirty="0"/>
              <a:t>Zmáčknu tlačítko			rozsvítí se žárovka</a:t>
            </a:r>
          </a:p>
          <a:p>
            <a:pPr marL="54000" indent="0">
              <a:buNone/>
            </a:pPr>
            <a:r>
              <a:rPr lang="cs-CZ" dirty="0"/>
              <a:t>Přiliju vodu do mouky			vznikne těsto</a:t>
            </a:r>
          </a:p>
          <a:p>
            <a:pPr marL="54000" indent="0">
              <a:buNone/>
            </a:pPr>
            <a:r>
              <a:rPr lang="cs-CZ" dirty="0"/>
              <a:t>Podám antibiotikum			zničím baktérii</a:t>
            </a:r>
          </a:p>
        </p:txBody>
      </p:sp>
    </p:spTree>
    <p:extLst>
      <p:ext uri="{BB962C8B-B14F-4D97-AF65-F5344CB8AC3E}">
        <p14:creationId xmlns:p14="http://schemas.microsoft.com/office/powerpoint/2010/main" val="4284979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7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Experiment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Závisle proměnná </a:t>
            </a:r>
            <a:r>
              <a:rPr lang="cs-CZ" dirty="0"/>
              <a:t>(</a:t>
            </a:r>
            <a:r>
              <a:rPr lang="cs-CZ" dirty="0" err="1"/>
              <a:t>Dependent</a:t>
            </a:r>
            <a:r>
              <a:rPr lang="cs-CZ" dirty="0"/>
              <a:t> </a:t>
            </a:r>
            <a:r>
              <a:rPr lang="cs-CZ" dirty="0" err="1"/>
              <a:t>variable</a:t>
            </a:r>
            <a:r>
              <a:rPr lang="cs-CZ" dirty="0"/>
              <a:t>)</a:t>
            </a:r>
          </a:p>
          <a:p>
            <a:r>
              <a:rPr lang="cs-CZ" b="1" dirty="0"/>
              <a:t>Nezávisle proměnná</a:t>
            </a:r>
            <a:r>
              <a:rPr lang="cs-CZ" dirty="0"/>
              <a:t> (Independent </a:t>
            </a:r>
            <a:r>
              <a:rPr lang="cs-CZ" dirty="0" err="1"/>
              <a:t>variable</a:t>
            </a:r>
            <a:r>
              <a:rPr lang="cs-CZ" dirty="0"/>
              <a:t>)</a:t>
            </a:r>
          </a:p>
          <a:p>
            <a:endParaRPr lang="cs-CZ" dirty="0"/>
          </a:p>
          <a:p>
            <a:pPr marL="54000" indent="0">
              <a:buNone/>
            </a:pPr>
            <a:r>
              <a:rPr lang="cs-CZ" dirty="0"/>
              <a:t>NEZÁVISLE				ZÁVISLE</a:t>
            </a:r>
          </a:p>
          <a:p>
            <a:pPr marL="54000" indent="0">
              <a:buNone/>
            </a:pPr>
            <a:r>
              <a:rPr lang="cs-CZ" dirty="0"/>
              <a:t>Zmáčknu tlačítko			rozsvítí se žárovka</a:t>
            </a:r>
          </a:p>
          <a:p>
            <a:pPr marL="54000" indent="0">
              <a:buNone/>
            </a:pPr>
            <a:r>
              <a:rPr lang="cs-CZ" dirty="0"/>
              <a:t>Přiliju vodu do mouky			vznikne těsto</a:t>
            </a:r>
          </a:p>
          <a:p>
            <a:pPr marL="54000" indent="0">
              <a:buNone/>
            </a:pPr>
            <a:r>
              <a:rPr lang="cs-CZ" dirty="0"/>
              <a:t>Podám antibiotikum			zničím baktérii</a:t>
            </a:r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r>
              <a:rPr lang="cs-CZ" dirty="0"/>
              <a:t>Experimentálně zjišťujeme, jestli nezávisle proměnná má vliv na závisle proměnnou.</a:t>
            </a:r>
          </a:p>
          <a:p>
            <a:pPr marL="54000" indent="0">
              <a:buNone/>
            </a:pPr>
            <a:r>
              <a:rPr lang="cs-CZ" dirty="0"/>
              <a:t>V sociálních vědách často problematické určit směr kauzality (co je příčina, co následek).</a:t>
            </a:r>
          </a:p>
        </p:txBody>
      </p:sp>
    </p:spTree>
    <p:extLst>
      <p:ext uri="{BB962C8B-B14F-4D97-AF65-F5344CB8AC3E}">
        <p14:creationId xmlns:p14="http://schemas.microsoft.com/office/powerpoint/2010/main" val="4184129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8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Experiment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Pre</a:t>
            </a:r>
            <a:r>
              <a:rPr lang="cs-CZ" b="1" dirty="0"/>
              <a:t>-test:</a:t>
            </a:r>
            <a:r>
              <a:rPr lang="cs-CZ" dirty="0"/>
              <a:t> otestujeme situaci na začátku</a:t>
            </a:r>
          </a:p>
          <a:p>
            <a:r>
              <a:rPr lang="cs-CZ" b="1" dirty="0"/>
              <a:t>Impulz: </a:t>
            </a:r>
            <a:r>
              <a:rPr lang="cs-CZ" dirty="0"/>
              <a:t>provedeme akci</a:t>
            </a:r>
          </a:p>
          <a:p>
            <a:r>
              <a:rPr lang="cs-CZ" b="1" dirty="0"/>
              <a:t>Post-test: </a:t>
            </a:r>
            <a:r>
              <a:rPr lang="cs-CZ" dirty="0"/>
              <a:t>otestujeme situaci na konci</a:t>
            </a:r>
          </a:p>
          <a:p>
            <a:endParaRPr lang="cs-CZ" b="1" dirty="0"/>
          </a:p>
          <a:p>
            <a:pPr marL="54000" indent="0">
              <a:buNone/>
            </a:pPr>
            <a:r>
              <a:rPr lang="cs-CZ" dirty="0"/>
              <a:t>Příklad: </a:t>
            </a:r>
          </a:p>
          <a:p>
            <a:pPr marL="54000" indent="0">
              <a:buNone/>
            </a:pPr>
            <a:r>
              <a:rPr lang="cs-CZ" dirty="0"/>
              <a:t>znalosti o uhlíkové stopě – seminář pro střední školy – znalosti se zvýšily</a:t>
            </a:r>
          </a:p>
        </p:txBody>
      </p:sp>
    </p:spTree>
    <p:extLst>
      <p:ext uri="{BB962C8B-B14F-4D97-AF65-F5344CB8AC3E}">
        <p14:creationId xmlns:p14="http://schemas.microsoft.com/office/powerpoint/2010/main" val="1912361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9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Experiment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Pre</a:t>
            </a:r>
            <a:r>
              <a:rPr lang="cs-CZ" b="1" dirty="0"/>
              <a:t>-test:</a:t>
            </a:r>
            <a:r>
              <a:rPr lang="cs-CZ" dirty="0"/>
              <a:t> otestujeme situaci na začátku</a:t>
            </a:r>
          </a:p>
          <a:p>
            <a:r>
              <a:rPr lang="cs-CZ" b="1" dirty="0"/>
              <a:t>Impulz: </a:t>
            </a:r>
            <a:r>
              <a:rPr lang="cs-CZ" dirty="0"/>
              <a:t>provedeme akci</a:t>
            </a:r>
          </a:p>
          <a:p>
            <a:r>
              <a:rPr lang="cs-CZ" b="1" dirty="0"/>
              <a:t>Post-test: </a:t>
            </a:r>
            <a:r>
              <a:rPr lang="cs-CZ" dirty="0"/>
              <a:t>otestujeme situaci na konci</a:t>
            </a:r>
          </a:p>
          <a:p>
            <a:endParaRPr lang="cs-CZ" b="1" dirty="0"/>
          </a:p>
          <a:p>
            <a:pPr marL="54000" indent="0">
              <a:buNone/>
            </a:pPr>
            <a:r>
              <a:rPr lang="cs-CZ" dirty="0"/>
              <a:t>Příklad: </a:t>
            </a:r>
          </a:p>
          <a:p>
            <a:pPr marL="54000" indent="0">
              <a:buNone/>
            </a:pPr>
            <a:r>
              <a:rPr lang="cs-CZ" dirty="0"/>
              <a:t>znalosti o uhlíkové stopě – seminář pro střední školy – znalosti se zvýšily</a:t>
            </a:r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r>
              <a:rPr lang="cs-CZ" dirty="0"/>
              <a:t>Problém:</a:t>
            </a:r>
          </a:p>
          <a:p>
            <a:pPr marL="54000" indent="0">
              <a:buNone/>
            </a:pPr>
            <a:r>
              <a:rPr lang="cs-CZ" dirty="0"/>
              <a:t>Nejsme jediní, kdo provádí impulz. Sociální systémy nejsou většinou uzavřené!</a:t>
            </a:r>
          </a:p>
        </p:txBody>
      </p:sp>
    </p:spTree>
    <p:extLst>
      <p:ext uri="{BB962C8B-B14F-4D97-AF65-F5344CB8AC3E}">
        <p14:creationId xmlns:p14="http://schemas.microsoft.com/office/powerpoint/2010/main" val="1573561258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fss-prezentace-4-3-en.potx" id="{45AE9CBB-A3E5-45CE-BCD2-1D997B21442F}" vid="{3E3C82C0-9353-41A7-BA2C-44B782E2B268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muni-fss-prezentace-4-3-en</Template>
  <TotalTime>411</TotalTime>
  <Words>1135</Words>
  <Application>Microsoft Office PowerPoint</Application>
  <PresentationFormat>Předvádění na obrazovce (4:3)</PresentationFormat>
  <Paragraphs>249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Tahoma</vt:lpstr>
      <vt:lpstr>Wingdings</vt:lpstr>
      <vt:lpstr>Presentation_MU_EN</vt:lpstr>
      <vt:lpstr>ENSn4446:  Kvantitativní výzkum     v environmentalistice  Kvanti a kvali výzkumné techniky</vt:lpstr>
      <vt:lpstr>Základní techniky výzkumu v sociálních vědách</vt:lpstr>
      <vt:lpstr>Základní techniky výzkumu v sociálních vědách</vt:lpstr>
      <vt:lpstr>Experiment</vt:lpstr>
      <vt:lpstr>Experiment</vt:lpstr>
      <vt:lpstr>Experiment</vt:lpstr>
      <vt:lpstr>Experiment</vt:lpstr>
      <vt:lpstr>Experiment</vt:lpstr>
      <vt:lpstr>Experiment</vt:lpstr>
      <vt:lpstr>Experiment</vt:lpstr>
      <vt:lpstr>Experiment</vt:lpstr>
      <vt:lpstr>Experiment</vt:lpstr>
      <vt:lpstr>Experiment</vt:lpstr>
      <vt:lpstr>Experiment</vt:lpstr>
      <vt:lpstr>Das Experiment</vt:lpstr>
      <vt:lpstr>Pozorování</vt:lpstr>
      <vt:lpstr>Pozorování</vt:lpstr>
      <vt:lpstr>Pozorování</vt:lpstr>
      <vt:lpstr>Nevtíravé techniky výzkumu</vt:lpstr>
      <vt:lpstr>Rozhovor</vt:lpstr>
      <vt:lpstr>Rozhovor</vt:lpstr>
      <vt:lpstr>Analýza obsahu</vt:lpstr>
      <vt:lpstr>Analýza obsahu</vt:lpstr>
      <vt:lpstr>Analýza obsahu</vt:lpstr>
      <vt:lpstr>Focus group</vt:lpstr>
      <vt:lpstr>Evaluační výzkum</vt:lpstr>
      <vt:lpstr>Evaluační výzkum</vt:lpstr>
      <vt:lpstr>Uvidíte příště…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Stal se prekariát v současné Evropě samostatnou sociální třídou?</dc:title>
  <dc:creator>Tomáš Tomáš</dc:creator>
  <cp:lastModifiedBy>Tomáš Tomáš</cp:lastModifiedBy>
  <cp:revision>13</cp:revision>
  <dcterms:created xsi:type="dcterms:W3CDTF">2021-06-21T19:13:01Z</dcterms:created>
  <dcterms:modified xsi:type="dcterms:W3CDTF">2021-09-20T21:20:46Z</dcterms:modified>
</cp:coreProperties>
</file>