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T Sans Narrow"/>
      <p:regular r:id="rId24"/>
      <p:bold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hJciGKMEvQMbjLGnqz8RF5F30D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TSansNarrow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PTSansNarrow-bold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56b6f6d6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56b6f6d6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56b6f6d6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56b6f6d6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56b6f6d6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56b6f6d6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56b6f6d6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56b6f6d6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56b6f6d6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56b6f6d6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56b6f6d6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56b6f6d6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56b6f6d6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056b6f6d6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56b6f6d6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56b6f6d6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56b6f6d6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56b6f6d6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56b6f6d6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56b6f6d6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56b6f6d6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56b6f6d6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56b6f6d6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56b6f6d6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9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9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9"/>
          <p:cNvGrpSpPr/>
          <p:nvPr/>
        </p:nvGrpSpPr>
        <p:grpSpPr>
          <a:xfrm>
            <a:off x="1004144" y="1022025"/>
            <a:ext cx="7136669" cy="152400"/>
            <a:chOff x="1346429" y="1011300"/>
            <a:chExt cx="6452100" cy="152400"/>
          </a:xfrm>
        </p:grpSpPr>
        <p:cxnSp>
          <p:nvCxnSpPr>
            <p:cNvPr id="13" name="Google Shape;13;p9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9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9"/>
          <p:cNvGrpSpPr/>
          <p:nvPr/>
        </p:nvGrpSpPr>
        <p:grpSpPr>
          <a:xfrm>
            <a:off x="1004151" y="3969100"/>
            <a:ext cx="7136669" cy="152400"/>
            <a:chOff x="1346435" y="3969088"/>
            <a:chExt cx="6452100" cy="152400"/>
          </a:xfrm>
        </p:grpSpPr>
        <p:cxnSp>
          <p:nvCxnSpPr>
            <p:cNvPr id="16" name="Google Shape;16;p9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9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9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8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2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1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16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16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784075" y="1751775"/>
            <a:ext cx="7520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500"/>
              </a:spcAft>
              <a:buSzPts val="990"/>
              <a:buNone/>
            </a:pPr>
            <a:r>
              <a:rPr lang="cs" sz="2960"/>
              <a:t>Obecne vlastnené zdroje</a:t>
            </a:r>
            <a:r>
              <a:rPr lang="cs" sz="2960"/>
              <a:t> obnoviteľnej energie v kontexte energetickej demokracie </a:t>
            </a:r>
            <a:endParaRPr sz="2960"/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2136750" y="2932421"/>
            <a:ext cx="48705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" sz="1600"/>
              <a:t>Barbora Adamková, barbora@adamkova.eu</a:t>
            </a:r>
            <a:endParaRPr sz="1600"/>
          </a:p>
        </p:txBody>
      </p:sp>
      <p:sp>
        <p:nvSpPr>
          <p:cNvPr id="68" name="Google Shape;68;p1"/>
          <p:cNvSpPr txBox="1"/>
          <p:nvPr/>
        </p:nvSpPr>
        <p:spPr>
          <a:xfrm>
            <a:off x="1643125" y="3592875"/>
            <a:ext cx="580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200"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b="0" i="0" lang="c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iplomov</a:t>
            </a:r>
            <a:r>
              <a:rPr lang="cs" sz="1200">
                <a:latin typeface="Open Sans"/>
                <a:ea typeface="Open Sans"/>
                <a:cs typeface="Open Sans"/>
                <a:sym typeface="Open Sans"/>
              </a:rPr>
              <a:t>á</a:t>
            </a:r>
            <a:r>
              <a:rPr b="0" i="0" lang="c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prác</a:t>
            </a:r>
            <a:r>
              <a:rPr lang="cs" sz="1200">
                <a:latin typeface="Open Sans"/>
                <a:ea typeface="Open Sans"/>
                <a:cs typeface="Open Sans"/>
                <a:sym typeface="Open Sans"/>
              </a:rPr>
              <a:t>a obhájená na Katedre environmentálnych štúdií, jún 2021</a:t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56b6f6d63_0_5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1056b6f6d63_0_5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g1056b6f6d63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25"/>
            <a:ext cx="9144000" cy="51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56b6f6d63_0_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Analytická časť</a:t>
            </a:r>
            <a:endParaRPr/>
          </a:p>
        </p:txBody>
      </p:sp>
      <p:sp>
        <p:nvSpPr>
          <p:cNvPr id="130" name="Google Shape;130;g1056b6f6d63_0_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g1056b6f6d63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91" y="0"/>
            <a:ext cx="903021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56b6f6d63_0_6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Analytická časť I</a:t>
            </a:r>
            <a:endParaRPr/>
          </a:p>
        </p:txBody>
      </p:sp>
      <p:sp>
        <p:nvSpPr>
          <p:cNvPr id="137" name="Google Shape;137;g1056b6f6d63_0_6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b="1"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Aspekt 1 – Vlastníctvo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1a – Kolektívne vlastníctvo obnoviteľných zdrojov energie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Kto a akou formou vlastní vybrané OZE je jedným zo základných pilierov energetickej demokracie.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1b – Vlastnícky podiel obce na distribučnej sústave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Kto vlastní distribučnú sústavu, aký má jej vlastníctvo vplyv na realizáciu a prevádzku projektov obecnej OZE a konkrétne FVE.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56b6f6d63_0_28"/>
          <p:cNvSpPr txBox="1"/>
          <p:nvPr>
            <p:ph type="title"/>
          </p:nvPr>
        </p:nvSpPr>
        <p:spPr>
          <a:xfrm>
            <a:off x="311700" y="2986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Analytická časť II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1056b6f6d63_0_28"/>
          <p:cNvSpPr txBox="1"/>
          <p:nvPr>
            <p:ph idx="1" type="body"/>
          </p:nvPr>
        </p:nvSpPr>
        <p:spPr>
          <a:xfrm>
            <a:off x="311700" y="1106650"/>
            <a:ext cx="8520600" cy="3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b="1" lang="c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Aspekt 2 – Demokratizácia a participácia</a:t>
            </a:r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2a – Participácia miestnych obyvateľov a obyvateliek </a:t>
            </a:r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Kto sa zapája, prípadne môže zapojiť do rozhodovacích procesov o samotných FV projektoch a do celkového energetického manažmentu mesta.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2b – Vzdelávanie verejnosti a prístup k informáciám</a:t>
            </a:r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Aké princípy uplatňujú obce k informovaniu a vzdelávaniu miestnych obyvateľov a obyvateliek a zároveň aké materiály sú dostupné.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2c – Vzdelávanie žiakov a žiačok</a:t>
            </a:r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Využívanie FVE na strechách škôl k informovaniu a vzdelávaniu miestnych žiakov a žiačok.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56b6f6d63_0_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Analytická časť III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056b6f6d63_0_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b="1"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Aspekt 3 – Pridaná hodnota výroby a zamestnanosť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3a – Zisk je využitý k rozvoju obce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Akým spôsobom sa rozdeľuje a na čo sa používa zisk plynúci z inštalácií FVE, kto o jeho využití rozhoduje.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56b6f6d63_0_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Analytická časť IV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056b6f6d63_0_3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b="1"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Aspekt 4 – Ekológia a sebestačnosť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4a – Primárnym cieľom výroby nie je zisk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Aké sú motivácie za inštaláciou obecných FVE na strechy budov.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4b – Ekologické a environmentálne dôvody inštalácie FVE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Akú rolu hrá vo vybraných prípadoch ochrana životného prostredia a klímy.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56b6f6d63_0_7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Záverom</a:t>
            </a:r>
            <a:endParaRPr/>
          </a:p>
        </p:txBody>
      </p:sp>
      <p:sp>
        <p:nvSpPr>
          <p:cNvPr id="161" name="Google Shape;161;g1056b6f6d63_0_7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 jeden z vybraných prípadov nie je možné definovať ako príklad energetickej demokracie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Otvoriť nové otázky a perspektívy by umožnilo zameranie sa na obecne vlastnené obnoviteľné zdroje k produkcii energie nielen zo slnka a tiež k produkcii tepla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odstup od uhlia a spravodlivá transformácia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legislatívne ukotvenie komunitnej energetiky a nová forma podpory pre OZE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Bibliografia I</a:t>
            </a:r>
            <a:endParaRPr/>
          </a:p>
        </p:txBody>
      </p:sp>
      <p:sp>
        <p:nvSpPr>
          <p:cNvPr id="167" name="Google Shape;167;p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D'Alisa, Giacomo, Demaria, Federico a Kallis, Giorgos. </a:t>
            </a:r>
            <a:r>
              <a:rPr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2015. </a:t>
            </a:r>
            <a:r>
              <a:rPr i="1"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Degrowth: a vocabulary for a new era.</a:t>
            </a:r>
            <a:r>
              <a:rPr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London : Routledge, Taylor &amp; Francis Group, 2015. 9781138000773.</a:t>
            </a:r>
            <a:endParaRPr b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Gunderson, Ryan, et al. 2018.</a:t>
            </a:r>
            <a:r>
              <a:rPr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Social conditions to better realize the environmental gains of alternative energy: Degrowth and collective ownership. </a:t>
            </a:r>
            <a:r>
              <a:rPr i="1"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Futures. </a:t>
            </a:r>
            <a:r>
              <a:rPr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2018, Vol. 99, pp. 36-44.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rPr b="1"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Hnutí DUHA. 2020a.</a:t>
            </a:r>
            <a:r>
              <a:rPr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Obecní obnovitelné zdroje energie; Přehled českých projektů. </a:t>
            </a:r>
            <a:r>
              <a:rPr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Brno : Hnutí DUHA, 2020a.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Hnutí DUHA. 2020b.</a:t>
            </a:r>
            <a:r>
              <a:rPr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zvládnou obnovitelné zdroje v ČR. </a:t>
            </a:r>
            <a:r>
              <a:rPr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Brno : Hnutí DUHA, 2020b.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Intergovernmental Panel for Climate Change (IPCC) . 2018.</a:t>
            </a:r>
            <a:r>
              <a:rPr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Warming of 1,5C. </a:t>
            </a:r>
            <a:r>
              <a:rPr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Kunze, Conrad and Becker, Sören. 2014.</a:t>
            </a:r>
            <a:r>
              <a:rPr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 Democracy in Europe: A survey and outlook. </a:t>
            </a:r>
            <a:r>
              <a:rPr lang="c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Brussels : Rosa-Luxemburg-Stiftung, 2014.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7200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56b6f6d63_0_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r>
              <a:rPr lang="cs"/>
              <a:t>Bibliografia II</a:t>
            </a:r>
            <a:endParaRPr/>
          </a:p>
        </p:txBody>
      </p:sp>
      <p:sp>
        <p:nvSpPr>
          <p:cNvPr id="173" name="Google Shape;173;g1056b6f6d63_0_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Martinez, Cecilia.</a:t>
            </a:r>
            <a:r>
              <a:rPr lang="c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2017. From Commodification to the Commons: Charting the Pathway for Energy Democracy. [aut. knihy] Denise Ed. Fairchild a Al Weinrub. </a:t>
            </a:r>
            <a:r>
              <a:rPr i="1" lang="c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 Democracy: Advancing Equity in Clean</a:t>
            </a:r>
            <a:endParaRPr i="1"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 Solutions .</a:t>
            </a:r>
            <a:r>
              <a:rPr lang="c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Washington, DC : Island Press, 2017.</a:t>
            </a:r>
            <a:endParaRPr b="1"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334883"/>
              <a:buFont typeface="Arial"/>
              <a:buNone/>
            </a:pPr>
            <a:r>
              <a:rPr b="1" lang="c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Szuclecki, Kacper. 2018.</a:t>
            </a:r>
            <a:r>
              <a:rPr lang="c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Conceptualizing energy democracy. Environmental Politics. </a:t>
            </a:r>
            <a:r>
              <a:rPr i="1" lang="c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Politics. </a:t>
            </a:r>
            <a:r>
              <a:rPr lang="c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2018, Vol. 27, 1.</a:t>
            </a:r>
            <a:endParaRPr b="1"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York, Richard a Bell, Shannon Elizabeth.</a:t>
            </a:r>
            <a:r>
              <a:rPr lang="c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2019. Energy transitions or additions? Why a transition from fossil fuels requires more than the growth of renewable energy. </a:t>
            </a:r>
            <a:r>
              <a:rPr i="1" lang="c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 Research &amp; Social Science</a:t>
            </a:r>
            <a:r>
              <a:rPr lang="c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2019,</a:t>
            </a:r>
            <a:endParaRPr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Sv. 51.</a:t>
            </a:r>
            <a:endParaRPr sz="21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Klimatická kríza a nutnosť prechodu na OZE</a:t>
            </a:r>
            <a:endParaRPr/>
          </a:p>
        </p:txBody>
      </p:sp>
      <p:sp>
        <p:nvSpPr>
          <p:cNvPr id="74" name="Google Shape;74;p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zvyšujúca sa spotreba energie -&gt; nárast emisií skleníkových plynov -&gt; klimatická kríza, ekologický kolaps a zvyšujúce sa sociálne nerovnosti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hrozba zvýšenia globálnej teploty o 1,5°C v porovnaní s  predindustriálnou érou a koniec ľudského života ako ho poznáme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uhlíková neutralita do roku 2050 - dekarbonizácia a prechod na obnoviteľné zdroje energie (OZE) (Intergovernmental Panel for Climate Change (IPCC) , 2018)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56b6f6d63_0_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Rozvoj OZE</a:t>
            </a:r>
            <a:endParaRPr/>
          </a:p>
        </p:txBody>
      </p:sp>
      <p:sp>
        <p:nvSpPr>
          <p:cNvPr id="80" name="Google Shape;80;g1056b6f6d63_0_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i="1"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 transition </a:t>
            </a: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 </a:t>
            </a:r>
            <a:r>
              <a:rPr i="1"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 addition</a:t>
            </a: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(York, a iní, 2019)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pozor na “</a:t>
            </a:r>
            <a:r>
              <a:rPr i="1"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 boomerang effect</a:t>
            </a: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- efekt energetického bumerangu (Gunderson, a iní, 2018)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rozvoj OZE nie je iba technologickým riešením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potreba cieleného znižovania energetickej a materiálnej spotreby - koncept nerastu (degrowth) (D'Alisa, a iní, 2015)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dôraz na kolektívne vlastníctvo - energia ako občina, nie komodita (Martinez, 2017)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Energetická demokracia</a:t>
            </a:r>
            <a:endParaRPr/>
          </a:p>
        </p:txBody>
      </p:sp>
      <p:sp>
        <p:nvSpPr>
          <p:cNvPr id="86" name="Google Shape;86;p5"/>
          <p:cNvSpPr txBox="1"/>
          <p:nvPr>
            <p:ph idx="1" type="body"/>
          </p:nvPr>
        </p:nvSpPr>
        <p:spPr>
          <a:xfrm>
            <a:off x="311700" y="1266325"/>
            <a:ext cx="8688600" cy="3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hlavné piliere: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decentralizácia energetiky;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energetický systém bez korporácií, so spoločnou kontrolou nad distribučnou sieťou aj zdrojmi energie ktorá zabezpečí, že nikto nebude trpieť energetickou chudobou;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bez fosílnych palív;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nesmie spôsobovať škody ľuďom ani prírode (Kunze, a iní, 2014 s. 9)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pôvodná myšlienka je radikálna, žiada demokratizáciu zdrojov energie a zmenu súčasného ľudského postoju ku spotrebe energie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Aspekty energetickej demokracie</a:t>
            </a:r>
            <a:endParaRPr/>
          </a:p>
        </p:txBody>
      </p:sp>
      <p:sp>
        <p:nvSpPr>
          <p:cNvPr id="92" name="Google Shape;92;p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Kunze a Becker (2014) identifikujú 4 aspekty ED: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rabicPeriod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vlastníctvo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rabicPeriod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demokratizácia a participácia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rabicPeriod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pridaná hodnota výroby a  zamestnanosť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rabicPeriod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ekológia a sebestačnosť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Szulecki (2018) prichádza s novým typom občana - tzv. prosumer (producer + consumer)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Energetická politika Českej republiky</a:t>
            </a:r>
            <a:endParaRPr/>
          </a:p>
        </p:txBody>
      </p:sp>
      <p:sp>
        <p:nvSpPr>
          <p:cNvPr id="98" name="Google Shape;9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pomalý odstup od uhlia, podpora jadrovej energetiky, nezáujem o OZE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dlhodobo bez legislatívnej podpory OZE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definícia komunitnej energetiky až v pripravovanej novele energetického zákona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verejná mienka v ČR - útlm uhlia, podpora OZE, samovýrobcov energie aj prechod obcí na OZE (Hnutí DUHA, 2020a)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 obcí s obecne vlastneným zdrojom tepla, 129 s obecne vlastnenými OZE, 1 energeticky sebestačná obec, 0 energetických družstiev (Hnutí DUHA, 2020b)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56b6f6d63_0_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Metodologický rámec</a:t>
            </a:r>
            <a:endParaRPr/>
          </a:p>
        </p:txBody>
      </p:sp>
      <p:sp>
        <p:nvSpPr>
          <p:cNvPr id="104" name="Google Shape;104;g1056b6f6d63_0_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Diplomová práca si kladie za cieľ odpovedať na tieto otázky: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Aké aspekty energetickej demokracie sú vo vybraných prípadoch obecne vlastnených zdrojov obnoviteľnej energie naplnené? Aké aspekty naplnené nie sú?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Akými spôsobmi a v akých podobách sa aspekty prejavujú?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2.1 Využívajú školy FVE na svojich strechách k informovaniu a vzdelávaniu žiakov a žiačok?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56b6f6d63_0_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Metodologický rámec</a:t>
            </a:r>
            <a:endParaRPr/>
          </a:p>
        </p:txBody>
      </p:sp>
      <p:sp>
        <p:nvSpPr>
          <p:cNvPr id="110" name="Google Shape;110;g1056b6f6d63_0_4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kvalitatívna komparatívna analýza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štyri aspekty energetickej demokracie a osem indikátorov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obcí, 7 krajov, 11 respondentov a respondentiek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pološtrukturované rozhovory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56b6f6d63_0_5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1056b6f6d63_0_5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g1056b6f6d63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88" y="14288"/>
            <a:ext cx="7743825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