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qlydmB3AqgPZvovdoV70wLn4q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e4afb0b9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ee4afb0b9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ee4afb0b90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cs-CZ"/>
              <a:t>Zdroj: https://ec.europa.eu/info/strategy/strategic-planning/strategic-foresight/2021-strategic-foresight-report_en </a:t>
            </a:r>
            <a:endParaRPr dirty="0"/>
          </a:p>
        </p:txBody>
      </p:sp>
      <p:sp>
        <p:nvSpPr>
          <p:cNvPr id="272" name="Google Shape;2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d8c598b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" name="Google Shape;166;ged8c598b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d8c598bc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 txBox="1">
            <a:spLocks noGrp="1"/>
          </p:cNvSpPr>
          <p:nvPr>
            <p:ph type="body" idx="1"/>
          </p:nvPr>
        </p:nvSpPr>
        <p:spPr>
          <a:xfrm>
            <a:off x="719997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body" idx="2"/>
          </p:nvPr>
        </p:nvSpPr>
        <p:spPr>
          <a:xfrm>
            <a:off x="719999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3"/>
          </p:nvPr>
        </p:nvSpPr>
        <p:spPr>
          <a:xfrm>
            <a:off x="720724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body" idx="4"/>
          </p:nvPr>
        </p:nvSpPr>
        <p:spPr>
          <a:xfrm>
            <a:off x="6251278" y="4500000"/>
            <a:ext cx="5220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body" idx="5"/>
          </p:nvPr>
        </p:nvSpPr>
        <p:spPr>
          <a:xfrm>
            <a:off x="6252003" y="4068000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body" idx="6"/>
          </p:nvPr>
        </p:nvSpPr>
        <p:spPr>
          <a:xfrm>
            <a:off x="6251278" y="718712"/>
            <a:ext cx="5220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2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007A5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5" name="Google Shape;11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007A53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5842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8" name="Google Shape;11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1"/>
          <p:cNvSpPr txBox="1">
            <a:spLocks noGrp="1"/>
          </p:cNvSpPr>
          <p:nvPr>
            <p:ph type="body" idx="1"/>
          </p:nvPr>
        </p:nvSpPr>
        <p:spPr>
          <a:xfrm>
            <a:off x="720000" y="6040795"/>
            <a:ext cx="8555976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FSS slide">
  <p:cSld name="MUNI FSS slide">
    <p:bg>
      <p:bgPr>
        <a:solidFill>
          <a:srgbClr val="007A5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956" y="2298933"/>
            <a:ext cx="8725020" cy="226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007A53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492502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2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3" name="Google Shape;4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2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720725" y="1296001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2"/>
          </p:nvPr>
        </p:nvSpPr>
        <p:spPr>
          <a:xfrm>
            <a:off x="6251278" y="1290515"/>
            <a:ext cx="5220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3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4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>
            <a:spLocks noGrp="1"/>
          </p:cNvSpPr>
          <p:nvPr>
            <p:ph type="pic" idx="2"/>
          </p:nvPr>
        </p:nvSpPr>
        <p:spPr>
          <a:xfrm>
            <a:off x="729509" y="1665288"/>
            <a:ext cx="6207791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4"/>
          <p:cNvSpPr txBox="1">
            <a:spLocks noGrp="1"/>
          </p:cNvSpPr>
          <p:nvPr>
            <p:ph type="body" idx="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4440000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2"/>
          </p:nvPr>
        </p:nvSpPr>
        <p:spPr>
          <a:xfrm>
            <a:off x="719999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3"/>
          </p:nvPr>
        </p:nvSpPr>
        <p:spPr>
          <a:xfrm>
            <a:off x="4440000" y="4414271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4"/>
          </p:nvPr>
        </p:nvSpPr>
        <p:spPr>
          <a:xfrm>
            <a:off x="8161200" y="4414270"/>
            <a:ext cx="3312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5"/>
          </p:nvPr>
        </p:nvSpPr>
        <p:spPr>
          <a:xfrm>
            <a:off x="72072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6"/>
          </p:nvPr>
        </p:nvSpPr>
        <p:spPr>
          <a:xfrm>
            <a:off x="4440475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7"/>
          </p:nvPr>
        </p:nvSpPr>
        <p:spPr>
          <a:xfrm>
            <a:off x="8161436" y="4025136"/>
            <a:ext cx="33115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8"/>
          </p:nvPr>
        </p:nvSpPr>
        <p:spPr>
          <a:xfrm>
            <a:off x="719999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9"/>
          </p:nvPr>
        </p:nvSpPr>
        <p:spPr>
          <a:xfrm>
            <a:off x="8160001" y="1692002"/>
            <a:ext cx="3311525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3"/>
          </p:nvPr>
        </p:nvSpPr>
        <p:spPr>
          <a:xfrm>
            <a:off x="720725" y="1296001"/>
            <a:ext cx="10752138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znamzpravy.cz/sekce/zahranicni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hyperlink" Target="https://ct24.ceskatelevize.cz/svet" TargetMode="External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rozhlas.cz/zpravy-svet" TargetMode="External"/><Relationship Id="rId11" Type="http://schemas.openxmlformats.org/officeDocument/2006/relationships/hyperlink" Target="https://denikn.cz/tag/evropska-unie/" TargetMode="External"/><Relationship Id="rId5" Type="http://schemas.openxmlformats.org/officeDocument/2006/relationships/hyperlink" Target="https://www.euroskop.cz/9248/sekce/mesic-v-eu/" TargetMode="External"/><Relationship Id="rId10" Type="http://schemas.openxmlformats.org/officeDocument/2006/relationships/hyperlink" Target="https://www.denik.cz/evropa-pro-cechy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zpravy.aktualne.cz/zahranici/evropsky-parlament/" TargetMode="Externa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lse.ac.uk/europpblo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ec.europa.eu/commission/presscorner/home/cs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s://www.consilium.europa.eu/en/" TargetMode="External"/><Relationship Id="rId4" Type="http://schemas.openxmlformats.org/officeDocument/2006/relationships/hyperlink" Target="https://www.europarl.europa.eu/portal/e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>
            <a:spLocks noGrp="1"/>
          </p:cNvSpPr>
          <p:nvPr>
            <p:ph type="title"/>
          </p:nvPr>
        </p:nvSpPr>
        <p:spPr>
          <a:xfrm>
            <a:off x="414000" y="2741598"/>
            <a:ext cx="113616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EVSb2025: Reflexe událostí v EU – úvodní hodina</a:t>
            </a:r>
            <a:endParaRPr/>
          </a:p>
        </p:txBody>
      </p:sp>
      <p:sp>
        <p:nvSpPr>
          <p:cNvPr id="129" name="Google Shape;129;p1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Mgr. Vít Dostál, Ph.D., Mgr. Pavla Hosnedlová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13. září 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Co se dělo v EU v poslední době?</a:t>
            </a:r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3">
            <a:alphaModFix/>
          </a:blip>
          <a:srcRect l="25541" r="24316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sp>
        <p:nvSpPr>
          <p:cNvPr id="227" name="Google Shape;227;p10"/>
          <p:cNvSpPr txBox="1">
            <a:spLocks noGrp="1"/>
          </p:cNvSpPr>
          <p:nvPr>
            <p:ph type="title"/>
          </p:nvPr>
        </p:nvSpPr>
        <p:spPr>
          <a:xfrm>
            <a:off x="720000" y="494917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Co se dělo v EU v posledních měsících?</a:t>
            </a:r>
            <a:endParaRPr/>
          </a:p>
        </p:txBody>
      </p:sp>
      <p:sp>
        <p:nvSpPr>
          <p:cNvPr id="228" name="Google Shape;228;p10"/>
          <p:cNvSpPr txBox="1">
            <a:spLocks noGrp="1"/>
          </p:cNvSpPr>
          <p:nvPr>
            <p:ph type="body" idx="1"/>
          </p:nvPr>
        </p:nvSpPr>
        <p:spPr>
          <a:xfrm>
            <a:off x="720000" y="1476422"/>
            <a:ext cx="52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dirty="0"/>
              <a:t>Příprava a schvalování národních plánů obnovy</a:t>
            </a:r>
            <a:endParaRPr dirty="0"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dirty="0"/>
              <a:t>Spory nad dodržováním vlády práva (Polsko/Maďarsko vs. EK); případ </a:t>
            </a:r>
            <a:r>
              <a:rPr lang="cs-CZ" dirty="0" err="1"/>
              <a:t>Turów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Slovinské předsednictví</a:t>
            </a:r>
            <a:endParaRPr dirty="0"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dirty="0"/>
              <a:t>Povodně v Německu a Beneluxu, požáry v Řecku</a:t>
            </a:r>
            <a:endParaRPr dirty="0"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 dirty="0" err="1"/>
              <a:t>Pobrexitové</a:t>
            </a:r>
            <a:r>
              <a:rPr lang="cs-CZ" dirty="0"/>
              <a:t> důsledky</a:t>
            </a:r>
            <a:endParaRPr dirty="0"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229" name="Google Shape;229;p10"/>
          <p:cNvSpPr txBox="1">
            <a:spLocks noGrp="1"/>
          </p:cNvSpPr>
          <p:nvPr>
            <p:ph type="body" idx="2"/>
          </p:nvPr>
        </p:nvSpPr>
        <p:spPr>
          <a:xfrm>
            <a:off x="6252000" y="1476422"/>
            <a:ext cx="52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Fit for 55 – energeticko-klimatický balíček s cíli pro r. 2030/2035</a:t>
            </a:r>
            <a:endParaRPr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Bělorusko</a:t>
            </a:r>
            <a:endParaRPr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Afghánistán</a:t>
            </a:r>
            <a:endParaRPr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Očkovací maraton (unijní meta 70 % naočkovaných Evropanů)</a:t>
            </a:r>
            <a:endParaRPr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EU holidays</a:t>
            </a:r>
            <a:endParaRPr/>
          </a:p>
          <a:p>
            <a:pPr marL="251999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sp>
        <p:nvSpPr>
          <p:cNvPr id="235" name="Google Shape;235;p11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Přestávka 15 minut</a:t>
            </a:r>
            <a:endParaRPr/>
          </a:p>
        </p:txBody>
      </p:sp>
      <p:sp>
        <p:nvSpPr>
          <p:cNvPr id="236" name="Google Shape;236;p11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237" name="Google Shape;237;p11" descr="Ciferník náramkových hodinek"/>
          <p:cNvPicPr preferRelativeResize="0"/>
          <p:nvPr/>
        </p:nvPicPr>
        <p:blipFill rotWithShape="1">
          <a:blip r:embed="rId3">
            <a:alphaModFix/>
          </a:blip>
          <a:srcRect l="16462" r="24203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sp>
        <p:nvSpPr>
          <p:cNvPr id="243" name="Google Shape;243;p12"/>
          <p:cNvSpPr txBox="1">
            <a:spLocks noGrp="1"/>
          </p:cNvSpPr>
          <p:nvPr>
            <p:ph type="title"/>
          </p:nvPr>
        </p:nvSpPr>
        <p:spPr>
          <a:xfrm>
            <a:off x="398502" y="2731552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5353"/>
              <a:buNone/>
            </a:pPr>
            <a:r>
              <a:rPr lang="cs-CZ"/>
              <a:t>Co se bude dít v EU v nadcházejících měsících?</a:t>
            </a:r>
            <a:endParaRPr/>
          </a:p>
        </p:txBody>
      </p:sp>
      <p:sp>
        <p:nvSpPr>
          <p:cNvPr id="244" name="Google Shape;244;p12"/>
          <p:cNvSpPr txBox="1">
            <a:spLocks noGrp="1"/>
          </p:cNvSpPr>
          <p:nvPr>
            <p:ph type="subTitle" idx="1"/>
          </p:nvPr>
        </p:nvSpPr>
        <p:spPr>
          <a:xfrm>
            <a:off x="398502" y="4567665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Skupinová aktivita</a:t>
            </a:r>
            <a:endParaRPr/>
          </a:p>
        </p:txBody>
      </p:sp>
      <p:pic>
        <p:nvPicPr>
          <p:cNvPr id="245" name="Google Shape;245;p12" descr="Obsah obrázku osoba, patro, in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9052" r="20805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/>
          </p:nvPr>
        </p:nvSpPr>
        <p:spPr>
          <a:xfrm>
            <a:off x="720000" y="404212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Co v EU očekávat v následujících týdnech, měsících a jednom roce?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720000" y="1862919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Ruské, německé a české parlamentní volby</a:t>
            </a:r>
            <a:endParaRPr/>
          </a:p>
          <a:p>
            <a:pPr marL="251999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Podzimní legislativní agenda v EU 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Konference o budoucnosti Evropy probíhá paralelně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Francouzské předsednictví Radě EU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Francouzské prezidentské volby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České předsednictví Radě EU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Co nás čeká příště?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260" name="Google Shape;260;p14" descr="Kalendář na stole"/>
          <p:cNvPicPr preferRelativeResize="0"/>
          <p:nvPr/>
        </p:nvPicPr>
        <p:blipFill rotWithShape="1">
          <a:blip r:embed="rId3">
            <a:alphaModFix/>
          </a:blip>
          <a:srcRect l="1498" r="39168" b="-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e4afb0b90_0_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>
                <a:solidFill>
                  <a:schemeClr val="dk2"/>
                </a:solidFill>
              </a:rPr>
              <a:t>16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67" name="Google Shape;267;gee4afb0b90_0_2"/>
          <p:cNvSpPr txBox="1">
            <a:spLocks noGrp="1"/>
          </p:cNvSpPr>
          <p:nvPr>
            <p:ph type="title"/>
          </p:nvPr>
        </p:nvSpPr>
        <p:spPr>
          <a:xfrm>
            <a:off x="719400" y="152250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dirty="0"/>
              <a:t>Přednáška 26. 9.: SOTEU a německé volby</a:t>
            </a:r>
            <a:endParaRPr dirty="0"/>
          </a:p>
        </p:txBody>
      </p:sp>
      <p:pic>
        <p:nvPicPr>
          <p:cNvPr id="268" name="Google Shape;268;gee4afb0b90_0_2"/>
          <p:cNvPicPr preferRelativeResize="0"/>
          <p:nvPr/>
        </p:nvPicPr>
        <p:blipFill rotWithShape="1">
          <a:blip r:embed="rId3">
            <a:alphaModFix/>
          </a:blip>
          <a:srcRect l="23538" t="20293" r="32962" b="5488"/>
          <a:stretch/>
        </p:blipFill>
        <p:spPr>
          <a:xfrm>
            <a:off x="866157" y="1491176"/>
            <a:ext cx="5303521" cy="508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ee4afb0b90_0_2"/>
          <p:cNvPicPr preferRelativeResize="0"/>
          <p:nvPr/>
        </p:nvPicPr>
        <p:blipFill rotWithShape="1">
          <a:blip r:embed="rId4">
            <a:alphaModFix/>
          </a:blip>
          <a:srcRect l="23885" t="20293" r="32615" b="5488"/>
          <a:stretch/>
        </p:blipFill>
        <p:spPr>
          <a:xfrm>
            <a:off x="6474478" y="1618452"/>
            <a:ext cx="5303522" cy="508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719400" y="607458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dirty="0"/>
              <a:t>Návrh tématu pro esej z dnešní hodiny</a:t>
            </a:r>
            <a:endParaRPr dirty="0"/>
          </a:p>
        </p:txBody>
      </p:sp>
      <p:sp>
        <p:nvSpPr>
          <p:cNvPr id="276" name="Google Shape;276;p15"/>
          <p:cNvSpPr txBox="1">
            <a:spLocks noGrp="1"/>
          </p:cNvSpPr>
          <p:nvPr>
            <p:ph type="body" idx="1"/>
          </p:nvPr>
        </p:nvSpPr>
        <p:spPr>
          <a:xfrm>
            <a:off x="719400" y="1551325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dirty="0"/>
              <a:t>„Komise určila čtyři hlavní globální trendy, které ovlivňují schopnost a svobodu EU jednat. Jsou to: změna klimatu a další výzvy v oblasti životního prostředí, digitální </a:t>
            </a:r>
            <a:r>
              <a:rPr lang="cs-CZ" dirty="0" err="1"/>
              <a:t>hyperkonektivita</a:t>
            </a:r>
            <a:r>
              <a:rPr lang="cs-CZ" dirty="0"/>
              <a:t> a technologická transformace, tlak na demokracii a hodnoty a změny ve světovém řádu a demografii.“</a:t>
            </a:r>
            <a:endParaRPr dirty="0"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dirty="0"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cs-CZ" dirty="0"/>
              <a:t>Vyberte jeden z těchto trendů. Popište jak podle Vás ovlivňuje EU, jak ji bude ovlivňovat do budoucna a co má EU udělat proto, aby se s tímto trendem úspěšně vypořádala.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O čem to dnes bude?</a:t>
            </a:r>
            <a:endParaRPr/>
          </a:p>
        </p:txBody>
      </p:sp>
      <p:sp>
        <p:nvSpPr>
          <p:cNvPr id="136" name="Google Shape;136;p2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Představení kurzu a podmínek jeho ukončení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Kde sledovat aktuální dění v EU?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Co se v EU dělo/děje?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Přestávka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Co se v EU bude dít?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Výhled pro příští přednášku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O čem kurz bude?</a:t>
            </a:r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Sledování a analyzování aktuálního a budoucího dění v EU – německé a české parlamentní volby, pozice V4 v EU, české předsednictví Radě EU, Konference o budoucnosti Evropy…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Podmínky ukončení kurzu: 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Aktivní participace na hodinách – max. 5 bodů (celkem možné získat 35 bodů)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Závěrečná esej na jedno z témat kurzu (rozsah 5-7 normostran, </a:t>
            </a:r>
            <a:r>
              <a:rPr lang="cs-CZ" dirty="0" err="1"/>
              <a:t>deadline</a:t>
            </a:r>
            <a:r>
              <a:rPr lang="cs-CZ" dirty="0"/>
              <a:t> 6.1.2022) – max. 15 bodů – následně online diskuse nad výslednou podobou </a:t>
            </a:r>
            <a:r>
              <a:rPr lang="cs-CZ" dirty="0" err="1"/>
              <a:t>paperu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Celkem je možné získat 50 bodů</a:t>
            </a:r>
            <a:endParaRPr dirty="0"/>
          </a:p>
          <a:p>
            <a:pPr marL="504000" lvl="1" indent="-5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Kde sledovat aktuální dění o EU?</a:t>
            </a:r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151" name="Google Shape;151;p4" descr="Modrá digitální binární data na obrazovce"/>
          <p:cNvPicPr preferRelativeResize="0"/>
          <p:nvPr/>
        </p:nvPicPr>
        <p:blipFill rotWithShape="1">
          <a:blip r:embed="rId3">
            <a:alphaModFix/>
          </a:blip>
          <a:srcRect l="25000" r="25000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" descr="Euroskop.cz 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6689" y="1320522"/>
            <a:ext cx="827749" cy="82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 descr="news-logo-politico - New American Lead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2431" y="2232800"/>
            <a:ext cx="1797569" cy="11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720000" y="543848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Zpravodajské portály</a:t>
            </a:r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body" idx="1"/>
          </p:nvPr>
        </p:nvSpPr>
        <p:spPr>
          <a:xfrm>
            <a:off x="604027" y="1320522"/>
            <a:ext cx="11283047" cy="421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Euroskop.cz (vč. </a:t>
            </a:r>
            <a:r>
              <a:rPr lang="cs-CZ" u="sng" dirty="0">
                <a:solidFill>
                  <a:schemeClr val="hlink"/>
                </a:solidFill>
                <a:hlinkClick r:id="rId5"/>
              </a:rPr>
              <a:t>https://www.euroskop.cz/9248/sekce/</a:t>
            </a:r>
            <a:r>
              <a:rPr lang="cs-CZ" u="sng" dirty="0" err="1">
                <a:solidFill>
                  <a:schemeClr val="hlink"/>
                </a:solidFill>
                <a:hlinkClick r:id="rId5"/>
              </a:rPr>
              <a:t>mesic</a:t>
            </a:r>
            <a:r>
              <a:rPr lang="cs-CZ" u="sng" dirty="0">
                <a:solidFill>
                  <a:schemeClr val="hlink"/>
                </a:solidFill>
                <a:hlinkClick r:id="rId5"/>
              </a:rPr>
              <a:t>-v-</a:t>
            </a:r>
            <a:r>
              <a:rPr lang="cs-CZ" u="sng" dirty="0" err="1">
                <a:solidFill>
                  <a:schemeClr val="hlink"/>
                </a:solidFill>
                <a:hlinkClick r:id="rId5"/>
              </a:rPr>
              <a:t>eu</a:t>
            </a:r>
            <a:r>
              <a:rPr lang="cs-CZ" u="sng" dirty="0">
                <a:solidFill>
                  <a:schemeClr val="hlink"/>
                </a:solidFill>
                <a:hlinkClick r:id="rId5"/>
              </a:rPr>
              <a:t>/</a:t>
            </a:r>
            <a:r>
              <a:rPr lang="cs-CZ" dirty="0"/>
              <a:t>) 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Euractiv.cz (či Euractiv.com/.sk/.</a:t>
            </a:r>
            <a:r>
              <a:rPr lang="cs-CZ" dirty="0" err="1"/>
              <a:t>pl</a:t>
            </a:r>
            <a:r>
              <a:rPr lang="cs-CZ" dirty="0"/>
              <a:t>/.de/.fr)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Politico.eu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Euronews.com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EUobserver.com  </a:t>
            </a:r>
            <a:endParaRPr dirty="0"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dirty="0"/>
              <a:t>Česká zpravodajství mají své „evropské“/zahraniční sekce:</a:t>
            </a:r>
            <a:endParaRPr dirty="0"/>
          </a:p>
          <a:p>
            <a:pPr marL="503999" lvl="1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iRozhlas – </a:t>
            </a:r>
            <a:r>
              <a:rPr lang="cs-CZ" u="sng" dirty="0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https://www.irozhlas.cz/</a:t>
            </a:r>
            <a:r>
              <a:rPr lang="cs-CZ" u="sng" dirty="0" err="1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zpravy-svet</a:t>
            </a:r>
            <a:r>
              <a:rPr lang="cs-CZ" dirty="0"/>
              <a:t>; ČT24 - </a:t>
            </a:r>
            <a:r>
              <a:rPr lang="cs-CZ" u="sng" dirty="0">
                <a:solidFill>
                  <a:schemeClr val="dk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https://ct24.ceskatelevize.cz/svet</a:t>
            </a:r>
            <a:r>
              <a:rPr lang="cs-CZ" dirty="0"/>
              <a:t>  </a:t>
            </a:r>
            <a:endParaRPr dirty="0"/>
          </a:p>
          <a:p>
            <a:pPr marL="503999" lvl="1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Seznam Zprávy – </a:t>
            </a:r>
            <a:r>
              <a:rPr lang="cs-CZ" u="sng" dirty="0">
                <a:solidFill>
                  <a:schemeClr val="dk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https://www.seznamzpravy.cz/sekce/zahranicni</a:t>
            </a:r>
            <a:r>
              <a:rPr lang="cs-CZ" dirty="0"/>
              <a:t> </a:t>
            </a:r>
            <a:endParaRPr dirty="0"/>
          </a:p>
          <a:p>
            <a:pPr marL="503999" lvl="1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Aktuálně.cz – Evropa v souvislostech: </a:t>
            </a:r>
            <a:r>
              <a:rPr lang="cs-CZ" u="sng" dirty="0">
                <a:solidFill>
                  <a:schemeClr val="dk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https://zpravy.aktualne.cz/zahranici/evropsky-parlament/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Deník – Evropa pro Čechy: </a:t>
            </a:r>
            <a:r>
              <a:rPr lang="cs-CZ" u="sng" dirty="0">
                <a:solidFill>
                  <a:schemeClr val="hlink"/>
                </a:solidFill>
                <a:hlinkClick r:id="rId10"/>
              </a:rPr>
              <a:t>https://www.denik.cz/evropa-pro-cechy/</a:t>
            </a:r>
            <a:endParaRPr dirty="0"/>
          </a:p>
          <a:p>
            <a:pPr marL="504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dirty="0"/>
              <a:t>Deník N – </a:t>
            </a:r>
            <a:r>
              <a:rPr lang="cs-CZ" u="sng" dirty="0">
                <a:solidFill>
                  <a:schemeClr val="hlink"/>
                </a:solidFill>
                <a:hlinkClick r:id="rId11"/>
              </a:rPr>
              <a:t>https://denikn.cz/tag/evropska-unie/</a:t>
            </a:r>
            <a:r>
              <a:rPr lang="cs-CZ" dirty="0"/>
              <a:t> </a:t>
            </a:r>
            <a:endParaRPr dirty="0"/>
          </a:p>
          <a:p>
            <a:pPr marL="503999" lvl="1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i="1" dirty="0"/>
              <a:t>vč. jejich pravidelných newsletterů, </a:t>
            </a:r>
            <a:r>
              <a:rPr lang="cs-CZ" i="1" dirty="0" err="1"/>
              <a:t>podcastů</a:t>
            </a:r>
            <a:r>
              <a:rPr lang="cs-CZ" i="1" dirty="0"/>
              <a:t>, soc. sítí (např. </a:t>
            </a:r>
            <a:r>
              <a:rPr lang="cs-CZ" b="0" i="0" dirty="0">
                <a:solidFill>
                  <a:srgbClr val="536471"/>
                </a:solidFill>
                <a:latin typeface="Arial"/>
                <a:ea typeface="Arial"/>
                <a:cs typeface="Arial"/>
                <a:sym typeface="Arial"/>
              </a:rPr>
              <a:t>@ViktorDanek_)</a:t>
            </a:r>
            <a:endParaRPr i="1" dirty="0"/>
          </a:p>
          <a:p>
            <a:pPr marL="504000" lvl="1" indent="-5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324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161" name="Google Shape;161;p5" descr="Euractiv – Deník 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12002" y="1863624"/>
            <a:ext cx="1188870" cy="73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92168" y="2830900"/>
            <a:ext cx="1797569" cy="99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EUobserve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12716" y="3586349"/>
            <a:ext cx="2556472" cy="37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d8c598bcb_0_0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sp>
        <p:nvSpPr>
          <p:cNvPr id="170" name="Google Shape;170;ged8c598bcb_0_0"/>
          <p:cNvSpPr txBox="1">
            <a:spLocks noGrp="1"/>
          </p:cNvSpPr>
          <p:nvPr>
            <p:ph type="title"/>
          </p:nvPr>
        </p:nvSpPr>
        <p:spPr>
          <a:xfrm>
            <a:off x="874680" y="142963"/>
            <a:ext cx="10753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dirty="0"/>
              <a:t>Analýzy aktuálního dění v EU</a:t>
            </a:r>
            <a:endParaRPr dirty="0"/>
          </a:p>
        </p:txBody>
      </p:sp>
      <p:sp>
        <p:nvSpPr>
          <p:cNvPr id="171" name="Google Shape;171;ged8c598bcb_0_0"/>
          <p:cNvSpPr txBox="1">
            <a:spLocks noGrp="1"/>
          </p:cNvSpPr>
          <p:nvPr>
            <p:ph type="body" idx="1"/>
          </p:nvPr>
        </p:nvSpPr>
        <p:spPr>
          <a:xfrm>
            <a:off x="720720" y="1518625"/>
            <a:ext cx="52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600" dirty="0"/>
              <a:t>Ústav mezinárodních vztahů (IIR.cz)</a:t>
            </a:r>
            <a:endParaRPr sz="2600" dirty="0"/>
          </a:p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600" dirty="0"/>
              <a:t>Asociace pro mezinárodní otázky (AMO.cz)</a:t>
            </a:r>
            <a:endParaRPr sz="2600" dirty="0"/>
          </a:p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600" dirty="0" err="1"/>
              <a:t>Europeum</a:t>
            </a:r>
            <a:r>
              <a:rPr lang="cs-CZ" sz="2600" dirty="0"/>
              <a:t> Institute </a:t>
            </a:r>
            <a:r>
              <a:rPr lang="cs-CZ" sz="2600" dirty="0" err="1"/>
              <a:t>for</a:t>
            </a:r>
            <a:r>
              <a:rPr lang="cs-CZ" sz="2600" dirty="0"/>
              <a:t> European </a:t>
            </a:r>
            <a:r>
              <a:rPr lang="cs-CZ" sz="2600" dirty="0" err="1"/>
              <a:t>Policy</a:t>
            </a:r>
            <a:r>
              <a:rPr lang="cs-CZ" sz="2600" dirty="0"/>
              <a:t> (Europeum.org)</a:t>
            </a:r>
            <a:endParaRPr sz="2600" dirty="0"/>
          </a:p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600" dirty="0"/>
              <a:t>Analytický tým České spořitelny - Měsíčník EU aktualit</a:t>
            </a:r>
            <a:endParaRPr sz="2600" dirty="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 dirty="0"/>
          </a:p>
        </p:txBody>
      </p:sp>
      <p:sp>
        <p:nvSpPr>
          <p:cNvPr id="172" name="Google Shape;172;ged8c598bcb_0_0"/>
          <p:cNvSpPr txBox="1">
            <a:spLocks noGrp="1"/>
          </p:cNvSpPr>
          <p:nvPr>
            <p:ph type="body" idx="2"/>
          </p:nvPr>
        </p:nvSpPr>
        <p:spPr>
          <a:xfrm>
            <a:off x="6251280" y="1359000"/>
            <a:ext cx="52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200" dirty="0"/>
              <a:t>EUROPP blog: European </a:t>
            </a:r>
            <a:r>
              <a:rPr lang="cs-CZ" sz="2200" dirty="0" err="1"/>
              <a:t>policy</a:t>
            </a:r>
            <a:r>
              <a:rPr lang="cs-CZ" sz="2200" dirty="0"/>
              <a:t> and </a:t>
            </a:r>
            <a:r>
              <a:rPr lang="cs-CZ" sz="2200" dirty="0" err="1"/>
              <a:t>politics</a:t>
            </a:r>
            <a:r>
              <a:rPr lang="cs-CZ" sz="2200" dirty="0"/>
              <a:t> (</a:t>
            </a:r>
            <a:r>
              <a:rPr lang="cs-CZ" sz="2200" u="sng" dirty="0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https://blogs.lse.ac.uk/</a:t>
            </a:r>
            <a:r>
              <a:rPr lang="cs-CZ" sz="2200" u="sng" dirty="0" err="1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europpblog</a:t>
            </a:r>
            <a:r>
              <a:rPr lang="cs-CZ" sz="2200" u="sng" dirty="0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2200" dirty="0"/>
              <a:t>)</a:t>
            </a:r>
            <a:endParaRPr sz="2200" dirty="0"/>
          </a:p>
          <a:p>
            <a:pPr indent="-393700">
              <a:buSzPts val="2600"/>
              <a:buFont typeface="Arial"/>
              <a:buChar char="-"/>
            </a:pPr>
            <a:r>
              <a:rPr lang="cs-CZ" sz="2200" dirty="0"/>
              <a:t>Bruegel </a:t>
            </a:r>
            <a:r>
              <a:rPr lang="cs-CZ" sz="2200" dirty="0" err="1"/>
              <a:t>think</a:t>
            </a:r>
            <a:r>
              <a:rPr lang="cs-CZ" sz="2200" dirty="0"/>
              <a:t> tank (bruegel.org)</a:t>
            </a:r>
          </a:p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200" dirty="0"/>
              <a:t>CarnegieEndowement.org/</a:t>
            </a:r>
            <a:endParaRPr sz="2200" dirty="0"/>
          </a:p>
          <a:p>
            <a:pPr marL="4572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sz="2200" dirty="0"/>
              <a:t>CarnegieEurope.eu</a:t>
            </a:r>
            <a:endParaRPr sz="2200" dirty="0"/>
          </a:p>
          <a:p>
            <a:pPr marL="457200" lvl="0" indent="-3937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cs-CZ" sz="2200" dirty="0"/>
              <a:t>European </a:t>
            </a:r>
            <a:r>
              <a:rPr lang="cs-CZ" sz="2200" dirty="0" err="1"/>
              <a:t>Council</a:t>
            </a:r>
            <a:r>
              <a:rPr lang="cs-CZ" sz="2200" dirty="0"/>
              <a:t> on </a:t>
            </a:r>
            <a:r>
              <a:rPr lang="cs-CZ" sz="2200" dirty="0" err="1"/>
              <a:t>Foreign</a:t>
            </a:r>
            <a:r>
              <a:rPr lang="cs-CZ" sz="2200" dirty="0"/>
              <a:t> Relations (ECFR.eu)</a:t>
            </a:r>
          </a:p>
          <a:p>
            <a:pPr indent="-393700">
              <a:buSzPts val="2600"/>
              <a:buFont typeface="Arial"/>
              <a:buChar char="-"/>
            </a:pPr>
            <a:r>
              <a:rPr lang="cs-CZ" sz="2200" dirty="0"/>
              <a:t>European </a:t>
            </a:r>
            <a:r>
              <a:rPr lang="cs-CZ" sz="2200" dirty="0" err="1"/>
              <a:t>Policy</a:t>
            </a:r>
            <a:r>
              <a:rPr lang="cs-CZ" sz="2200" dirty="0"/>
              <a:t> Centre (EPC.eu)</a:t>
            </a:r>
          </a:p>
          <a:p>
            <a:pPr indent="-393700">
              <a:buSzPts val="2600"/>
              <a:buFont typeface="Arial"/>
              <a:buChar char="-"/>
            </a:pPr>
            <a:r>
              <a:rPr lang="cs-CZ" sz="2200" dirty="0"/>
              <a:t>Centre </a:t>
            </a:r>
            <a:r>
              <a:rPr lang="cs-CZ" sz="2200" dirty="0" err="1"/>
              <a:t>for</a:t>
            </a:r>
            <a:r>
              <a:rPr lang="cs-CZ" sz="2200" dirty="0"/>
              <a:t> European </a:t>
            </a:r>
            <a:r>
              <a:rPr lang="cs-CZ" sz="2200" dirty="0" err="1"/>
              <a:t>Reform</a:t>
            </a:r>
            <a:r>
              <a:rPr lang="cs-CZ" sz="2200" dirty="0"/>
              <a:t> (CER.eu)</a:t>
            </a:r>
          </a:p>
          <a:p>
            <a:pPr indent="-393700">
              <a:buSzPts val="2600"/>
              <a:buFont typeface="Arial"/>
              <a:buChar char="-"/>
            </a:pPr>
            <a:r>
              <a:rPr lang="cs-CZ" sz="2200" dirty="0"/>
              <a:t>EuropeElects.eu; VoteWatch.eu</a:t>
            </a: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720000" y="555649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Weby institucí EU</a:t>
            </a:r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body" idx="1"/>
          </p:nvPr>
        </p:nvSpPr>
        <p:spPr>
          <a:xfrm>
            <a:off x="720000" y="1562869"/>
            <a:ext cx="5219998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Evropská komise: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https://ec.europa.eu/commission/presscorner/home/cs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Evropský parlament: </a:t>
            </a:r>
            <a:r>
              <a:rPr lang="cs-CZ" u="sng">
                <a:solidFill>
                  <a:schemeClr val="hlink"/>
                </a:solidFill>
                <a:hlinkClick r:id="rId4"/>
              </a:rPr>
              <a:t>https://www.europarl.europa.eu/portal/en</a:t>
            </a:r>
            <a:r>
              <a:rPr lang="cs-CZ"/>
              <a:t> 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Rada EU/Evropská rada: </a:t>
            </a:r>
            <a:r>
              <a:rPr lang="cs-CZ" u="sng">
                <a:solidFill>
                  <a:schemeClr val="hlink"/>
                </a:solidFill>
                <a:hlinkClick r:id="rId5"/>
              </a:rPr>
              <a:t>https://www.consilium.europa.eu/en/</a:t>
            </a:r>
            <a:r>
              <a:rPr lang="cs-CZ"/>
              <a:t> </a:t>
            </a:r>
            <a:endParaRPr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80" name="Google Shape;180;p6"/>
          <p:cNvSpPr txBox="1">
            <a:spLocks noGrp="1"/>
          </p:cNvSpPr>
          <p:nvPr>
            <p:ph type="body" idx="2"/>
          </p:nvPr>
        </p:nvSpPr>
        <p:spPr>
          <a:xfrm>
            <a:off x="6369543" y="1359000"/>
            <a:ext cx="52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/>
              <a:t>Twitter institucí a jednotlivých členů: </a:t>
            </a:r>
            <a:r>
              <a:rPr lang="cs-CZ" b="0" i="0">
                <a:solidFill>
                  <a:srgbClr val="536471"/>
                </a:solidFill>
                <a:latin typeface="Arial"/>
                <a:ea typeface="Arial"/>
                <a:cs typeface="Arial"/>
                <a:sym typeface="Arial"/>
              </a:rPr>
              <a:t>@EU_Commission; @Europarl_EN/@Europarl_CS; @EUCouncil; @vonderleyen; @EP_President; @eucopresident</a:t>
            </a:r>
            <a:endParaRPr/>
          </a:p>
          <a:p>
            <a:pPr marL="72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-CZ" b="0" i="0">
                <a:solidFill>
                  <a:srgbClr val="536471"/>
                </a:solidFill>
                <a:latin typeface="Arial"/>
                <a:ea typeface="Arial"/>
                <a:cs typeface="Arial"/>
                <a:sym typeface="Arial"/>
              </a:rPr>
              <a:t>@ZEK_Praha; @VeraJourova; @CZECHIAinEU; @zajicekjaro; @backstageCZPRES</a:t>
            </a:r>
            <a:endParaRPr/>
          </a:p>
          <a:p>
            <a:pPr marL="252000" lvl="0" indent="-179999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</a:pPr>
            <a:r>
              <a:rPr lang="cs-CZ" b="0" i="0">
                <a:latin typeface="Arial"/>
                <a:ea typeface="Arial"/>
                <a:cs typeface="Arial"/>
                <a:sym typeface="Arial"/>
              </a:rPr>
              <a:t>Facebook, Instagram…</a:t>
            </a:r>
            <a:endParaRPr/>
          </a:p>
          <a:p>
            <a:pPr marL="252000" lvl="0" indent="-2198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87788"/>
            <a:ext cx="1624513" cy="112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 descr="European Parliament logo – CPM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0533" y="5"/>
            <a:ext cx="1969209" cy="156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 descr="EAPN Council Logo 4006 - EAP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89742" y="220792"/>
            <a:ext cx="2228478" cy="1121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 l="23572" t="21568" r="32693" b="20220"/>
          <a:stretch/>
        </p:blipFill>
        <p:spPr>
          <a:xfrm>
            <a:off x="0" y="106878"/>
            <a:ext cx="5014640" cy="375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 l="23182" t="19899" r="33081" b="5490"/>
          <a:stretch/>
        </p:blipFill>
        <p:spPr>
          <a:xfrm>
            <a:off x="743834" y="3179298"/>
            <a:ext cx="3645286" cy="355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5">
            <a:alphaModFix/>
          </a:blip>
          <a:srcRect l="23376" t="20245" r="32890" b="5488"/>
          <a:stretch/>
        </p:blipFill>
        <p:spPr>
          <a:xfrm>
            <a:off x="8700675" y="106875"/>
            <a:ext cx="3370274" cy="29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6">
            <a:alphaModFix/>
          </a:blip>
          <a:srcRect l="32143" t="17647" r="38928" b="5490"/>
          <a:stretch/>
        </p:blipFill>
        <p:spPr>
          <a:xfrm>
            <a:off x="5102950" y="53224"/>
            <a:ext cx="3509415" cy="400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7">
            <a:alphaModFix/>
          </a:blip>
          <a:srcRect l="26076" t="19676" r="34576" b="5488"/>
          <a:stretch/>
        </p:blipFill>
        <p:spPr>
          <a:xfrm>
            <a:off x="8700675" y="2991650"/>
            <a:ext cx="3509416" cy="375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8">
            <a:alphaModFix/>
          </a:blip>
          <a:srcRect l="14410" t="18278" r="40505" b="5510"/>
          <a:stretch/>
        </p:blipFill>
        <p:spPr>
          <a:xfrm>
            <a:off x="5347025" y="4061165"/>
            <a:ext cx="3021264" cy="2666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 l="23377" t="19552" r="32693" b="7511"/>
          <a:stretch/>
        </p:blipFill>
        <p:spPr>
          <a:xfrm>
            <a:off x="178130" y="378000"/>
            <a:ext cx="3550722" cy="331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4">
            <a:alphaModFix/>
          </a:blip>
          <a:srcRect l="23182" t="19725" r="31428" b="19291"/>
          <a:stretch/>
        </p:blipFill>
        <p:spPr>
          <a:xfrm>
            <a:off x="3881944" y="3510655"/>
            <a:ext cx="4036915" cy="3049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5">
            <a:alphaModFix/>
          </a:blip>
          <a:srcRect l="22986" t="19551" r="32693" b="19638"/>
          <a:stretch/>
        </p:blipFill>
        <p:spPr>
          <a:xfrm>
            <a:off x="8212600" y="379657"/>
            <a:ext cx="3293423" cy="254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6">
            <a:alphaModFix/>
          </a:blip>
          <a:srcRect l="23376" t="19205" r="32403" b="13032"/>
          <a:stretch/>
        </p:blipFill>
        <p:spPr>
          <a:xfrm>
            <a:off x="197324" y="3510655"/>
            <a:ext cx="3293422" cy="321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7">
            <a:alphaModFix/>
          </a:blip>
          <a:srcRect l="23377" t="20418" r="32693" b="21889"/>
          <a:stretch/>
        </p:blipFill>
        <p:spPr>
          <a:xfrm>
            <a:off x="8310057" y="3510655"/>
            <a:ext cx="3226686" cy="238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8">
            <a:alphaModFix/>
          </a:blip>
          <a:srcRect l="23182" t="21176" r="32791" b="18427"/>
          <a:stretch/>
        </p:blipFill>
        <p:spPr>
          <a:xfrm>
            <a:off x="3993938" y="379657"/>
            <a:ext cx="3953576" cy="3049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817</Words>
  <Application>Microsoft Office PowerPoint</Application>
  <PresentationFormat>Širokoúhlá obrazovka</PresentationFormat>
  <Paragraphs>98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Tahoma</vt:lpstr>
      <vt:lpstr>Noto Sans Symbols</vt:lpstr>
      <vt:lpstr>Prezentace_MU_CZ</vt:lpstr>
      <vt:lpstr>EVSb2025: Reflexe událostí v EU – úvodní hodina</vt:lpstr>
      <vt:lpstr>O čem to dnes bude?</vt:lpstr>
      <vt:lpstr>O čem kurz bude?</vt:lpstr>
      <vt:lpstr>Kde sledovat aktuální dění o EU?</vt:lpstr>
      <vt:lpstr>Zpravodajské portály</vt:lpstr>
      <vt:lpstr>Analýzy aktuálního dění v EU</vt:lpstr>
      <vt:lpstr>Weby institucí EU</vt:lpstr>
      <vt:lpstr>Prezentace aplikace PowerPoint</vt:lpstr>
      <vt:lpstr>Prezentace aplikace PowerPoint</vt:lpstr>
      <vt:lpstr>Co se dělo v EU v poslední době?</vt:lpstr>
      <vt:lpstr>Co se dělo v EU v posledních měsících?</vt:lpstr>
      <vt:lpstr>Přestávka 15 minut</vt:lpstr>
      <vt:lpstr>Co se bude dít v EU v nadcházejících měsících?</vt:lpstr>
      <vt:lpstr>Co v EU očekávat v následujících týdnech, měsících a jednom roce?</vt:lpstr>
      <vt:lpstr>Co nás čeká příště?</vt:lpstr>
      <vt:lpstr>Přednáška 26. 9.: SOTEU a německé volby</vt:lpstr>
      <vt:lpstr>Návrh tématu pro esej z dnešní hodiny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EVSb2025: Reflexe událostí v EU – úvodní hodina</dc:title>
  <dc:creator>Pavla Hosnedlová</dc:creator>
  <cp:lastModifiedBy>Pavla Hosnedlová</cp:lastModifiedBy>
  <cp:revision>6</cp:revision>
  <dcterms:created xsi:type="dcterms:W3CDTF">2021-09-02T09:22:05Z</dcterms:created>
  <dcterms:modified xsi:type="dcterms:W3CDTF">2021-09-13T12:42:44Z</dcterms:modified>
</cp:coreProperties>
</file>