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7" r:id="rId9"/>
    <p:sldId id="263" r:id="rId10"/>
    <p:sldId id="264" r:id="rId11"/>
    <p:sldId id="265" r:id="rId12"/>
    <p:sldId id="266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rbel" panose="020B0503020204020204" pitchFamily="34" charset="0"/>
      <p:regular r:id="rId19"/>
      <p:bold r:id="rId20"/>
      <p:italic r:id="rId21"/>
      <p:boldItalic r:id="rId22"/>
    </p:embeddedFont>
    <p:embeddedFont>
      <p:font typeface="Gill Sans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hyqwf7M4UcC3Edj3JxeeR6gyaK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https://ec.europa.eu/commission/presscorner/detail/cs/ip_21_6187</a:t>
            </a:r>
            <a:endParaRPr/>
          </a:p>
        </p:txBody>
      </p:sp>
      <p:sp>
        <p:nvSpPr>
          <p:cNvPr id="130" name="Google Shape;13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https://www.politico.eu/article/who-killed-the-spitzenkandidat-european-parliament-election-2019-transition/</a:t>
            </a:r>
            <a:endParaRPr/>
          </a:p>
        </p:txBody>
      </p:sp>
      <p:sp>
        <p:nvSpPr>
          <p:cNvPr id="155" name="Google Shape;15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https://pesco.europa.eu/about/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https://www.consilium.europa.eu/cs/press/press-releases/2021/11/16/eu-defence-cooperation-council-launches-the-4th-wave-of-new-pesco-projects/</a:t>
            </a:r>
            <a:endParaRPr/>
          </a:p>
        </p:txBody>
      </p:sp>
      <p:sp>
        <p:nvSpPr>
          <p:cNvPr id="167" name="Google Shape;16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4901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13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  <a:defRPr sz="59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E4E8EB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body" idx="1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>
            <a:spLocks noGrp="1"/>
          </p:cNvSpPr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body" idx="1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900"/>
              <a:buFont typeface="Corbel"/>
              <a:buNone/>
              <a:defRPr sz="5900" b="0">
                <a:solidFill>
                  <a:srgbClr val="FEFEF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BDB1A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2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BDB1A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2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3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BDB1A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4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ázdný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body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1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>
            <a:spLocks noGrp="1"/>
          </p:cNvSpPr>
          <p:nvPr>
            <p:ph type="pic" idx="2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7F7F7F"/>
          </a:solidFill>
          <a:ln>
            <a:noFill/>
          </a:ln>
        </p:spPr>
      </p:sp>
      <p:sp>
        <p:nvSpPr>
          <p:cNvPr id="72" name="Google Shape;72;p21"/>
          <p:cNvSpPr txBox="1">
            <a:spLocks noGrp="1"/>
          </p:cNvSpPr>
          <p:nvPr>
            <p:ph type="body" idx="1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ftr" idx="11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4901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2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rgbClr val="DDD6D3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DDD6D3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DDD6D3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DDD6D3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DDD6D3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DDD6D3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DDD6D3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DDD6D3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DDD6D3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DB1A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DB1A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93" name="Google Shape;93;p1" descr="EU - Russia - Multimedia Centre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5008802" y="0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Font typeface="Corbel"/>
              <a:buNone/>
            </a:pPr>
            <a:r>
              <a:rPr lang="cs-CZ">
                <a:solidFill>
                  <a:schemeClr val="lt1"/>
                </a:solidFill>
              </a:rPr>
              <a:t>Vztahy EU-Rusko</a:t>
            </a:r>
            <a:endParaRPr/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5123375" y="3488559"/>
            <a:ext cx="7315200" cy="128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cs-CZ" sz="1600">
                <a:solidFill>
                  <a:schemeClr val="lt1"/>
                </a:solidFill>
              </a:rPr>
              <a:t>Vít Dostál a Pavla Hosnedlová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</a:pPr>
            <a:r>
              <a:rPr lang="cs-CZ" sz="1600">
                <a:solidFill>
                  <a:schemeClr val="lt1"/>
                </a:solidFill>
              </a:rPr>
              <a:t>EVSb2025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</a:pPr>
            <a:r>
              <a:rPr lang="cs-CZ" sz="1600">
                <a:solidFill>
                  <a:schemeClr val="lt1"/>
                </a:solidFill>
              </a:rPr>
              <a:t>FSS MUNI, 6.12.2021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9"/>
          <p:cNvSpPr txBox="1"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Corbel"/>
              <a:buNone/>
            </a:pPr>
            <a:r>
              <a:rPr lang="cs-CZ">
                <a:solidFill>
                  <a:srgbClr val="FEFEFE"/>
                </a:solidFill>
              </a:rPr>
              <a:t>Téma eseje </a:t>
            </a:r>
            <a:endParaRPr>
              <a:solidFill>
                <a:srgbClr val="FEFEFE"/>
              </a:solidFill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Corbel"/>
              <a:buNone/>
            </a:pPr>
            <a:r>
              <a:rPr lang="cs-CZ">
                <a:solidFill>
                  <a:srgbClr val="FEFEFE"/>
                </a:solidFill>
              </a:rPr>
              <a:t>z dnešní hodiny</a:t>
            </a:r>
            <a:endParaRPr/>
          </a:p>
        </p:txBody>
      </p:sp>
      <p:sp>
        <p:nvSpPr>
          <p:cNvPr id="203" name="Google Shape;203;p9"/>
          <p:cNvSpPr/>
          <p:nvPr/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4" name="Google Shape;204;p9"/>
          <p:cNvCxnSpPr/>
          <p:nvPr/>
        </p:nvCxnSpPr>
        <p:spPr>
          <a:xfrm>
            <a:off x="4951129" y="2085681"/>
            <a:ext cx="0" cy="2686639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5" name="Google Shape;205;p9"/>
          <p:cNvSpPr txBox="1">
            <a:spLocks noGrp="1"/>
          </p:cNvSpPr>
          <p:nvPr>
            <p:ph type="body" idx="1"/>
          </p:nvPr>
        </p:nvSpPr>
        <p:spPr>
          <a:xfrm>
            <a:off x="5289229" y="864108"/>
            <a:ext cx="5910677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cs-CZ" dirty="0"/>
              <a:t>Rusko je (dle koncepce české zahraniční politiky z r. 2015) označováno za aktéra destabilizujícího evropskou bezpečnostní architekturu, zároveň je ale významným aktérem na mezinárodním poli, se kterým je potřeba spolupracovat v politické a ekonomické oblasti. Udržení vztahů je důležité také kvůli významnému podílu ruské ropy a zemního plynu v </a:t>
            </a:r>
            <a:r>
              <a:rPr lang="cs-CZ" dirty="0" err="1"/>
              <a:t>v</a:t>
            </a:r>
            <a:r>
              <a:rPr lang="cs-CZ" dirty="0"/>
              <a:t> energetickém mixu několika členských státech EU. 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cs-CZ" dirty="0"/>
              <a:t>Po vpádu Ruska na Ukrajinu a anexi Krymu v r. 2014, na které EU reagovala uvalením série sankcí, je však kontakt a spolupráce s Ruskou federací složitější než kdy dřív.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cs-CZ" dirty="0"/>
              <a:t>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cs-CZ" dirty="0"/>
              <a:t>Jaká by měla být (optimální) strategie EU vůči Rusku?</a:t>
            </a:r>
            <a:endParaRPr dirty="0"/>
          </a:p>
        </p:txBody>
      </p:sp>
      <p:sp>
        <p:nvSpPr>
          <p:cNvPr id="206" name="Google Shape;206;p9"/>
          <p:cNvSpPr/>
          <p:nvPr/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4901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0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14" name="Google Shape;214;p10" descr="Bílé vyjímání hvězdiček v modrém pozadí"/>
          <p:cNvPicPr preferRelativeResize="0"/>
          <p:nvPr/>
        </p:nvPicPr>
        <p:blipFill rotWithShape="1">
          <a:blip r:embed="rId3">
            <a:alphaModFix/>
          </a:blip>
          <a:srcRect t="7999" r="-1" b="1977"/>
          <a:stretch/>
        </p:blipFill>
        <p:spPr>
          <a:xfrm>
            <a:off x="20" y="-1"/>
            <a:ext cx="1218893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0"/>
          <p:cNvSpPr/>
          <p:nvPr/>
        </p:nvSpPr>
        <p:spPr>
          <a:xfrm>
            <a:off x="1" y="1300114"/>
            <a:ext cx="4053525" cy="4257773"/>
          </a:xfrm>
          <a:prstGeom prst="rect">
            <a:avLst/>
          </a:prstGeom>
          <a:solidFill>
            <a:schemeClr val="dk1">
              <a:alpha val="8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0"/>
          <p:cNvSpPr txBox="1">
            <a:spLocks noGrp="1"/>
          </p:cNvSpPr>
          <p:nvPr>
            <p:ph type="title"/>
          </p:nvPr>
        </p:nvSpPr>
        <p:spPr>
          <a:xfrm>
            <a:off x="334557" y="1653703"/>
            <a:ext cx="3361953" cy="2470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rbel"/>
              <a:buNone/>
            </a:pPr>
            <a:r>
              <a:rPr lang="cs-CZ" sz="5500">
                <a:solidFill>
                  <a:schemeClr val="lt1"/>
                </a:solidFill>
              </a:rPr>
              <a:t>Hodnocení kurzu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4901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24" name="Google Shape;224;p11" descr="Detailní záběr panáka na chodníku"/>
          <p:cNvPicPr preferRelativeResize="0"/>
          <p:nvPr/>
        </p:nvPicPr>
        <p:blipFill rotWithShape="1">
          <a:blip r:embed="rId3">
            <a:alphaModFix/>
          </a:blip>
          <a:srcRect t="7086" r="-1" b="8622"/>
          <a:stretch/>
        </p:blipFill>
        <p:spPr>
          <a:xfrm>
            <a:off x="20" y="-1"/>
            <a:ext cx="1218893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1"/>
          <p:cNvSpPr/>
          <p:nvPr/>
        </p:nvSpPr>
        <p:spPr>
          <a:xfrm>
            <a:off x="1" y="1300114"/>
            <a:ext cx="4053525" cy="4257773"/>
          </a:xfrm>
          <a:prstGeom prst="rect">
            <a:avLst/>
          </a:prstGeom>
          <a:solidFill>
            <a:schemeClr val="dk1">
              <a:alpha val="8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1"/>
          <p:cNvSpPr txBox="1">
            <a:spLocks noGrp="1"/>
          </p:cNvSpPr>
          <p:nvPr>
            <p:ph type="title"/>
          </p:nvPr>
        </p:nvSpPr>
        <p:spPr>
          <a:xfrm>
            <a:off x="334557" y="1653703"/>
            <a:ext cx="3361953" cy="2470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rbel"/>
              <a:buNone/>
            </a:pPr>
            <a:r>
              <a:rPr lang="cs-CZ" sz="5500">
                <a:solidFill>
                  <a:schemeClr val="lt1"/>
                </a:solidFill>
              </a:rPr>
              <a:t>Děkujeme za pozornost!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2" name="Google Shape;102;p2"/>
          <p:cNvSpPr txBox="1"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cs-CZ"/>
              <a:t>Osnova</a:t>
            </a: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rgbClr val="9C887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06" name="Google Shape;106;p2"/>
          <p:cNvGrpSpPr/>
          <p:nvPr/>
        </p:nvGrpSpPr>
        <p:grpSpPr>
          <a:xfrm>
            <a:off x="1603747" y="3367674"/>
            <a:ext cx="8977500" cy="1890000"/>
            <a:chOff x="2994" y="832228"/>
            <a:chExt cx="8977500" cy="1890000"/>
          </a:xfrm>
        </p:grpSpPr>
        <p:sp>
          <p:nvSpPr>
            <p:cNvPr id="107" name="Google Shape;107;p2"/>
            <p:cNvSpPr/>
            <p:nvPr/>
          </p:nvSpPr>
          <p:spPr>
            <a:xfrm>
              <a:off x="310119" y="832228"/>
              <a:ext cx="960750" cy="960750"/>
            </a:xfrm>
            <a:prstGeom prst="ellipse">
              <a:avLst/>
            </a:prstGeom>
            <a:solidFill>
              <a:srgbClr val="D7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14869" y="1036978"/>
              <a:ext cx="551250" cy="55125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994" y="2092228"/>
              <a:ext cx="1575000" cy="63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2994" y="2092228"/>
              <a:ext cx="1575000" cy="63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orbel"/>
                <a:buNone/>
              </a:pPr>
              <a:r>
                <a:rPr lang="cs-CZ" sz="1400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AKTUALITY ZA POSLEDNÍCH 14 DNÍ</a:t>
              </a: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60744" y="832228"/>
              <a:ext cx="960750" cy="960750"/>
            </a:xfrm>
            <a:prstGeom prst="ellipse">
              <a:avLst/>
            </a:prstGeom>
            <a:solidFill>
              <a:srgbClr val="D7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365494" y="1036978"/>
              <a:ext cx="551250" cy="55125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853619" y="2092228"/>
              <a:ext cx="1575000" cy="63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 txBox="1"/>
            <p:nvPr/>
          </p:nvSpPr>
          <p:spPr>
            <a:xfrm>
              <a:off x="1853619" y="2092228"/>
              <a:ext cx="1575000" cy="63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orbel"/>
                <a:buNone/>
              </a:pPr>
              <a:r>
                <a:rPr lang="cs-CZ" sz="1400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UPŘESNĚNÍ Z MINULÉ HODINY</a:t>
              </a: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011369" y="832228"/>
              <a:ext cx="960750" cy="960750"/>
            </a:xfrm>
            <a:prstGeom prst="ellipse">
              <a:avLst/>
            </a:prstGeom>
            <a:solidFill>
              <a:srgbClr val="D7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216119" y="1036978"/>
              <a:ext cx="551250" cy="55125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704244" y="2092228"/>
              <a:ext cx="1575000" cy="63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 txBox="1"/>
            <p:nvPr/>
          </p:nvSpPr>
          <p:spPr>
            <a:xfrm>
              <a:off x="3704244" y="2092228"/>
              <a:ext cx="1575000" cy="63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orbel"/>
                <a:buNone/>
              </a:pPr>
              <a:r>
                <a:rPr lang="cs-CZ" sz="1400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PŘEDNÁŠKA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orbel"/>
                <a:buNone/>
              </a:pPr>
              <a:r>
                <a:rPr lang="cs-CZ" sz="1400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S ODBORNÍKEM </a:t>
              </a: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861994" y="832228"/>
              <a:ext cx="960750" cy="960750"/>
            </a:xfrm>
            <a:prstGeom prst="ellipse">
              <a:avLst/>
            </a:prstGeom>
            <a:solidFill>
              <a:srgbClr val="D7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066744" y="1036978"/>
              <a:ext cx="551250" cy="55125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554869" y="2092228"/>
              <a:ext cx="1575000" cy="63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 txBox="1"/>
            <p:nvPr/>
          </p:nvSpPr>
          <p:spPr>
            <a:xfrm>
              <a:off x="5554869" y="2092228"/>
              <a:ext cx="1575000" cy="63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orbel"/>
                <a:buNone/>
              </a:pPr>
              <a:r>
                <a:rPr lang="cs-CZ" sz="1400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PŘESTÁVKA </a:t>
              </a: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7712619" y="832228"/>
              <a:ext cx="960750" cy="960750"/>
            </a:xfrm>
            <a:prstGeom prst="ellipse">
              <a:avLst/>
            </a:prstGeom>
            <a:solidFill>
              <a:srgbClr val="D7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7917369" y="1036978"/>
              <a:ext cx="551250" cy="55125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7405494" y="2092228"/>
              <a:ext cx="1575000" cy="63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 txBox="1"/>
            <p:nvPr/>
          </p:nvSpPr>
          <p:spPr>
            <a:xfrm>
              <a:off x="7405494" y="2092228"/>
              <a:ext cx="1575000" cy="63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orbel"/>
                <a:buNone/>
              </a:pPr>
              <a:r>
                <a:rPr lang="cs-CZ" sz="1400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SIMULACE JEDNÁNÍ EVROPSKÉ RADY</a:t>
              </a: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4" name="Google Shape;134;p3"/>
          <p:cNvSpPr txBox="1"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cs-CZ"/>
              <a:t>Aktuality za posledních 14 dní</a:t>
            </a:r>
            <a:endParaRPr/>
          </a:p>
        </p:txBody>
      </p:sp>
      <p:sp>
        <p:nvSpPr>
          <p:cNvPr id="135" name="Google Shape;135;p3"/>
          <p:cNvSpPr/>
          <p:nvPr/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"/>
          <p:cNvSpPr/>
          <p:nvPr/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"/>
          <p:cNvSpPr/>
          <p:nvPr/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rgbClr val="9C887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8" name="Google Shape;138;p3"/>
          <p:cNvSpPr txBox="1">
            <a:spLocks noGrp="1"/>
          </p:cNvSpPr>
          <p:nvPr>
            <p:ph type="body" idx="1"/>
          </p:nvPr>
        </p:nvSpPr>
        <p:spPr>
          <a:xfrm>
            <a:off x="1312606" y="2469068"/>
            <a:ext cx="10738044" cy="40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-CZ" sz="1400" dirty="0">
                <a:solidFill>
                  <a:schemeClr val="lt1"/>
                </a:solidFill>
              </a:rPr>
              <a:t>Několik sad opatření pro řešení situace na polsko-litevsko-běloruských hranicích - EK navrhla opatření pro  boj proti převaděčům + humanitární pomoc a uvolnění azylových procedur; Rada finálně schválila omezující opatření proti dalším osobám a entitám</a:t>
            </a:r>
            <a:endParaRPr sz="1800" dirty="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cs-CZ" sz="1400" dirty="0">
                <a:solidFill>
                  <a:schemeClr val="lt1"/>
                </a:solidFill>
              </a:rPr>
              <a:t>Maltská MEP Roberta </a:t>
            </a:r>
            <a:r>
              <a:rPr lang="cs-CZ" sz="1400" dirty="0" err="1">
                <a:solidFill>
                  <a:schemeClr val="lt1"/>
                </a:solidFill>
              </a:rPr>
              <a:t>Metsola</a:t>
            </a:r>
            <a:r>
              <a:rPr lang="cs-CZ" sz="1400" dirty="0">
                <a:solidFill>
                  <a:schemeClr val="lt1"/>
                </a:solidFill>
              </a:rPr>
              <a:t> se stala kandidátkou EPP na post předsedkyně EP</a:t>
            </a:r>
            <a:endParaRPr sz="1800" dirty="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cs-CZ" sz="1400" dirty="0">
                <a:solidFill>
                  <a:schemeClr val="lt1"/>
                </a:solidFill>
              </a:rPr>
              <a:t>Nová německá vládní trojkoalice dospěla ke koaliční dohodě s důrazem na </a:t>
            </a:r>
            <a:r>
              <a:rPr lang="cs-CZ" sz="1400" dirty="0" err="1">
                <a:solidFill>
                  <a:schemeClr val="lt1"/>
                </a:solidFill>
              </a:rPr>
              <a:t>evr</a:t>
            </a:r>
            <a:r>
              <a:rPr lang="cs-CZ" sz="1400" dirty="0">
                <a:solidFill>
                  <a:schemeClr val="lt1"/>
                </a:solidFill>
              </a:rPr>
              <a:t>. federalismus</a:t>
            </a:r>
            <a:endParaRPr sz="1800" dirty="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cs-CZ" sz="1400" dirty="0">
                <a:solidFill>
                  <a:schemeClr val="lt1"/>
                </a:solidFill>
              </a:rPr>
              <a:t>EK updatuje pravidla volebního práva pro místní a evropské volby a financování politických stran a nadací </a:t>
            </a:r>
            <a:endParaRPr lang="cs-CZ" sz="1800" dirty="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cs-CZ" sz="1400" dirty="0">
                <a:solidFill>
                  <a:schemeClr val="lt1"/>
                </a:solidFill>
              </a:rPr>
              <a:t>Mechanismus podmiňující distribucí financí z rozpočtu EU dodržováním principů vlády práva, který u SDEU napadlo Maďarsko a Polsko,  je dle generálního advokáta v souladu s právem EU</a:t>
            </a: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cs-CZ" sz="1400" dirty="0">
                <a:solidFill>
                  <a:schemeClr val="lt1"/>
                </a:solidFill>
              </a:rPr>
              <a:t>EK představila </a:t>
            </a:r>
            <a:r>
              <a:rPr lang="cs-CZ" sz="1400" i="1" dirty="0" err="1">
                <a:solidFill>
                  <a:schemeClr val="lt1"/>
                </a:solidFill>
              </a:rPr>
              <a:t>Global</a:t>
            </a:r>
            <a:r>
              <a:rPr lang="cs-CZ" sz="1400" i="1" dirty="0">
                <a:solidFill>
                  <a:schemeClr val="lt1"/>
                </a:solidFill>
              </a:rPr>
              <a:t> </a:t>
            </a:r>
            <a:r>
              <a:rPr lang="cs-CZ" sz="1400" i="1" dirty="0" err="1">
                <a:solidFill>
                  <a:schemeClr val="lt1"/>
                </a:solidFill>
              </a:rPr>
              <a:t>Gateway</a:t>
            </a:r>
            <a:r>
              <a:rPr lang="cs-CZ" sz="1400" i="1" dirty="0">
                <a:solidFill>
                  <a:schemeClr val="lt1"/>
                </a:solidFill>
              </a:rPr>
              <a:t> </a:t>
            </a:r>
            <a:r>
              <a:rPr lang="cs-CZ" sz="1400" dirty="0">
                <a:solidFill>
                  <a:schemeClr val="lt1"/>
                </a:solidFill>
              </a:rPr>
              <a:t>jako demokratičtější a udržitelnější alternativu k čínské Hedvábné stezce</a:t>
            </a: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cs-CZ" sz="1400" dirty="0">
                <a:solidFill>
                  <a:schemeClr val="lt1"/>
                </a:solidFill>
              </a:rPr>
              <a:t>Rozpočet na české předsednictví v Radě EU se dle kandidáta na ministra pro EU, i dle designovaného premiéra, příliš navyšovat nebude</a:t>
            </a: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cs-CZ" sz="1400" dirty="0">
                <a:solidFill>
                  <a:schemeClr val="lt1"/>
                </a:solidFill>
              </a:rPr>
              <a:t>Petiční výbor EP se zabýval českou a polskou peticí ohledně </a:t>
            </a:r>
            <a:r>
              <a:rPr lang="cs-CZ" sz="1400" dirty="0" err="1">
                <a:solidFill>
                  <a:schemeClr val="lt1"/>
                </a:solidFill>
              </a:rPr>
              <a:t>Turówa</a:t>
            </a:r>
            <a:endParaRPr lang="cs-CZ" sz="1400" dirty="0">
              <a:solidFill>
                <a:schemeClr val="lt1"/>
              </a:solidFill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cs-CZ" sz="1400" dirty="0">
                <a:solidFill>
                  <a:schemeClr val="lt1"/>
                </a:solidFill>
              </a:rPr>
              <a:t>Francouzští Republikáni vybrali V. </a:t>
            </a:r>
            <a:r>
              <a:rPr lang="cs-CZ" sz="1400" dirty="0" err="1">
                <a:solidFill>
                  <a:schemeClr val="lt1"/>
                </a:solidFill>
              </a:rPr>
              <a:t>Pécressovou</a:t>
            </a:r>
            <a:r>
              <a:rPr lang="cs-CZ" sz="1400" dirty="0">
                <a:solidFill>
                  <a:schemeClr val="lt1"/>
                </a:solidFill>
              </a:rPr>
              <a:t> za svou kandidátku na fr. prezidenta; svou kandidaturu oficiálně oznámil i krajně pravicový Eric </a:t>
            </a:r>
            <a:r>
              <a:rPr lang="cs-CZ" sz="1400" dirty="0" err="1">
                <a:solidFill>
                  <a:schemeClr val="lt1"/>
                </a:solidFill>
              </a:rPr>
              <a:t>Zemmour</a:t>
            </a:r>
            <a:endParaRPr sz="1400" dirty="0">
              <a:solidFill>
                <a:schemeClr val="lt1"/>
              </a:solidFill>
            </a:endParaRPr>
          </a:p>
          <a:p>
            <a:pPr marL="182880" lvl="0" indent="-812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</a:pPr>
            <a:endParaRPr sz="14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9" name="Google Shape;159;p5"/>
          <p:cNvSpPr txBox="1"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cs-CZ"/>
              <a:t>Systém Spitzenkandidátů</a:t>
            </a:r>
            <a:endParaRPr/>
          </a:p>
        </p:txBody>
      </p:sp>
      <p:sp>
        <p:nvSpPr>
          <p:cNvPr id="160" name="Google Shape;160;p5"/>
          <p:cNvSpPr/>
          <p:nvPr/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5"/>
          <p:cNvSpPr/>
          <p:nvPr/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5"/>
          <p:cNvSpPr/>
          <p:nvPr/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rgbClr val="9C887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3" name="Google Shape;163;p5"/>
          <p:cNvSpPr txBox="1">
            <a:spLocks noGrp="1"/>
          </p:cNvSpPr>
          <p:nvPr>
            <p:ph type="body" idx="1"/>
          </p:nvPr>
        </p:nvSpPr>
        <p:spPr>
          <a:xfrm>
            <a:off x="1600753" y="2535446"/>
            <a:ext cx="8983489" cy="355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-CZ">
                <a:solidFill>
                  <a:schemeClr val="lt1"/>
                </a:solidFill>
              </a:rPr>
              <a:t>Není zakotven v primárním právu – EP si jej dovodil z nové formulace: </a:t>
            </a:r>
            <a:endParaRPr/>
          </a:p>
          <a:p>
            <a:pPr marL="685800" lvl="1" indent="-1828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</a:pPr>
            <a:r>
              <a:rPr lang="cs-CZ" sz="1600" b="0" i="1" u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„S přihlédnutím k volbám do Evropského parlamentu a po náležitých konzultacích navrhne Evropská rada kvalifikovanou většinou Evropskému parlamentu kandidáta na funkci předsedy Komise. Tohoto kandidáta zvolí Evropský parlament většinou hlasů všech svých členů.“ </a:t>
            </a:r>
            <a:r>
              <a:rPr lang="cs-CZ" sz="1600" b="0" u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(Čl. 17 SEU)</a:t>
            </a:r>
            <a:endParaRPr>
              <a:solidFill>
                <a:schemeClr val="lt1"/>
              </a:solidFill>
            </a:endParaRPr>
          </a:p>
          <a:p>
            <a:pPr marL="685800" lvl="1" indent="-1828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</a:pPr>
            <a:r>
              <a:rPr lang="cs-CZ">
                <a:solidFill>
                  <a:schemeClr val="lt1"/>
                </a:solidFill>
              </a:rPr>
              <a:t>Výklad EP: každá evropská strana/frakce nominuje svého vedoucího kandidáta – ten z vítězné strany, která dohromady získá nejvíce hlasů, by se stal předsedou EK (členské státy by jej nominovaly a EP by jej potvrdil)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50"/>
              </a:spcBef>
              <a:spcAft>
                <a:spcPts val="0"/>
              </a:spcAft>
              <a:buSzPts val="2000"/>
              <a:buChar char="●"/>
            </a:pPr>
            <a:r>
              <a:rPr lang="cs-CZ">
                <a:solidFill>
                  <a:schemeClr val="lt1"/>
                </a:solidFill>
              </a:rPr>
              <a:t>Prvně využit v souvislosti s volbami do EP v r. 2014 – lídr vítězné EPP Jean-Claude Juncker byl zvolen do čela EK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cs-CZ">
                <a:solidFill>
                  <a:schemeClr val="lt1"/>
                </a:solidFill>
              </a:rPr>
              <a:t>Po volbách v r. 2019 však systém překonán – místo vedoucího vítězné strany/frakce EPP Manfreda Webera (bez dostatečných zkušeností) vybraly členské státy něm. ministryni obrany Ursulu von der Leyen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1" name="Google Shape;171;p6"/>
          <p:cNvSpPr txBox="1"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cs-CZ"/>
              <a:t>PESCO</a:t>
            </a:r>
            <a:endParaRPr/>
          </a:p>
        </p:txBody>
      </p:sp>
      <p:sp>
        <p:nvSpPr>
          <p:cNvPr id="172" name="Google Shape;172;p6"/>
          <p:cNvSpPr/>
          <p:nvPr/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6"/>
          <p:cNvSpPr/>
          <p:nvPr/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6"/>
          <p:cNvSpPr/>
          <p:nvPr/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rgbClr val="9C887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1"/>
          </p:nvPr>
        </p:nvSpPr>
        <p:spPr>
          <a:xfrm>
            <a:off x="1409024" y="2697678"/>
            <a:ext cx="10625660" cy="358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182880" lvl="0" indent="-17335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-CZ" dirty="0">
                <a:solidFill>
                  <a:schemeClr val="lt1"/>
                </a:solidFill>
              </a:rPr>
              <a:t>Stálá strukturovaná spolupráce v oblasti obrany</a:t>
            </a:r>
            <a:endParaRPr dirty="0"/>
          </a:p>
          <a:p>
            <a:pPr marL="182880" lvl="0" indent="-17335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cs-CZ" dirty="0">
                <a:solidFill>
                  <a:schemeClr val="lt1"/>
                </a:solidFill>
              </a:rPr>
              <a:t>Čl. 42 odst. 6 SEU: „Členské státy, jejichž vojenské schopnosti splňují vyšší kritéria a které přijaly v této oblasti přísnější závazky s ohledem na vedení těch nejnáročnějších misí, naváží v rámci Unie stálou strukturovanou spolupráci. Tato spolupráce se řídí čl. 46 (SEU).“</a:t>
            </a:r>
            <a:endParaRPr dirty="0"/>
          </a:p>
          <a:p>
            <a:pPr marL="182880" lvl="0" indent="-17335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cs-CZ" dirty="0">
                <a:solidFill>
                  <a:schemeClr val="lt1"/>
                </a:solidFill>
              </a:rPr>
              <a:t>Plus, protokol č. 10 připojený ke SEU ohledně PESCO</a:t>
            </a:r>
            <a:endParaRPr dirty="0"/>
          </a:p>
          <a:p>
            <a:pPr marL="182880" lvl="0" indent="-17335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cs-CZ" dirty="0">
                <a:solidFill>
                  <a:schemeClr val="lt1"/>
                </a:solidFill>
              </a:rPr>
              <a:t>Formálně zahájena na konci roku 2017 – celkem 25 členských států (neúčastní se Dánsko a Malta)</a:t>
            </a:r>
            <a:endParaRPr dirty="0"/>
          </a:p>
          <a:p>
            <a:pPr marL="182880" lvl="0" indent="-17335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cs-CZ" dirty="0">
                <a:solidFill>
                  <a:schemeClr val="lt1"/>
                </a:solidFill>
              </a:rPr>
              <a:t>Cíl: optimalizovat dostupné bezpečnostní a obranné zdroje a zlepšit jejich celkovou efektivnost (Rozhodnutí Rady 2017/2315 z 11. prosince 2017)</a:t>
            </a:r>
            <a:endParaRPr dirty="0"/>
          </a:p>
          <a:p>
            <a:pPr marL="182880" lvl="0" indent="-17335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cs-CZ" dirty="0">
                <a:solidFill>
                  <a:schemeClr val="lt1"/>
                </a:solidFill>
              </a:rPr>
              <a:t>Účel: ambiciózní, závazný a inkluzivní evropský právní rámec pro investice v oblasti bezpečnosti a obrany území EU a jejích občanů + nejdůležitější nástroj povzbuzující společnou bezpečnost a obranu v oblasti, kde je potřeba více koherence, kontinuity, koordinace a spolupráce (Společné oznámení členských států o PESCO z 13. listopadu 2017)</a:t>
            </a:r>
          </a:p>
          <a:p>
            <a:pPr marL="182880" lvl="0" indent="-17335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cs-CZ" dirty="0">
                <a:solidFill>
                  <a:schemeClr val="lt1"/>
                </a:solidFill>
              </a:rPr>
              <a:t>V rámci PESCO aktuálně probíhá 60 projektů v oblastech jako jsou např.: výcviková zařízení, pozemní systémy, námořní a vzdušné systémy, kybernetika a podpůrné společné víceúčelové služby či oblast vesmíru</a:t>
            </a:r>
            <a:endParaRPr dirty="0">
              <a:solidFill>
                <a:schemeClr val="lt1"/>
              </a:solidFill>
            </a:endParaRPr>
          </a:p>
          <a:p>
            <a:pPr marL="182880" lvl="0" indent="-84454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5" name="Google Shape;145;p4"/>
          <p:cNvSpPr txBox="1"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cs-CZ"/>
              <a:t>Dánsko a euro				Švédsko a euro</a:t>
            </a:r>
            <a:endParaRPr/>
          </a:p>
        </p:txBody>
      </p:sp>
      <p:sp>
        <p:nvSpPr>
          <p:cNvPr id="146" name="Google Shape;146;p4"/>
          <p:cNvSpPr/>
          <p:nvPr/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4"/>
          <p:cNvSpPr/>
          <p:nvPr/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"/>
          <p:cNvSpPr/>
          <p:nvPr/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rgbClr val="9C887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9" name="Google Shape;149;p4"/>
          <p:cNvSpPr txBox="1">
            <a:spLocks noGrp="1"/>
          </p:cNvSpPr>
          <p:nvPr>
            <p:ph type="body" idx="1"/>
          </p:nvPr>
        </p:nvSpPr>
        <p:spPr>
          <a:xfrm>
            <a:off x="1600754" y="2535447"/>
            <a:ext cx="4505078" cy="3334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-CZ" dirty="0">
                <a:solidFill>
                  <a:schemeClr val="lt1"/>
                </a:solidFill>
              </a:rPr>
              <a:t>2 hl. problémy: v mezinárodních otázkách nutné ústavní referendum + veřejná podpora další integraci dlouhodobě nízká  ve srovnání s politickými stranami (+ obava o zásah do tradičního státu blahobytu)</a:t>
            </a:r>
            <a:endParaRPr dirty="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cs-CZ" dirty="0">
                <a:solidFill>
                  <a:schemeClr val="lt1"/>
                </a:solidFill>
              </a:rPr>
              <a:t>Odmítnuto již v referendu o Maastrichtské smlouvě z 6/1992 – proto vyjednán </a:t>
            </a:r>
            <a:r>
              <a:rPr lang="cs-CZ" dirty="0" err="1">
                <a:solidFill>
                  <a:schemeClr val="lt1"/>
                </a:solidFill>
              </a:rPr>
              <a:t>opt</a:t>
            </a:r>
            <a:r>
              <a:rPr lang="cs-CZ" dirty="0">
                <a:solidFill>
                  <a:schemeClr val="lt1"/>
                </a:solidFill>
              </a:rPr>
              <a:t>-out (jako součást balíku výjimek ze SEU) ze třetí etapy HMU (přijetí společné měny)</a:t>
            </a:r>
            <a:endParaRPr dirty="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cs-CZ" dirty="0">
                <a:solidFill>
                  <a:schemeClr val="lt1"/>
                </a:solidFill>
              </a:rPr>
              <a:t>Opětovně odmítnuto v referendu v r. 2000</a:t>
            </a:r>
            <a:endParaRPr dirty="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cs-CZ" dirty="0">
                <a:solidFill>
                  <a:schemeClr val="lt1"/>
                </a:solidFill>
              </a:rPr>
              <a:t>Dnes, nicméně, dánská koruna úzce svázána s eurem (od r. 1999 v ERM II)</a:t>
            </a:r>
            <a:endParaRPr dirty="0"/>
          </a:p>
        </p:txBody>
      </p:sp>
      <p:sp>
        <p:nvSpPr>
          <p:cNvPr id="150" name="Google Shape;150;p4"/>
          <p:cNvSpPr txBox="1"/>
          <p:nvPr/>
        </p:nvSpPr>
        <p:spPr>
          <a:xfrm>
            <a:off x="6516883" y="2555111"/>
            <a:ext cx="4505078" cy="3334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880" marR="0" lvl="0" indent="-55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1" name="Google Shape;151;p4"/>
          <p:cNvSpPr txBox="1"/>
          <p:nvPr/>
        </p:nvSpPr>
        <p:spPr>
          <a:xfrm>
            <a:off x="6605373" y="2569859"/>
            <a:ext cx="4505078" cy="3334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cs-CZ" sz="20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Problémy: prvně ekonomické, poté hlavně silný veřejný i stranický euroskepticismus </a:t>
            </a:r>
            <a:endParaRPr dirty="0"/>
          </a:p>
          <a:p>
            <a:pPr marL="182880" marR="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cs-CZ" sz="20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Euro odmítnuto v referendu v r. 2003</a:t>
            </a:r>
            <a:endParaRPr dirty="0"/>
          </a:p>
          <a:p>
            <a:pPr marL="182880" marR="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cs-CZ" sz="20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Nemá formálně vyjednaný </a:t>
            </a:r>
            <a:r>
              <a:rPr lang="cs-CZ" sz="20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opt</a:t>
            </a:r>
            <a:r>
              <a:rPr lang="cs-CZ" sz="20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-out (má jej </a:t>
            </a:r>
            <a:r>
              <a:rPr lang="cs-CZ" sz="2000" i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de facto</a:t>
            </a:r>
            <a:r>
              <a:rPr lang="cs-CZ" sz="20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  <a:endParaRPr dirty="0"/>
          </a:p>
          <a:p>
            <a:pPr marL="182880" marR="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cs-CZ" sz="20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Není v Systému směnných kurzů (ERM II)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4901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3" name="Google Shape;183;p7"/>
          <p:cNvSpPr/>
          <p:nvPr/>
        </p:nvSpPr>
        <p:spPr>
          <a:xfrm>
            <a:off x="0" y="761999"/>
            <a:ext cx="6092889" cy="5334001"/>
          </a:xfrm>
          <a:prstGeom prst="rect">
            <a:avLst/>
          </a:prstGeom>
          <a:solidFill>
            <a:schemeClr val="accent1">
              <a:alpha val="94901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 txBox="1">
            <a:spLocks noGrp="1"/>
          </p:cNvSpPr>
          <p:nvPr>
            <p:ph type="title"/>
          </p:nvPr>
        </p:nvSpPr>
        <p:spPr>
          <a:xfrm>
            <a:off x="1069848" y="1298448"/>
            <a:ext cx="4705801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</a:pPr>
            <a:r>
              <a:rPr lang="cs-CZ" sz="5900"/>
              <a:t>Přednáška </a:t>
            </a:r>
            <a:br>
              <a:rPr lang="cs-CZ" sz="5900"/>
            </a:br>
            <a:r>
              <a:rPr lang="cs-CZ" sz="5900"/>
              <a:t>s odborníkem</a:t>
            </a:r>
            <a:endParaRPr/>
          </a:p>
        </p:txBody>
      </p:sp>
      <p:pic>
        <p:nvPicPr>
          <p:cNvPr id="185" name="Google Shape;185;p7" descr="Učit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6977" y="970500"/>
            <a:ext cx="4908848" cy="490884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1DDD-F377-4EC7-90EE-211A0D9E0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wrap="square" anchor="b">
            <a:normAutofit/>
          </a:bodyPr>
          <a:lstStyle/>
          <a:p>
            <a:r>
              <a:rPr lang="cs-CZ" dirty="0"/>
              <a:t>Přestávka</a:t>
            </a:r>
          </a:p>
        </p:txBody>
      </p:sp>
      <p:pic>
        <p:nvPicPr>
          <p:cNvPr id="5" name="Picture 4" descr="Šálek kávy">
            <a:extLst>
              <a:ext uri="{FF2B5EF4-FFF2-40B4-BE49-F238E27FC236}">
                <a16:creationId xmlns:a16="http://schemas.microsoft.com/office/drawing/2014/main" id="{A57BC4C3-2506-4A79-AFD6-18AFF6EB3D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7"/>
          <a:stretch/>
        </p:blipFill>
        <p:spPr>
          <a:xfrm>
            <a:off x="3570644" y="767419"/>
            <a:ext cx="8115230" cy="53309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131241C-25A1-421F-A73E-B974D11B0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" y="3493008"/>
            <a:ext cx="2834640" cy="232257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04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4901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94" name="Google Shape;194;p8" descr="Pero umístěné nad řádkem podpisu"/>
          <p:cNvPicPr preferRelativeResize="0"/>
          <p:nvPr/>
        </p:nvPicPr>
        <p:blipFill rotWithShape="1">
          <a:blip r:embed="rId3">
            <a:alphaModFix/>
          </a:blip>
          <a:srcRect r="-1" b="15708"/>
          <a:stretch/>
        </p:blipFill>
        <p:spPr>
          <a:xfrm>
            <a:off x="20" y="-1"/>
            <a:ext cx="1218893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8"/>
          <p:cNvSpPr/>
          <p:nvPr/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3E4651">
              <a:alpha val="9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 txBox="1"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Corbel"/>
              <a:buNone/>
            </a:pPr>
            <a:r>
              <a:rPr lang="cs-CZ" sz="3700"/>
              <a:t>Skupinová aktivita: Simulace jednání Evropské rady o vztazích EU-Rusko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ámeček">
  <a:themeElements>
    <a:clrScheme name="Frame">
      <a:dk1>
        <a:srgbClr val="000000"/>
      </a:dk1>
      <a:lt1>
        <a:srgbClr val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907</Words>
  <Application>Microsoft Office PowerPoint</Application>
  <PresentationFormat>Širokoúhlá obrazovka</PresentationFormat>
  <Paragraphs>62</Paragraphs>
  <Slides>12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Gill Sans</vt:lpstr>
      <vt:lpstr>Arial</vt:lpstr>
      <vt:lpstr>Noto Sans Symbols</vt:lpstr>
      <vt:lpstr>Corbel</vt:lpstr>
      <vt:lpstr>Calibri</vt:lpstr>
      <vt:lpstr>Rámeček</vt:lpstr>
      <vt:lpstr>Vztahy EU-Rusko</vt:lpstr>
      <vt:lpstr>Osnova</vt:lpstr>
      <vt:lpstr>Aktuality za posledních 14 dní</vt:lpstr>
      <vt:lpstr>Systém Spitzenkandidátů</vt:lpstr>
      <vt:lpstr>PESCO</vt:lpstr>
      <vt:lpstr>Dánsko a euro    Švédsko a euro</vt:lpstr>
      <vt:lpstr>Přednáška  s odborníkem</vt:lpstr>
      <vt:lpstr>Přestávka</vt:lpstr>
      <vt:lpstr>Skupinová aktivita: Simulace jednání Evropské rady o vztazích EU-Rusko</vt:lpstr>
      <vt:lpstr>Téma eseje  z dnešní hodiny</vt:lpstr>
      <vt:lpstr>Hodnocení kurzu</vt:lpstr>
      <vt:lpstr>Děkujeme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Vztahy EU-Rusko</dc:title>
  <dc:creator>Pavla Hosnedlová</dc:creator>
  <cp:lastModifiedBy>Pavla Hosnedlová</cp:lastModifiedBy>
  <cp:revision>2</cp:revision>
  <dcterms:created xsi:type="dcterms:W3CDTF">2021-11-22T15:31:23Z</dcterms:created>
  <dcterms:modified xsi:type="dcterms:W3CDTF">2021-12-06T00:36:34Z</dcterms:modified>
</cp:coreProperties>
</file>