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82" r:id="rId4"/>
    <p:sldId id="257" r:id="rId5"/>
    <p:sldId id="328" r:id="rId6"/>
    <p:sldId id="327" r:id="rId7"/>
    <p:sldId id="332" r:id="rId8"/>
    <p:sldId id="278" r:id="rId9"/>
    <p:sldId id="329" r:id="rId10"/>
    <p:sldId id="279" r:id="rId11"/>
    <p:sldId id="286" r:id="rId12"/>
    <p:sldId id="330" r:id="rId13"/>
    <p:sldId id="331" r:id="rId14"/>
    <p:sldId id="333" r:id="rId15"/>
    <p:sldId id="334" r:id="rId16"/>
    <p:sldId id="290" r:id="rId17"/>
    <p:sldId id="335" r:id="rId18"/>
    <p:sldId id="308" r:id="rId19"/>
    <p:sldId id="305" r:id="rId20"/>
    <p:sldId id="306" r:id="rId21"/>
    <p:sldId id="259" r:id="rId22"/>
    <p:sldId id="265" r:id="rId23"/>
    <p:sldId id="295" r:id="rId24"/>
    <p:sldId id="310" r:id="rId25"/>
    <p:sldId id="298" r:id="rId26"/>
    <p:sldId id="301" r:id="rId27"/>
    <p:sldId id="321" r:id="rId28"/>
    <p:sldId id="297" r:id="rId29"/>
    <p:sldId id="300" r:id="rId30"/>
    <p:sldId id="304" r:id="rId31"/>
    <p:sldId id="302" r:id="rId32"/>
    <p:sldId id="267" r:id="rId33"/>
    <p:sldId id="324" r:id="rId34"/>
    <p:sldId id="336" r:id="rId35"/>
    <p:sldId id="323" r:id="rId36"/>
    <p:sldId id="337" r:id="rId37"/>
    <p:sldId id="313" r:id="rId38"/>
    <p:sldId id="26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EF2243-C97E-44AF-BFF7-D15E83570400}" type="datetimeFigureOut">
              <a:rPr lang="cs-CZ" smtClean="0"/>
              <a:pPr/>
              <a:t>02.12.2021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2243-C97E-44AF-BFF7-D15E83570400}" type="datetimeFigureOut">
              <a:rPr lang="cs-CZ" smtClean="0"/>
              <a:pPr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2243-C97E-44AF-BFF7-D15E83570400}" type="datetimeFigureOut">
              <a:rPr lang="cs-CZ" smtClean="0"/>
              <a:pPr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EF2243-C97E-44AF-BFF7-D15E83570400}" type="datetimeFigureOut">
              <a:rPr lang="cs-CZ" smtClean="0"/>
              <a:pPr/>
              <a:t>02.12.2021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EF2243-C97E-44AF-BFF7-D15E83570400}" type="datetimeFigureOut">
              <a:rPr lang="cs-CZ" smtClean="0"/>
              <a:pPr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2243-C97E-44AF-BFF7-D15E83570400}" type="datetimeFigureOut">
              <a:rPr lang="cs-CZ" smtClean="0"/>
              <a:pPr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2243-C97E-44AF-BFF7-D15E83570400}" type="datetimeFigureOut">
              <a:rPr lang="cs-CZ" smtClean="0"/>
              <a:pPr/>
              <a:t>02.12.2021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EF2243-C97E-44AF-BFF7-D15E83570400}" type="datetimeFigureOut">
              <a:rPr lang="cs-CZ" smtClean="0"/>
              <a:pPr/>
              <a:t>02.12.2021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2243-C97E-44AF-BFF7-D15E83570400}" type="datetimeFigureOut">
              <a:rPr lang="cs-CZ" smtClean="0"/>
              <a:pPr/>
              <a:t>02.12.2021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EF2243-C97E-44AF-BFF7-D15E83570400}" type="datetimeFigureOut">
              <a:rPr lang="cs-CZ" smtClean="0"/>
              <a:pPr/>
              <a:t>02.12.2021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EF2243-C97E-44AF-BFF7-D15E83570400}" type="datetimeFigureOut">
              <a:rPr lang="cs-CZ" smtClean="0"/>
              <a:pPr/>
              <a:t>02.12.2021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EF2243-C97E-44AF-BFF7-D15E83570400}" type="datetimeFigureOut">
              <a:rPr lang="cs-CZ" smtClean="0"/>
              <a:pPr/>
              <a:t>02.12.2021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EU ve Světové ekonomice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smtClean="0"/>
              <a:t>Prosinec </a:t>
            </a:r>
            <a:r>
              <a:rPr lang="cs-CZ" smtClean="0"/>
              <a:t>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54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B27F2-2731-4D25-B59B-6D04D074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05360F-D2D0-4B9C-862E-DC17632A19E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2060848"/>
            <a:ext cx="8383296" cy="4248471"/>
          </a:xfrm>
        </p:spPr>
        <p:txBody>
          <a:bodyPr>
            <a:normAutofit/>
          </a:bodyPr>
          <a:lstStyle/>
          <a:p>
            <a:r>
              <a:rPr lang="cs-CZ" dirty="0"/>
              <a:t>Světová obchodní organizace (WTO)</a:t>
            </a:r>
          </a:p>
          <a:p>
            <a:r>
              <a:rPr lang="cs-CZ" dirty="0"/>
              <a:t>Pravidla WTO pomáhají při otevření obchodních dohod mezi zeměmi.</a:t>
            </a:r>
          </a:p>
          <a:p>
            <a:r>
              <a:rPr lang="cs-CZ" dirty="0" smtClean="0"/>
              <a:t>Obchodní </a:t>
            </a:r>
            <a:r>
              <a:rPr lang="cs-CZ" dirty="0"/>
              <a:t>politika EU se provádí výhradně na úrovni EU - Komise jedná jménem EU v rámci pravidel WTO</a:t>
            </a:r>
          </a:p>
          <a:p>
            <a:r>
              <a:rPr lang="cs-CZ" dirty="0"/>
              <a:t>Komise úzce spolupracuje s vnitrostátními vládami a Evropským parlamentem.</a:t>
            </a:r>
          </a:p>
          <a:p>
            <a:r>
              <a:rPr lang="cs-CZ" dirty="0" smtClean="0"/>
              <a:t>Hlavním </a:t>
            </a:r>
            <a:r>
              <a:rPr lang="cs-CZ" dirty="0"/>
              <a:t>cílem je podpora globálního systému a přizpůsobení se celosvětovým změnám.</a:t>
            </a:r>
          </a:p>
        </p:txBody>
      </p:sp>
    </p:spTree>
    <p:extLst>
      <p:ext uri="{BB962C8B-B14F-4D97-AF65-F5344CB8AC3E}">
        <p14:creationId xmlns:p14="http://schemas.microsoft.com/office/powerpoint/2010/main" val="3126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BA5B6-A62D-4AB1-A86B-DFB43BB0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Volný trh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9A902B-D279-4EA2-A98C-08E62A1D54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Otevřený trh podporuje větší hospodářský růst a lepší pracovní místa.</a:t>
            </a:r>
          </a:p>
          <a:p>
            <a:r>
              <a:rPr lang="cs-CZ" dirty="0"/>
              <a:t>Liberalizace obchodu vytváří další příležitosti pro inovace a silnější růst produktivity.</a:t>
            </a:r>
          </a:p>
          <a:p>
            <a:r>
              <a:rPr lang="cs-CZ" dirty="0"/>
              <a:t>Přínosy volného obchodu:</a:t>
            </a:r>
          </a:p>
          <a:p>
            <a:pPr lvl="1"/>
            <a:r>
              <a:rPr lang="cs-CZ" dirty="0"/>
              <a:t>nižší ceny,</a:t>
            </a:r>
          </a:p>
          <a:p>
            <a:pPr lvl="1"/>
            <a:r>
              <a:rPr lang="cs-CZ" dirty="0"/>
              <a:t>větší výběr pro spotřebitele,</a:t>
            </a:r>
          </a:p>
          <a:p>
            <a:pPr lvl="1"/>
            <a:r>
              <a:rPr lang="cs-CZ" dirty="0"/>
              <a:t>dovážené potraviny, spotřební zboží a komponenty pro výrobky se stávají levnějšími.</a:t>
            </a:r>
          </a:p>
        </p:txBody>
      </p:sp>
    </p:spTree>
    <p:extLst>
      <p:ext uri="{BB962C8B-B14F-4D97-AF65-F5344CB8AC3E}">
        <p14:creationId xmlns:p14="http://schemas.microsoft.com/office/powerpoint/2010/main" val="55563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6138"/>
            <a:ext cx="7460956" cy="5277073"/>
          </a:xfrm>
        </p:spPr>
      </p:pic>
    </p:spTree>
    <p:extLst>
      <p:ext uri="{BB962C8B-B14F-4D97-AF65-F5344CB8AC3E}">
        <p14:creationId xmlns:p14="http://schemas.microsoft.com/office/powerpoint/2010/main" val="398964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3625678" cy="6116466"/>
          </a:xfrm>
        </p:spPr>
      </p:pic>
    </p:spTree>
    <p:extLst>
      <p:ext uri="{BB962C8B-B14F-4D97-AF65-F5344CB8AC3E}">
        <p14:creationId xmlns:p14="http://schemas.microsoft.com/office/powerpoint/2010/main" val="78189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7" y="1628800"/>
            <a:ext cx="7467600" cy="4412672"/>
          </a:xfrm>
        </p:spPr>
      </p:pic>
    </p:spTree>
    <p:extLst>
      <p:ext uri="{BB962C8B-B14F-4D97-AF65-F5344CB8AC3E}">
        <p14:creationId xmlns:p14="http://schemas.microsoft.com/office/powerpoint/2010/main" val="214258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467600" cy="3964905"/>
          </a:xfrm>
        </p:spPr>
      </p:pic>
    </p:spTree>
    <p:extLst>
      <p:ext uri="{BB962C8B-B14F-4D97-AF65-F5344CB8AC3E}">
        <p14:creationId xmlns:p14="http://schemas.microsoft.com/office/powerpoint/2010/main" val="2210352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9A827-84C4-4EC7-B693-C8356BB0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EU ve světové ekonomice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C07252-6D34-4830-947A-42C53B6693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2228003"/>
            <a:ext cx="7989752" cy="3793285"/>
          </a:xfrm>
        </p:spPr>
        <p:txBody>
          <a:bodyPr>
            <a:normAutofit/>
          </a:bodyPr>
          <a:lstStyle/>
          <a:p>
            <a:r>
              <a:rPr lang="en-US" dirty="0"/>
              <a:t>EU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atraktivní</a:t>
            </a:r>
            <a:r>
              <a:rPr lang="en-US" dirty="0"/>
              <a:t> </a:t>
            </a:r>
            <a:r>
              <a:rPr lang="en-US" dirty="0" err="1"/>
              <a:t>trh</a:t>
            </a:r>
            <a:r>
              <a:rPr lang="en-US" dirty="0"/>
              <a:t>.</a:t>
            </a:r>
          </a:p>
          <a:p>
            <a:r>
              <a:rPr lang="en-US" dirty="0" err="1"/>
              <a:t>Otevřenost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cs-CZ" dirty="0" smtClean="0"/>
              <a:t>politiky</a:t>
            </a:r>
            <a:r>
              <a:rPr lang="en-US" dirty="0" smtClean="0"/>
              <a:t> </a:t>
            </a:r>
            <a:r>
              <a:rPr lang="en-US" dirty="0" err="1"/>
              <a:t>způsobila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EU je </a:t>
            </a:r>
            <a:r>
              <a:rPr lang="cs-CZ" dirty="0" err="1" smtClean="0"/>
              <a:t>valkým</a:t>
            </a:r>
            <a:r>
              <a:rPr lang="en-US" dirty="0" smtClean="0"/>
              <a:t> </a:t>
            </a:r>
            <a:r>
              <a:rPr lang="en-US" dirty="0" err="1"/>
              <a:t>hráčem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globální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scéně</a:t>
            </a:r>
            <a:endParaRPr lang="en-US" dirty="0"/>
          </a:p>
          <a:p>
            <a:r>
              <a:rPr lang="en-US" dirty="0"/>
              <a:t>EU </a:t>
            </a:r>
            <a:r>
              <a:rPr lang="en-US" dirty="0" err="1"/>
              <a:t>zůstává</a:t>
            </a:r>
            <a:r>
              <a:rPr lang="en-US" dirty="0"/>
              <a:t> </a:t>
            </a:r>
            <a:r>
              <a:rPr lang="en-US" dirty="0" err="1"/>
              <a:t>dobrým</a:t>
            </a:r>
            <a:r>
              <a:rPr lang="en-US" dirty="0"/>
              <a:t> </a:t>
            </a:r>
            <a:r>
              <a:rPr lang="en-US" dirty="0" err="1"/>
              <a:t>regionem</a:t>
            </a:r>
            <a:r>
              <a:rPr lang="en-US" dirty="0"/>
              <a:t>, s </a:t>
            </a:r>
            <a:r>
              <a:rPr lang="en-US" dirty="0" err="1"/>
              <a:t>nímž</a:t>
            </a:r>
            <a:r>
              <a:rPr lang="en-US" dirty="0"/>
              <a:t> se </a:t>
            </a:r>
            <a:r>
              <a:rPr lang="en-US" dirty="0" err="1"/>
              <a:t>obchoduje</a:t>
            </a:r>
            <a:r>
              <a:rPr lang="en-US" dirty="0"/>
              <a:t>.</a:t>
            </a:r>
          </a:p>
          <a:p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70% </a:t>
            </a:r>
            <a:r>
              <a:rPr lang="en-US" dirty="0" err="1"/>
              <a:t>dovozů</a:t>
            </a:r>
            <a:r>
              <a:rPr lang="en-US" dirty="0"/>
              <a:t> </a:t>
            </a:r>
            <a:r>
              <a:rPr lang="en-US" dirty="0" err="1"/>
              <a:t>vstupuje</a:t>
            </a:r>
            <a:r>
              <a:rPr lang="en-US" dirty="0"/>
              <a:t> do EU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nulové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snížené</a:t>
            </a:r>
            <a:r>
              <a:rPr lang="en-US" dirty="0"/>
              <a:t> </a:t>
            </a:r>
            <a:r>
              <a:rPr lang="en-US" dirty="0" err="1"/>
              <a:t>tarify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66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46138"/>
            <a:ext cx="5256551" cy="5493097"/>
          </a:xfrm>
        </p:spPr>
      </p:pic>
    </p:spTree>
    <p:extLst>
      <p:ext uri="{BB962C8B-B14F-4D97-AF65-F5344CB8AC3E}">
        <p14:creationId xmlns:p14="http://schemas.microsoft.com/office/powerpoint/2010/main" val="3789441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1192" y="2228003"/>
            <a:ext cx="7989752" cy="4081317"/>
          </a:xfrm>
        </p:spPr>
        <p:txBody>
          <a:bodyPr>
            <a:normAutofit/>
          </a:bodyPr>
          <a:lstStyle/>
          <a:p>
            <a:r>
              <a:rPr lang="cs-CZ" dirty="0"/>
              <a:t>Obchod byl hlavním důvodem pro založení EHS/ES/EU</a:t>
            </a:r>
          </a:p>
          <a:p>
            <a:r>
              <a:rPr lang="cs-CZ" dirty="0"/>
              <a:t>Na začátku integrace se obchodní politika dostala mezi výlučné nadnárodní kompetence</a:t>
            </a:r>
          </a:p>
          <a:p>
            <a:r>
              <a:rPr lang="cs-CZ" dirty="0"/>
              <a:t>Na počátku ES měla schopnost vyjednávat a prosazovat obchodní vztahy se zbytkem světa</a:t>
            </a:r>
          </a:p>
          <a:p>
            <a:r>
              <a:rPr lang="cs-CZ" dirty="0"/>
              <a:t>Problém "nových otázek" od 80. let - sdílené kompetence s národními státy, nové problémy</a:t>
            </a:r>
          </a:p>
        </p:txBody>
      </p:sp>
    </p:spTree>
    <p:extLst>
      <p:ext uri="{BB962C8B-B14F-4D97-AF65-F5344CB8AC3E}">
        <p14:creationId xmlns:p14="http://schemas.microsoft.com/office/powerpoint/2010/main" val="91440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769A9-F56E-4714-9AB0-0B00DEB3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9AABBE-454A-43C1-A89B-E3ACC07DD6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Evropská komise</a:t>
            </a:r>
          </a:p>
          <a:p>
            <a:pPr lvl="1"/>
            <a:r>
              <a:rPr lang="cs-CZ" dirty="0"/>
              <a:t>Komise jedná s obchodními partnery jménem EU</a:t>
            </a:r>
          </a:p>
          <a:p>
            <a:r>
              <a:rPr lang="cs-CZ" dirty="0"/>
              <a:t>Evropský parlament - Výbor pro mezinárodní obchod</a:t>
            </a:r>
          </a:p>
          <a:p>
            <a:pPr lvl="1"/>
            <a:r>
              <a:rPr lang="cs-CZ" dirty="0"/>
              <a:t>Každoroční zasedání parlamentní konference o WTO</a:t>
            </a:r>
          </a:p>
          <a:p>
            <a:r>
              <a:rPr lang="cs-CZ" dirty="0"/>
              <a:t>Rada pro zahraniční věci (FAC)</a:t>
            </a:r>
          </a:p>
          <a:p>
            <a:pPr lvl="1"/>
            <a:r>
              <a:rPr lang="cs-CZ" dirty="0"/>
              <a:t>Rada pro zahraniční věci odpovídá za vnější činnost EU, která zahrnuje obchod.</a:t>
            </a:r>
          </a:p>
          <a:p>
            <a:endParaRPr lang="cs-CZ" dirty="0"/>
          </a:p>
          <a:p>
            <a:r>
              <a:rPr lang="cs-CZ" dirty="0"/>
              <a:t>+ řádný legislativní postup</a:t>
            </a:r>
          </a:p>
        </p:txBody>
      </p:sp>
    </p:spTree>
    <p:extLst>
      <p:ext uri="{BB962C8B-B14F-4D97-AF65-F5344CB8AC3E}">
        <p14:creationId xmlns:p14="http://schemas.microsoft.com/office/powerpoint/2010/main" val="262575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hospodářství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1192" y="1916833"/>
            <a:ext cx="7989752" cy="4608512"/>
          </a:xfrm>
        </p:spPr>
        <p:txBody>
          <a:bodyPr>
            <a:normAutofit/>
          </a:bodyPr>
          <a:lstStyle/>
          <a:p>
            <a:r>
              <a:rPr lang="cs-CZ" dirty="0"/>
              <a:t>Největší "domácí" trh ve světě</a:t>
            </a:r>
          </a:p>
          <a:p>
            <a:pPr lvl="1"/>
            <a:r>
              <a:rPr lang="cs-CZ" dirty="0"/>
              <a:t>Největší vývozce a dovozce</a:t>
            </a:r>
          </a:p>
          <a:p>
            <a:r>
              <a:rPr lang="cs-CZ" dirty="0"/>
              <a:t>EU je významnou světovou obchodní silou</a:t>
            </a:r>
          </a:p>
          <a:p>
            <a:r>
              <a:rPr lang="cs-CZ" dirty="0"/>
              <a:t>Jednotný trh s </a:t>
            </a:r>
            <a:r>
              <a:rPr lang="cs-CZ" dirty="0" smtClean="0"/>
              <a:t>27 </a:t>
            </a:r>
            <a:r>
              <a:rPr lang="cs-CZ" dirty="0"/>
              <a:t>členskými státy</a:t>
            </a:r>
          </a:p>
          <a:p>
            <a:r>
              <a:rPr lang="cs-CZ" dirty="0"/>
              <a:t>Pokud jde o zboží a služby, které produkuje (HDP), EU je </a:t>
            </a:r>
            <a:r>
              <a:rPr lang="cs-CZ" dirty="0" smtClean="0"/>
              <a:t>druhá za </a:t>
            </a:r>
            <a:r>
              <a:rPr lang="cs-CZ" dirty="0"/>
              <a:t>Spojenými státy.</a:t>
            </a:r>
          </a:p>
          <a:p>
            <a:r>
              <a:rPr lang="cs-CZ" dirty="0"/>
              <a:t>Liberálnější „dovnitř</a:t>
            </a:r>
            <a:r>
              <a:rPr lang="cs-CZ" dirty="0" smtClean="0"/>
              <a:t>“ než navenek</a:t>
            </a:r>
            <a:endParaRPr lang="cs-CZ" dirty="0"/>
          </a:p>
          <a:p>
            <a:r>
              <a:rPr lang="cs-CZ" dirty="0"/>
              <a:t>Pro EU je otevřenost trhu zdrojem síly</a:t>
            </a:r>
          </a:p>
          <a:p>
            <a:r>
              <a:rPr lang="cs-CZ" dirty="0"/>
              <a:t>Globalizace hraje důležitou roli</a:t>
            </a:r>
          </a:p>
        </p:txBody>
      </p:sp>
    </p:spTree>
    <p:extLst>
      <p:ext uri="{BB962C8B-B14F-4D97-AF65-F5344CB8AC3E}">
        <p14:creationId xmlns:p14="http://schemas.microsoft.com/office/powerpoint/2010/main" val="1916766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FA56C-4A59-4D32-99F4-DAAE1AE8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politika EU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97148-630E-4E81-8F27-5A484A3FE1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2228003"/>
            <a:ext cx="8175408" cy="436934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EU řídí obchodní a investiční vztahy se zeměmi mimo EU prostřednictvím obchodní a investiční politiky EU.</a:t>
            </a:r>
          </a:p>
          <a:p>
            <a:r>
              <a:rPr lang="cs-CZ" dirty="0"/>
              <a:t>Obchodní politika je výhradní pravomocí </a:t>
            </a:r>
            <a:r>
              <a:rPr lang="cs-CZ" dirty="0" smtClean="0"/>
              <a:t>EU - nikoliv </a:t>
            </a:r>
            <a:r>
              <a:rPr lang="cs-CZ" dirty="0"/>
              <a:t>jednotlivé členské státy</a:t>
            </a:r>
          </a:p>
          <a:p>
            <a:r>
              <a:rPr lang="cs-CZ" dirty="0" smtClean="0"/>
              <a:t>Výlučné </a:t>
            </a:r>
            <a:r>
              <a:rPr lang="cs-CZ" dirty="0"/>
              <a:t>pravomoci EU se netýkají pouze obchodu se zbožím, ale také:</a:t>
            </a:r>
          </a:p>
          <a:p>
            <a:pPr lvl="1"/>
            <a:r>
              <a:rPr lang="cs-CZ" dirty="0"/>
              <a:t>služeb</a:t>
            </a:r>
          </a:p>
          <a:p>
            <a:pPr lvl="1"/>
            <a:r>
              <a:rPr lang="cs-CZ" dirty="0"/>
              <a:t>duševního vlastnictví</a:t>
            </a:r>
          </a:p>
          <a:p>
            <a:pPr lvl="1"/>
            <a:r>
              <a:rPr lang="cs-CZ" dirty="0"/>
              <a:t>přímých zahraničních investic</a:t>
            </a:r>
          </a:p>
          <a:p>
            <a:r>
              <a:rPr lang="cs-CZ" dirty="0" smtClean="0"/>
              <a:t>EU </a:t>
            </a:r>
            <a:r>
              <a:rPr lang="cs-CZ" dirty="0"/>
              <a:t>má výlučné pravomoci v některých dalších oblastech důležitých pro obchodní politiku - doprava, pohyb kapitálu atd.</a:t>
            </a:r>
          </a:p>
        </p:txBody>
      </p:sp>
    </p:spTree>
    <p:extLst>
      <p:ext uri="{BB962C8B-B14F-4D97-AF65-F5344CB8AC3E}">
        <p14:creationId xmlns:p14="http://schemas.microsoft.com/office/powerpoint/2010/main" val="246125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Lisabonská smlouva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1192" y="1770803"/>
            <a:ext cx="7989752" cy="5087197"/>
          </a:xfrm>
        </p:spPr>
        <p:txBody>
          <a:bodyPr>
            <a:normAutofit/>
          </a:bodyPr>
          <a:lstStyle/>
          <a:p>
            <a:r>
              <a:rPr lang="en-US" dirty="0" err="1"/>
              <a:t>Lisabonská</a:t>
            </a:r>
            <a:r>
              <a:rPr lang="en-US" dirty="0"/>
              <a:t> </a:t>
            </a:r>
            <a:r>
              <a:rPr lang="en-US" dirty="0" err="1"/>
              <a:t>smlouva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cs-CZ" dirty="0" err="1" smtClean="0"/>
              <a:t>ěla</a:t>
            </a:r>
            <a:r>
              <a:rPr lang="en-US" dirty="0" smtClean="0"/>
              <a:t> </a:t>
            </a:r>
            <a:r>
              <a:rPr lang="en-US" dirty="0" err="1"/>
              <a:t>významný</a:t>
            </a:r>
            <a:r>
              <a:rPr lang="en-US" dirty="0"/>
              <a:t> </a:t>
            </a:r>
            <a:r>
              <a:rPr lang="en-US" dirty="0" err="1"/>
              <a:t>dopad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.</a:t>
            </a:r>
          </a:p>
          <a:p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 se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týkají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en-US" dirty="0"/>
              <a:t>1) </a:t>
            </a:r>
            <a:r>
              <a:rPr lang="cs-CZ" dirty="0"/>
              <a:t>EP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spoluzákonodárce</a:t>
            </a:r>
            <a:r>
              <a:rPr lang="en-US" dirty="0"/>
              <a:t> s </a:t>
            </a:r>
            <a:r>
              <a:rPr lang="en-US" dirty="0" err="1"/>
              <a:t>Radou</a:t>
            </a:r>
            <a:endParaRPr lang="en-US" dirty="0"/>
          </a:p>
          <a:p>
            <a:pPr lvl="1"/>
            <a:r>
              <a:rPr lang="en-US" dirty="0"/>
              <a:t>2) L</a:t>
            </a:r>
            <a:r>
              <a:rPr lang="cs-CZ" dirty="0"/>
              <a:t>S </a:t>
            </a:r>
            <a:r>
              <a:rPr lang="en-US" dirty="0" err="1"/>
              <a:t>výslovně</a:t>
            </a:r>
            <a:r>
              <a:rPr lang="en-US" dirty="0"/>
              <a:t> </a:t>
            </a:r>
            <a:r>
              <a:rPr lang="en-US" dirty="0" err="1"/>
              <a:t>uvádí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"</a:t>
            </a:r>
            <a:r>
              <a:rPr lang="en-US" dirty="0" err="1"/>
              <a:t>přímé</a:t>
            </a:r>
            <a:r>
              <a:rPr lang="en-US" dirty="0"/>
              <a:t> </a:t>
            </a:r>
            <a:r>
              <a:rPr lang="en-US" dirty="0" err="1"/>
              <a:t>zahraniční</a:t>
            </a:r>
            <a:r>
              <a:rPr lang="en-US" dirty="0"/>
              <a:t> </a:t>
            </a:r>
            <a:r>
              <a:rPr lang="en-US" dirty="0" err="1"/>
              <a:t>investice</a:t>
            </a:r>
            <a:r>
              <a:rPr lang="en-US" dirty="0"/>
              <a:t>" </a:t>
            </a:r>
            <a:r>
              <a:rPr lang="en-US" dirty="0" err="1"/>
              <a:t>tvoří</a:t>
            </a:r>
            <a:r>
              <a:rPr lang="en-US" dirty="0"/>
              <a:t> </a:t>
            </a:r>
            <a:r>
              <a:rPr lang="en-US" dirty="0" err="1"/>
              <a:t>součást</a:t>
            </a:r>
            <a:r>
              <a:rPr lang="en-US" dirty="0"/>
              <a:t> </a:t>
            </a:r>
            <a:r>
              <a:rPr lang="en-US" dirty="0" err="1"/>
              <a:t>společné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 EU.</a:t>
            </a:r>
          </a:p>
          <a:p>
            <a:pPr lvl="1"/>
            <a:r>
              <a:rPr lang="en-US" dirty="0"/>
              <a:t>3) </a:t>
            </a:r>
            <a:r>
              <a:rPr lang="cs-CZ" dirty="0"/>
              <a:t>H</a:t>
            </a:r>
            <a:r>
              <a:rPr lang="en-US" dirty="0" err="1"/>
              <a:t>lasování</a:t>
            </a:r>
            <a:r>
              <a:rPr lang="en-US" dirty="0"/>
              <a:t> </a:t>
            </a:r>
            <a:r>
              <a:rPr lang="en-US" dirty="0" err="1"/>
              <a:t>kvalifikovanou</a:t>
            </a:r>
            <a:r>
              <a:rPr lang="en-US" dirty="0"/>
              <a:t> </a:t>
            </a:r>
            <a:r>
              <a:rPr lang="en-US" dirty="0" err="1"/>
              <a:t>většinou</a:t>
            </a:r>
            <a:r>
              <a:rPr lang="en-US" dirty="0"/>
              <a:t> pro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aspekty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politiky</a:t>
            </a:r>
            <a:endParaRPr lang="en-US" dirty="0"/>
          </a:p>
          <a:p>
            <a:pPr lvl="2"/>
            <a:r>
              <a:rPr lang="en-US" dirty="0" err="1"/>
              <a:t>Výjimky</a:t>
            </a:r>
            <a:r>
              <a:rPr lang="en-US" dirty="0"/>
              <a:t> - </a:t>
            </a:r>
            <a:r>
              <a:rPr lang="en-US" dirty="0" err="1"/>
              <a:t>závazky</a:t>
            </a:r>
            <a:r>
              <a:rPr lang="en-US" dirty="0"/>
              <a:t> </a:t>
            </a:r>
            <a:r>
              <a:rPr lang="en-US" dirty="0" err="1"/>
              <a:t>týkající</a:t>
            </a:r>
            <a:r>
              <a:rPr lang="en-US" dirty="0"/>
              <a:t> se </a:t>
            </a:r>
            <a:r>
              <a:rPr lang="en-US" dirty="0" err="1"/>
              <a:t>kulturních</a:t>
            </a:r>
            <a:r>
              <a:rPr lang="en-US" dirty="0"/>
              <a:t> a </a:t>
            </a:r>
            <a:r>
              <a:rPr lang="en-US" dirty="0" err="1"/>
              <a:t>audiovizuálních</a:t>
            </a:r>
            <a:r>
              <a:rPr lang="en-US" dirty="0"/>
              <a:t> </a:t>
            </a:r>
            <a:r>
              <a:rPr lang="en-US" dirty="0" err="1"/>
              <a:t>služeb</a:t>
            </a:r>
            <a:r>
              <a:rPr lang="en-US" dirty="0"/>
              <a:t>; </a:t>
            </a:r>
            <a:r>
              <a:rPr lang="en-US" dirty="0" err="1"/>
              <a:t>závazky</a:t>
            </a:r>
            <a:r>
              <a:rPr lang="en-US" dirty="0"/>
              <a:t> </a:t>
            </a:r>
            <a:r>
              <a:rPr lang="en-US" dirty="0" err="1"/>
              <a:t>týkající</a:t>
            </a:r>
            <a:r>
              <a:rPr lang="en-US" dirty="0"/>
              <a:t> se </a:t>
            </a:r>
            <a:r>
              <a:rPr lang="en-US" dirty="0" err="1"/>
              <a:t>sociálních</a:t>
            </a:r>
            <a:r>
              <a:rPr lang="en-US" dirty="0"/>
              <a:t>, </a:t>
            </a:r>
            <a:r>
              <a:rPr lang="en-US" dirty="0" err="1"/>
              <a:t>vzdělávacích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zdravotních</a:t>
            </a:r>
            <a:r>
              <a:rPr lang="en-US" dirty="0"/>
              <a:t> </a:t>
            </a:r>
            <a:r>
              <a:rPr lang="en-US" dirty="0" err="1"/>
              <a:t>služeb</a:t>
            </a:r>
            <a:r>
              <a:rPr lang="en-US" dirty="0"/>
              <a:t>; a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pro </a:t>
            </a:r>
            <a:r>
              <a:rPr lang="en-US" dirty="0" err="1"/>
              <a:t>přijetí</a:t>
            </a:r>
            <a:r>
              <a:rPr lang="en-US" dirty="0"/>
              <a:t> </a:t>
            </a:r>
            <a:r>
              <a:rPr lang="en-US" dirty="0" err="1"/>
              <a:t>vnitřních</a:t>
            </a:r>
            <a:r>
              <a:rPr lang="en-US" dirty="0"/>
              <a:t> </a:t>
            </a:r>
            <a:r>
              <a:rPr lang="en-US" dirty="0" err="1"/>
              <a:t>pravidel</a:t>
            </a:r>
            <a:r>
              <a:rPr lang="cs-CZ" dirty="0"/>
              <a:t> - </a:t>
            </a:r>
            <a:r>
              <a:rPr lang="en-US" dirty="0" err="1"/>
              <a:t>jednomyslnost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97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Policy-making</a:t>
            </a:r>
            <a:r>
              <a:rPr lang="cs-CZ" dirty="0"/>
              <a:t> – ve zkratce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1192" y="2228003"/>
            <a:ext cx="7989752" cy="4297341"/>
          </a:xfrm>
        </p:spPr>
        <p:txBody>
          <a:bodyPr/>
          <a:lstStyle/>
          <a:p>
            <a:r>
              <a:rPr lang="en-US" dirty="0"/>
              <a:t>4 </a:t>
            </a:r>
            <a:r>
              <a:rPr lang="en-US" dirty="0" err="1"/>
              <a:t>etapy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1) </a:t>
            </a:r>
            <a:r>
              <a:rPr lang="en-US" dirty="0" err="1"/>
              <a:t>Návrh</a:t>
            </a:r>
            <a:r>
              <a:rPr lang="en-US" dirty="0"/>
              <a:t> </a:t>
            </a:r>
            <a:r>
              <a:rPr lang="en-US" dirty="0" err="1"/>
              <a:t>mandátu</a:t>
            </a:r>
            <a:r>
              <a:rPr lang="en-US" dirty="0"/>
              <a:t> pro </a:t>
            </a:r>
            <a:r>
              <a:rPr lang="en-US" dirty="0" err="1"/>
              <a:t>vyjednávání</a:t>
            </a:r>
            <a:endParaRPr lang="en-US" dirty="0"/>
          </a:p>
          <a:p>
            <a:pPr lvl="1"/>
            <a:r>
              <a:rPr lang="en-US" dirty="0"/>
              <a:t>2) </a:t>
            </a:r>
            <a:r>
              <a:rPr lang="en-US" dirty="0" err="1"/>
              <a:t>Výběr</a:t>
            </a:r>
            <a:r>
              <a:rPr lang="en-US" dirty="0"/>
              <a:t> </a:t>
            </a:r>
            <a:r>
              <a:rPr lang="cs-CZ" dirty="0" smtClean="0"/>
              <a:t>vyjednávačů a </a:t>
            </a:r>
            <a:r>
              <a:rPr lang="cs-CZ" dirty="0" err="1" smtClean="0"/>
              <a:t>výjednání</a:t>
            </a:r>
            <a:r>
              <a:rPr lang="cs-CZ" dirty="0" smtClean="0"/>
              <a:t> smlouvy</a:t>
            </a:r>
            <a:endParaRPr lang="en-US" dirty="0"/>
          </a:p>
          <a:p>
            <a:pPr lvl="1"/>
            <a:r>
              <a:rPr lang="en-US" dirty="0"/>
              <a:t>3) </a:t>
            </a:r>
            <a:r>
              <a:rPr lang="en-US" dirty="0" err="1"/>
              <a:t>Ratifikace</a:t>
            </a:r>
            <a:r>
              <a:rPr lang="en-US" dirty="0"/>
              <a:t> </a:t>
            </a:r>
            <a:r>
              <a:rPr lang="en-US" dirty="0" err="1"/>
              <a:t>smlouvy</a:t>
            </a:r>
            <a:r>
              <a:rPr lang="en-US" dirty="0"/>
              <a:t> (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vyjednávání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4) </a:t>
            </a:r>
            <a:r>
              <a:rPr lang="en-US" dirty="0" err="1"/>
              <a:t>Provádění</a:t>
            </a:r>
            <a:r>
              <a:rPr lang="en-US" dirty="0"/>
              <a:t> a </a:t>
            </a:r>
            <a:r>
              <a:rPr lang="en-US" dirty="0" err="1"/>
              <a:t>prosazování</a:t>
            </a:r>
            <a:r>
              <a:rPr lang="en-US" dirty="0"/>
              <a:t> </a:t>
            </a:r>
            <a:r>
              <a:rPr lang="en-US" dirty="0" err="1"/>
              <a:t>dohody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779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4205A-4579-4850-B96F-25065F5D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politika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406A5A-EA82-4F91-B0AE-B92A238A37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1484784"/>
            <a:ext cx="7989752" cy="52565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EU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odpovědná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 </a:t>
            </a:r>
            <a:r>
              <a:rPr lang="en-US" dirty="0" err="1"/>
              <a:t>svých</a:t>
            </a:r>
            <a:r>
              <a:rPr lang="en-US" dirty="0"/>
              <a:t> </a:t>
            </a:r>
            <a:r>
              <a:rPr lang="en-US" dirty="0" err="1"/>
              <a:t>členských</a:t>
            </a:r>
            <a:r>
              <a:rPr lang="en-US" dirty="0"/>
              <a:t> </a:t>
            </a:r>
            <a:r>
              <a:rPr lang="en-US" dirty="0" err="1"/>
              <a:t>zemí</a:t>
            </a:r>
            <a:r>
              <a:rPr lang="en-US" dirty="0"/>
              <a:t> a </a:t>
            </a:r>
            <a:r>
              <a:rPr lang="en-US" dirty="0" err="1"/>
              <a:t>jedná</a:t>
            </a:r>
            <a:r>
              <a:rPr lang="en-US" dirty="0"/>
              <a:t> v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prospěch</a:t>
            </a:r>
            <a:r>
              <a:rPr lang="en-US" dirty="0"/>
              <a:t>.</a:t>
            </a:r>
          </a:p>
          <a:p>
            <a:r>
              <a:rPr lang="cs-CZ" dirty="0"/>
              <a:t>Členské země (vlády) nemohou jednat o bilaterálních dohodách </a:t>
            </a:r>
            <a:r>
              <a:rPr lang="en-US" dirty="0"/>
              <a:t>s partner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en-US" dirty="0" err="1"/>
              <a:t>mimo</a:t>
            </a:r>
            <a:r>
              <a:rPr lang="en-US" dirty="0"/>
              <a:t> EU.</a:t>
            </a:r>
          </a:p>
          <a:p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dohody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hlavním</a:t>
            </a:r>
            <a:r>
              <a:rPr lang="en-US" dirty="0"/>
              <a:t> </a:t>
            </a:r>
            <a:r>
              <a:rPr lang="en-US" dirty="0" err="1"/>
              <a:t>nástrojem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vnější</a:t>
            </a:r>
            <a:r>
              <a:rPr lang="en-US" dirty="0"/>
              <a:t> </a:t>
            </a:r>
            <a:r>
              <a:rPr lang="en-US" dirty="0" err="1"/>
              <a:t>činnosti</a:t>
            </a:r>
            <a:endParaRPr lang="en-US" dirty="0"/>
          </a:p>
          <a:p>
            <a:r>
              <a:rPr lang="en-US" dirty="0" err="1"/>
              <a:t>Cíle</a:t>
            </a:r>
            <a:r>
              <a:rPr lang="en-US" dirty="0"/>
              <a:t> </a:t>
            </a:r>
            <a:r>
              <a:rPr lang="en-US" dirty="0" err="1"/>
              <a:t>dohod</a:t>
            </a:r>
            <a:r>
              <a:rPr lang="en-US" dirty="0"/>
              <a:t> o </a:t>
            </a:r>
            <a:r>
              <a:rPr lang="en-US" dirty="0" err="1"/>
              <a:t>volném</a:t>
            </a:r>
            <a:r>
              <a:rPr lang="en-US" dirty="0"/>
              <a:t> </a:t>
            </a:r>
            <a:r>
              <a:rPr lang="en-US" dirty="0" err="1"/>
              <a:t>obchodu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Otevřít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trhy</a:t>
            </a:r>
            <a:r>
              <a:rPr lang="en-US" dirty="0"/>
              <a:t> pro </a:t>
            </a:r>
            <a:r>
              <a:rPr lang="en-US" dirty="0" err="1"/>
              <a:t>zboží</a:t>
            </a:r>
            <a:r>
              <a:rPr lang="en-US" dirty="0"/>
              <a:t> a </a:t>
            </a:r>
            <a:r>
              <a:rPr lang="en-US" dirty="0" err="1"/>
              <a:t>služby</a:t>
            </a:r>
            <a:endParaRPr lang="en-US" dirty="0"/>
          </a:p>
          <a:p>
            <a:pPr lvl="1"/>
            <a:r>
              <a:rPr lang="cs-CZ" dirty="0"/>
              <a:t>Růst</a:t>
            </a:r>
            <a:r>
              <a:rPr lang="en-US" dirty="0"/>
              <a:t> </a:t>
            </a:r>
            <a:r>
              <a:rPr lang="en-US" dirty="0" err="1"/>
              <a:t>ochran</a:t>
            </a:r>
            <a:r>
              <a:rPr lang="cs-CZ" dirty="0"/>
              <a:t>y</a:t>
            </a:r>
            <a:r>
              <a:rPr lang="en-US" dirty="0"/>
              <a:t> a </a:t>
            </a:r>
            <a:r>
              <a:rPr lang="en-US" dirty="0" err="1"/>
              <a:t>příležitost</a:t>
            </a:r>
            <a:r>
              <a:rPr lang="cs-CZ" dirty="0"/>
              <a:t>í</a:t>
            </a:r>
            <a:r>
              <a:rPr lang="en-US" dirty="0"/>
              <a:t> pro </a:t>
            </a:r>
            <a:r>
              <a:rPr lang="en-US" dirty="0" err="1"/>
              <a:t>investice</a:t>
            </a:r>
            <a:endParaRPr lang="en-US" dirty="0"/>
          </a:p>
          <a:p>
            <a:pPr lvl="1"/>
            <a:r>
              <a:rPr lang="en-US" dirty="0" err="1"/>
              <a:t>Zjednoduš</a:t>
            </a:r>
            <a:r>
              <a:rPr lang="cs-CZ" dirty="0" err="1"/>
              <a:t>ení</a:t>
            </a:r>
            <a:r>
              <a:rPr lang="en-US" dirty="0"/>
              <a:t> </a:t>
            </a:r>
            <a:r>
              <a:rPr lang="en-US" dirty="0" err="1"/>
              <a:t>obchodování</a:t>
            </a:r>
            <a:r>
              <a:rPr lang="en-US" dirty="0"/>
              <a:t> </a:t>
            </a:r>
            <a:r>
              <a:rPr lang="cs-CZ" dirty="0"/>
              <a:t>prostřednictví snížení cel a </a:t>
            </a:r>
            <a:r>
              <a:rPr lang="en-US" dirty="0" err="1"/>
              <a:t>byrokraci</a:t>
            </a:r>
            <a:r>
              <a:rPr lang="cs-CZ" dirty="0"/>
              <a:t>e</a:t>
            </a:r>
            <a:endParaRPr lang="en-US" dirty="0"/>
          </a:p>
          <a:p>
            <a:pPr lvl="1"/>
            <a:r>
              <a:rPr lang="cs-CZ" dirty="0"/>
              <a:t>S</a:t>
            </a:r>
            <a:r>
              <a:rPr lang="en-US" dirty="0" err="1"/>
              <a:t>tanovení</a:t>
            </a:r>
            <a:r>
              <a:rPr lang="cs-CZ" dirty="0"/>
              <a:t> společných</a:t>
            </a:r>
            <a:r>
              <a:rPr lang="en-US" dirty="0"/>
              <a:t> </a:t>
            </a:r>
            <a:r>
              <a:rPr lang="en-US" dirty="0" err="1"/>
              <a:t>technických</a:t>
            </a:r>
            <a:r>
              <a:rPr lang="en-US" dirty="0"/>
              <a:t> a </a:t>
            </a:r>
            <a:r>
              <a:rPr lang="en-US" dirty="0" err="1"/>
              <a:t>hygienických</a:t>
            </a:r>
            <a:r>
              <a:rPr lang="en-US" dirty="0"/>
              <a:t> </a:t>
            </a:r>
            <a:r>
              <a:rPr lang="en-US" dirty="0" err="1"/>
              <a:t>norem</a:t>
            </a:r>
            <a:endParaRPr lang="en-US" dirty="0"/>
          </a:p>
          <a:p>
            <a:pPr lvl="1"/>
            <a:r>
              <a:rPr lang="cs-CZ" dirty="0"/>
              <a:t>V</a:t>
            </a:r>
            <a:r>
              <a:rPr lang="en-US" dirty="0" err="1"/>
              <a:t>ětší</a:t>
            </a:r>
            <a:r>
              <a:rPr lang="en-US" dirty="0"/>
              <a:t> </a:t>
            </a:r>
            <a:r>
              <a:rPr lang="en-US" dirty="0" err="1"/>
              <a:t>jistot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jasným</a:t>
            </a:r>
            <a:r>
              <a:rPr lang="en-US" dirty="0"/>
              <a:t> </a:t>
            </a:r>
            <a:r>
              <a:rPr lang="en-US" dirty="0" err="1"/>
              <a:t>pravidlům</a:t>
            </a:r>
            <a:endParaRPr lang="en-US" dirty="0"/>
          </a:p>
          <a:p>
            <a:pPr lvl="1"/>
            <a:r>
              <a:rPr lang="en-US" dirty="0" err="1"/>
              <a:t>Podpor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udržiteln</a:t>
            </a:r>
            <a:r>
              <a:rPr lang="cs-CZ" dirty="0" err="1"/>
              <a:t>ého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prostřednictvím</a:t>
            </a:r>
            <a:r>
              <a:rPr lang="en-US" dirty="0"/>
              <a:t> </a:t>
            </a:r>
            <a:r>
              <a:rPr lang="en-US" dirty="0" err="1"/>
              <a:t>dialogu</a:t>
            </a:r>
            <a:r>
              <a:rPr lang="en-US" dirty="0"/>
              <a:t> o </a:t>
            </a:r>
            <a:r>
              <a:rPr lang="en-US" dirty="0" err="1"/>
              <a:t>sociálních</a:t>
            </a:r>
            <a:r>
              <a:rPr lang="en-US" dirty="0"/>
              <a:t> a </a:t>
            </a:r>
            <a:r>
              <a:rPr lang="en-US" dirty="0" err="1"/>
              <a:t>environmentálních</a:t>
            </a:r>
            <a:r>
              <a:rPr lang="en-US" dirty="0"/>
              <a:t> </a:t>
            </a:r>
            <a:r>
              <a:rPr lang="en-US" dirty="0" err="1"/>
              <a:t>otázkách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547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Instrumenty obchodní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Defenzivní - proti nekalým praktikám z jiných zemí</a:t>
            </a:r>
          </a:p>
          <a:p>
            <a:pPr lvl="1"/>
            <a:r>
              <a:rPr lang="cs-CZ" dirty="0"/>
              <a:t>Antidumpingová opatření</a:t>
            </a:r>
          </a:p>
          <a:p>
            <a:pPr lvl="1"/>
            <a:r>
              <a:rPr lang="cs-CZ" dirty="0"/>
              <a:t>Antisubvenční opatření</a:t>
            </a:r>
          </a:p>
          <a:p>
            <a:pPr lvl="1"/>
            <a:r>
              <a:rPr lang="cs-CZ" dirty="0"/>
              <a:t>Záruky</a:t>
            </a:r>
          </a:p>
          <a:p>
            <a:endParaRPr lang="cs-CZ" dirty="0"/>
          </a:p>
          <a:p>
            <a:r>
              <a:rPr lang="cs-CZ" dirty="0"/>
              <a:t>Proaktivní nástroje - Regulace obchodních překážek</a:t>
            </a:r>
          </a:p>
        </p:txBody>
      </p:sp>
    </p:spTree>
    <p:extLst>
      <p:ext uri="{BB962C8B-B14F-4D97-AF65-F5344CB8AC3E}">
        <p14:creationId xmlns:p14="http://schemas.microsoft.com/office/powerpoint/2010/main" val="3909555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2CADC-8960-47BE-A33C-683EB46E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dohody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ADF9C0-E706-4EC9-84A6-C0B286B2E6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2228003"/>
            <a:ext cx="7989752" cy="4629997"/>
          </a:xfrm>
        </p:spPr>
        <p:txBody>
          <a:bodyPr>
            <a:normAutofit fontScale="92500"/>
          </a:bodyPr>
          <a:lstStyle/>
          <a:p>
            <a:r>
              <a:rPr lang="cs-CZ" dirty="0"/>
              <a:t>Tři hlavní typy dohod:</a:t>
            </a:r>
          </a:p>
          <a:p>
            <a:r>
              <a:rPr lang="cs-CZ" b="1" dirty="0"/>
              <a:t>1) Celní unie</a:t>
            </a:r>
          </a:p>
          <a:p>
            <a:pPr lvl="1"/>
            <a:r>
              <a:rPr lang="cs-CZ" dirty="0"/>
              <a:t>odstraňují cla v bilaterálním obchodě</a:t>
            </a:r>
          </a:p>
          <a:p>
            <a:pPr lvl="1"/>
            <a:r>
              <a:rPr lang="cs-CZ" dirty="0"/>
              <a:t>stanovují společný celní sazebník pro zahraniční dovozce.</a:t>
            </a:r>
          </a:p>
          <a:p>
            <a:r>
              <a:rPr lang="cs-CZ" b="1" dirty="0"/>
              <a:t>2) Dohody o přidružení, stabilizační dohody, (hluboké a komplexní) dohody o volném obchodu a dohody o hospodářském partnerství</a:t>
            </a:r>
          </a:p>
          <a:p>
            <a:pPr lvl="1"/>
            <a:r>
              <a:rPr lang="cs-CZ" dirty="0"/>
              <a:t>Odstraňují nebo snižují celní sazby v rámci dvoustranného obchodu.</a:t>
            </a:r>
          </a:p>
          <a:p>
            <a:r>
              <a:rPr lang="cs-CZ" b="1" dirty="0"/>
              <a:t>3) Dohody o partnerství a spolupráci</a:t>
            </a:r>
          </a:p>
          <a:p>
            <a:pPr lvl="1"/>
            <a:r>
              <a:rPr lang="cs-CZ" dirty="0"/>
              <a:t>poskytují obecný rámec pro dvoustranné hospodářské vztahy</a:t>
            </a:r>
          </a:p>
          <a:p>
            <a:pPr lvl="1"/>
            <a:r>
              <a:rPr lang="cs-CZ" dirty="0"/>
              <a:t>ponechávají celní sazebníky</a:t>
            </a:r>
          </a:p>
        </p:txBody>
      </p:sp>
    </p:spTree>
    <p:extLst>
      <p:ext uri="{BB962C8B-B14F-4D97-AF65-F5344CB8AC3E}">
        <p14:creationId xmlns:p14="http://schemas.microsoft.com/office/powerpoint/2010/main" val="3349259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AFFEA-BCF4-4468-AC00-2284EEE1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 for All – </a:t>
            </a:r>
            <a:r>
              <a:rPr lang="cs-CZ" dirty="0"/>
              <a:t>strategie EU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D8C21E-A2D2-4E56-9B45-169C71A5AE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2228003"/>
            <a:ext cx="7989752" cy="429734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Obchod</a:t>
            </a:r>
            <a:r>
              <a:rPr lang="en-US" dirty="0"/>
              <a:t> pro </a:t>
            </a:r>
            <a:r>
              <a:rPr lang="en-US" dirty="0" err="1"/>
              <a:t>všechny</a:t>
            </a:r>
            <a:r>
              <a:rPr lang="en-US" dirty="0"/>
              <a:t> - </a:t>
            </a:r>
            <a:r>
              <a:rPr lang="en-US" dirty="0" err="1" smtClean="0"/>
              <a:t>obchodní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investiční</a:t>
            </a:r>
            <a:r>
              <a:rPr lang="en-US" dirty="0"/>
              <a:t> </a:t>
            </a: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cs-CZ" dirty="0" smtClean="0"/>
              <a:t>EU </a:t>
            </a:r>
            <a:r>
              <a:rPr lang="en-US" dirty="0" smtClean="0"/>
              <a:t>(</a:t>
            </a:r>
            <a:r>
              <a:rPr lang="en-US" dirty="0" err="1" smtClean="0"/>
              <a:t>říjen</a:t>
            </a:r>
            <a:r>
              <a:rPr lang="en-US" dirty="0" smtClean="0"/>
              <a:t> </a:t>
            </a:r>
            <a:r>
              <a:rPr lang="en-US" dirty="0"/>
              <a:t>2015)</a:t>
            </a:r>
          </a:p>
          <a:p>
            <a:r>
              <a:rPr lang="cs-CZ" dirty="0" smtClean="0"/>
              <a:t>S</a:t>
            </a:r>
            <a:r>
              <a:rPr lang="en-US" dirty="0" err="1" smtClean="0"/>
              <a:t>trategie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cs-CZ" dirty="0"/>
              <a:t>má </a:t>
            </a:r>
            <a:r>
              <a:rPr lang="en-US" dirty="0" err="1"/>
              <a:t>zvýš</a:t>
            </a:r>
            <a:r>
              <a:rPr lang="cs-CZ" dirty="0" err="1"/>
              <a:t>it</a:t>
            </a:r>
            <a:r>
              <a:rPr lang="en-US" dirty="0"/>
              <a:t> </a:t>
            </a:r>
            <a:r>
              <a:rPr lang="en-US" dirty="0" err="1"/>
              <a:t>účinnost</a:t>
            </a:r>
            <a:r>
              <a:rPr lang="en-US" dirty="0"/>
              <a:t> </a:t>
            </a:r>
            <a:r>
              <a:rPr lang="en-US" dirty="0" err="1"/>
              <a:t>obchodních</a:t>
            </a:r>
            <a:r>
              <a:rPr lang="en-US" dirty="0"/>
              <a:t> </a:t>
            </a:r>
            <a:r>
              <a:rPr lang="en-US" dirty="0" err="1"/>
              <a:t>dohod</a:t>
            </a:r>
            <a:r>
              <a:rPr lang="en-US" dirty="0"/>
              <a:t> a </a:t>
            </a:r>
            <a:r>
              <a:rPr lang="en-US" dirty="0" err="1"/>
              <a:t>vytvoř</a:t>
            </a:r>
            <a:r>
              <a:rPr lang="cs-CZ" dirty="0" err="1"/>
              <a:t>it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příležitostí</a:t>
            </a:r>
            <a:r>
              <a:rPr lang="cs-CZ" dirty="0"/>
              <a:t> - </a:t>
            </a:r>
            <a:r>
              <a:rPr lang="en-US" dirty="0" err="1"/>
              <a:t>podpor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/>
              <a:t>míst</a:t>
            </a:r>
            <a:r>
              <a:rPr lang="en-US" dirty="0"/>
              <a:t> v </a:t>
            </a:r>
            <a:r>
              <a:rPr lang="cs-CZ" dirty="0"/>
              <a:t>EU</a:t>
            </a:r>
          </a:p>
          <a:p>
            <a:r>
              <a:rPr lang="cs-CZ" dirty="0"/>
              <a:t>Zaměřuje se na malé a střední podniky</a:t>
            </a:r>
          </a:p>
          <a:p>
            <a:r>
              <a:rPr lang="cs-CZ" dirty="0"/>
              <a:t>3 pilíře: účinnost, transparentnost a hodnoty</a:t>
            </a:r>
            <a:endParaRPr lang="en-US" dirty="0"/>
          </a:p>
          <a:p>
            <a:r>
              <a:rPr lang="cs-CZ" dirty="0"/>
              <a:t>Cíle: </a:t>
            </a:r>
          </a:p>
          <a:p>
            <a:pPr lvl="1"/>
            <a:r>
              <a:rPr lang="cs-CZ" dirty="0"/>
              <a:t>Klade důraz na dokončení velkých probíhajících projektů, například jednání WTO v Dohá, TTIP, dohody o volném obchodu mezi EU a Japonskem a dohody o investicích mezi EU a Čínou. </a:t>
            </a:r>
          </a:p>
          <a:p>
            <a:pPr lvl="1"/>
            <a:r>
              <a:rPr lang="cs-CZ" dirty="0"/>
              <a:t>Otevírá cestu novým jednáním (mimo jiné o dohodách o volném obchodu s Austrálií, Novým Zélandem, Filipínami a Indonésií) a plánuje prohlubování vztahů EU s africkými partnery. </a:t>
            </a:r>
          </a:p>
          <a:p>
            <a:pPr lvl="1"/>
            <a:r>
              <a:rPr lang="cs-CZ" dirty="0" err="1" smtClean="0"/>
              <a:t>Aktualizovace</a:t>
            </a:r>
            <a:r>
              <a:rPr lang="cs-CZ" dirty="0" smtClean="0"/>
              <a:t> </a:t>
            </a:r>
            <a:r>
              <a:rPr lang="cs-CZ" dirty="0"/>
              <a:t>současné dohody o volném obchodu s Mexikem a Chile a celní </a:t>
            </a:r>
            <a:r>
              <a:rPr lang="cs-CZ" dirty="0" smtClean="0"/>
              <a:t>unie </a:t>
            </a:r>
            <a:r>
              <a:rPr lang="cs-CZ" dirty="0"/>
              <a:t>s Tureckem.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174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tisa ceta ttip">
            <a:extLst>
              <a:ext uri="{FF2B5EF4-FFF2-40B4-BE49-F238E27FC236}">
                <a16:creationId xmlns:a16="http://schemas.microsoft.com/office/drawing/2014/main" id="{106A07B4-A381-4395-9AE6-2E8881BDD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921364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46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F3BCE-1526-4C87-B9CC-66FF8529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8389B8-BDDE-4810-88E4-931CAB8966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1988840"/>
            <a:ext cx="7989752" cy="4629997"/>
          </a:xfrm>
        </p:spPr>
        <p:txBody>
          <a:bodyPr>
            <a:normAutofit/>
          </a:bodyPr>
          <a:lstStyle/>
          <a:p>
            <a:r>
              <a:rPr lang="cs-CZ" dirty="0"/>
              <a:t>Komplexní hospodářská a obchodní dohoda (CETA) </a:t>
            </a:r>
            <a:r>
              <a:rPr lang="cs-CZ" dirty="0" smtClean="0"/>
              <a:t>je obchodní </a:t>
            </a:r>
            <a:r>
              <a:rPr lang="cs-CZ" dirty="0"/>
              <a:t>dohodou mezi EU a Kanadou.</a:t>
            </a:r>
          </a:p>
          <a:p>
            <a:r>
              <a:rPr lang="cs-CZ" dirty="0"/>
              <a:t>CETA má za cíl propojit Kanadu a EU, usnadnit export zboží a služeb</a:t>
            </a:r>
          </a:p>
          <a:p>
            <a:r>
              <a:rPr lang="cs-CZ" dirty="0" smtClean="0"/>
              <a:t>V září </a:t>
            </a:r>
            <a:r>
              <a:rPr lang="cs-CZ" dirty="0"/>
              <a:t>2017 vstoupila CETA prozatímně v platnost - většina dohody nyní platí</a:t>
            </a:r>
          </a:p>
          <a:p>
            <a:r>
              <a:rPr lang="cs-CZ" dirty="0" smtClean="0"/>
              <a:t>Problematické Valonsko, Rumuni a Bulhaři podmiňovali vízy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5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3499-F308-44A7-A860-D4C90031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TiSA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BE4542-E521-4AF4-98F5-2AE0761193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1592" y="1770803"/>
            <a:ext cx="8852408" cy="508719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Dohoda</a:t>
            </a:r>
            <a:r>
              <a:rPr lang="en-US" dirty="0"/>
              <a:t> o </a:t>
            </a:r>
            <a:r>
              <a:rPr lang="en-US" dirty="0" err="1"/>
              <a:t>obchodu</a:t>
            </a:r>
            <a:r>
              <a:rPr lang="en-US" dirty="0"/>
              <a:t> se </a:t>
            </a:r>
            <a:r>
              <a:rPr lang="en-US" dirty="0" err="1"/>
              <a:t>službami</a:t>
            </a:r>
            <a:r>
              <a:rPr lang="en-US" dirty="0"/>
              <a:t> (</a:t>
            </a:r>
            <a:r>
              <a:rPr lang="en-US" dirty="0" err="1"/>
              <a:t>TiSA</a:t>
            </a:r>
            <a:r>
              <a:rPr lang="en-US" dirty="0"/>
              <a:t>)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dohodou</a:t>
            </a:r>
            <a:r>
              <a:rPr lang="en-US" dirty="0"/>
              <a:t>, </a:t>
            </a:r>
            <a:r>
              <a:rPr lang="en-US" dirty="0" err="1"/>
              <a:t>kter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cs-CZ" dirty="0"/>
              <a:t>projednávána</a:t>
            </a:r>
            <a:r>
              <a:rPr lang="en-US" dirty="0"/>
              <a:t> 23 </a:t>
            </a:r>
            <a:r>
              <a:rPr lang="en-US" dirty="0" err="1"/>
              <a:t>člen</a:t>
            </a:r>
            <a:r>
              <a:rPr lang="cs-CZ" dirty="0"/>
              <a:t>y</a:t>
            </a:r>
            <a:r>
              <a:rPr lang="en-US" dirty="0"/>
              <a:t> WTO - </a:t>
            </a:r>
            <a:r>
              <a:rPr lang="en-US" dirty="0" err="1"/>
              <a:t>včetně</a:t>
            </a:r>
            <a:r>
              <a:rPr lang="en-US" dirty="0"/>
              <a:t> EU. </a:t>
            </a:r>
            <a:r>
              <a:rPr lang="en-US" dirty="0" err="1"/>
              <a:t>Zúčastněné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 </a:t>
            </a:r>
            <a:r>
              <a:rPr lang="en-US" dirty="0" err="1"/>
              <a:t>tvoří</a:t>
            </a:r>
            <a:r>
              <a:rPr lang="en-US" dirty="0"/>
              <a:t> 70% </a:t>
            </a:r>
            <a:r>
              <a:rPr lang="en-US" dirty="0" err="1"/>
              <a:t>světového</a:t>
            </a:r>
            <a:r>
              <a:rPr lang="en-US" dirty="0"/>
              <a:t> </a:t>
            </a:r>
            <a:r>
              <a:rPr lang="en-US" dirty="0" err="1"/>
              <a:t>obchodu</a:t>
            </a:r>
            <a:r>
              <a:rPr lang="en-US" dirty="0"/>
              <a:t> se </a:t>
            </a:r>
            <a:r>
              <a:rPr lang="en-US" dirty="0" err="1"/>
              <a:t>službami</a:t>
            </a:r>
            <a:r>
              <a:rPr lang="en-US" dirty="0"/>
              <a:t>.</a:t>
            </a:r>
          </a:p>
          <a:p>
            <a:r>
              <a:rPr lang="en-US" dirty="0" err="1" smtClean="0"/>
              <a:t>TiSA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dohoda</a:t>
            </a:r>
            <a:r>
              <a:rPr lang="en-US" dirty="0"/>
              <a:t> o </a:t>
            </a:r>
            <a:r>
              <a:rPr lang="en-US" dirty="0" err="1"/>
              <a:t>liberalizaci</a:t>
            </a:r>
            <a:r>
              <a:rPr lang="en-US" dirty="0"/>
              <a:t> </a:t>
            </a:r>
            <a:r>
              <a:rPr lang="en-US" dirty="0" err="1"/>
              <a:t>obchodu</a:t>
            </a:r>
            <a:r>
              <a:rPr lang="en-US" dirty="0"/>
              <a:t> se </a:t>
            </a:r>
            <a:r>
              <a:rPr lang="en-US" dirty="0" err="1"/>
              <a:t>službami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TiSA</a:t>
            </a:r>
            <a:r>
              <a:rPr lang="en-US" dirty="0"/>
              <a:t> se </a:t>
            </a:r>
            <a:r>
              <a:rPr lang="en-US" dirty="0" err="1"/>
              <a:t>zaměřuje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otevírání</a:t>
            </a:r>
            <a:r>
              <a:rPr lang="en-US" dirty="0"/>
              <a:t> </a:t>
            </a:r>
            <a:r>
              <a:rPr lang="en-US" dirty="0" err="1"/>
              <a:t>trhů</a:t>
            </a:r>
            <a:r>
              <a:rPr lang="en-US" dirty="0"/>
              <a:t> a </a:t>
            </a:r>
            <a:r>
              <a:rPr lang="en-US" dirty="0" err="1"/>
              <a:t>zlepšování</a:t>
            </a:r>
            <a:r>
              <a:rPr lang="en-US" dirty="0"/>
              <a:t> </a:t>
            </a:r>
            <a:r>
              <a:rPr lang="en-US" dirty="0" err="1"/>
              <a:t>pravidel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licencí</a:t>
            </a:r>
            <a:r>
              <a:rPr lang="en-US" dirty="0"/>
              <a:t>, </a:t>
            </a:r>
            <a:r>
              <a:rPr lang="en-US" dirty="0" err="1"/>
              <a:t>finančních</a:t>
            </a:r>
            <a:r>
              <a:rPr lang="en-US" dirty="0"/>
              <a:t> </a:t>
            </a:r>
            <a:r>
              <a:rPr lang="en-US" dirty="0" err="1"/>
              <a:t>služeb</a:t>
            </a:r>
            <a:r>
              <a:rPr lang="en-US" dirty="0"/>
              <a:t>, </a:t>
            </a:r>
            <a:r>
              <a:rPr lang="en-US" dirty="0" err="1"/>
              <a:t>telekomunikací</a:t>
            </a:r>
            <a:r>
              <a:rPr lang="en-US" dirty="0"/>
              <a:t>, </a:t>
            </a:r>
            <a:r>
              <a:rPr lang="en-US" dirty="0" err="1"/>
              <a:t>elektronického</a:t>
            </a:r>
            <a:r>
              <a:rPr lang="en-US" dirty="0"/>
              <a:t> </a:t>
            </a:r>
            <a:r>
              <a:rPr lang="en-US" dirty="0" err="1"/>
              <a:t>obchodu</a:t>
            </a:r>
            <a:r>
              <a:rPr lang="en-US" dirty="0"/>
              <a:t>, </a:t>
            </a:r>
            <a:r>
              <a:rPr lang="en-US" dirty="0" err="1"/>
              <a:t>námořní</a:t>
            </a:r>
            <a:r>
              <a:rPr lang="en-US" dirty="0"/>
              <a:t> </a:t>
            </a:r>
            <a:r>
              <a:rPr lang="en-US" dirty="0" err="1"/>
              <a:t>dopravy</a:t>
            </a:r>
            <a:r>
              <a:rPr lang="en-US" dirty="0"/>
              <a:t> a </a:t>
            </a:r>
            <a:r>
              <a:rPr lang="en-US" dirty="0" err="1"/>
              <a:t>profesionálů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se </a:t>
            </a:r>
            <a:r>
              <a:rPr lang="en-US" dirty="0" err="1"/>
              <a:t>dočasně</a:t>
            </a:r>
            <a:r>
              <a:rPr lang="en-US" dirty="0"/>
              <a:t> </a:t>
            </a:r>
            <a:r>
              <a:rPr lang="en-US" dirty="0" err="1"/>
              <a:t>stěhují</a:t>
            </a:r>
            <a:r>
              <a:rPr lang="en-US" dirty="0"/>
              <a:t> do </a:t>
            </a:r>
            <a:r>
              <a:rPr lang="en-US" dirty="0" err="1"/>
              <a:t>zahraničí</a:t>
            </a:r>
            <a:r>
              <a:rPr lang="en-US" dirty="0"/>
              <a:t> a </a:t>
            </a:r>
            <a:r>
              <a:rPr lang="en-US" dirty="0" err="1"/>
              <a:t>poskytují</a:t>
            </a:r>
            <a:r>
              <a:rPr lang="en-US" dirty="0"/>
              <a:t> </a:t>
            </a:r>
            <a:r>
              <a:rPr lang="en-US" dirty="0" err="1"/>
              <a:t>služby</a:t>
            </a:r>
            <a:r>
              <a:rPr lang="en-US" dirty="0"/>
              <a:t>.</a:t>
            </a:r>
          </a:p>
          <a:p>
            <a:r>
              <a:rPr lang="en-US" dirty="0" err="1"/>
              <a:t>Otevřeno</a:t>
            </a:r>
            <a:r>
              <a:rPr lang="en-US" dirty="0"/>
              <a:t> </a:t>
            </a:r>
            <a:r>
              <a:rPr lang="en-US" dirty="0" err="1"/>
              <a:t>ostatním</a:t>
            </a:r>
            <a:r>
              <a:rPr lang="en-US" dirty="0"/>
              <a:t> </a:t>
            </a:r>
            <a:r>
              <a:rPr lang="en-US" dirty="0" err="1"/>
              <a:t>členům</a:t>
            </a:r>
            <a:r>
              <a:rPr lang="en-US" dirty="0"/>
              <a:t> WTO</a:t>
            </a:r>
          </a:p>
          <a:p>
            <a:r>
              <a:rPr lang="en-US" dirty="0" err="1"/>
              <a:t>Rozhovory</a:t>
            </a:r>
            <a:r>
              <a:rPr lang="en-US" dirty="0"/>
              <a:t> </a:t>
            </a:r>
            <a:r>
              <a:rPr lang="en-US" dirty="0" err="1"/>
              <a:t>začaly</a:t>
            </a:r>
            <a:r>
              <a:rPr lang="en-US" dirty="0"/>
              <a:t> </a:t>
            </a:r>
            <a:r>
              <a:rPr lang="en-US" dirty="0" err="1"/>
              <a:t>formálně</a:t>
            </a:r>
            <a:r>
              <a:rPr lang="en-US" dirty="0"/>
              <a:t> v </a:t>
            </a:r>
            <a:r>
              <a:rPr lang="en-US" dirty="0" err="1"/>
              <a:t>březnu</a:t>
            </a:r>
            <a:r>
              <a:rPr lang="en-US" dirty="0"/>
              <a:t> 2013.</a:t>
            </a:r>
          </a:p>
          <a:p>
            <a:pPr lvl="1"/>
            <a:r>
              <a:rPr lang="en-US" dirty="0"/>
              <a:t>22 </a:t>
            </a:r>
            <a:r>
              <a:rPr lang="en-US" dirty="0" err="1"/>
              <a:t>kol</a:t>
            </a:r>
            <a:r>
              <a:rPr lang="en-US" dirty="0"/>
              <a:t> v </a:t>
            </a:r>
            <a:r>
              <a:rPr lang="en-US" dirty="0" err="1"/>
              <a:t>Ženevě</a:t>
            </a:r>
            <a:endParaRPr lang="en-US" dirty="0"/>
          </a:p>
          <a:p>
            <a:pPr lvl="1"/>
            <a:r>
              <a:rPr lang="en-US" dirty="0" err="1"/>
              <a:t>Žádná</a:t>
            </a:r>
            <a:r>
              <a:rPr lang="en-US" dirty="0"/>
              <a:t> </a:t>
            </a:r>
            <a:r>
              <a:rPr lang="en-US" dirty="0" err="1"/>
              <a:t>lhůta</a:t>
            </a:r>
            <a:r>
              <a:rPr lang="en-US" dirty="0"/>
              <a:t> pro </a:t>
            </a:r>
            <a:r>
              <a:rPr lang="en-US" dirty="0" err="1"/>
              <a:t>ukončení</a:t>
            </a:r>
            <a:r>
              <a:rPr lang="en-US" dirty="0"/>
              <a:t> </a:t>
            </a:r>
            <a:r>
              <a:rPr lang="en-US" dirty="0" err="1"/>
              <a:t>rozhovorů</a:t>
            </a:r>
            <a:r>
              <a:rPr lang="en-US" dirty="0" smtClean="0"/>
              <a:t>.</a:t>
            </a:r>
            <a:endParaRPr lang="cs-CZ" dirty="0" smtClean="0"/>
          </a:p>
          <a:p>
            <a:pPr lvl="1"/>
            <a:r>
              <a:rPr lang="cs-CZ" dirty="0" smtClean="0"/>
              <a:t>Prozatím nedosaženo ničeho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27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62230-9F93-4EB8-BF8D-CB97041B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potřebujeme obchodní politiku?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CDA40-2AC1-43BE-B7F7-A25554D612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1988840"/>
            <a:ext cx="7989752" cy="4629997"/>
          </a:xfrm>
        </p:spPr>
        <p:txBody>
          <a:bodyPr/>
          <a:lstStyle/>
          <a:p>
            <a:r>
              <a:rPr lang="cs-CZ" dirty="0"/>
              <a:t>Dva hlavní důvody:</a:t>
            </a:r>
          </a:p>
          <a:p>
            <a:pPr lvl="1"/>
            <a:r>
              <a:rPr lang="cs-CZ" dirty="0"/>
              <a:t>1) EU je hlavní světový hráč</a:t>
            </a:r>
          </a:p>
          <a:p>
            <a:pPr lvl="1"/>
            <a:r>
              <a:rPr lang="cs-CZ" dirty="0"/>
              <a:t>2) globalizace mění mezinárodní prostředí</a:t>
            </a:r>
          </a:p>
          <a:p>
            <a:r>
              <a:rPr lang="cs-CZ" dirty="0" smtClean="0"/>
              <a:t>EU </a:t>
            </a:r>
            <a:r>
              <a:rPr lang="cs-CZ" dirty="0"/>
              <a:t>chce být úspěšná v celosvětovém měřítku</a:t>
            </a:r>
          </a:p>
          <a:p>
            <a:r>
              <a:rPr lang="cs-CZ" dirty="0" smtClean="0"/>
              <a:t>Základem </a:t>
            </a:r>
            <a:r>
              <a:rPr lang="cs-CZ" dirty="0"/>
              <a:t>jednotného trhu jsou obecné zásady - volný pohyb zboží, služeb, lidí a kapitálu ("čtyři svobody")</a:t>
            </a:r>
          </a:p>
        </p:txBody>
      </p:sp>
    </p:spTree>
    <p:extLst>
      <p:ext uri="{BB962C8B-B14F-4D97-AF65-F5344CB8AC3E}">
        <p14:creationId xmlns:p14="http://schemas.microsoft.com/office/powerpoint/2010/main" val="4215908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WTO">
            <a:extLst>
              <a:ext uri="{FF2B5EF4-FFF2-40B4-BE49-F238E27FC236}">
                <a16:creationId xmlns:a16="http://schemas.microsoft.com/office/drawing/2014/main" id="{9B59B22B-DED2-4B50-9A6E-AA7F6F15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522193" cy="25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99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0CB03-904D-4097-B845-87781C92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CD3114-39C2-479B-9283-F91715AD41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4795" y="1899776"/>
            <a:ext cx="7989752" cy="4970565"/>
          </a:xfrm>
        </p:spPr>
        <p:txBody>
          <a:bodyPr>
            <a:normAutofit/>
          </a:bodyPr>
          <a:lstStyle/>
          <a:p>
            <a:r>
              <a:rPr lang="cs-CZ" dirty="0"/>
              <a:t>Světová obchodní organizace (WTO) je </a:t>
            </a:r>
            <a:r>
              <a:rPr lang="cs-CZ" dirty="0" smtClean="0"/>
              <a:t>celosvětová </a:t>
            </a:r>
            <a:r>
              <a:rPr lang="cs-CZ" dirty="0"/>
              <a:t>mezinárodní organizace zabývající se pravidly </a:t>
            </a:r>
            <a:r>
              <a:rPr lang="cs-CZ" dirty="0" smtClean="0"/>
              <a:t>obchodu</a:t>
            </a:r>
            <a:endParaRPr lang="cs-CZ" dirty="0"/>
          </a:p>
          <a:p>
            <a:r>
              <a:rPr lang="cs-CZ" dirty="0" smtClean="0"/>
              <a:t>Založeno 1995 </a:t>
            </a:r>
            <a:r>
              <a:rPr lang="cs-CZ" dirty="0"/>
              <a:t>- dříve GATT (Všeobecná dohoda o clech a obchodu) </a:t>
            </a:r>
            <a:endParaRPr lang="cs-CZ" dirty="0" smtClean="0"/>
          </a:p>
          <a:p>
            <a:r>
              <a:rPr lang="cs-CZ" dirty="0" smtClean="0"/>
              <a:t>Členství</a:t>
            </a:r>
            <a:r>
              <a:rPr lang="cs-CZ" dirty="0"/>
              <a:t>: 164 zemí</a:t>
            </a:r>
          </a:p>
          <a:p>
            <a:r>
              <a:rPr lang="cs-CZ" dirty="0"/>
              <a:t>Funkce: Správa obchodních dohod WTO,  fórum pro obchodní jednání, řešení obchodních sporů, monitorování národních obchodních politik, technická pomoc a školení pro rozvojové země, spolupráce s dalšími mezinárodními </a:t>
            </a:r>
            <a:r>
              <a:rPr lang="cs-CZ" dirty="0" smtClean="0"/>
              <a:t>organizacemi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548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</a:t>
            </a:r>
            <a:r>
              <a:rPr lang="cs-CZ" dirty="0" smtClean="0"/>
              <a:t>liberalizace světového obchodu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EU jako "šampión multilateralismu„</a:t>
            </a:r>
          </a:p>
          <a:p>
            <a:r>
              <a:rPr lang="cs-CZ" dirty="0"/>
              <a:t>"Vše kromě zbraní" - preferenční přístup k 48 nejméně rozvinutým zemím</a:t>
            </a:r>
          </a:p>
          <a:p>
            <a:pPr lvl="1"/>
            <a:r>
              <a:rPr lang="cs-CZ" dirty="0"/>
              <a:t>poskytuje úplný bezcelní a </a:t>
            </a:r>
            <a:r>
              <a:rPr lang="cs-CZ" dirty="0" err="1"/>
              <a:t>bezkvótový</a:t>
            </a:r>
            <a:r>
              <a:rPr lang="cs-CZ" dirty="0"/>
              <a:t> přístup na jednotný trh EU pro všechny produkty (kromě zbraní).</a:t>
            </a:r>
          </a:p>
          <a:p>
            <a:r>
              <a:rPr lang="cs-CZ" dirty="0"/>
              <a:t>CAP jako stále velký problém - velmi těžké vyřešit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174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DC50D-A379-4C48-BDC3-2DB684FA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před WTO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2DBC69-8FF4-4A90-B9B8-2A0D4D9F7D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Řešení obchodních sporů je jednou z hlavních činností WTO.</a:t>
            </a:r>
          </a:p>
          <a:p>
            <a:r>
              <a:rPr lang="cs-CZ" dirty="0"/>
              <a:t>Spor se objevuje tehdy, když se členská vláda domnívá, že další členská vláda porušuje dohodu nebo závazky WTO</a:t>
            </a:r>
          </a:p>
          <a:p>
            <a:r>
              <a:rPr lang="cs-CZ" dirty="0"/>
              <a:t>Od roku 1995 přes 500 sporů</a:t>
            </a:r>
          </a:p>
          <a:p>
            <a:r>
              <a:rPr lang="cs-CZ" dirty="0"/>
              <a:t>EU často žalobce a </a:t>
            </a:r>
            <a:r>
              <a:rPr lang="cs-CZ" dirty="0" smtClean="0"/>
              <a:t>žalovaný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60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206015"/>
          </a:xfrm>
        </p:spPr>
      </p:pic>
    </p:spTree>
    <p:extLst>
      <p:ext uri="{BB962C8B-B14F-4D97-AF65-F5344CB8AC3E}">
        <p14:creationId xmlns:p14="http://schemas.microsoft.com/office/powerpoint/2010/main" val="3659241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1A4D4-EEFB-45DE-9D19-D1BB2444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Banánové války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74D579-118A-4592-BE02-DC1E1ED77D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Unie chtěla ochránit malé pěstitele v bývalých koloniích v Africe a </a:t>
            </a:r>
            <a:r>
              <a:rPr lang="cs-CZ" dirty="0" smtClean="0"/>
              <a:t>Karibiku</a:t>
            </a:r>
            <a:r>
              <a:rPr lang="cs-CZ" dirty="0"/>
              <a:t>.</a:t>
            </a:r>
          </a:p>
          <a:p>
            <a:r>
              <a:rPr lang="cs-CZ" dirty="0"/>
              <a:t>2012 - Zástupci EU a deseti latinskoamerických zemí (Brazílie, Kolumbie, </a:t>
            </a:r>
            <a:r>
              <a:rPr lang="cs-CZ" dirty="0" err="1"/>
              <a:t>Costa</a:t>
            </a:r>
            <a:r>
              <a:rPr lang="cs-CZ" dirty="0"/>
              <a:t> </a:t>
            </a:r>
            <a:r>
              <a:rPr lang="cs-CZ" dirty="0" err="1"/>
              <a:t>Rica</a:t>
            </a:r>
            <a:r>
              <a:rPr lang="cs-CZ" dirty="0"/>
              <a:t>, Ekvádor, Guatemala, Honduras, Mexiko, Nikaragua, Panama, Venezuela) podepsali dohodu, která ukončila dvě dekády trvající spor o výši dovozních cel EU na banány. 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585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Hormone </a:t>
            </a:r>
            <a:r>
              <a:rPr lang="cs-CZ" dirty="0" err="1" smtClean="0"/>
              <a:t>beef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Letitý spor o hovězí maso – v USA užívány růstové hormony – EU zakazuje</a:t>
            </a:r>
          </a:p>
          <a:p>
            <a:r>
              <a:rPr lang="cs-CZ" dirty="0" smtClean="0"/>
              <a:t>Dostalo se před WTO</a:t>
            </a:r>
          </a:p>
          <a:p>
            <a:r>
              <a:rPr lang="cs-CZ" dirty="0" smtClean="0"/>
              <a:t>WTO rozhodla, že není dostatek důkazů, že by škodilo</a:t>
            </a:r>
          </a:p>
          <a:p>
            <a:r>
              <a:rPr lang="cs-CZ" dirty="0" smtClean="0"/>
              <a:t>Spor se ale táhl dál, vyřešeno 2019 navýšením kvót pro USA, ale na nehormonové maso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679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G 20">
            <a:extLst>
              <a:ext uri="{FF2B5EF4-FFF2-40B4-BE49-F238E27FC236}">
                <a16:creationId xmlns:a16="http://schemas.microsoft.com/office/drawing/2014/main" id="{5D32CAA2-1624-46CB-8B2A-C9DDC2AF0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996770" cy="532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81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5914" y="1988840"/>
            <a:ext cx="7989752" cy="4629997"/>
          </a:xfrm>
        </p:spPr>
        <p:txBody>
          <a:bodyPr>
            <a:normAutofit/>
          </a:bodyPr>
          <a:lstStyle/>
          <a:p>
            <a:r>
              <a:rPr lang="cs-CZ" dirty="0"/>
              <a:t>20 hlavních ekonomik na světě</a:t>
            </a:r>
          </a:p>
          <a:p>
            <a:r>
              <a:rPr lang="cs-CZ" dirty="0"/>
              <a:t>Od roku 2009 nahrazuje skupinu G8 jako hlavní ekonomickou radu důležitých ekonomik</a:t>
            </a:r>
          </a:p>
          <a:p>
            <a:r>
              <a:rPr lang="cs-CZ" dirty="0"/>
              <a:t>19 zemí plus EU</a:t>
            </a:r>
          </a:p>
          <a:p>
            <a:r>
              <a:rPr lang="cs-CZ" dirty="0"/>
              <a:t>EU je jediným nestátním účastníkem mezi nejvýkonnějšími ekonomikami </a:t>
            </a:r>
            <a:r>
              <a:rPr lang="cs-CZ" dirty="0" smtClean="0"/>
              <a:t>světa</a:t>
            </a:r>
            <a:endParaRPr lang="cs-CZ" dirty="0"/>
          </a:p>
          <a:p>
            <a:r>
              <a:rPr lang="cs-CZ" dirty="0"/>
              <a:t>EU častěji nechává své členy mluvit, raději koordinuje pozice a zastupuje zájmy zemí v bloku, které nemají místo</a:t>
            </a:r>
          </a:p>
          <a:p>
            <a:r>
              <a:rPr lang="cs-CZ" dirty="0" smtClean="0"/>
              <a:t>Různící se pohledy EU, USA, Čína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20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jako </a:t>
            </a:r>
            <a:r>
              <a:rPr lang="cs-CZ" dirty="0" smtClean="0"/>
              <a:t>součást světové ekonomiky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1192" y="2228003"/>
            <a:ext cx="8311288" cy="4629997"/>
          </a:xfrm>
        </p:spPr>
        <p:txBody>
          <a:bodyPr>
            <a:normAutofit/>
          </a:bodyPr>
          <a:lstStyle/>
          <a:p>
            <a:r>
              <a:rPr lang="cs-CZ" dirty="0"/>
              <a:t>V roce 2007 představovala EU 30 % světového HDP</a:t>
            </a:r>
          </a:p>
          <a:p>
            <a:r>
              <a:rPr lang="cs-CZ" dirty="0" smtClean="0"/>
              <a:t>V </a:t>
            </a:r>
            <a:r>
              <a:rPr lang="cs-CZ" dirty="0"/>
              <a:t>roce 2010 to bylo pouze 25,8 % světového </a:t>
            </a:r>
            <a:r>
              <a:rPr lang="cs-CZ" dirty="0" smtClean="0"/>
              <a:t>HDP</a:t>
            </a:r>
          </a:p>
          <a:p>
            <a:r>
              <a:rPr lang="cs-CZ" dirty="0" smtClean="0"/>
              <a:t>Nyní cca 16% - propad v důsledku </a:t>
            </a:r>
            <a:r>
              <a:rPr lang="cs-CZ" dirty="0" err="1" smtClean="0"/>
              <a:t>Brexitu</a:t>
            </a:r>
            <a:endParaRPr lang="cs-CZ" dirty="0"/>
          </a:p>
          <a:p>
            <a:r>
              <a:rPr lang="cs-CZ" dirty="0" smtClean="0"/>
              <a:t>V současné době poměrně malý </a:t>
            </a:r>
            <a:r>
              <a:rPr lang="cs-CZ" dirty="0" smtClean="0"/>
              <a:t>růst – zbytek světa roste více</a:t>
            </a:r>
          </a:p>
          <a:p>
            <a:r>
              <a:rPr lang="cs-CZ" dirty="0" smtClean="0"/>
              <a:t>Dopady COVID?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30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5651766" cy="4873625"/>
          </a:xfrm>
        </p:spPr>
      </p:pic>
    </p:spTree>
    <p:extLst>
      <p:ext uri="{BB962C8B-B14F-4D97-AF65-F5344CB8AC3E}">
        <p14:creationId xmlns:p14="http://schemas.microsoft.com/office/powerpoint/2010/main" val="316003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4" y="1340768"/>
            <a:ext cx="6831231" cy="4873625"/>
          </a:xfrm>
        </p:spPr>
      </p:pic>
    </p:spTree>
    <p:extLst>
      <p:ext uri="{BB962C8B-B14F-4D97-AF65-F5344CB8AC3E}">
        <p14:creationId xmlns:p14="http://schemas.microsoft.com/office/powerpoint/2010/main" val="375949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271095" cy="4652491"/>
          </a:xfrm>
        </p:spPr>
      </p:pic>
    </p:spTree>
    <p:extLst>
      <p:ext uri="{BB962C8B-B14F-4D97-AF65-F5344CB8AC3E}">
        <p14:creationId xmlns:p14="http://schemas.microsoft.com/office/powerpoint/2010/main" val="292513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DAB3F-5E89-4DC6-AC11-668E7385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- Obchod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E29AE5-13FF-4340-A3FC-785C55F399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496944" cy="4441357"/>
          </a:xfrm>
        </p:spPr>
        <p:txBody>
          <a:bodyPr>
            <a:normAutofit/>
          </a:bodyPr>
          <a:lstStyle/>
          <a:p>
            <a:r>
              <a:rPr lang="cs-CZ" dirty="0" smtClean="0"/>
              <a:t>S </a:t>
            </a:r>
            <a:r>
              <a:rPr lang="cs-CZ" dirty="0"/>
              <a:t>7% světové populace představuje obchod se zbytkem světa okolo </a:t>
            </a:r>
            <a:r>
              <a:rPr lang="cs-CZ" dirty="0" smtClean="0"/>
              <a:t>15% </a:t>
            </a:r>
            <a:r>
              <a:rPr lang="cs-CZ" dirty="0"/>
              <a:t>celosvětového </a:t>
            </a:r>
            <a:r>
              <a:rPr lang="cs-CZ" dirty="0" smtClean="0"/>
              <a:t>obchodu.</a:t>
            </a:r>
            <a:endParaRPr lang="cs-CZ" dirty="0"/>
          </a:p>
          <a:p>
            <a:r>
              <a:rPr lang="cs-CZ" dirty="0" smtClean="0"/>
              <a:t>Okolo 60% celkového </a:t>
            </a:r>
            <a:r>
              <a:rPr lang="cs-CZ" dirty="0"/>
              <a:t>obchodu EU se uskutečňuje s ostatními zeměmi </a:t>
            </a:r>
            <a:r>
              <a:rPr lang="cs-CZ" dirty="0" smtClean="0"/>
              <a:t>EU</a:t>
            </a:r>
            <a:endParaRPr lang="cs-CZ" dirty="0"/>
          </a:p>
          <a:p>
            <a:r>
              <a:rPr lang="cs-CZ" dirty="0"/>
              <a:t>EU je jedním z největších světových hráčů mezinárodního obchodu vedle USA a </a:t>
            </a:r>
            <a:r>
              <a:rPr lang="cs-CZ" dirty="0" smtClean="0"/>
              <a:t>Číny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78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512253" cy="4673252"/>
          </a:xfrm>
        </p:spPr>
      </p:pic>
    </p:spTree>
    <p:extLst>
      <p:ext uri="{BB962C8B-B14F-4D97-AF65-F5344CB8AC3E}">
        <p14:creationId xmlns:p14="http://schemas.microsoft.com/office/powerpoint/2010/main" val="2498992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2662</TotalTime>
  <Words>1357</Words>
  <Application>Microsoft Office PowerPoint</Application>
  <PresentationFormat>Předvádění na obrazovce (4:3)</PresentationFormat>
  <Paragraphs>161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Century Schoolbook</vt:lpstr>
      <vt:lpstr>Wingdings</vt:lpstr>
      <vt:lpstr>Wingdings 2</vt:lpstr>
      <vt:lpstr>Arkýř</vt:lpstr>
      <vt:lpstr>EU ve Světové ekonomice </vt:lpstr>
      <vt:lpstr>EU a hospodářství</vt:lpstr>
      <vt:lpstr>Proč potřebujeme obchodní politiku?</vt:lpstr>
      <vt:lpstr>EU jako součást světové ekonomiky</vt:lpstr>
      <vt:lpstr>Prezentace aplikace PowerPoint</vt:lpstr>
      <vt:lpstr>Prezentace aplikace PowerPoint</vt:lpstr>
      <vt:lpstr>Prezentace aplikace PowerPoint</vt:lpstr>
      <vt:lpstr>EU - Obchod</vt:lpstr>
      <vt:lpstr>Prezentace aplikace PowerPoint</vt:lpstr>
      <vt:lpstr>Globální systém</vt:lpstr>
      <vt:lpstr>Volný trh</vt:lpstr>
      <vt:lpstr>Prezentace aplikace PowerPoint</vt:lpstr>
      <vt:lpstr>Prezentace aplikace PowerPoint</vt:lpstr>
      <vt:lpstr>Prezentace aplikace PowerPoint</vt:lpstr>
      <vt:lpstr>Prezentace aplikace PowerPoint</vt:lpstr>
      <vt:lpstr>Pozice EU ve světové ekonomice</vt:lpstr>
      <vt:lpstr>Prezentace aplikace PowerPoint</vt:lpstr>
      <vt:lpstr>Historický vývoj</vt:lpstr>
      <vt:lpstr>Instituce </vt:lpstr>
      <vt:lpstr>Obchodní politika EU</vt:lpstr>
      <vt:lpstr>Lisabonská smlouva</vt:lpstr>
      <vt:lpstr>Policy-making – ve zkratce</vt:lpstr>
      <vt:lpstr>Obchodní politika</vt:lpstr>
      <vt:lpstr>Instrumenty obchodní politiky</vt:lpstr>
      <vt:lpstr>Obchodní dohody</vt:lpstr>
      <vt:lpstr>Trade for All – strategie EU</vt:lpstr>
      <vt:lpstr>Prezentace aplikace PowerPoint</vt:lpstr>
      <vt:lpstr>CETA</vt:lpstr>
      <vt:lpstr>TiSA</vt:lpstr>
      <vt:lpstr>Prezentace aplikace PowerPoint</vt:lpstr>
      <vt:lpstr>WTO</vt:lpstr>
      <vt:lpstr>EU a liberalizace světového obchodu</vt:lpstr>
      <vt:lpstr>Spory před WTO</vt:lpstr>
      <vt:lpstr>Prezentace aplikace PowerPoint</vt:lpstr>
      <vt:lpstr>Banánové války</vt:lpstr>
      <vt:lpstr>Hormone beef</vt:lpstr>
      <vt:lpstr>Prezentace aplikace PowerPoint</vt:lpstr>
      <vt:lpstr>G20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Uzivatel</cp:lastModifiedBy>
  <cp:revision>123</cp:revision>
  <dcterms:created xsi:type="dcterms:W3CDTF">2014-03-16T11:05:58Z</dcterms:created>
  <dcterms:modified xsi:type="dcterms:W3CDTF">2021-12-02T08:40:19Z</dcterms:modified>
</cp:coreProperties>
</file>