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5" r:id="rId4"/>
    <p:sldId id="259" r:id="rId5"/>
    <p:sldId id="279" r:id="rId6"/>
    <p:sldId id="262" r:id="rId7"/>
    <p:sldId id="264" r:id="rId8"/>
    <p:sldId id="261" r:id="rId9"/>
    <p:sldId id="265" r:id="rId10"/>
    <p:sldId id="260" r:id="rId11"/>
    <p:sldId id="267" r:id="rId12"/>
    <p:sldId id="284" r:id="rId13"/>
    <p:sldId id="269" r:id="rId14"/>
    <p:sldId id="270" r:id="rId15"/>
    <p:sldId id="280" r:id="rId16"/>
    <p:sldId id="281" r:id="rId17"/>
    <p:sldId id="282" r:id="rId18"/>
    <p:sldId id="268" r:id="rId19"/>
    <p:sldId id="266" r:id="rId20"/>
    <p:sldId id="271" r:id="rId21"/>
    <p:sldId id="272" r:id="rId22"/>
    <p:sldId id="263" r:id="rId23"/>
    <p:sldId id="273" r:id="rId24"/>
    <p:sldId id="274" r:id="rId25"/>
    <p:sldId id="275" r:id="rId26"/>
    <p:sldId id="277" r:id="rId27"/>
    <p:sldId id="276" r:id="rId28"/>
    <p:sldId id="278" r:id="rId29"/>
    <p:sldId id="283" r:id="rId30"/>
    <p:sldId id="28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5" autoAdjust="0"/>
    <p:restoredTop sz="94660"/>
  </p:normalViewPr>
  <p:slideViewPr>
    <p:cSldViewPr>
      <p:cViewPr varScale="1">
        <p:scale>
          <a:sx n="109" d="100"/>
          <a:sy n="109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5027FD2-8189-41B4-B38A-829CA083CD35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027FD2-8189-41B4-B38A-829CA083CD35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5027FD2-8189-41B4-B38A-829CA083CD35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027FD2-8189-41B4-B38A-829CA083CD35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027FD2-8189-41B4-B38A-829CA083CD35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027FD2-8189-41B4-B38A-829CA083CD35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027FD2-8189-41B4-B38A-829CA083CD35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Vývoj evropské zahraniční a bezpečnostní politiky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Září </a:t>
            </a:r>
            <a:r>
              <a:rPr lang="cs-CZ" dirty="0" smtClean="0"/>
              <a:t>2021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politická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Změna ve Francii, nově nastoupil </a:t>
            </a:r>
            <a:r>
              <a:rPr lang="cs-CZ" dirty="0" err="1" smtClean="0"/>
              <a:t>Pompidou</a:t>
            </a:r>
            <a:endParaRPr lang="cs-CZ" dirty="0" smtClean="0"/>
          </a:p>
          <a:p>
            <a:r>
              <a:rPr lang="cs-CZ" dirty="0" smtClean="0"/>
              <a:t>1970 – </a:t>
            </a:r>
            <a:r>
              <a:rPr lang="cs-CZ" dirty="0" err="1" smtClean="0"/>
              <a:t>Davignonova</a:t>
            </a:r>
            <a:r>
              <a:rPr lang="cs-CZ" dirty="0" smtClean="0"/>
              <a:t> zpráva</a:t>
            </a:r>
          </a:p>
          <a:p>
            <a:r>
              <a:rPr lang="cs-CZ" dirty="0" smtClean="0"/>
              <a:t>V souvislosti prohloubením EHS (jeden z </a:t>
            </a:r>
            <a:r>
              <a:rPr lang="cs-CZ" dirty="0" err="1" smtClean="0"/>
              <a:t>Pompiduových</a:t>
            </a:r>
            <a:r>
              <a:rPr lang="cs-CZ" dirty="0" smtClean="0"/>
              <a:t> bodů)</a:t>
            </a:r>
          </a:p>
          <a:p>
            <a:r>
              <a:rPr lang="cs-CZ" dirty="0" smtClean="0"/>
              <a:t>Výrazně mezivládní charakter</a:t>
            </a:r>
          </a:p>
          <a:p>
            <a:r>
              <a:rPr lang="cs-CZ" dirty="0" smtClean="0"/>
              <a:t>Vyloučeny otázky obrany a bezpečnosti, týkala se jen zahraniční politiky</a:t>
            </a:r>
          </a:p>
          <a:p>
            <a:r>
              <a:rPr lang="cs-CZ" dirty="0" smtClean="0"/>
              <a:t>Princip vzájemného setkávání ministrů zahraničí</a:t>
            </a:r>
          </a:p>
          <a:p>
            <a:r>
              <a:rPr lang="cs-CZ" dirty="0" smtClean="0"/>
              <a:t>Princip konzultace významných zahraničněpolitických témat</a:t>
            </a:r>
          </a:p>
          <a:p>
            <a:r>
              <a:rPr lang="cs-CZ" dirty="0" smtClean="0"/>
              <a:t>Rozpracováno Kodaňskou zprávou z roku 1973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Fungování 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Princip vzájemného setkávání ministrů zahraničí (předsednická země)</a:t>
            </a:r>
          </a:p>
          <a:p>
            <a:r>
              <a:rPr lang="cs-CZ" dirty="0" smtClean="0"/>
              <a:t>Princip konzultace významných zahraničněpolitických témat</a:t>
            </a:r>
          </a:p>
          <a:p>
            <a:r>
              <a:rPr lang="cs-CZ" dirty="0" smtClean="0"/>
              <a:t>Potřeba jednomyslnosti</a:t>
            </a:r>
          </a:p>
          <a:p>
            <a:r>
              <a:rPr lang="cs-CZ" dirty="0" smtClean="0"/>
              <a:t>Neexistence zázemí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rozšíření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roce 1973 přistoupení VB, Irska a Dánska</a:t>
            </a:r>
          </a:p>
          <a:p>
            <a:r>
              <a:rPr lang="cs-CZ" dirty="0" smtClean="0"/>
              <a:t>S VB přichází těžká váha a také rozšíření teritoriálního </a:t>
            </a:r>
            <a:r>
              <a:rPr lang="cs-CZ" dirty="0" smtClean="0"/>
              <a:t>zaměření – vazby na </a:t>
            </a:r>
            <a:r>
              <a:rPr lang="cs-CZ" dirty="0" err="1" smtClean="0"/>
              <a:t>Commonwealth</a:t>
            </a:r>
            <a:endParaRPr lang="cs-CZ" dirty="0" smtClean="0"/>
          </a:p>
          <a:p>
            <a:r>
              <a:rPr lang="cs-CZ" dirty="0" smtClean="0"/>
              <a:t>Jistá protiváha k zaměření na bývalé francouzské kolonie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450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Institucionalizována v roce 1974</a:t>
            </a:r>
          </a:p>
          <a:p>
            <a:r>
              <a:rPr lang="cs-CZ" dirty="0" smtClean="0"/>
              <a:t>Nový aktér na poli zahraniční politiky</a:t>
            </a:r>
          </a:p>
          <a:p>
            <a:r>
              <a:rPr lang="cs-CZ" dirty="0" smtClean="0"/>
              <a:t>Postupně nabírala čím dál důležitější </a:t>
            </a:r>
            <a:r>
              <a:rPr lang="cs-CZ" dirty="0" smtClean="0"/>
              <a:t>postavení</a:t>
            </a:r>
          </a:p>
          <a:p>
            <a:r>
              <a:rPr lang="cs-CZ" dirty="0" smtClean="0"/>
              <a:t>S ohledem na složení vysoký mandát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Gymnich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Neformální setkání ministrů zahraničí</a:t>
            </a:r>
          </a:p>
          <a:p>
            <a:r>
              <a:rPr lang="cs-CZ" dirty="0" smtClean="0"/>
              <a:t>Od roku 1974, pojmenován dle německého zámku, kde se konalo poprvé</a:t>
            </a:r>
          </a:p>
          <a:p>
            <a:r>
              <a:rPr lang="cs-CZ" dirty="0" smtClean="0"/>
              <a:t>Větší prostor pro projednání problematik</a:t>
            </a:r>
          </a:p>
          <a:p>
            <a:r>
              <a:rPr lang="cs-CZ" dirty="0" smtClean="0"/>
              <a:t>Každé předsednictví koná jeden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16832"/>
            <a:ext cx="7467600" cy="3584448"/>
          </a:xfrm>
        </p:spPr>
      </p:pic>
    </p:spTree>
    <p:extLst>
      <p:ext uri="{BB962C8B-B14F-4D97-AF65-F5344CB8AC3E}">
        <p14:creationId xmlns:p14="http://schemas.microsoft.com/office/powerpoint/2010/main" val="3500164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772816"/>
            <a:ext cx="5715000" cy="3800475"/>
          </a:xfrm>
        </p:spPr>
      </p:pic>
    </p:spTree>
    <p:extLst>
      <p:ext uri="{BB962C8B-B14F-4D97-AF65-F5344CB8AC3E}">
        <p14:creationId xmlns:p14="http://schemas.microsoft.com/office/powerpoint/2010/main" val="4120170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84784"/>
            <a:ext cx="6498166" cy="4873625"/>
          </a:xfrm>
        </p:spPr>
      </p:pic>
    </p:spTree>
    <p:extLst>
      <p:ext uri="{BB962C8B-B14F-4D97-AF65-F5344CB8AC3E}">
        <p14:creationId xmlns:p14="http://schemas.microsoft.com/office/powerpoint/2010/main" val="3241477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Londýnská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1981</a:t>
            </a:r>
          </a:p>
          <a:p>
            <a:r>
              <a:rPr lang="cs-CZ" dirty="0" smtClean="0"/>
              <a:t>Vymezení vztahu k EP – informování alespoň jednou za půl roku </a:t>
            </a:r>
          </a:p>
          <a:p>
            <a:r>
              <a:rPr lang="cs-CZ" dirty="0" smtClean="0"/>
              <a:t>Mechanismus rychlé reakce pro případ krize – setkání do 48 hodin</a:t>
            </a:r>
            <a:endParaRPr lang="cs-CZ" dirty="0"/>
          </a:p>
          <a:p>
            <a:r>
              <a:rPr lang="cs-CZ" dirty="0" smtClean="0"/>
              <a:t>Reakce na absenci „institucionální paměti“ – vytvoření administrativního zázemí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Genscher</a:t>
            </a:r>
            <a:r>
              <a:rPr lang="cs-CZ" dirty="0" smtClean="0"/>
              <a:t>-</a:t>
            </a:r>
            <a:r>
              <a:rPr lang="cs-CZ" dirty="0" err="1" smtClean="0"/>
              <a:t>Colombova</a:t>
            </a:r>
            <a:r>
              <a:rPr lang="cs-CZ" dirty="0" smtClean="0"/>
              <a:t> iniciativa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Rok 1981</a:t>
            </a:r>
          </a:p>
          <a:p>
            <a:r>
              <a:rPr lang="cs-CZ" dirty="0" smtClean="0"/>
              <a:t>Iniciativa </a:t>
            </a:r>
            <a:r>
              <a:rPr lang="cs-CZ" dirty="0" smtClean="0"/>
              <a:t>vychází z Itálie a Německa</a:t>
            </a:r>
          </a:p>
          <a:p>
            <a:r>
              <a:rPr lang="cs-CZ" dirty="0" smtClean="0"/>
              <a:t>Zahrnovala </a:t>
            </a:r>
            <a:r>
              <a:rPr lang="cs-CZ" dirty="0" smtClean="0"/>
              <a:t>i oblast zahraničních vztahů</a:t>
            </a:r>
          </a:p>
          <a:p>
            <a:r>
              <a:rPr lang="cs-CZ" dirty="0" smtClean="0"/>
              <a:t>Pokus o rozšíření EPS i o </a:t>
            </a:r>
            <a:r>
              <a:rPr lang="cs-CZ" dirty="0" smtClean="0"/>
              <a:t>obranné otázky</a:t>
            </a:r>
            <a:endParaRPr lang="cs-CZ" dirty="0" smtClean="0"/>
          </a:p>
          <a:p>
            <a:r>
              <a:rPr lang="cs-CZ" dirty="0" smtClean="0"/>
              <a:t>Neúspěšné, ale v roce 1984 na ni navázala Římská deklarace – zaměřena na posílení bezpečnosti v Evropě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rovina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Velmi záhy vznik rozkolu mezi západem a východem</a:t>
            </a:r>
          </a:p>
          <a:p>
            <a:r>
              <a:rPr lang="cs-CZ" dirty="0" smtClean="0"/>
              <a:t>Podpis </a:t>
            </a:r>
            <a:r>
              <a:rPr lang="cs-CZ" dirty="0" smtClean="0"/>
              <a:t>Bruselské dohody (1948) – FRA, VB, Benelux</a:t>
            </a:r>
          </a:p>
          <a:p>
            <a:r>
              <a:rPr lang="cs-CZ" dirty="0" smtClean="0"/>
              <a:t>Vznik NATO (1949) – </a:t>
            </a:r>
            <a:r>
              <a:rPr lang="cs-CZ" dirty="0" err="1" smtClean="0"/>
              <a:t>zajištení</a:t>
            </a:r>
            <a:r>
              <a:rPr lang="cs-CZ" dirty="0" smtClean="0"/>
              <a:t> silné poválečné prezence USA v Evropě</a:t>
            </a:r>
          </a:p>
          <a:p>
            <a:r>
              <a:rPr lang="cs-CZ" dirty="0" smtClean="0"/>
              <a:t>Přesun garance evropské bezpečnosti na USA (další role po </a:t>
            </a:r>
            <a:r>
              <a:rPr lang="cs-CZ" dirty="0" err="1" smtClean="0"/>
              <a:t>Marshallově</a:t>
            </a:r>
            <a:r>
              <a:rPr lang="cs-CZ" dirty="0" smtClean="0"/>
              <a:t> plánu)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Institucionalizace</a:t>
            </a:r>
            <a:r>
              <a:rPr lang="cs-CZ" dirty="0" smtClean="0"/>
              <a:t> EPS</a:t>
            </a:r>
          </a:p>
          <a:p>
            <a:r>
              <a:rPr lang="cs-CZ" dirty="0" smtClean="0"/>
              <a:t>Ve skutečnosti málo změnil na </a:t>
            </a:r>
            <a:r>
              <a:rPr lang="cs-CZ" dirty="0" smtClean="0"/>
              <a:t>charakteru spolupráce v oblasti zahraniční politiky</a:t>
            </a:r>
            <a:endParaRPr lang="cs-CZ" dirty="0" smtClean="0"/>
          </a:p>
          <a:p>
            <a:r>
              <a:rPr lang="cs-CZ" dirty="0" smtClean="0"/>
              <a:t>Problém konzistence</a:t>
            </a:r>
          </a:p>
          <a:p>
            <a:r>
              <a:rPr lang="cs-CZ" dirty="0" smtClean="0"/>
              <a:t>Přetrvává problém „dvou nohou“ – politické </a:t>
            </a:r>
            <a:r>
              <a:rPr lang="cs-CZ" dirty="0" err="1" smtClean="0"/>
              <a:t>vs</a:t>
            </a:r>
            <a:r>
              <a:rPr lang="cs-CZ" dirty="0" smtClean="0"/>
              <a:t> ekonomické vztahy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Úspěchy a neúspěchy 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Evropsko-arabský dialog</a:t>
            </a:r>
          </a:p>
          <a:p>
            <a:r>
              <a:rPr lang="cs-CZ" dirty="0" smtClean="0"/>
              <a:t>Kompaktnější pozice v rámci OSN</a:t>
            </a:r>
          </a:p>
          <a:p>
            <a:r>
              <a:rPr lang="cs-CZ" dirty="0" smtClean="0"/>
              <a:t>Válka o Falklandy (sankce na Argentinu)</a:t>
            </a:r>
            <a:endParaRPr lang="cs-CZ" dirty="0"/>
          </a:p>
          <a:p>
            <a:r>
              <a:rPr lang="cs-CZ" dirty="0" smtClean="0"/>
              <a:t>Problém vyhýbání se kontroverzním tématům</a:t>
            </a:r>
          </a:p>
          <a:p>
            <a:r>
              <a:rPr lang="cs-CZ" dirty="0" smtClean="0"/>
              <a:t>Nebyla </a:t>
            </a:r>
            <a:r>
              <a:rPr lang="cs-CZ" dirty="0" smtClean="0"/>
              <a:t>to funkční </a:t>
            </a:r>
            <a:r>
              <a:rPr lang="cs-CZ" dirty="0" smtClean="0"/>
              <a:t>společná zahraniční </a:t>
            </a:r>
            <a:r>
              <a:rPr lang="cs-CZ" dirty="0" smtClean="0"/>
              <a:t>politika, ale spíše pokus o koordinaci národních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SZBP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Maastrichtská smlouva</a:t>
            </a:r>
          </a:p>
          <a:p>
            <a:r>
              <a:rPr lang="cs-CZ" dirty="0" err="1" smtClean="0"/>
              <a:t>Racio</a:t>
            </a:r>
            <a:r>
              <a:rPr lang="cs-CZ" dirty="0" smtClean="0"/>
              <a:t>:</a:t>
            </a:r>
          </a:p>
          <a:p>
            <a:r>
              <a:rPr lang="cs-CZ" dirty="0" smtClean="0"/>
              <a:t>1) Změna mezinárodního prostředí po konci studené války</a:t>
            </a:r>
          </a:p>
          <a:p>
            <a:r>
              <a:rPr lang="cs-CZ" dirty="0" smtClean="0"/>
              <a:t>2) Stažení velkého množství amerických jednotek z Evropy</a:t>
            </a:r>
          </a:p>
          <a:p>
            <a:r>
              <a:rPr lang="cs-CZ" dirty="0" smtClean="0"/>
              <a:t>3) Snaha posílit politickou identitu evropské integrace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Kroky k SZBP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Belgické memorandum v březnu 1990</a:t>
            </a:r>
          </a:p>
          <a:p>
            <a:r>
              <a:rPr lang="cs-CZ" dirty="0" smtClean="0"/>
              <a:t>Společné prohlášení </a:t>
            </a:r>
            <a:r>
              <a:rPr lang="cs-CZ" dirty="0" err="1" smtClean="0"/>
              <a:t>Mitteranda</a:t>
            </a:r>
            <a:r>
              <a:rPr lang="cs-CZ" dirty="0" smtClean="0"/>
              <a:t> a </a:t>
            </a:r>
            <a:r>
              <a:rPr lang="cs-CZ" dirty="0" err="1" smtClean="0"/>
              <a:t>Kohla</a:t>
            </a:r>
            <a:r>
              <a:rPr lang="cs-CZ" dirty="0" smtClean="0"/>
              <a:t> v dubnu 1990</a:t>
            </a:r>
          </a:p>
          <a:p>
            <a:r>
              <a:rPr lang="cs-CZ" dirty="0" smtClean="0"/>
              <a:t>Plán propojit ZEU a Společenství ještě před IGC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IGC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Otázka, jak </a:t>
            </a:r>
            <a:r>
              <a:rPr lang="cs-CZ" dirty="0" err="1" smtClean="0"/>
              <a:t>zainkorporovat</a:t>
            </a:r>
            <a:r>
              <a:rPr lang="cs-CZ" dirty="0" smtClean="0"/>
              <a:t> nové oblasti do fungování integrace</a:t>
            </a:r>
          </a:p>
          <a:p>
            <a:r>
              <a:rPr lang="cs-CZ" dirty="0" smtClean="0"/>
              <a:t>Unitární přístup?</a:t>
            </a:r>
          </a:p>
          <a:p>
            <a:r>
              <a:rPr lang="cs-CZ" dirty="0" smtClean="0"/>
              <a:t>Spor minimalistů </a:t>
            </a:r>
            <a:r>
              <a:rPr lang="cs-CZ" dirty="0" err="1" smtClean="0"/>
              <a:t>vs</a:t>
            </a:r>
            <a:r>
              <a:rPr lang="cs-CZ" dirty="0" smtClean="0"/>
              <a:t> maximalistů</a:t>
            </a:r>
          </a:p>
          <a:p>
            <a:r>
              <a:rPr lang="cs-CZ" dirty="0" smtClean="0"/>
              <a:t>Nakonec pilířový přístup – kompromisní charakter se zřejmými limity</a:t>
            </a:r>
          </a:p>
          <a:p>
            <a:r>
              <a:rPr lang="cs-CZ" dirty="0" smtClean="0"/>
              <a:t>Sporné body – hlasování, financování, role ZEU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Maastricht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8240701" cy="5886215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fungovala </a:t>
            </a:r>
            <a:r>
              <a:rPr lang="cs-CZ" dirty="0" smtClean="0"/>
              <a:t>SZBP po Maastrichtu?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Koordinátorem ER</a:t>
            </a:r>
          </a:p>
          <a:p>
            <a:r>
              <a:rPr lang="cs-CZ" dirty="0" smtClean="0"/>
              <a:t>Role předsednického státu</a:t>
            </a:r>
          </a:p>
          <a:p>
            <a:r>
              <a:rPr lang="cs-CZ" dirty="0" smtClean="0"/>
              <a:t>Hlavním aktérem Rada (GAERC)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Společné akce (např. vyslání vojáků)</a:t>
            </a:r>
          </a:p>
          <a:p>
            <a:r>
              <a:rPr lang="cs-CZ" dirty="0" smtClean="0"/>
              <a:t>Společné postoje (k zemi, sankce…)</a:t>
            </a:r>
          </a:p>
          <a:p>
            <a:r>
              <a:rPr lang="cs-CZ" dirty="0" smtClean="0"/>
              <a:t>Společné strategie (Po Amsterdamu)</a:t>
            </a:r>
          </a:p>
          <a:p>
            <a:r>
              <a:rPr lang="cs-CZ" dirty="0" smtClean="0"/>
              <a:t>Konstruktivní abstence (po Amsterdamu)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Amsterdam a SZBP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Evidentní nutnost reformy</a:t>
            </a:r>
          </a:p>
          <a:p>
            <a:r>
              <a:rPr lang="cs-CZ" dirty="0" smtClean="0"/>
              <a:t>Zavedení mechanismu konstruktivní abstence</a:t>
            </a:r>
          </a:p>
          <a:p>
            <a:r>
              <a:rPr lang="cs-CZ" dirty="0" smtClean="0"/>
              <a:t>Vytvoření funkce Vysokého zmocněnce pro SZBP (</a:t>
            </a:r>
            <a:r>
              <a:rPr lang="cs-CZ" dirty="0" err="1" smtClean="0"/>
              <a:t>Mr</a:t>
            </a:r>
            <a:r>
              <a:rPr lang="cs-CZ" dirty="0" smtClean="0"/>
              <a:t>. CSFP) – vyřešení problému personifikace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news.bbc.co.uk/olmedia/300000/images/_302281_solana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97152"/>
            <a:ext cx="2857500" cy="17145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Javier</a:t>
            </a:r>
            <a:r>
              <a:rPr lang="cs-CZ" dirty="0" smtClean="0"/>
              <a:t> </a:t>
            </a:r>
            <a:r>
              <a:rPr lang="cs-CZ" dirty="0" err="1" smtClean="0"/>
              <a:t>Solana</a:t>
            </a:r>
            <a:r>
              <a:rPr lang="cs-CZ" dirty="0" smtClean="0"/>
              <a:t> </a:t>
            </a:r>
            <a:endParaRPr lang="en-GB" dirty="0"/>
          </a:p>
        </p:txBody>
      </p:sp>
      <p:pic>
        <p:nvPicPr>
          <p:cNvPr id="30722" name="Picture 2" descr="http://globalsolutions.org/files/public/images/javier%20sola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204864"/>
            <a:ext cx="5619750" cy="3162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827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86" y="846138"/>
            <a:ext cx="6991214" cy="5493097"/>
          </a:xfrm>
        </p:spPr>
      </p:pic>
    </p:spTree>
    <p:extLst>
      <p:ext uri="{BB962C8B-B14F-4D97-AF65-F5344CB8AC3E}">
        <p14:creationId xmlns:p14="http://schemas.microsoft.com/office/powerpoint/2010/main" val="6434131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Mr. CSFP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Javier </a:t>
            </a:r>
            <a:r>
              <a:rPr lang="cs-CZ" dirty="0" err="1" smtClean="0"/>
              <a:t>Solana</a:t>
            </a:r>
            <a:r>
              <a:rPr lang="cs-CZ" dirty="0" smtClean="0"/>
              <a:t> těžkou politickou váhou</a:t>
            </a:r>
          </a:p>
          <a:p>
            <a:r>
              <a:rPr lang="cs-CZ" dirty="0" smtClean="0"/>
              <a:t>Španělský ministr zahraničí, bývalý generální tajemník NATO</a:t>
            </a:r>
          </a:p>
          <a:p>
            <a:r>
              <a:rPr lang="cs-CZ" dirty="0" smtClean="0"/>
              <a:t>V roce 2003 vydána Evropská bezpečnostní strategie</a:t>
            </a:r>
          </a:p>
          <a:p>
            <a:r>
              <a:rPr lang="cs-CZ" dirty="0" smtClean="0"/>
              <a:t>Počítalo se s ním jako s prvním ministrem zahraničí EU po Ústavní smlouvě</a:t>
            </a:r>
          </a:p>
          <a:p>
            <a:r>
              <a:rPr lang="cs-CZ" dirty="0" smtClean="0"/>
              <a:t>Jedním z architektů „</a:t>
            </a:r>
            <a:r>
              <a:rPr lang="cs-CZ" dirty="0" err="1" smtClean="0"/>
              <a:t>Road</a:t>
            </a:r>
            <a:r>
              <a:rPr lang="cs-CZ" dirty="0" smtClean="0"/>
              <a:t> Map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r>
              <a:rPr lang="cs-CZ" dirty="0" smtClean="0"/>
              <a:t>“ na Blízkém východě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32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Evropské obranné společenství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Otázka co s odzbrojeným Německem?</a:t>
            </a:r>
          </a:p>
          <a:p>
            <a:r>
              <a:rPr lang="cs-CZ" dirty="0" err="1" smtClean="0"/>
              <a:t>Plevenův</a:t>
            </a:r>
            <a:r>
              <a:rPr lang="cs-CZ" dirty="0" smtClean="0"/>
              <a:t> plán – alternativa k americké vizi bezpečnosti v Evropě</a:t>
            </a:r>
          </a:p>
          <a:p>
            <a:r>
              <a:rPr lang="cs-CZ" dirty="0" smtClean="0"/>
              <a:t>Vytvoření evropské armády, která by spadala pod evropské ministerstvo zahraničí</a:t>
            </a:r>
          </a:p>
          <a:p>
            <a:r>
              <a:rPr lang="cs-CZ" dirty="0" smtClean="0"/>
              <a:t>Německá armáda měla být zcela pod kontrolou</a:t>
            </a:r>
          </a:p>
          <a:p>
            <a:r>
              <a:rPr lang="cs-CZ" dirty="0" smtClean="0"/>
              <a:t>Výsledkem jednání smlouva o EOS z května 1952</a:t>
            </a:r>
          </a:p>
          <a:p>
            <a:r>
              <a:rPr lang="cs-CZ" dirty="0" smtClean="0"/>
              <a:t>Vliv Jeana </a:t>
            </a:r>
            <a:r>
              <a:rPr lang="cs-CZ" dirty="0" err="1" smtClean="0"/>
              <a:t>Monneta</a:t>
            </a:r>
            <a:r>
              <a:rPr lang="cs-CZ" dirty="0" smtClean="0"/>
              <a:t> – </a:t>
            </a:r>
            <a:r>
              <a:rPr lang="cs-CZ" dirty="0" err="1" smtClean="0"/>
              <a:t>supranacionalizační</a:t>
            </a:r>
            <a:r>
              <a:rPr lang="cs-CZ" dirty="0" smtClean="0"/>
              <a:t> tendence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Evropské politické společenství (EPS)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Navrženo v roce </a:t>
            </a:r>
            <a:r>
              <a:rPr lang="en-GB" dirty="0" smtClean="0"/>
              <a:t>1953</a:t>
            </a:r>
          </a:p>
          <a:p>
            <a:r>
              <a:rPr lang="cs-CZ" dirty="0" smtClean="0"/>
              <a:t>Nadnárodní politické tělo </a:t>
            </a:r>
            <a:endParaRPr lang="en-GB" dirty="0" smtClean="0"/>
          </a:p>
          <a:p>
            <a:r>
              <a:rPr lang="cs-CZ" dirty="0" smtClean="0"/>
              <a:t>Vytvoření EPS spjato s vytvořením EOS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297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Pád EOS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Úspěšná ratifikace v některých státech včetně Německa</a:t>
            </a:r>
          </a:p>
          <a:p>
            <a:r>
              <a:rPr lang="cs-CZ" dirty="0" smtClean="0"/>
              <a:t>Změna vlády ve Francii</a:t>
            </a:r>
          </a:p>
          <a:p>
            <a:r>
              <a:rPr lang="cs-CZ" dirty="0" smtClean="0"/>
              <a:t>Veřejné mínění dosti rozpolcené (</a:t>
            </a:r>
            <a:r>
              <a:rPr lang="cs-CZ" dirty="0" err="1" smtClean="0"/>
              <a:t>cédist</a:t>
            </a:r>
            <a:r>
              <a:rPr lang="cs-CZ" dirty="0" smtClean="0"/>
              <a:t> vs. anti-</a:t>
            </a:r>
            <a:r>
              <a:rPr lang="cs-CZ" dirty="0" err="1" smtClean="0"/>
              <a:t>cédist</a:t>
            </a:r>
            <a:r>
              <a:rPr lang="cs-CZ" dirty="0" smtClean="0"/>
              <a:t>)</a:t>
            </a:r>
          </a:p>
          <a:p>
            <a:r>
              <a:rPr lang="cs-CZ" dirty="0"/>
              <a:t>Smrt Stalina 5. března 1953</a:t>
            </a:r>
            <a:endParaRPr lang="en-GB" dirty="0"/>
          </a:p>
          <a:p>
            <a:r>
              <a:rPr lang="cs-CZ" dirty="0"/>
              <a:t>Konec Korejské války. </a:t>
            </a:r>
            <a:r>
              <a:rPr lang="en-GB" dirty="0"/>
              <a:t>27</a:t>
            </a:r>
            <a:r>
              <a:rPr lang="cs-CZ" dirty="0"/>
              <a:t> července</a:t>
            </a:r>
            <a:r>
              <a:rPr lang="en-GB" dirty="0"/>
              <a:t> 1953</a:t>
            </a:r>
          </a:p>
          <a:p>
            <a:r>
              <a:rPr lang="en-GB" dirty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uvolnění </a:t>
            </a:r>
            <a:r>
              <a:rPr lang="cs-CZ" dirty="0" smtClean="0">
                <a:sym typeface="Wingdings" pitchFamily="2" charset="2"/>
              </a:rPr>
              <a:t>napětí </a:t>
            </a:r>
            <a:r>
              <a:rPr lang="cs-CZ" dirty="0">
                <a:sym typeface="Wingdings" pitchFamily="2" charset="2"/>
              </a:rPr>
              <a:t>v mezinárodních vztazích</a:t>
            </a:r>
            <a:r>
              <a:rPr lang="en-GB" dirty="0">
                <a:sym typeface="Wingdings" pitchFamily="2" charset="2"/>
              </a:rPr>
              <a:t> – </a:t>
            </a:r>
            <a:r>
              <a:rPr lang="cs-CZ" dirty="0">
                <a:sym typeface="Wingdings" pitchFamily="2" charset="2"/>
              </a:rPr>
              <a:t>menší tlak na </a:t>
            </a:r>
            <a:r>
              <a:rPr lang="cs-CZ" dirty="0" smtClean="0">
                <a:sym typeface="Wingdings" pitchFamily="2" charset="2"/>
              </a:rPr>
              <a:t>podepsání</a:t>
            </a:r>
            <a:endParaRPr lang="cs-CZ" dirty="0" smtClean="0"/>
          </a:p>
          <a:p>
            <a:r>
              <a:rPr lang="cs-CZ" dirty="0" smtClean="0"/>
              <a:t>Výsledkem </a:t>
            </a:r>
            <a:r>
              <a:rPr lang="cs-CZ" dirty="0" err="1" smtClean="0"/>
              <a:t>neratifikace</a:t>
            </a:r>
            <a:r>
              <a:rPr lang="cs-CZ" dirty="0" smtClean="0"/>
              <a:t> ve </a:t>
            </a:r>
            <a:r>
              <a:rPr lang="cs-CZ" dirty="0" smtClean="0"/>
              <a:t>Francii –především gaullisté</a:t>
            </a:r>
            <a:endParaRPr lang="cs-CZ" dirty="0" smtClean="0"/>
          </a:p>
          <a:p>
            <a:r>
              <a:rPr lang="cs-CZ" dirty="0" smtClean="0"/>
              <a:t>Německo vstupuje do NATO</a:t>
            </a:r>
          </a:p>
          <a:p>
            <a:r>
              <a:rPr lang="cs-CZ" dirty="0" smtClean="0"/>
              <a:t>Z bezpečnosti se stává „atlantické téma“ a v evropské integraci </a:t>
            </a:r>
            <a:r>
              <a:rPr lang="cs-CZ" dirty="0" smtClean="0"/>
              <a:t>tabu</a:t>
            </a:r>
          </a:p>
          <a:p>
            <a:r>
              <a:rPr lang="cs-CZ" dirty="0" smtClean="0"/>
              <a:t>Složitý vztah Francie a NATO pod de </a:t>
            </a:r>
            <a:r>
              <a:rPr lang="cs-CZ" dirty="0" err="1" smtClean="0"/>
              <a:t>Gaullem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Západoevropská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Vznik 1954</a:t>
            </a:r>
          </a:p>
          <a:p>
            <a:r>
              <a:rPr lang="cs-CZ" dirty="0" smtClean="0"/>
              <a:t>Rozšíření Bruselského paktu o Německo a Itálii</a:t>
            </a:r>
          </a:p>
          <a:p>
            <a:r>
              <a:rPr lang="cs-CZ" dirty="0" smtClean="0"/>
              <a:t>Vznik v souvislosti s rozšiřováním NATO o GER</a:t>
            </a:r>
          </a:p>
          <a:p>
            <a:r>
              <a:rPr lang="cs-CZ" dirty="0" smtClean="0"/>
              <a:t>Problémy ve Francii, ratifikováno až napodruhé, spojeno s hlasováním o důvěře vlády</a:t>
            </a:r>
          </a:p>
          <a:p>
            <a:r>
              <a:rPr lang="cs-CZ" dirty="0" smtClean="0"/>
              <a:t>Fungovala jako bezpečnostní platforma až do roku </a:t>
            </a:r>
            <a:r>
              <a:rPr lang="cs-CZ" dirty="0" smtClean="0"/>
              <a:t>2010, poté rozpuštěna do evropských struktur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EHS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důsledku selhání EOS/EPS se ve smlouvě o EHS zahraniční politika neobjevuje</a:t>
            </a:r>
          </a:p>
          <a:p>
            <a:r>
              <a:rPr lang="cs-CZ" dirty="0" smtClean="0"/>
              <a:t>Důležité ekonomické kompetence v ZP důsledkem společné obchodní politiky</a:t>
            </a:r>
          </a:p>
          <a:p>
            <a:r>
              <a:rPr lang="cs-CZ" dirty="0" err="1" smtClean="0"/>
              <a:t>Hallstein</a:t>
            </a:r>
            <a:r>
              <a:rPr lang="cs-CZ" dirty="0" smtClean="0"/>
              <a:t> – „Jedním z důvodů </a:t>
            </a:r>
            <a:r>
              <a:rPr lang="cs-CZ" dirty="0" err="1" smtClean="0"/>
              <a:t>vythoření</a:t>
            </a:r>
            <a:r>
              <a:rPr lang="cs-CZ" dirty="0" smtClean="0"/>
              <a:t> EHS je, aby Evropa hrála plnou roli v mezinárodních vztazích… a mluvila jedním hlasem v ekonomických vztazích se zbytkem světa“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Fouchetovy</a:t>
            </a:r>
            <a:r>
              <a:rPr lang="cs-CZ" dirty="0" smtClean="0"/>
              <a:t> plány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1961 – Návrh smlouvy o Evropské politické unii</a:t>
            </a:r>
          </a:p>
          <a:p>
            <a:r>
              <a:rPr lang="cs-CZ" dirty="0" smtClean="0"/>
              <a:t>Posílení integrace </a:t>
            </a:r>
            <a:r>
              <a:rPr lang="cs-CZ" dirty="0" smtClean="0"/>
              <a:t>o </a:t>
            </a:r>
            <a:r>
              <a:rPr lang="cs-CZ" dirty="0" smtClean="0"/>
              <a:t>zahraniční politiku a obranu</a:t>
            </a:r>
          </a:p>
          <a:p>
            <a:r>
              <a:rPr lang="cs-CZ" dirty="0" smtClean="0"/>
              <a:t>Výrazně mezivládní charakter (vliv de </a:t>
            </a:r>
            <a:r>
              <a:rPr lang="cs-CZ" dirty="0" err="1" smtClean="0"/>
              <a:t>Gaulla</a:t>
            </a:r>
            <a:r>
              <a:rPr lang="cs-CZ" dirty="0" smtClean="0"/>
              <a:t>)</a:t>
            </a:r>
          </a:p>
          <a:p>
            <a:r>
              <a:rPr lang="cs-CZ" dirty="0" smtClean="0"/>
              <a:t>Častější setkávání ministrů zahraničí</a:t>
            </a:r>
          </a:p>
          <a:p>
            <a:r>
              <a:rPr lang="cs-CZ" dirty="0" smtClean="0"/>
              <a:t>Obavy ostatních z francouzské dominance a oslabení nadnárodního prvku</a:t>
            </a:r>
          </a:p>
          <a:p>
            <a:r>
              <a:rPr lang="cs-CZ" dirty="0" smtClean="0"/>
              <a:t>Modifikace a předložení druhého plánu – též neprošel</a:t>
            </a:r>
          </a:p>
          <a:p>
            <a:r>
              <a:rPr lang="cs-CZ" dirty="0" smtClean="0"/>
              <a:t>Předzvěst krize v 60. letech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1698</TotalTime>
  <Words>868</Words>
  <Application>Microsoft Office PowerPoint</Application>
  <PresentationFormat>Předvádění na obrazovce (4:3)</PresentationFormat>
  <Paragraphs>133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Century Schoolbook</vt:lpstr>
      <vt:lpstr>Wingdings</vt:lpstr>
      <vt:lpstr>Wingdings 2</vt:lpstr>
      <vt:lpstr>Arkýř</vt:lpstr>
      <vt:lpstr>Vývoj evropské zahraniční a bezpečnostní politiky</vt:lpstr>
      <vt:lpstr>Bezpečnostní rovina</vt:lpstr>
      <vt:lpstr>Prezentace aplikace PowerPoint</vt:lpstr>
      <vt:lpstr>Evropské obranné společenství</vt:lpstr>
      <vt:lpstr>Evropské politické společenství (EPS)</vt:lpstr>
      <vt:lpstr>Pád EOS</vt:lpstr>
      <vt:lpstr>Západoevropská unie</vt:lpstr>
      <vt:lpstr>EHS</vt:lpstr>
      <vt:lpstr>Fouchetovy plány</vt:lpstr>
      <vt:lpstr>Evropská politická spolupráce</vt:lpstr>
      <vt:lpstr>Fungování EPS</vt:lpstr>
      <vt:lpstr>První rozšíření</vt:lpstr>
      <vt:lpstr>Evropská rada</vt:lpstr>
      <vt:lpstr>Gymnich</vt:lpstr>
      <vt:lpstr>Prezentace aplikace PowerPoint</vt:lpstr>
      <vt:lpstr>Prezentace aplikace PowerPoint</vt:lpstr>
      <vt:lpstr>Prezentace aplikace PowerPoint</vt:lpstr>
      <vt:lpstr>Londýnská zpráva</vt:lpstr>
      <vt:lpstr>Genscher-Colombova iniciativa</vt:lpstr>
      <vt:lpstr>JEA</vt:lpstr>
      <vt:lpstr>Úspěchy a neúspěchy EPS</vt:lpstr>
      <vt:lpstr>Vznik SZBP</vt:lpstr>
      <vt:lpstr>Kroky k SZBP</vt:lpstr>
      <vt:lpstr>IGC</vt:lpstr>
      <vt:lpstr>Prezentace aplikace PowerPoint</vt:lpstr>
      <vt:lpstr>Jak fungovala SZBP po Maastrichtu?</vt:lpstr>
      <vt:lpstr>Nástroje</vt:lpstr>
      <vt:lpstr>Amsterdam a SZBP</vt:lpstr>
      <vt:lpstr>Javier Solana </vt:lpstr>
      <vt:lpstr>První Mr. CSFP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evropské zahraniční a bezpečnostní politiky</dc:title>
  <dc:creator>Martin</dc:creator>
  <cp:lastModifiedBy>Uzivatel</cp:lastModifiedBy>
  <cp:revision>15</cp:revision>
  <dcterms:created xsi:type="dcterms:W3CDTF">2015-09-30T14:25:52Z</dcterms:created>
  <dcterms:modified xsi:type="dcterms:W3CDTF">2021-09-23T11:40:59Z</dcterms:modified>
</cp:coreProperties>
</file>