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73" r:id="rId5"/>
    <p:sldId id="263" r:id="rId6"/>
    <p:sldId id="271" r:id="rId7"/>
    <p:sldId id="264" r:id="rId8"/>
    <p:sldId id="265" r:id="rId9"/>
    <p:sldId id="261" r:id="rId10"/>
    <p:sldId id="258" r:id="rId11"/>
    <p:sldId id="260" r:id="rId12"/>
    <p:sldId id="274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Kříž" initials="ZK" lastIdx="0" clrIdx="0">
    <p:extLst>
      <p:ext uri="{19B8F6BF-5375-455C-9EA6-DF929625EA0E}">
        <p15:presenceInfo xmlns:p15="http://schemas.microsoft.com/office/powerpoint/2012/main" userId="Zdeněk Kří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5" autoAdjust="0"/>
    <p:restoredTop sz="96115" autoAdjust="0"/>
  </p:normalViewPr>
  <p:slideViewPr>
    <p:cSldViewPr>
      <p:cViewPr varScale="1">
        <p:scale>
          <a:sx n="111" d="100"/>
          <a:sy n="111" d="100"/>
        </p:scale>
        <p:origin x="21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3126" y="7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153F-E48F-438D-B76D-B239D4C6E89B}" type="datetimeFigureOut">
              <a:rPr lang="cs-CZ" smtClean="0"/>
              <a:pPr/>
              <a:t>14.09.2021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5B00A-8F26-47A2-8425-5F7B31D88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77F0-C4DC-4275-AEB8-38DB19E90378}" type="datetimeFigureOut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B41D3-C609-401B-A236-34AE22B8FB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39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11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noProof="0" dirty="0"/>
          </a:p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84F6DB-54CE-4BBF-8660-EA79E9A307C3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04AF-09EC-4AA5-AC4B-66FAD228B6B7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2D23-3CAC-4F0E-8EF0-15A0B5A69301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4FA-E93E-415E-9C3E-A4B3CA2293C6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1398-2824-4F0A-82B8-BA78591D743B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CDAA-CF20-4135-B732-B17C8360D7AC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991C-72DD-4D28-9016-B1DE0F46F096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2778-1564-48FA-B411-33B1A7BC14C0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4C05-3C4D-4847-823E-0A581C7AE9D8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6C7EC5-1BEE-46DD-B9BC-3D98A84C877F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7540A9-58D7-4A24-B1CB-1B94D3AFE120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D9C8B2-E87C-494D-AD30-F9DA2A69F2D4}" type="datetime1">
              <a:rPr lang="cs-CZ" smtClean="0"/>
              <a:pPr/>
              <a:t>14.09.2021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qeG-QEe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effectLst/>
                <a:latin typeface="Garamond" pitchFamily="18" charset="0"/>
              </a:rPr>
              <a:t>Peace of Westphalia and </a:t>
            </a:r>
            <a:r>
              <a:rPr lang="cs-CZ" b="1" dirty="0">
                <a:effectLst/>
                <a:latin typeface="Garamond" pitchFamily="18" charset="0"/>
              </a:rPr>
              <a:t/>
            </a:r>
            <a:br>
              <a:rPr lang="cs-CZ" b="1" dirty="0">
                <a:effectLst/>
                <a:latin typeface="Garamond" pitchFamily="18" charset="0"/>
              </a:rPr>
            </a:br>
            <a:r>
              <a:rPr lang="cs-CZ" b="1" dirty="0">
                <a:effectLst/>
                <a:latin typeface="Garamond" pitchFamily="18" charset="0"/>
              </a:rPr>
              <a:t>the </a:t>
            </a:r>
            <a:r>
              <a:rPr lang="en-US" b="1" dirty="0">
                <a:effectLst/>
                <a:latin typeface="Garamond" pitchFamily="18" charset="0"/>
              </a:rPr>
              <a:t>Westphalia System</a:t>
            </a:r>
            <a:endParaRPr lang="en-US" dirty="0">
              <a:effectLst/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Garamond" pitchFamily="18" charset="0"/>
              </a:rPr>
              <a:t>Zdeněk Kříž</a:t>
            </a:r>
          </a:p>
          <a:p>
            <a:pPr algn="ctr"/>
            <a:r>
              <a:rPr lang="cs-CZ" b="1" dirty="0">
                <a:solidFill>
                  <a:schemeClr val="tx1"/>
                </a:solidFill>
                <a:latin typeface="Garamond" pitchFamily="18" charset="0"/>
              </a:rPr>
              <a:t>Masaryk University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692696"/>
            <a:ext cx="3456384" cy="616530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2600" b="1" dirty="0">
                <a:latin typeface="Garamond" pitchFamily="18" charset="0"/>
              </a:rPr>
              <a:t>Peace negotiations - Münster and Osnabrück – all major powers involved.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Garamond" pitchFamily="18" charset="0"/>
              </a:rPr>
              <a:t>Reaffirming Peace of Augsburg of 1555. 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Garamond" pitchFamily="18" charset="0"/>
              </a:rPr>
              <a:t>There were also territorial adjustments.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Garamond" pitchFamily="18" charset="0"/>
              </a:rPr>
              <a:t>Around 20 percent of Germany’s total population was lost, 50% in some regions (Pomerania).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Garamond" pitchFamily="18" charset="0"/>
              </a:rPr>
              <a:t>Beginning of the modern era - end of Religious Wars in Europe.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Garamond" pitchFamily="18" charset="0"/>
              </a:rPr>
              <a:t>Beginning of the modern International System – independent and self-determined states.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dirty="0">
                <a:latin typeface="Garamond" pitchFamily="18" charset="0"/>
              </a:rPr>
              <a:t>Anarchy in the European IR - the power of the Holy Roman Emperor was weakened.</a:t>
            </a:r>
          </a:p>
          <a:p>
            <a:pPr algn="just">
              <a:buNone/>
            </a:pPr>
            <a:endParaRPr lang="en-US" sz="2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600" b="1" dirty="0">
                <a:latin typeface="Garamond" pitchFamily="18" charset="0"/>
              </a:rPr>
              <a:t>Congress diplomacy.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noProof="0" dirty="0">
                <a:effectLst/>
                <a:latin typeface="Garamond" pitchFamily="18" charset="0"/>
              </a:rPr>
              <a:t>Peace of Westphalia</a:t>
            </a:r>
            <a:r>
              <a:rPr lang="cs-CZ" sz="3200" b="1" noProof="0" dirty="0">
                <a:effectLst/>
                <a:latin typeface="Garamond" pitchFamily="18" charset="0"/>
              </a:rPr>
              <a:t> I.</a:t>
            </a:r>
            <a:r>
              <a:rPr lang="en-US" sz="3200" b="1" noProof="0" dirty="0">
                <a:effectLst/>
                <a:latin typeface="Garamond" pitchFamily="18" charset="0"/>
              </a:rPr>
              <a:t> </a:t>
            </a:r>
            <a:endParaRPr lang="en-US" sz="3200" b="1" dirty="0">
              <a:effectLst/>
              <a:latin typeface="Garamond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48" y="727230"/>
            <a:ext cx="5047124" cy="2808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148" y="3549994"/>
            <a:ext cx="5032679" cy="3223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>
                <a:latin typeface="Garamond" pitchFamily="18" charset="0"/>
              </a:rPr>
              <a:t>1. </a:t>
            </a:r>
            <a:r>
              <a:rPr lang="en-US" sz="2000" b="1" dirty="0">
                <a:latin typeface="Garamond" pitchFamily="18" charset="0"/>
              </a:rPr>
              <a:t>Westphalian sovereignty -  based upon the concept of co-existing sovereign states. </a:t>
            </a:r>
          </a:p>
          <a:p>
            <a:pPr>
              <a:buNone/>
            </a:pPr>
            <a:endParaRPr lang="cs-CZ" sz="2000" b="1" dirty="0">
              <a:latin typeface="Garamond" pitchFamily="18" charset="0"/>
            </a:endParaRPr>
          </a:p>
          <a:p>
            <a:pPr>
              <a:buNone/>
            </a:pPr>
            <a:r>
              <a:rPr lang="cs-CZ" sz="2000" b="1" dirty="0">
                <a:latin typeface="Garamond" pitchFamily="18" charset="0"/>
              </a:rPr>
              <a:t>2. </a:t>
            </a:r>
            <a:r>
              <a:rPr lang="en-US" sz="2000" b="1" dirty="0">
                <a:latin typeface="Garamond" pitchFamily="18" charset="0"/>
              </a:rPr>
              <a:t>Principle of (legal) equality between states</a:t>
            </a:r>
          </a:p>
          <a:p>
            <a:pPr>
              <a:buNone/>
            </a:pPr>
            <a:endParaRPr lang="cs-CZ" sz="2000" b="1" dirty="0">
              <a:latin typeface="Garamond" pitchFamily="18" charset="0"/>
            </a:endParaRPr>
          </a:p>
          <a:p>
            <a:pPr>
              <a:buNone/>
            </a:pPr>
            <a:r>
              <a:rPr lang="cs-CZ" sz="2000" b="1" dirty="0">
                <a:latin typeface="Garamond" pitchFamily="18" charset="0"/>
              </a:rPr>
              <a:t>3. </a:t>
            </a:r>
            <a:r>
              <a:rPr lang="en-US" sz="2000" b="1" dirty="0">
                <a:latin typeface="Garamond" pitchFamily="18" charset="0"/>
              </a:rPr>
              <a:t>Non-interference in another state's domestic affairs. 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Westphalia principles expanded all over the globe – the effect of European expansionism, imperialism and colonialism. 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The principles developed at Westphalia – central for the contemporary IR.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b="1" dirty="0">
                <a:latin typeface="Garamond" pitchFamily="18" charset="0"/>
              </a:rPr>
              <a:t>Central for IR theory – realism and neorealism.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Garamond" pitchFamily="18" charset="0"/>
              </a:rPr>
              <a:t>Westphalia</a:t>
            </a:r>
            <a:r>
              <a:rPr lang="cs-CZ" sz="3200" b="1" dirty="0">
                <a:effectLst/>
                <a:latin typeface="Garamond" pitchFamily="18" charset="0"/>
              </a:rPr>
              <a:t>n</a:t>
            </a:r>
            <a:r>
              <a:rPr lang="en-US" sz="3200" b="1" dirty="0">
                <a:effectLst/>
                <a:latin typeface="Garamond" pitchFamily="18" charset="0"/>
              </a:rPr>
              <a:t> system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Garamond" pitchFamily="18" charset="0"/>
              </a:rPr>
              <a:t>Westphalian system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5"/>
            <a:ext cx="7560840" cy="61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aramond" pitchFamily="18" charset="0"/>
              </a:rPr>
              <a:t>Hocking, Brian – Smith, Michael. 1990. </a:t>
            </a:r>
            <a:r>
              <a:rPr lang="en-US" sz="2000" i="1" dirty="0">
                <a:latin typeface="Garamond" pitchFamily="18" charset="0"/>
              </a:rPr>
              <a:t>World Politics. An Introduction to International Relations.</a:t>
            </a:r>
            <a:r>
              <a:rPr lang="en-US" sz="2000" dirty="0">
                <a:latin typeface="Garamond" pitchFamily="18" charset="0"/>
              </a:rPr>
              <a:t> Harlow: Prentice Hall, pp. 50-73.</a:t>
            </a:r>
            <a:endParaRPr lang="cs-CZ" sz="2000" dirty="0">
              <a:latin typeface="Garamond" pitchFamily="18" charset="0"/>
            </a:endParaRPr>
          </a:p>
          <a:p>
            <a:endParaRPr lang="cs-CZ" sz="2000" dirty="0">
              <a:latin typeface="Garamond" pitchFamily="18" charset="0"/>
            </a:endParaRPr>
          </a:p>
          <a:p>
            <a:pPr marL="109728" indent="0">
              <a:buNone/>
            </a:pPr>
            <a:endParaRPr lang="cs-CZ" sz="2000" dirty="0">
              <a:latin typeface="Garamond" pitchFamily="18" charset="0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Garamond" pitchFamily="18" charset="0"/>
              </a:rPr>
              <a:t>Literature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4176464" cy="62373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200" b="1" dirty="0">
                <a:latin typeface="Garamond" pitchFamily="18" charset="0"/>
              </a:rPr>
              <a:t>System -  (a) a set or assemblage of things connected, associated, or interdependent, so as to form a complex unity, or (b) a whole composed of parts in orderly  arrangement according to some scheme or plan.“ </a:t>
            </a:r>
          </a:p>
          <a:p>
            <a:pPr algn="just">
              <a:buNone/>
            </a:pPr>
            <a:r>
              <a:rPr lang="en-US" sz="1200" dirty="0">
                <a:latin typeface="Garamond" pitchFamily="18" charset="0"/>
              </a:rPr>
              <a:t>(The Oxford English Dictionary)</a:t>
            </a:r>
          </a:p>
          <a:p>
            <a:pPr algn="just">
              <a:buNone/>
            </a:pPr>
            <a:endParaRPr lang="cs-CZ" sz="12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200" b="1" dirty="0">
                <a:latin typeface="Garamond" pitchFamily="18" charset="0"/>
              </a:rPr>
              <a:t>System - elements and patterns of interactions.</a:t>
            </a:r>
          </a:p>
          <a:p>
            <a:pPr algn="just">
              <a:buNone/>
            </a:pPr>
            <a:endParaRPr lang="cs-CZ" sz="1200" dirty="0">
              <a:latin typeface="Garamond" pitchFamily="18" charset="0"/>
            </a:endParaRPr>
          </a:p>
          <a:p>
            <a:pPr algn="just">
              <a:buNone/>
            </a:pPr>
            <a:r>
              <a:rPr lang="cs-CZ" sz="1200" dirty="0">
                <a:latin typeface="Garamond" pitchFamily="18" charset="0"/>
              </a:rPr>
              <a:t>Pax Romana, Pax </a:t>
            </a:r>
            <a:r>
              <a:rPr lang="cs-CZ" sz="1200" dirty="0" err="1">
                <a:latin typeface="Garamond" pitchFamily="18" charset="0"/>
              </a:rPr>
              <a:t>Mongolica</a:t>
            </a:r>
            <a:r>
              <a:rPr lang="cs-CZ" sz="1200" dirty="0">
                <a:latin typeface="Garamond" pitchFamily="18" charset="0"/>
              </a:rPr>
              <a:t> </a:t>
            </a:r>
            <a:r>
              <a:rPr lang="cs-CZ" sz="1200" dirty="0" err="1">
                <a:latin typeface="Garamond" pitchFamily="18" charset="0"/>
              </a:rPr>
              <a:t>etc</a:t>
            </a:r>
            <a:r>
              <a:rPr lang="cs-CZ" sz="1200" dirty="0">
                <a:latin typeface="Garamond" pitchFamily="18" charset="0"/>
              </a:rPr>
              <a:t>.</a:t>
            </a:r>
          </a:p>
          <a:p>
            <a:pPr algn="just">
              <a:buNone/>
            </a:pPr>
            <a:endParaRPr lang="cs-CZ" sz="12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200" b="1" dirty="0">
                <a:latin typeface="Garamond" pitchFamily="18" charset="0"/>
              </a:rPr>
              <a:t>Main general variables of International system</a:t>
            </a:r>
          </a:p>
          <a:p>
            <a:pPr marL="457200" indent="-457200" algn="just">
              <a:buAutoNum type="arabicPeriod"/>
            </a:pPr>
            <a:r>
              <a:rPr lang="en-US" sz="1200" dirty="0">
                <a:latin typeface="Garamond" pitchFamily="18" charset="0"/>
              </a:rPr>
              <a:t>Nature of the actors in the system  </a:t>
            </a:r>
            <a:r>
              <a:rPr lang="en-US" sz="1200" b="1" dirty="0">
                <a:latin typeface="Garamond" pitchFamily="18" charset="0"/>
              </a:rPr>
              <a:t>(state-actors:</a:t>
            </a:r>
            <a:r>
              <a:rPr lang="en-US" sz="1200" dirty="0">
                <a:latin typeface="Garamond" pitchFamily="18" charset="0"/>
              </a:rPr>
              <a:t> empires, nation-states, city-states, and </a:t>
            </a:r>
            <a:r>
              <a:rPr lang="en-US" sz="1200" b="1" dirty="0">
                <a:latin typeface="Garamond" pitchFamily="18" charset="0"/>
              </a:rPr>
              <a:t>non state actors </a:t>
            </a:r>
            <a:r>
              <a:rPr lang="en-US" sz="1200" dirty="0">
                <a:latin typeface="Garamond" pitchFamily="18" charset="0"/>
              </a:rPr>
              <a:t>- international organizations, corporations</a:t>
            </a:r>
            <a:r>
              <a:rPr lang="cs-CZ" sz="1200" dirty="0">
                <a:latin typeface="Garamond" pitchFamily="18" charset="0"/>
              </a:rPr>
              <a:t>, </a:t>
            </a:r>
            <a:r>
              <a:rPr lang="en-US" sz="1200" dirty="0">
                <a:latin typeface="Garamond" pitchFamily="18" charset="0"/>
              </a:rPr>
              <a:t>churches or denominations etc.)</a:t>
            </a:r>
          </a:p>
          <a:p>
            <a:pPr marL="457200" indent="-457200" algn="just">
              <a:buAutoNum type="arabicPeriod"/>
            </a:pPr>
            <a:r>
              <a:rPr lang="en-US" sz="1200" dirty="0">
                <a:latin typeface="Garamond" pitchFamily="18" charset="0"/>
              </a:rPr>
              <a:t>Stratification – distribution of power.</a:t>
            </a:r>
          </a:p>
          <a:p>
            <a:pPr marL="457200" indent="-457200" algn="just">
              <a:buAutoNum type="arabicPeriod"/>
            </a:pPr>
            <a:r>
              <a:rPr lang="en-US" sz="1200" dirty="0">
                <a:latin typeface="Garamond" pitchFamily="18" charset="0"/>
              </a:rPr>
              <a:t>Patterns of interactions.</a:t>
            </a:r>
          </a:p>
          <a:p>
            <a:pPr marL="457200" indent="-457200" algn="just">
              <a:buAutoNum type="arabicPeriod"/>
            </a:pPr>
            <a:r>
              <a:rPr lang="en-US" sz="1200" dirty="0">
                <a:latin typeface="Garamond" pitchFamily="18" charset="0"/>
              </a:rPr>
              <a:t>Norms of behavior and rules through which the system is operated.</a:t>
            </a:r>
            <a:endParaRPr lang="cs-CZ" sz="1200" dirty="0">
              <a:latin typeface="Garamond" pitchFamily="18" charset="0"/>
            </a:endParaRPr>
          </a:p>
          <a:p>
            <a:pPr marL="0" indent="0" algn="just">
              <a:buNone/>
            </a:pPr>
            <a:endParaRPr lang="cs-CZ" sz="1200" dirty="0">
              <a:latin typeface="Garamond" pitchFamily="18" charset="0"/>
            </a:endParaRPr>
          </a:p>
          <a:p>
            <a:pPr marL="0" indent="0" algn="just">
              <a:buNone/>
            </a:pPr>
            <a:r>
              <a:rPr lang="en-US" sz="1200" b="1" dirty="0">
                <a:latin typeface="Garamond" pitchFamily="18" charset="0"/>
              </a:rPr>
              <a:t>The present – Westphalia system of IR - Peace of Westphalia in 1648</a:t>
            </a:r>
            <a:r>
              <a:rPr lang="cs-CZ" sz="1200" b="1" dirty="0">
                <a:latin typeface="Garamond" pitchFamily="18" charset="0"/>
              </a:rPr>
              <a:t> – </a:t>
            </a:r>
            <a:r>
              <a:rPr lang="en-US" sz="1200" b="1" dirty="0">
                <a:latin typeface="Garamond" pitchFamily="18" charset="0"/>
              </a:rPr>
              <a:t>traditionally highly Eurocentric.</a:t>
            </a:r>
          </a:p>
          <a:p>
            <a:pPr marL="0" indent="0" algn="just">
              <a:buNone/>
            </a:pPr>
            <a:r>
              <a:rPr lang="en-US" sz="1200" b="1" dirty="0">
                <a:latin typeface="Garamond" pitchFamily="18" charset="0"/>
              </a:rPr>
              <a:t>Concept of Westphalia Sovereignty</a:t>
            </a:r>
          </a:p>
          <a:p>
            <a:pPr marL="0" indent="0" algn="just">
              <a:buNone/>
            </a:pPr>
            <a:r>
              <a:rPr lang="en-US" sz="1200" dirty="0">
                <a:latin typeface="Garamond" pitchFamily="18" charset="0"/>
              </a:rPr>
              <a:t>(</a:t>
            </a:r>
            <a:r>
              <a:rPr lang="en-US" sz="1200" dirty="0">
                <a:latin typeface="Garamond" pitchFamily="18" charset="0"/>
                <a:hlinkClick r:id="rId3"/>
              </a:rPr>
              <a:t>https://www.youtube.com/watch?v=vxqeG-QEe84</a:t>
            </a:r>
            <a:r>
              <a:rPr lang="en-US" sz="1200" dirty="0">
                <a:latin typeface="Garamond" pitchFamily="18" charset="0"/>
              </a:rPr>
              <a:t>)</a:t>
            </a:r>
            <a:endParaRPr lang="cs-CZ" sz="1200" dirty="0">
              <a:latin typeface="Garamond" pitchFamily="18" charset="0"/>
            </a:endParaRPr>
          </a:p>
          <a:p>
            <a:pPr marL="0" indent="0" algn="just">
              <a:buNone/>
            </a:pPr>
            <a:r>
              <a:rPr lang="en-US" sz="1200" b="1" dirty="0">
                <a:latin typeface="Garamond" pitchFamily="18" charset="0"/>
              </a:rPr>
              <a:t>Post Westphalia order?</a:t>
            </a:r>
          </a:p>
          <a:p>
            <a:pPr marL="457200" indent="-457200" algn="just">
              <a:buAutoNum type="arabicPeriod"/>
            </a:pPr>
            <a:endParaRPr lang="en-US" sz="1400" dirty="0">
              <a:latin typeface="Garamond" pitchFamily="18" charset="0"/>
            </a:endParaRPr>
          </a:p>
          <a:p>
            <a:pPr algn="just">
              <a:buNone/>
            </a:pPr>
            <a:endParaRPr lang="en-US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Garamond" pitchFamily="18" charset="0"/>
              </a:rPr>
              <a:t>Variables of International System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384" y="692697"/>
            <a:ext cx="4566648" cy="30826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936489"/>
            <a:ext cx="4620626" cy="2588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500042"/>
            <a:ext cx="8501122" cy="635795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States – traditional and most important actors/agents in IR. Modern state </a:t>
            </a:r>
            <a:r>
              <a:rPr lang="en-US" sz="1800" dirty="0">
                <a:latin typeface="Garamond" pitchFamily="18" charset="0"/>
              </a:rPr>
              <a:t>– a product of </a:t>
            </a:r>
            <a:r>
              <a:rPr lang="en-US" sz="1800" b="1" dirty="0">
                <a:latin typeface="Garamond" pitchFamily="18" charset="0"/>
              </a:rPr>
              <a:t>Enlightenment </a:t>
            </a:r>
            <a:r>
              <a:rPr lang="cs-CZ" sz="1800" b="1" dirty="0">
                <a:latin typeface="Garamond" pitchFamily="18" charset="0"/>
              </a:rPr>
              <a:t>(</a:t>
            </a:r>
            <a:r>
              <a:rPr lang="en-US" sz="1800" b="1" dirty="0">
                <a:latin typeface="Garamond" pitchFamily="18" charset="0"/>
              </a:rPr>
              <a:t>Francis Bacon, René Descartes, John Locke and Baruch Spinoza</a:t>
            </a:r>
            <a:r>
              <a:rPr lang="cs-CZ" sz="1800" b="1" dirty="0">
                <a:latin typeface="Garamond" pitchFamily="18" charset="0"/>
              </a:rPr>
              <a:t>)</a:t>
            </a:r>
            <a:endParaRPr lang="en-US" sz="1800" b="1" dirty="0">
              <a:latin typeface="Garamond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State </a:t>
            </a:r>
            <a:r>
              <a:rPr lang="en-US" sz="1800" dirty="0">
                <a:latin typeface="Garamond" pitchFamily="18" charset="0"/>
              </a:rPr>
              <a:t>- a political and geopolitical entity. </a:t>
            </a:r>
            <a:r>
              <a:rPr lang="en-US" sz="1800" b="1" dirty="0">
                <a:latin typeface="Garamond" pitchFamily="18" charset="0"/>
              </a:rPr>
              <a:t>Nation</a:t>
            </a:r>
            <a:r>
              <a:rPr lang="en-US" sz="1800" dirty="0">
                <a:latin typeface="Garamond" pitchFamily="18" charset="0"/>
              </a:rPr>
              <a:t> – cultural entity!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Sovereign state - </a:t>
            </a:r>
            <a:r>
              <a:rPr lang="en-US" sz="1800" dirty="0">
                <a:latin typeface="Garamond" pitchFamily="18" charset="0"/>
              </a:rPr>
              <a:t>permanent population, defined territory, one government, and the capacity to enter into relations with other sovereign states.</a:t>
            </a:r>
            <a:endParaRPr lang="cs-CZ" sz="1800" dirty="0">
              <a:latin typeface="Garamond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1800" dirty="0">
                <a:latin typeface="Garamond" pitchFamily="18" charset="0"/>
              </a:rPr>
              <a:t>Internal and External Sovereignty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More types of states: national state, feudal state, empire, city state.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1. Nation states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dirty="0">
                <a:latin typeface="Garamond" pitchFamily="18" charset="0"/>
              </a:rPr>
              <a:t>Germany, Japan, Finland, Sweden, Australia.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2. Feudal states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dirty="0">
                <a:latin typeface="Garamond" pitchFamily="18" charset="0"/>
              </a:rPr>
              <a:t>Liechtenstein, Andorra, Monaco,</a:t>
            </a:r>
            <a:endParaRPr lang="cs-CZ" sz="1800" dirty="0">
              <a:latin typeface="Garamond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3. Empires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dirty="0">
                <a:latin typeface="Garamond" pitchFamily="18" charset="0"/>
              </a:rPr>
              <a:t>Austrian Empire, Kingdom of France, the Russian Empire, the Ottoman Empire or China.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Garamond" pitchFamily="18" charset="0"/>
              </a:rPr>
              <a:t>4. City states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1800" dirty="0">
                <a:latin typeface="Garamond" pitchFamily="18" charset="0"/>
              </a:rPr>
              <a:t>Rome, Athens, Brunei</a:t>
            </a:r>
            <a:r>
              <a:rPr lang="cs-CZ" sz="1800" dirty="0">
                <a:latin typeface="Garamond" pitchFamily="18" charset="0"/>
              </a:rPr>
              <a:t> </a:t>
            </a:r>
            <a:r>
              <a:rPr lang="cs-CZ" sz="1800" dirty="0" err="1">
                <a:latin typeface="Garamond" pitchFamily="18" charset="0"/>
              </a:rPr>
              <a:t>or</a:t>
            </a:r>
            <a:r>
              <a:rPr lang="en-US" sz="1800" dirty="0">
                <a:latin typeface="Garamond" pitchFamily="18" charset="0"/>
              </a:rPr>
              <a:t> Kuwait.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5714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Garamond" pitchFamily="18" charset="0"/>
              </a:rPr>
              <a:t>State Actors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4104456" cy="59046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Non-states actors</a:t>
            </a:r>
          </a:p>
          <a:p>
            <a:pPr algn="just">
              <a:buNone/>
            </a:pPr>
            <a:r>
              <a:rPr lang="cs-CZ" sz="2000" b="1" dirty="0">
                <a:latin typeface="Garamond" pitchFamily="18" charset="0"/>
              </a:rPr>
              <a:t>1. </a:t>
            </a:r>
            <a:r>
              <a:rPr lang="en-US" sz="2000" b="1" dirty="0">
                <a:latin typeface="Garamond" pitchFamily="18" charset="0"/>
              </a:rPr>
              <a:t>International organizations</a:t>
            </a:r>
          </a:p>
          <a:p>
            <a:pPr algn="just">
              <a:buNone/>
            </a:pPr>
            <a:endParaRPr lang="en-US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1a)  Intergovernmental organizations 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The Central Commission for Navigation on the Rhine - 1815 - Congress of Vienna.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b="1" dirty="0">
                <a:latin typeface="Garamond" pitchFamily="18" charset="0"/>
              </a:rPr>
              <a:t>UN</a:t>
            </a:r>
            <a:r>
              <a:rPr lang="cs-CZ" sz="2000" dirty="0">
                <a:latin typeface="Garamond" pitchFamily="18" charset="0"/>
              </a:rPr>
              <a:t>, </a:t>
            </a:r>
            <a:r>
              <a:rPr lang="cs-CZ" sz="2000" b="1" dirty="0">
                <a:latin typeface="Garamond" pitchFamily="18" charset="0"/>
              </a:rPr>
              <a:t>OSCE, NATO </a:t>
            </a:r>
            <a:r>
              <a:rPr lang="cs-CZ" sz="2000" b="1" dirty="0" err="1">
                <a:latin typeface="Garamond" pitchFamily="18" charset="0"/>
              </a:rPr>
              <a:t>etc</a:t>
            </a:r>
            <a:r>
              <a:rPr lang="cs-CZ" sz="2000" dirty="0">
                <a:latin typeface="Garamond" pitchFamily="18" charset="0"/>
              </a:rPr>
              <a:t>.</a:t>
            </a:r>
            <a:endParaRPr lang="en-US" sz="2000" dirty="0">
              <a:latin typeface="Garamond" pitchFamily="18" charset="0"/>
            </a:endParaRPr>
          </a:p>
          <a:p>
            <a:pPr algn="just">
              <a:buNone/>
            </a:pPr>
            <a:endParaRPr lang="en-US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cs-CZ" sz="2000" b="1" dirty="0">
                <a:latin typeface="Garamond" pitchFamily="18" charset="0"/>
              </a:rPr>
              <a:t>1</a:t>
            </a:r>
            <a:r>
              <a:rPr lang="en-US" sz="2000" b="1" dirty="0">
                <a:latin typeface="Garamond" pitchFamily="18" charset="0"/>
              </a:rPr>
              <a:t>b) International non-governmental organizations 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International Committee of the Red Cross</a:t>
            </a:r>
            <a:r>
              <a:rPr lang="cs-CZ" sz="2000" dirty="0">
                <a:latin typeface="Garamond" pitchFamily="18" charset="0"/>
              </a:rPr>
              <a:t>, </a:t>
            </a:r>
            <a:r>
              <a:rPr lang="en-US" sz="2000" dirty="0">
                <a:latin typeface="Garamond" pitchFamily="18" charset="0"/>
              </a:rPr>
              <a:t>Greenpeace</a:t>
            </a:r>
            <a:endParaRPr lang="en-US" sz="2000" b="1" dirty="0">
              <a:latin typeface="Garamond" pitchFamily="18" charset="0"/>
            </a:endParaRPr>
          </a:p>
          <a:p>
            <a:pPr algn="just">
              <a:buNone/>
            </a:pPr>
            <a:endParaRPr lang="en-US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2. Corporations 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Dutch East India Company (VOC), East India Company of London</a:t>
            </a:r>
            <a:r>
              <a:rPr lang="cs-CZ" sz="2000" dirty="0">
                <a:latin typeface="Garamond" pitchFamily="18" charset="0"/>
              </a:rPr>
              <a:t> </a:t>
            </a:r>
            <a:r>
              <a:rPr lang="cs-CZ" sz="2000" dirty="0" err="1">
                <a:latin typeface="Garamond" pitchFamily="18" charset="0"/>
              </a:rPr>
              <a:t>etc</a:t>
            </a:r>
            <a:r>
              <a:rPr lang="cs-CZ" sz="2000" dirty="0">
                <a:latin typeface="Garamond" pitchFamily="18" charset="0"/>
              </a:rPr>
              <a:t>.</a:t>
            </a:r>
            <a:r>
              <a:rPr lang="en-US" sz="2000" dirty="0">
                <a:latin typeface="Garamond" pitchFamily="18" charset="0"/>
              </a:rPr>
              <a:t>  </a:t>
            </a:r>
          </a:p>
          <a:p>
            <a:pPr algn="just">
              <a:buNone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Garamond" pitchFamily="18" charset="0"/>
              </a:rPr>
              <a:t>Non-state Actors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22" y="2491280"/>
            <a:ext cx="2488801" cy="1656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18" y="926356"/>
            <a:ext cx="1872208" cy="14041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487" y="882696"/>
            <a:ext cx="2291540" cy="13749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492" y="4598985"/>
            <a:ext cx="1808959" cy="18089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967" y="4630688"/>
            <a:ext cx="1850177" cy="18501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288" y="415812"/>
            <a:ext cx="4992784" cy="625354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b="1" dirty="0">
                <a:latin typeface="Garamond" pitchFamily="18" charset="0"/>
              </a:rPr>
              <a:t>Stratification = polarity of power</a:t>
            </a:r>
          </a:p>
          <a:p>
            <a:pPr algn="just">
              <a:buNone/>
            </a:pPr>
            <a:endParaRPr lang="en-US" sz="1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600" dirty="0">
                <a:latin typeface="Garamond" pitchFamily="18" charset="0"/>
              </a:rPr>
              <a:t>Kenneth Waltz - Theory of International Politics (1979).</a:t>
            </a:r>
          </a:p>
          <a:p>
            <a:pPr algn="just">
              <a:buNone/>
            </a:pPr>
            <a:endParaRPr lang="en-US" sz="1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600" b="1" dirty="0">
                <a:latin typeface="Garamond" pitchFamily="18" charset="0"/>
              </a:rPr>
              <a:t>Power in IR - actor's ability to exercise influence over other actors within the international system</a:t>
            </a:r>
          </a:p>
          <a:p>
            <a:pPr algn="just">
              <a:buNone/>
            </a:pPr>
            <a:r>
              <a:rPr lang="en-US" sz="1600" dirty="0">
                <a:latin typeface="Garamond" pitchFamily="18" charset="0"/>
              </a:rPr>
              <a:t>Different types of influence (power): coercive, attractive, cooperative, or competitive</a:t>
            </a:r>
          </a:p>
          <a:p>
            <a:pPr algn="just">
              <a:buNone/>
            </a:pPr>
            <a:endParaRPr lang="en-US" sz="1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600" b="1" dirty="0">
                <a:latin typeface="Garamond" pitchFamily="18" charset="0"/>
              </a:rPr>
              <a:t>Problems of measurement </a:t>
            </a:r>
            <a:r>
              <a:rPr lang="en-US" sz="1600" dirty="0">
                <a:latin typeface="Garamond" pitchFamily="18" charset="0"/>
              </a:rPr>
              <a:t>– only sources of power are measurable – population GDP, military power. </a:t>
            </a:r>
          </a:p>
          <a:p>
            <a:pPr algn="just">
              <a:buNone/>
            </a:pPr>
            <a:endParaRPr lang="en-US" sz="1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600" dirty="0">
                <a:latin typeface="Garamond" pitchFamily="18" charset="0"/>
              </a:rPr>
              <a:t>Distribution of power varies between multipolarity and monopolarity</a:t>
            </a:r>
          </a:p>
          <a:p>
            <a:pPr algn="just">
              <a:buNone/>
            </a:pPr>
            <a:endParaRPr lang="en-US" sz="1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600" b="1" dirty="0">
                <a:latin typeface="Garamond" pitchFamily="18" charset="0"/>
              </a:rPr>
              <a:t>Unipolarity (1)</a:t>
            </a:r>
            <a:r>
              <a:rPr lang="en-US" sz="1600" dirty="0">
                <a:latin typeface="Garamond" pitchFamily="18" charset="0"/>
              </a:rPr>
              <a:t>, </a:t>
            </a:r>
            <a:r>
              <a:rPr lang="en-US" sz="1600" b="1" dirty="0">
                <a:latin typeface="Garamond" pitchFamily="18" charset="0"/>
              </a:rPr>
              <a:t>bipolarity (2)</a:t>
            </a:r>
            <a:r>
              <a:rPr lang="en-US" sz="1600" dirty="0">
                <a:latin typeface="Garamond" pitchFamily="18" charset="0"/>
              </a:rPr>
              <a:t>, </a:t>
            </a:r>
            <a:r>
              <a:rPr lang="en-US" sz="1600" b="1" dirty="0">
                <a:latin typeface="Garamond" pitchFamily="18" charset="0"/>
              </a:rPr>
              <a:t>tripolarity (3)</a:t>
            </a:r>
            <a:r>
              <a:rPr lang="en-US" sz="1600" dirty="0">
                <a:latin typeface="Garamond" pitchFamily="18" charset="0"/>
              </a:rPr>
              <a:t>, and </a:t>
            </a:r>
            <a:r>
              <a:rPr lang="en-US" sz="1600" b="1" dirty="0">
                <a:latin typeface="Garamond" pitchFamily="18" charset="0"/>
              </a:rPr>
              <a:t>multipolarity (4 and more)</a:t>
            </a:r>
            <a:r>
              <a:rPr lang="en-US" sz="1600" dirty="0">
                <a:latin typeface="Garamond" pitchFamily="18" charset="0"/>
              </a:rPr>
              <a:t> </a:t>
            </a:r>
          </a:p>
          <a:p>
            <a:pPr algn="just">
              <a:buNone/>
            </a:pPr>
            <a:endParaRPr lang="en-US" sz="16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1600" b="1" dirty="0">
                <a:latin typeface="Garamond" pitchFamily="18" charset="0"/>
              </a:rPr>
              <a:t>Problem of categories of power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6" y="0"/>
            <a:ext cx="9144000" cy="328339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Garamond" pitchFamily="18" charset="0"/>
              </a:rPr>
              <a:t>Stratification, structure and distribution of Power</a:t>
            </a:r>
            <a:endParaRPr lang="en-US" sz="2800" b="1" dirty="0"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836712"/>
            <a:ext cx="2898492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Superpower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State with a dominant position, which is typical of its extensive ability to exert influence or project power on a global scale. </a:t>
            </a:r>
          </a:p>
          <a:p>
            <a:pPr algn="just">
              <a:buNone/>
            </a:pP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William T. R. Fox </a:t>
            </a:r>
            <a:r>
              <a:rPr lang="cs-CZ" sz="2000" b="1" dirty="0">
                <a:latin typeface="Garamond" pitchFamily="18" charset="0"/>
              </a:rPr>
              <a:t> - </a:t>
            </a:r>
            <a:r>
              <a:rPr lang="en-US" sz="2000" b="1" dirty="0">
                <a:latin typeface="Garamond" pitchFamily="18" charset="0"/>
              </a:rPr>
              <a:t>"great power plus great mobility of power“.</a:t>
            </a: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Great power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State that has strong political, cultural and economical influence over nations around them and across the world. </a:t>
            </a:r>
          </a:p>
          <a:p>
            <a:pPr algn="just">
              <a:buNone/>
            </a:pPr>
            <a:endParaRPr lang="en-US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Middle Power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Not great or small, being able to act in global affairs.  </a:t>
            </a:r>
          </a:p>
          <a:p>
            <a:pPr algn="just">
              <a:buNone/>
            </a:pPr>
            <a:endParaRPr lang="en-US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Regional Power</a:t>
            </a: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Exercises influence and power within a region.</a:t>
            </a:r>
          </a:p>
          <a:p>
            <a:pPr algn="just">
              <a:buNone/>
            </a:pPr>
            <a:endParaRPr lang="en-US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Small Power</a:t>
            </a:r>
          </a:p>
          <a:p>
            <a:pPr algn="just">
              <a:buNone/>
            </a:pP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45427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Garamond" pitchFamily="18" charset="0"/>
              </a:rPr>
              <a:t>Stratification - Categories of Power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2000" dirty="0"/>
          </a:p>
          <a:p>
            <a:pPr algn="just"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Garamond" pitchFamily="18" charset="0"/>
              </a:rPr>
              <a:t>The patterns</a:t>
            </a:r>
            <a:r>
              <a:rPr lang="cs-CZ" sz="3200" b="1" dirty="0">
                <a:effectLst/>
                <a:latin typeface="Garamond" pitchFamily="18" charset="0"/>
              </a:rPr>
              <a:t> </a:t>
            </a:r>
            <a:r>
              <a:rPr lang="en-US" sz="3200" b="1" dirty="0">
                <a:effectLst/>
                <a:latin typeface="Garamond" pitchFamily="18" charset="0"/>
              </a:rPr>
              <a:t>of interactions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785794"/>
            <a:ext cx="8501122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itchFamily="18" charset="0"/>
              </a:rPr>
              <a:t>Realist scholars of IR see International System as full of conflict and violence.</a:t>
            </a:r>
          </a:p>
          <a:p>
            <a:endParaRPr lang="en-US" sz="2400" dirty="0"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Thomas Hobbes – The State of Nature Concept. </a:t>
            </a:r>
          </a:p>
          <a:p>
            <a:endParaRPr lang="en-US" sz="2400" dirty="0">
              <a:latin typeface="Garamond" pitchFamily="18" charset="0"/>
            </a:endParaRPr>
          </a:p>
          <a:p>
            <a:r>
              <a:rPr lang="en-US" sz="2400" dirty="0">
                <a:latin typeface="Garamond" pitchFamily="18" charset="0"/>
              </a:rPr>
              <a:t>State of Nature – time of anarchy (Hobbes) or time of innocence (Rousseau).</a:t>
            </a:r>
          </a:p>
          <a:p>
            <a:endParaRPr lang="en-US" sz="2400" dirty="0">
              <a:latin typeface="Garamond" pitchFamily="18" charset="0"/>
            </a:endParaRPr>
          </a:p>
          <a:p>
            <a:r>
              <a:rPr lang="en-US" sz="2400" dirty="0">
                <a:latin typeface="Garamond" pitchFamily="18" charset="0"/>
              </a:rPr>
              <a:t>Many IR Scholars believe in Hobbes.</a:t>
            </a:r>
          </a:p>
          <a:p>
            <a:endParaRPr lang="en-US" sz="2400" dirty="0"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Most interactions between states are peaceful and cooperative.</a:t>
            </a:r>
          </a:p>
          <a:p>
            <a:endParaRPr lang="en-US" sz="2400" dirty="0"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IR are not norm less, rule less, nor lawless. </a:t>
            </a:r>
          </a:p>
          <a:p>
            <a:endParaRPr lang="en-US" sz="2400" dirty="0">
              <a:latin typeface="Garamond" pitchFamily="18" charset="0"/>
            </a:endParaRPr>
          </a:p>
          <a:p>
            <a:r>
              <a:rPr lang="en-US" sz="2400" dirty="0">
                <a:latin typeface="Garamond" pitchFamily="18" charset="0"/>
              </a:rPr>
              <a:t>This is typical of the entire period of the Westphalian system. </a:t>
            </a:r>
          </a:p>
          <a:p>
            <a:endParaRPr lang="en-US" sz="2400" dirty="0">
              <a:latin typeface="Garamond" pitchFamily="18" charset="0"/>
            </a:endParaRPr>
          </a:p>
          <a:p>
            <a:endParaRPr lang="cs-CZ" sz="2000" dirty="0">
              <a:latin typeface="Garamond" pitchFamily="18" charset="0"/>
            </a:endParaRPr>
          </a:p>
          <a:p>
            <a:endParaRPr lang="cs-CZ" sz="2000" dirty="0">
              <a:latin typeface="Garamond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 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1. A government is supreme within its own territory.</a:t>
            </a:r>
          </a:p>
          <a:p>
            <a:pPr algn="just">
              <a:buNone/>
            </a:pPr>
            <a:endParaRPr lang="cs-CZ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2. External sovereign government is accountable but no superior authority. </a:t>
            </a:r>
          </a:p>
          <a:p>
            <a:pPr algn="just">
              <a:buNone/>
            </a:pPr>
            <a:endParaRPr lang="cs-CZ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3. No other international actor has the authority </a:t>
            </a:r>
            <a:r>
              <a:rPr lang="cs-CZ" sz="2000" b="1" dirty="0">
                <a:latin typeface="Garamond" pitchFamily="18" charset="0"/>
              </a:rPr>
              <a:t>t</a:t>
            </a:r>
            <a:r>
              <a:rPr lang="en-US" sz="2000" b="1" dirty="0">
                <a:latin typeface="Garamond" pitchFamily="18" charset="0"/>
              </a:rPr>
              <a:t>o interfere in the internal affairs of another state. </a:t>
            </a:r>
          </a:p>
          <a:p>
            <a:pPr algn="just">
              <a:buNone/>
            </a:pPr>
            <a:endParaRPr lang="cs-CZ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4. All sovereign states are equal in a legal sense despite obvious disparities in terms of power.</a:t>
            </a:r>
          </a:p>
          <a:p>
            <a:pPr algn="just">
              <a:buNone/>
            </a:pPr>
            <a:endParaRPr lang="en-US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dirty="0">
                <a:latin typeface="Garamond" pitchFamily="18" charset="0"/>
              </a:rPr>
              <a:t>Norms are addressed by two general approaches to the study of IR: constructivism and rationalism. </a:t>
            </a:r>
          </a:p>
          <a:p>
            <a:pPr algn="just">
              <a:buNone/>
            </a:pPr>
            <a:endParaRPr lang="en-US" sz="2000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Diffusion mechanisms in international system: </a:t>
            </a: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Coercion - </a:t>
            </a:r>
            <a:r>
              <a:rPr lang="en-US" sz="2000" dirty="0">
                <a:latin typeface="Garamond" pitchFamily="18" charset="0"/>
              </a:rPr>
              <a:t>founded on power, strong states are norm promoters. </a:t>
            </a:r>
            <a:endParaRPr lang="en-US" sz="2000" b="1" dirty="0">
              <a:latin typeface="Garamond" pitchFamily="18" charset="0"/>
            </a:endParaRPr>
          </a:p>
          <a:p>
            <a:pPr algn="just">
              <a:buNone/>
            </a:pP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Competition - s</a:t>
            </a:r>
            <a:r>
              <a:rPr lang="en-US" sz="2000" dirty="0">
                <a:latin typeface="Garamond" pitchFamily="18" charset="0"/>
              </a:rPr>
              <a:t>tates race from the bottom up, keeping up with the others. </a:t>
            </a:r>
            <a:endParaRPr lang="en-US" sz="2000" b="1" dirty="0">
              <a:latin typeface="Garamond" pitchFamily="18" charset="0"/>
            </a:endParaRPr>
          </a:p>
          <a:p>
            <a:pPr algn="just">
              <a:buNone/>
            </a:pP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Emulation -  s</a:t>
            </a:r>
            <a:r>
              <a:rPr lang="en-US" sz="2000" dirty="0">
                <a:latin typeface="Garamond" pitchFamily="18" charset="0"/>
              </a:rPr>
              <a:t>tates are merely copying the behavior of more prestigious states like them.</a:t>
            </a:r>
          </a:p>
          <a:p>
            <a:pPr algn="just">
              <a:buNone/>
            </a:pPr>
            <a:endParaRPr lang="cs-CZ" sz="2000" b="1" dirty="0">
              <a:latin typeface="Garamond" pitchFamily="18" charset="0"/>
            </a:endParaRPr>
          </a:p>
          <a:p>
            <a:pPr algn="just">
              <a:buNone/>
            </a:pPr>
            <a:r>
              <a:rPr lang="en-US" sz="2000" b="1" dirty="0">
                <a:latin typeface="Garamond" pitchFamily="18" charset="0"/>
              </a:rPr>
              <a:t>Learning - </a:t>
            </a:r>
            <a:r>
              <a:rPr lang="en-US" sz="2000" dirty="0">
                <a:latin typeface="Garamond" pitchFamily="18" charset="0"/>
              </a:rPr>
              <a:t>states have a desire to fix a problem, and they look to the population for ideas about which policy to adopt.</a:t>
            </a:r>
          </a:p>
          <a:p>
            <a:pPr algn="just">
              <a:buNone/>
            </a:pPr>
            <a:endParaRPr lang="cs-CZ" sz="2000" dirty="0"/>
          </a:p>
          <a:p>
            <a:pPr algn="just"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Garamond" pitchFamily="18" charset="0"/>
              </a:rPr>
              <a:t>The norms of behavior and rules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Garamond" pitchFamily="18" charset="0"/>
              </a:rPr>
              <a:t>The Thirty Years’ War (1618-48)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Major European Powers involved - Sweden, France, Spain and Austria.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b="1" dirty="0">
                <a:latin typeface="Garamond" pitchFamily="18" charset="0"/>
              </a:rPr>
              <a:t>Protestants versus Catholics? Religious war – highly disputable!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Albrecht von Wallenstein overran most of Protestant Germany and much of Denmark by 1629.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Reaction - the Swedish intervention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1634 – Spanish intervention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1635 – France declared war on Spain and Hapsburgs (1636)</a:t>
            </a:r>
          </a:p>
          <a:p>
            <a:pPr>
              <a:buNone/>
            </a:pP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1648 - </a:t>
            </a:r>
            <a:r>
              <a:rPr lang="en-US" sz="2000" noProof="0" dirty="0">
                <a:latin typeface="Garamond" pitchFamily="18" charset="0"/>
              </a:rPr>
              <a:t>Peace of Westphalia.</a:t>
            </a:r>
            <a:endParaRPr lang="en-US" sz="2000" dirty="0">
              <a:latin typeface="Garamond" pitchFamily="18" charset="0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aramond" pitchFamily="18" charset="0"/>
              </a:rPr>
              <a:t>Thirty Years' War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60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5698</TotalTime>
  <Words>1127</Words>
  <Application>Microsoft Office PowerPoint</Application>
  <PresentationFormat>Předvádění na obrazovce (4:3)</PresentationFormat>
  <Paragraphs>193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Calibri</vt:lpstr>
      <vt:lpstr>Garamond</vt:lpstr>
      <vt:lpstr>Lucida Sans Unicode</vt:lpstr>
      <vt:lpstr>Verdana</vt:lpstr>
      <vt:lpstr>Wingdings 2</vt:lpstr>
      <vt:lpstr>Wingdings 3</vt:lpstr>
      <vt:lpstr>Shluk</vt:lpstr>
      <vt:lpstr>Peace of Westphalia and  the Westphalia System</vt:lpstr>
      <vt:lpstr>Variables of International System </vt:lpstr>
      <vt:lpstr>State Actors </vt:lpstr>
      <vt:lpstr>Non-state Actors </vt:lpstr>
      <vt:lpstr>Stratification, structure and distribution of Power</vt:lpstr>
      <vt:lpstr>Stratification - Categories of Power </vt:lpstr>
      <vt:lpstr>The patterns of interactions</vt:lpstr>
      <vt:lpstr>The norms of behavior and rules</vt:lpstr>
      <vt:lpstr>Thirty Years' War </vt:lpstr>
      <vt:lpstr>Peace of Westphalia I. </vt:lpstr>
      <vt:lpstr>Westphalian system</vt:lpstr>
      <vt:lpstr>Westphalian system</vt:lpstr>
      <vt:lpstr>Literature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Zdenek Kriz</dc:creator>
  <cp:lastModifiedBy>Ucitel</cp:lastModifiedBy>
  <cp:revision>200</cp:revision>
  <dcterms:created xsi:type="dcterms:W3CDTF">2015-12-17T07:28:07Z</dcterms:created>
  <dcterms:modified xsi:type="dcterms:W3CDTF">2021-09-14T09:11:00Z</dcterms:modified>
</cp:coreProperties>
</file>