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449" r:id="rId5"/>
    <p:sldId id="259" r:id="rId6"/>
    <p:sldId id="450" r:id="rId7"/>
    <p:sldId id="272" r:id="rId8"/>
    <p:sldId id="262" r:id="rId9"/>
    <p:sldId id="282" r:id="rId10"/>
    <p:sldId id="273" r:id="rId11"/>
    <p:sldId id="451" r:id="rId12"/>
    <p:sldId id="276" r:id="rId13"/>
    <p:sldId id="278" r:id="rId14"/>
    <p:sldId id="279" r:id="rId15"/>
    <p:sldId id="448" r:id="rId16"/>
    <p:sldId id="433" r:id="rId17"/>
    <p:sldId id="27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aterova" userId="85e501e719213830" providerId="LiveId" clId="{9935AFB5-1654-4BC2-9BC1-6E20CE9357D1}"/>
    <pc:docChg chg="modSld">
      <pc:chgData name="Eva Taterova" userId="85e501e719213830" providerId="LiveId" clId="{9935AFB5-1654-4BC2-9BC1-6E20CE9357D1}" dt="2021-02-26T07:51:29.371" v="0" actId="255"/>
      <pc:docMkLst>
        <pc:docMk/>
      </pc:docMkLst>
      <pc:sldChg chg="modSp mod">
        <pc:chgData name="Eva Taterova" userId="85e501e719213830" providerId="LiveId" clId="{9935AFB5-1654-4BC2-9BC1-6E20CE9357D1}" dt="2021-02-26T07:51:29.371" v="0" actId="255"/>
        <pc:sldMkLst>
          <pc:docMk/>
          <pc:sldMk cId="2243460880" sldId="259"/>
        </pc:sldMkLst>
        <pc:spChg chg="mod">
          <ac:chgData name="Eva Taterova" userId="85e501e719213830" providerId="LiveId" clId="{9935AFB5-1654-4BC2-9BC1-6E20CE9357D1}" dt="2021-02-26T07:51:29.371" v="0" actId="255"/>
          <ac:spMkLst>
            <pc:docMk/>
            <pc:sldMk cId="2243460880" sldId="259"/>
            <ac:spMk id="717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28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86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78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2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28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80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39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48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84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24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92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E7D51-82B4-4466-975E-84F2A78B8701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159B-0CD2-4BEE-965F-393D9E1A4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111408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cap="all" dirty="0"/>
              <a:t>Middle East: the basic terminology, geography</a:t>
            </a:r>
            <a:r>
              <a:rPr lang="en-US" sz="3600" cap="all"/>
              <a:t>, demography</a:t>
            </a:r>
            <a:endParaRPr lang="cs-CZ" sz="3600" cap="all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768364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028950" cy="32521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46" y="0"/>
            <a:ext cx="4800599" cy="23967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141" y="0"/>
            <a:ext cx="4285859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EAST: INTRODUCTORY STATISTICS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735601"/>
              </p:ext>
            </p:extLst>
          </p:nvPr>
        </p:nvGraphicFramePr>
        <p:xfrm>
          <a:off x="847721" y="1473200"/>
          <a:ext cx="424815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Countries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with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biggest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population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Iran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81,824,270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Turkey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79,414,269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Iraq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37,056,169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Saudi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Arabia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27,752,316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Yemen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26,737,317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843131"/>
              </p:ext>
            </p:extLst>
          </p:nvPr>
        </p:nvGraphicFramePr>
        <p:xfrm>
          <a:off x="838200" y="3959225"/>
          <a:ext cx="4991104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955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55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Richest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Countries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Middle</a:t>
                      </a:r>
                      <a:r>
                        <a:rPr lang="cs-CZ" dirty="0"/>
                        <a:t> East (GDP)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Qatar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124,900 USD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Kuwait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69,700 USD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United Arab </a:t>
                      </a:r>
                      <a:r>
                        <a:rPr lang="cs-CZ" dirty="0" err="1"/>
                        <a:t>Emirates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68,200 USD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Saudi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Arabia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55,300 USD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Bahrain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51,800 USD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676431"/>
              </p:ext>
            </p:extLst>
          </p:nvPr>
        </p:nvGraphicFramePr>
        <p:xfrm>
          <a:off x="6419850" y="1473200"/>
          <a:ext cx="4826000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Major </a:t>
                      </a:r>
                      <a:r>
                        <a:rPr lang="cs-CZ" dirty="0" err="1"/>
                        <a:t>religious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groups</a:t>
                      </a:r>
                      <a:r>
                        <a:rPr lang="cs-CZ" baseline="0" dirty="0"/>
                        <a:t> 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Islam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317,070,000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Christianity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12,710,000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Judaism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5,630,000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Unaffilliated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Hinduism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1,720,000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762085"/>
              </p:ext>
            </p:extLst>
          </p:nvPr>
        </p:nvGraphicFramePr>
        <p:xfrm>
          <a:off x="6172200" y="3959225"/>
          <a:ext cx="5073650" cy="23623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6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6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355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Poorest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Countries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the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Middle</a:t>
                      </a:r>
                      <a:r>
                        <a:rPr lang="cs-CZ" baseline="0" dirty="0"/>
                        <a:t> East (GDP) 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298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Afghanistan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1,900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298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Yemen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298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Syria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2,900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298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Pakistan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29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Jordan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12,500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12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DEMOCRACY IN THE MIDDLE EAST 2020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8F63A1DD-19B9-457C-AAA1-EBECE80C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09" y="1534077"/>
            <a:ext cx="10093439" cy="529117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030387" y="3543592"/>
            <a:ext cx="1304144" cy="1028408"/>
          </a:xfrm>
          <a:prstGeom prst="rect">
            <a:avLst/>
          </a:prstGeom>
          <a:noFill/>
          <a:ln w="28575">
            <a:solidFill>
              <a:srgbClr val="27F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RELIGIONS OF THE MIDDLE EAST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1386681"/>
            <a:ext cx="4286250" cy="24479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1386681"/>
            <a:ext cx="4619625" cy="2443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122862"/>
            <a:ext cx="3781425" cy="25193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74" y="4121286"/>
            <a:ext cx="3781425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3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RELIGIONS OF THE MIDDLE EAST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754400"/>
            <a:ext cx="549592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Many religions have got their origins in the Middle East.</a:t>
            </a:r>
          </a:p>
          <a:p>
            <a:endParaRPr lang="en-US" dirty="0"/>
          </a:p>
          <a:p>
            <a:r>
              <a:rPr lang="en-US" dirty="0"/>
              <a:t>Religions of the book: </a:t>
            </a:r>
            <a:r>
              <a:rPr lang="cs-CZ" dirty="0"/>
              <a:t>J</a:t>
            </a:r>
            <a:r>
              <a:rPr lang="en-US" dirty="0" err="1"/>
              <a:t>udaism</a:t>
            </a:r>
            <a:r>
              <a:rPr lang="en-US" dirty="0"/>
              <a:t>, </a:t>
            </a:r>
            <a:r>
              <a:rPr lang="cs-CZ" dirty="0"/>
              <a:t>C</a:t>
            </a:r>
            <a:r>
              <a:rPr lang="en-US" dirty="0" err="1"/>
              <a:t>hristianity</a:t>
            </a:r>
            <a:r>
              <a:rPr lang="en-US" dirty="0"/>
              <a:t>, </a:t>
            </a:r>
            <a:r>
              <a:rPr lang="cs-CZ" dirty="0"/>
              <a:t>I</a:t>
            </a:r>
            <a:r>
              <a:rPr lang="en-US" dirty="0"/>
              <a:t>slam</a:t>
            </a:r>
            <a:r>
              <a:rPr lang="cs-CZ" dirty="0"/>
              <a:t> –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monoteistic</a:t>
            </a:r>
            <a:r>
              <a:rPr lang="cs-CZ" dirty="0"/>
              <a:t> </a:t>
            </a:r>
            <a:r>
              <a:rPr lang="cs-CZ" dirty="0" err="1"/>
              <a:t>religions</a:t>
            </a:r>
            <a:r>
              <a:rPr lang="cs-CZ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the past there was a lot of religious tolerance, nowadays religion is often a source of conflict.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8925" y="3930069"/>
            <a:ext cx="5181600" cy="25650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1332693"/>
            <a:ext cx="3105150" cy="24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50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6069" y="145248"/>
            <a:ext cx="9819861" cy="65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6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B51696-8646-422E-950E-0FDA2DC9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CONFLICTS IN THE MIDDLE EAST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70C3413-C5FE-414F-A3CE-EBCFBF5F7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8810"/>
            <a:ext cx="5929086" cy="4351338"/>
          </a:xfrm>
        </p:spPr>
        <p:txBody>
          <a:bodyPr>
            <a:noAutofit/>
          </a:bodyPr>
          <a:lstStyle/>
          <a:p>
            <a:r>
              <a:rPr lang="en-US" sz="1900" dirty="0"/>
              <a:t>Israeli-Arab (since 1948).</a:t>
            </a:r>
          </a:p>
          <a:p>
            <a:endParaRPr lang="en-US" sz="1900" dirty="0"/>
          </a:p>
          <a:p>
            <a:r>
              <a:rPr lang="en-US" sz="1900" dirty="0"/>
              <a:t>Israeli-Palestinian (since 1948 respectively since </a:t>
            </a:r>
            <a:r>
              <a:rPr lang="cs-CZ" sz="1900" dirty="0"/>
              <a:t/>
            </a:r>
            <a:br>
              <a:rPr lang="cs-CZ" sz="1900" dirty="0"/>
            </a:br>
            <a:r>
              <a:rPr lang="en-US" sz="1900" dirty="0"/>
              <a:t>the immigration of Jews to Palestine).</a:t>
            </a:r>
          </a:p>
          <a:p>
            <a:endParaRPr lang="en-US" sz="1900" dirty="0"/>
          </a:p>
          <a:p>
            <a:r>
              <a:rPr lang="en-US" sz="1900" dirty="0"/>
              <a:t>Wars in Persian Gulf (1990, since 2003).</a:t>
            </a:r>
          </a:p>
          <a:p>
            <a:endParaRPr lang="en-US" sz="1900" dirty="0"/>
          </a:p>
          <a:p>
            <a:r>
              <a:rPr lang="en-US" sz="1900" dirty="0"/>
              <a:t>Civil war in Lebanon (1975-1990).</a:t>
            </a:r>
          </a:p>
          <a:p>
            <a:endParaRPr lang="en-US" sz="1900" dirty="0"/>
          </a:p>
          <a:p>
            <a:r>
              <a:rPr lang="en-US" sz="1900" dirty="0"/>
              <a:t>Inter-Muslim countries conflicts (Iraq-Iran, Iraq-Kuwait, Yemen).</a:t>
            </a:r>
          </a:p>
          <a:p>
            <a:endParaRPr lang="en-US" sz="1900" dirty="0"/>
          </a:p>
          <a:p>
            <a:r>
              <a:rPr lang="en-US" sz="1900" dirty="0"/>
              <a:t>Conflicts in Afghanistan (since 1980s).</a:t>
            </a:r>
          </a:p>
          <a:p>
            <a:endParaRPr lang="en-US" sz="1900" dirty="0"/>
          </a:p>
          <a:p>
            <a:r>
              <a:rPr lang="en-US" sz="1900" dirty="0"/>
              <a:t>Kurdish issue.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290430BB-B075-4B71-8DC5-F883B5FA6C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7286" y="1679802"/>
            <a:ext cx="5181600" cy="3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A2851B-7CD3-401B-AAF4-EDC2A4EF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260350"/>
            <a:ext cx="9465357" cy="10541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700" b="1" dirty="0">
                <a:solidFill>
                  <a:schemeClr val="tx1"/>
                </a:solidFill>
              </a:rPr>
              <a:t>VICTIMS OF THE CONFLICTS IN THE MIDDLE EAST</a:t>
            </a:r>
          </a:p>
        </p:txBody>
      </p:sp>
      <p:pic>
        <p:nvPicPr>
          <p:cNvPr id="48131" name="Zástupný symbol pro obsah 3">
            <a:extLst>
              <a:ext uri="{FF2B5EF4-FFF2-40B4-BE49-F238E27FC236}">
                <a16:creationId xmlns:a16="http://schemas.microsoft.com/office/drawing/2014/main" xmlns="" id="{53B91F41-E885-4711-900D-A1A83CFDE8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6818" y="1212850"/>
            <a:ext cx="7710485" cy="5515947"/>
          </a:xfrm>
        </p:spPr>
      </p:pic>
    </p:spTree>
    <p:extLst>
      <p:ext uri="{BB962C8B-B14F-4D97-AF65-F5344CB8AC3E}">
        <p14:creationId xmlns:p14="http://schemas.microsoft.com/office/powerpoint/2010/main" val="424058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sz="3000" dirty="0"/>
          </a:p>
          <a:p>
            <a:pPr marL="0" indent="0" algn="ctr">
              <a:buNone/>
            </a:pPr>
            <a:endParaRPr lang="cs-CZ" sz="3000" dirty="0"/>
          </a:p>
          <a:p>
            <a:pPr marL="0" indent="0" algn="ctr">
              <a:buNone/>
            </a:pPr>
            <a:r>
              <a:rPr lang="cs-CZ" sz="34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83550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525" y="365125"/>
            <a:ext cx="7704948" cy="58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82110"/>
            <a:ext cx="9871097" cy="65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08C9933-FF49-4C06-A6F0-10CC82EA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5000" dirty="0"/>
              <a:t>GREATER MIDDLE EAST</a:t>
            </a:r>
            <a:endParaRPr lang="en-US" sz="5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3BDD99C9-BC5E-4EAC-9686-EC518096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2200" dirty="0"/>
              <a:t>A </a:t>
            </a:r>
            <a:r>
              <a:rPr lang="cs-CZ" sz="2200" dirty="0" err="1"/>
              <a:t>new</a:t>
            </a:r>
            <a:r>
              <a:rPr lang="cs-CZ" sz="2200" dirty="0"/>
              <a:t> term </a:t>
            </a:r>
            <a:r>
              <a:rPr lang="cs-CZ" sz="2200" dirty="0" err="1" smtClean="0"/>
              <a:t>developed</a:t>
            </a:r>
            <a:r>
              <a:rPr lang="cs-CZ" sz="2200" dirty="0" smtClean="0"/>
              <a:t> </a:t>
            </a:r>
            <a:r>
              <a:rPr lang="cs-CZ" sz="2200" dirty="0"/>
              <a:t>by George W. Bush.</a:t>
            </a:r>
          </a:p>
          <a:p>
            <a:endParaRPr lang="cs-CZ" sz="2200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F5E61A6A-710C-41C8-8085-F8BEB06D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02031"/>
            <a:ext cx="6903720" cy="54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BASIC TERMINOLOGY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38925" cy="43513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cs-CZ" sz="2000" dirty="0"/>
              <a:t>No consensus about the terminology.</a:t>
            </a:r>
          </a:p>
          <a:p>
            <a:pPr eaLnBrk="1" hangingPunct="1"/>
            <a:endParaRPr lang="en-US" altLang="cs-CZ" sz="2000" dirty="0"/>
          </a:p>
          <a:p>
            <a:pPr eaLnBrk="1" hangingPunct="1"/>
            <a:r>
              <a:rPr lang="en-US" altLang="cs-CZ" sz="2000" dirty="0"/>
              <a:t>Historically, </a:t>
            </a:r>
            <a:r>
              <a:rPr lang="en-US" altLang="cs-CZ" sz="2000" b="1" dirty="0"/>
              <a:t>Near East </a:t>
            </a:r>
            <a:r>
              <a:rPr lang="en-US" altLang="cs-CZ" sz="2000" dirty="0"/>
              <a:t>referred to the territory of whole Ottoman Empire while </a:t>
            </a:r>
            <a:r>
              <a:rPr lang="en-US" altLang="cs-CZ" sz="2000" b="1" dirty="0"/>
              <a:t>Middle East</a:t>
            </a:r>
            <a:r>
              <a:rPr lang="en-US" altLang="cs-CZ" sz="2000" dirty="0"/>
              <a:t> was used for the whole region of Arab peninsula, Afghanistan + the countries of southern a</a:t>
            </a:r>
            <a:r>
              <a:rPr lang="cs-CZ" altLang="cs-CZ" sz="2000" dirty="0" err="1"/>
              <a:t>nd</a:t>
            </a:r>
            <a:r>
              <a:rPr lang="en-US" altLang="cs-CZ" sz="2000" dirty="0"/>
              <a:t> central Asia.</a:t>
            </a:r>
          </a:p>
          <a:p>
            <a:pPr eaLnBrk="1" hangingPunct="1"/>
            <a:endParaRPr lang="en-US" altLang="cs-CZ" sz="2000" dirty="0"/>
          </a:p>
          <a:p>
            <a:r>
              <a:rPr lang="en-US" altLang="cs-CZ" sz="2000" b="1" dirty="0"/>
              <a:t>Orient</a:t>
            </a:r>
            <a:r>
              <a:rPr lang="en-US" altLang="cs-CZ" sz="2000" dirty="0"/>
              <a:t> – a label for countries of Near, Middle and Far East – today quite negative connotations (book „Orientalism“ by Edward Said from 1978).</a:t>
            </a:r>
          </a:p>
          <a:p>
            <a:pPr eaLnBrk="1" hangingPunct="1"/>
            <a:endParaRPr lang="en-US" altLang="cs-CZ" sz="2000" dirty="0"/>
          </a:p>
          <a:p>
            <a:pPr eaLnBrk="1" hangingPunct="1"/>
            <a:r>
              <a:rPr lang="en-US" altLang="cs-CZ" sz="2000" b="1" dirty="0"/>
              <a:t>The Levant </a:t>
            </a:r>
            <a:r>
              <a:rPr lang="en-US" altLang="cs-CZ" sz="2000" dirty="0"/>
              <a:t>– eastern Mediterranean (Israel/Palestine, Lebanon, Syria, Jordan, northern Iraq).</a:t>
            </a:r>
          </a:p>
          <a:p>
            <a:pPr eaLnBrk="1" hangingPunct="1"/>
            <a:endParaRPr lang="en-US" alt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5250" y="1825625"/>
            <a:ext cx="3638550" cy="39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697FBEE-97B5-4406-A578-FA8AAF8A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BASIC TERMINOLOGY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48300A3-E413-4ACF-9924-5FAD2726F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cs-CZ" sz="2800" dirty="0"/>
              <a:t>Nowadays the prevailing definition says that </a:t>
            </a:r>
            <a:r>
              <a:rPr lang="cs-CZ" altLang="cs-CZ" sz="2800" dirty="0"/>
              <a:t>"</a:t>
            </a:r>
            <a:r>
              <a:rPr lang="en-US" altLang="cs-CZ" sz="2800" dirty="0"/>
              <a:t>it is a region located on the border between southwest Asia, northern Africa, and Europe</a:t>
            </a:r>
            <a:r>
              <a:rPr lang="cs-CZ" altLang="cs-CZ" sz="2800" dirty="0"/>
              <a:t>"</a:t>
            </a:r>
            <a:r>
              <a:rPr lang="en-US" altLang="cs-CZ" sz="2800" dirty="0"/>
              <a:t>.</a:t>
            </a:r>
          </a:p>
          <a:p>
            <a:pPr eaLnBrk="1" hangingPunct="1"/>
            <a:endParaRPr lang="en-US" altLang="cs-CZ" sz="2800" dirty="0"/>
          </a:p>
          <a:p>
            <a:pPr eaLnBrk="1" hangingPunct="1"/>
            <a:r>
              <a:rPr lang="en-US" altLang="cs-CZ" sz="2800" dirty="0"/>
              <a:t>The terms Near and Middle East are usually used simultaneously.</a:t>
            </a:r>
          </a:p>
          <a:p>
            <a:pPr eaLnBrk="1" hangingPunct="1"/>
            <a:endParaRPr lang="en-US" altLang="cs-CZ" sz="2800" dirty="0"/>
          </a:p>
          <a:p>
            <a:pPr eaLnBrk="1" hangingPunct="1"/>
            <a:r>
              <a:rPr lang="en-US" altLang="cs-CZ" sz="2800" dirty="0"/>
              <a:t>The unifying factors: similar historical development, religion, culture, language.</a:t>
            </a:r>
          </a:p>
          <a:p>
            <a:endParaRPr lang="cs-CZ" dirty="0"/>
          </a:p>
        </p:txBody>
      </p:sp>
      <p:pic>
        <p:nvPicPr>
          <p:cNvPr id="5" name="Picture 2" descr="Alitalia Irak, Original Iraq Travel Poster">
            <a:extLst>
              <a:ext uri="{FF2B5EF4-FFF2-40B4-BE49-F238E27FC236}">
                <a16:creationId xmlns:a16="http://schemas.microsoft.com/office/drawing/2014/main" xmlns="" id="{C45D8876-5C05-4A16-99DC-64DB264107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9" y="135280"/>
            <a:ext cx="4672289" cy="672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2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DEMOGRAPHY OF MIDDLE EAST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Estimated population in 2018: 411 million </a:t>
            </a:r>
            <a:r>
              <a:rPr lang="en-US" sz="2400" dirty="0" err="1"/>
              <a:t>peo</a:t>
            </a:r>
            <a:r>
              <a:rPr lang="cs-CZ" sz="2400" dirty="0"/>
              <a:t>p</a:t>
            </a:r>
            <a:r>
              <a:rPr lang="en-US" sz="2400" dirty="0"/>
              <a:t>le.</a:t>
            </a:r>
          </a:p>
          <a:p>
            <a:endParaRPr lang="en-US" sz="2400" dirty="0"/>
          </a:p>
          <a:p>
            <a:r>
              <a:rPr lang="en-US" sz="2400" dirty="0"/>
              <a:t>Great diversity regarding ethnicity, languages, religion.</a:t>
            </a:r>
          </a:p>
          <a:p>
            <a:endParaRPr lang="en-US" sz="2400" dirty="0"/>
          </a:p>
          <a:p>
            <a:r>
              <a:rPr lang="en-US" sz="2400" dirty="0"/>
              <a:t>Main ethnic groups: Arab, Turks, Kurds, Jews, Berbers.</a:t>
            </a:r>
          </a:p>
          <a:p>
            <a:endParaRPr lang="en-US" sz="2400" dirty="0"/>
          </a:p>
          <a:p>
            <a:r>
              <a:rPr lang="en-US" sz="2400" dirty="0"/>
              <a:t>Main languages: Arabic (different slangs), Turkish, Kurdish, Persian, Hebrew.</a:t>
            </a:r>
          </a:p>
          <a:p>
            <a:endParaRPr lang="en-US" sz="2400" dirty="0"/>
          </a:p>
          <a:p>
            <a:r>
              <a:rPr lang="en-US" sz="2400" dirty="0"/>
              <a:t>Countries with biggest populations: </a:t>
            </a:r>
            <a:r>
              <a:rPr lang="cs-CZ" sz="2400" dirty="0" err="1"/>
              <a:t>Iran</a:t>
            </a:r>
            <a:r>
              <a:rPr lang="cs-CZ" sz="2400" dirty="0"/>
              <a:t>, </a:t>
            </a:r>
            <a:r>
              <a:rPr lang="cs-CZ" sz="2400" dirty="0" err="1"/>
              <a:t>Turkey</a:t>
            </a:r>
            <a:r>
              <a:rPr lang="cs-CZ" sz="2400" dirty="0"/>
              <a:t>, </a:t>
            </a:r>
            <a:r>
              <a:rPr lang="cs-CZ" sz="2400" dirty="0" err="1"/>
              <a:t>Iraq</a:t>
            </a:r>
            <a:r>
              <a:rPr lang="cs-CZ" sz="2400" dirty="0"/>
              <a:t>, </a:t>
            </a:r>
            <a:r>
              <a:rPr lang="cs-CZ" sz="2400" dirty="0" err="1"/>
              <a:t>Saudi</a:t>
            </a:r>
            <a:r>
              <a:rPr lang="cs-CZ" sz="2400" dirty="0"/>
              <a:t> </a:t>
            </a:r>
            <a:r>
              <a:rPr lang="cs-CZ" sz="2400" dirty="0" err="1"/>
              <a:t>Arabia</a:t>
            </a:r>
            <a:r>
              <a:rPr lang="cs-CZ" sz="2400" dirty="0"/>
              <a:t>, </a:t>
            </a:r>
            <a:r>
              <a:rPr lang="cs-CZ" sz="2400" dirty="0" err="1"/>
              <a:t>Yemen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Main religions: Islam, Christianity, Judaism</a:t>
            </a:r>
            <a:r>
              <a:rPr lang="cs-CZ" sz="2400" dirty="0"/>
              <a:t>.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900" y="1504077"/>
            <a:ext cx="4864100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175" y="128133"/>
            <a:ext cx="8802311" cy="66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2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E3579B-F351-4193-BB44-323772D8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9E8E682-FD93-4543-A2AC-C15C5051F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FA713FA-67E3-48AA-8F4F-A586891F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8" y="0"/>
            <a:ext cx="11186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6912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426</Words>
  <Application>Microsoft Office PowerPoint</Application>
  <PresentationFormat>Širokoúhlá obrazovka</PresentationFormat>
  <Paragraphs>101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Middle East: the basic terminology, geography, demography</vt:lpstr>
      <vt:lpstr>Prezentace aplikace PowerPoint</vt:lpstr>
      <vt:lpstr>Prezentace aplikace PowerPoint</vt:lpstr>
      <vt:lpstr>GREATER MIDDLE EAST</vt:lpstr>
      <vt:lpstr>BASIC TERMINOLOGY</vt:lpstr>
      <vt:lpstr>BASIC TERMINOLOGY</vt:lpstr>
      <vt:lpstr>DEMOGRAPHY OF MIDDLE EAST</vt:lpstr>
      <vt:lpstr>Prezentace aplikace PowerPoint</vt:lpstr>
      <vt:lpstr>Prezentace aplikace PowerPoint</vt:lpstr>
      <vt:lpstr>MIDDLE EAST: INTRODUCTORY STATISTICS</vt:lpstr>
      <vt:lpstr>DEMOCRACY IN THE MIDDLE EAST 2020</vt:lpstr>
      <vt:lpstr>RELIGIONS OF THE MIDDLE EAST</vt:lpstr>
      <vt:lpstr>RELIGIONS OF THE MIDDLE EAST</vt:lpstr>
      <vt:lpstr>Prezentace aplikace PowerPoint</vt:lpstr>
      <vt:lpstr>CONFLICTS IN THE MIDDLE EAST</vt:lpstr>
      <vt:lpstr>VICTIMS OF THE CONFLICTS IN THE MIDDLE EAST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East: the basic terminology, geography, demography</dc:title>
  <dc:creator>Eva Taterova</dc:creator>
  <cp:lastModifiedBy>Eva Taterova</cp:lastModifiedBy>
  <cp:revision>22</cp:revision>
  <dcterms:created xsi:type="dcterms:W3CDTF">2018-09-24T10:37:06Z</dcterms:created>
  <dcterms:modified xsi:type="dcterms:W3CDTF">2021-09-23T08:33:18Z</dcterms:modified>
</cp:coreProperties>
</file>