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4" r:id="rId4"/>
    <p:sldId id="311" r:id="rId5"/>
    <p:sldId id="309" r:id="rId6"/>
    <p:sldId id="315" r:id="rId7"/>
    <p:sldId id="321" r:id="rId8"/>
    <p:sldId id="325" r:id="rId9"/>
    <p:sldId id="262" r:id="rId10"/>
    <p:sldId id="263" r:id="rId11"/>
    <p:sldId id="265" r:id="rId12"/>
    <p:sldId id="294" r:id="rId13"/>
    <p:sldId id="264" r:id="rId14"/>
    <p:sldId id="316" r:id="rId15"/>
    <p:sldId id="308" r:id="rId16"/>
    <p:sldId id="267" r:id="rId17"/>
    <p:sldId id="307" r:id="rId18"/>
    <p:sldId id="268" r:id="rId19"/>
    <p:sldId id="269" r:id="rId20"/>
    <p:sldId id="317" r:id="rId21"/>
    <p:sldId id="318" r:id="rId22"/>
    <p:sldId id="319" r:id="rId23"/>
    <p:sldId id="320" r:id="rId24"/>
    <p:sldId id="326" r:id="rId25"/>
    <p:sldId id="296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4" r:id="rId34"/>
    <p:sldId id="285" r:id="rId35"/>
    <p:sldId id="286" r:id="rId36"/>
    <p:sldId id="302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84A6D5B7-B2CC-4023-9EF3-D51100A49FF2}">
          <p14:sldIdLst>
            <p14:sldId id="256"/>
            <p14:sldId id="257"/>
            <p14:sldId id="274"/>
            <p14:sldId id="311"/>
            <p14:sldId id="309"/>
            <p14:sldId id="315"/>
            <p14:sldId id="321"/>
            <p14:sldId id="325"/>
            <p14:sldId id="262"/>
            <p14:sldId id="263"/>
            <p14:sldId id="265"/>
            <p14:sldId id="294"/>
            <p14:sldId id="264"/>
            <p14:sldId id="316"/>
            <p14:sldId id="308"/>
            <p14:sldId id="267"/>
            <p14:sldId id="307"/>
            <p14:sldId id="268"/>
            <p14:sldId id="269"/>
            <p14:sldId id="317"/>
            <p14:sldId id="318"/>
            <p14:sldId id="319"/>
            <p14:sldId id="320"/>
            <p14:sldId id="326"/>
            <p14:sldId id="296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5"/>
            <p14:sldId id="286"/>
            <p14:sldId id="302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9" roundtripDataSignature="AMtx7mgSOUKq0gSYFcVCbok9aubZ6xCm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6" clrIdx="0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  <p:cmAuthor id="2" name="Dana Mazancová" initials="DM" lastIdx="32" clrIdx="1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2818" autoAdjust="0"/>
  </p:normalViewPr>
  <p:slideViewPr>
    <p:cSldViewPr snapToGrid="0">
      <p:cViewPr varScale="1">
        <p:scale>
          <a:sx n="106" d="100"/>
          <a:sy n="106" d="100"/>
        </p:scale>
        <p:origin x="17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28b1a9b_1_2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70c28b1a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28b1a9b_1_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0c28b1a9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28b1a9b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0c28b1a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28b1a9b_1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0c28b1a9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28b1a9b_1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70c28b1a9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c28b1a9b_1_7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70c28b1a9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9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c28b1a9b_1_8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0c28b1a9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158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c28b1a9b_1_9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0c28b1a9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919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067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610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28b1a9b_1_1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70c28b1a9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28b1a9b_1_1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70c28b1a9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c28b1a9b_1_14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70c28b1a9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c28b1a9b_1_15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70c28b1a9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c28b1a9b_1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70c28b1a9b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0c28b1a9b_1_20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70c28b1a9b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c9f9505_0_7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13c9f95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0c28b1a9b_1_2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70c28b1a9b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9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15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55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75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3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8b1a9b_1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0c28b1a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fss.muni.cz/ezdroje.php?podsekce=72" TargetMode="External"/><Relationship Id="rId3" Type="http://schemas.openxmlformats.org/officeDocument/2006/relationships/hyperlink" Target="https://knihovna.fss.muni.cz/ezdroje.php?podsekce=&amp;ukol=2&amp;subukol=1&amp;id=60" TargetMode="External"/><Relationship Id="rId7" Type="http://schemas.openxmlformats.org/officeDocument/2006/relationships/hyperlink" Target="https://knihovna.fss.muni.cz/ezdroje.php?podsekce=86" TargetMode="External"/><Relationship Id="rId2" Type="http://schemas.openxmlformats.org/officeDocument/2006/relationships/hyperlink" Target="https://knihovna.fss.muni.cz/ezdroje.php?podsekce=&amp;ukol=2&amp;subukol=1&amp;id=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zdroje.php?podsekce=78" TargetMode="External"/><Relationship Id="rId5" Type="http://schemas.openxmlformats.org/officeDocument/2006/relationships/hyperlink" Target="https://knihovna.fss.muni.cz/ezdroje.php?podsekce=77" TargetMode="External"/><Relationship Id="rId4" Type="http://schemas.openxmlformats.org/officeDocument/2006/relationships/hyperlink" Target="https://knihovna.fss.muni.cz/ezdroje.php?podsekce=&amp;ukol=2&amp;subukol=1&amp;id=25" TargetMode="External"/><Relationship Id="rId9" Type="http://schemas.openxmlformats.org/officeDocument/2006/relationships/hyperlink" Target="https://knihovna.fss.muni.cz/ezdroj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zdroje.php?podsekce=72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02" y="0"/>
            <a:ext cx="926470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67230" y="2595766"/>
            <a:ext cx="7888838" cy="117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4973" y="5540058"/>
            <a:ext cx="260364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0000CC"/>
                </a:solidFill>
              </a:rPr>
              <a:t>Brno</a:t>
            </a: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7</a:t>
            </a:r>
            <a:r>
              <a:rPr lang="cs-CZ" sz="2400" dirty="0">
                <a:solidFill>
                  <a:srgbClr val="0000CC"/>
                </a:solidFill>
              </a:rPr>
              <a:t>. 10. 2021</a:t>
            </a:r>
            <a:endParaRPr sz="2400" dirty="0">
              <a:solidFill>
                <a:srgbClr val="0000CC"/>
              </a:solidFill>
            </a:endParaRPr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B71B51A8-4A33-4C9F-A007-F30440772464}"/>
              </a:ext>
            </a:extLst>
          </p:cNvPr>
          <p:cNvSpPr txBox="1"/>
          <p:nvPr/>
        </p:nvSpPr>
        <p:spPr>
          <a:xfrm>
            <a:off x="5957181" y="5534154"/>
            <a:ext cx="4052258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Dana Mazancová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c28b1a9b_1_2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28b1a9b_1_28"/>
          <p:cNvSpPr txBox="1">
            <a:spLocks noGrp="1"/>
          </p:cNvSpPr>
          <p:nvPr>
            <p:ph type="body" idx="1"/>
          </p:nvPr>
        </p:nvSpPr>
        <p:spPr>
          <a:xfrm>
            <a:off x="628649" y="1865496"/>
            <a:ext cx="812145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 základě jednoho vyhledávacího  dotazu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742B-9ADF-494C-9F6A-F6E462B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Vyhledávání v EDS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A0008-C844-485F-80A4-A21B3EFB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Jednoduché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Rozšířené vyhledávání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Možnost uložit a znovu zobrazit historii hledání (vytvoření vlastního účtu)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Ukládání výsledků hledání do složky a další práce s nimi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Export citací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Zobrazení plného textu článků, možnost ho uložit, tisknout, odeslat emailem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Dohledání plného textu přes Full Text </a:t>
            </a:r>
            <a:r>
              <a:rPr lang="cs-CZ" dirty="0" err="1"/>
              <a:t>Finder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8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89ED51-DDF2-486B-8D67-4DC990E1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13949" b="19832"/>
          <a:stretch/>
        </p:blipFill>
        <p:spPr>
          <a:xfrm>
            <a:off x="0" y="1311203"/>
            <a:ext cx="9144000" cy="38516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D1C761D-609D-49BD-B173-AE8A57244F32}"/>
              </a:ext>
            </a:extLst>
          </p:cNvPr>
          <p:cNvSpPr txBox="1"/>
          <p:nvPr/>
        </p:nvSpPr>
        <p:spPr>
          <a:xfrm>
            <a:off x="182879" y="344658"/>
            <a:ext cx="87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EDS - Jednoduché vyhledávání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1F9C4-1442-468D-888F-BFBA73F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2" y="193110"/>
            <a:ext cx="7886700" cy="639809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endParaRPr lang="cs-CZ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29008F-E8BD-4467-9DEA-AB683319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24" y="897655"/>
            <a:ext cx="8325227" cy="3755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funkce v EDS (objevuje se jako 1. výsledek mezi vyhledanými záznamy)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poskytuje souhrnné články či výklad hesel z různých tematických oblastí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obsah pochází z kvalitních zdrojů jako jsou publikace z nakladatelství </a:t>
            </a:r>
            <a:r>
              <a:rPr lang="cs-CZ" dirty="0" err="1"/>
              <a:t>Salem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 či </a:t>
            </a:r>
            <a:r>
              <a:rPr lang="cs-CZ" dirty="0" err="1"/>
              <a:t>Encyklopedica</a:t>
            </a:r>
            <a:r>
              <a:rPr lang="cs-CZ" dirty="0"/>
              <a:t> </a:t>
            </a:r>
            <a:r>
              <a:rPr lang="cs-CZ" dirty="0" err="1"/>
              <a:t>Britannica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články doplněný bibliografiemi (použitou literaturou)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A63C01-5A5F-4AE9-83D1-67D256E18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32213" r="5469" b="31102"/>
          <a:stretch/>
        </p:blipFill>
        <p:spPr>
          <a:xfrm>
            <a:off x="1581880" y="4535787"/>
            <a:ext cx="6729201" cy="21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7F38BC-66B9-4A00-8931-6BCCC843A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7" r="1231" b="5876"/>
          <a:stretch/>
        </p:blipFill>
        <p:spPr>
          <a:xfrm>
            <a:off x="0" y="1039968"/>
            <a:ext cx="6745339" cy="29693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247191A-910E-4F0B-9883-4E82C63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7" y="262063"/>
            <a:ext cx="7886700" cy="441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ts val="3200"/>
            </a:pP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- detail záznamu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9AE2B7-A3C8-49D4-AAF3-AA1833BB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9" t="31187" r="9539" b="12032"/>
          <a:stretch/>
        </p:blipFill>
        <p:spPr>
          <a:xfrm>
            <a:off x="3474718" y="3073285"/>
            <a:ext cx="5507384" cy="2262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DDE473-3210-445D-8CE9-808310B0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4" t="12033" r="8308"/>
          <a:stretch/>
        </p:blipFill>
        <p:spPr>
          <a:xfrm>
            <a:off x="7153" y="4050454"/>
            <a:ext cx="4093698" cy="254548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BCF4B78-4720-4338-B35B-BFF0B979FA20}"/>
              </a:ext>
            </a:extLst>
          </p:cNvPr>
          <p:cNvCxnSpPr/>
          <p:nvPr/>
        </p:nvCxnSpPr>
        <p:spPr>
          <a:xfrm>
            <a:off x="2208628" y="2433711"/>
            <a:ext cx="4192172" cy="12801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E58D26-3B0D-4B9B-897D-54A062A0811D}"/>
              </a:ext>
            </a:extLst>
          </p:cNvPr>
          <p:cNvCxnSpPr/>
          <p:nvPr/>
        </p:nvCxnSpPr>
        <p:spPr>
          <a:xfrm>
            <a:off x="2138289" y="2447778"/>
            <a:ext cx="0" cy="20960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9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c28b1a9b_1_54"/>
          <p:cNvSpPr txBox="1">
            <a:spLocks noGrp="1"/>
          </p:cNvSpPr>
          <p:nvPr>
            <p:ph type="title"/>
          </p:nvPr>
        </p:nvSpPr>
        <p:spPr>
          <a:xfrm>
            <a:off x="408622" y="20220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Full Text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Finder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0c28b1a9b_1_54"/>
          <p:cNvSpPr txBox="1">
            <a:spLocks noGrp="1"/>
          </p:cNvSpPr>
          <p:nvPr>
            <p:ph type="body" idx="1"/>
          </p:nvPr>
        </p:nvSpPr>
        <p:spPr>
          <a:xfrm>
            <a:off x="352769" y="1066470"/>
            <a:ext cx="7886700" cy="530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Pokud v databázi není obsažen plný text dokumentu, tak je prostřednictvím této služby nabídnuto jeho dohledání v jiném zdroji (databázi, katalogu, vyhledávači) → otevře se další záložka v prohlížeči, kde je nabídnut zdroj/zdroje, ve kterých je dostupný plný text.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168D30-42EF-4495-97FD-F7EDCE1A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8" t="29913" r="6875" b="6423"/>
          <a:stretch/>
        </p:blipFill>
        <p:spPr>
          <a:xfrm>
            <a:off x="408622" y="3143726"/>
            <a:ext cx="7886700" cy="35120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E7F1BD-EAEB-49EA-8195-B11BA13C5F1C}"/>
              </a:ext>
            </a:extLst>
          </p:cNvPr>
          <p:cNvSpPr/>
          <p:nvPr/>
        </p:nvSpPr>
        <p:spPr>
          <a:xfrm>
            <a:off x="1716258" y="6129338"/>
            <a:ext cx="1181686" cy="485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6201C6-0E55-4C99-A188-DFB8BBF0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t="25168" r="6462" b="5328"/>
          <a:stretch/>
        </p:blipFill>
        <p:spPr>
          <a:xfrm>
            <a:off x="0" y="154744"/>
            <a:ext cx="8173329" cy="3573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AFDBF0-7586-48EE-863D-765A1C3E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4222" r="1999" b="5603"/>
          <a:stretch/>
        </p:blipFill>
        <p:spPr>
          <a:xfrm>
            <a:off x="2581421" y="2963059"/>
            <a:ext cx="6428936" cy="30728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4C28C03-8EB5-4796-8485-DD7EA1E15A7E}"/>
              </a:ext>
            </a:extLst>
          </p:cNvPr>
          <p:cNvSpPr/>
          <p:nvPr/>
        </p:nvSpPr>
        <p:spPr>
          <a:xfrm>
            <a:off x="295422" y="1617785"/>
            <a:ext cx="3362178" cy="337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3ED086-262A-4D91-AB7A-F5856276B7B4}"/>
              </a:ext>
            </a:extLst>
          </p:cNvPr>
          <p:cNvSpPr/>
          <p:nvPr/>
        </p:nvSpPr>
        <p:spPr>
          <a:xfrm>
            <a:off x="2581421" y="2867196"/>
            <a:ext cx="2152358" cy="484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2740D1-DC5A-4F63-AF60-001D448815EA}"/>
              </a:ext>
            </a:extLst>
          </p:cNvPr>
          <p:cNvSpPr/>
          <p:nvPr/>
        </p:nvSpPr>
        <p:spPr>
          <a:xfrm>
            <a:off x="7216727" y="4909623"/>
            <a:ext cx="548640" cy="4923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0c28b1a9b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0c28b1a9b_1_60"/>
          <p:cNvSpPr txBox="1">
            <a:spLocks noGrp="1"/>
          </p:cNvSpPr>
          <p:nvPr>
            <p:ph type="title"/>
          </p:nvPr>
        </p:nvSpPr>
        <p:spPr>
          <a:xfrm>
            <a:off x="450165" y="249966"/>
            <a:ext cx="86123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0c28b1a9b_1_60"/>
          <p:cNvSpPr txBox="1">
            <a:spLocks noGrp="1"/>
          </p:cNvSpPr>
          <p:nvPr>
            <p:ph type="body" idx="1"/>
          </p:nvPr>
        </p:nvSpPr>
        <p:spPr>
          <a:xfrm>
            <a:off x="450164" y="1379720"/>
            <a:ext cx="852181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Umožňuje zjistit, zda má MU přístup k elektronické verzi </a:t>
            </a:r>
          </a:p>
          <a:p>
            <a:pPr marL="508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zadaného časopisu nebo knihy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Je propojen s technologií A-to-Z Link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Resolver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(EBSCO Full Text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Finder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28b1a9b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EDS - Seznam dostupných časopisů a knih na MU 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5BD2B-0CB2-4BD8-96C6-2C2D5154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9" r="699" b="10814"/>
          <a:stretch/>
        </p:blipFill>
        <p:spPr>
          <a:xfrm>
            <a:off x="63964" y="1678008"/>
            <a:ext cx="9080036" cy="44978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9F1B207-E540-446E-A7CA-000239357744}"/>
              </a:ext>
            </a:extLst>
          </p:cNvPr>
          <p:cNvSpPr txBox="1"/>
          <p:nvPr/>
        </p:nvSpPr>
        <p:spPr>
          <a:xfrm>
            <a:off x="6756670" y="2603485"/>
            <a:ext cx="2180491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Tituly lze vyhledávat nebo prohlížet dle oborů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AF8830C-B01C-4E40-B418-78A716AFE54F}"/>
              </a:ext>
            </a:extLst>
          </p:cNvPr>
          <p:cNvSpPr/>
          <p:nvPr/>
        </p:nvSpPr>
        <p:spPr>
          <a:xfrm>
            <a:off x="1982663" y="3430718"/>
            <a:ext cx="2521635" cy="3833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2795330-4B8C-4A8B-A5A2-00E38A79C8E8}"/>
              </a:ext>
            </a:extLst>
          </p:cNvPr>
          <p:cNvSpPr/>
          <p:nvPr/>
        </p:nvSpPr>
        <p:spPr>
          <a:xfrm>
            <a:off x="836146" y="1975698"/>
            <a:ext cx="2293034" cy="38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B509FAD-1F03-4C3F-95F4-7A4F1C482010}"/>
              </a:ext>
            </a:extLst>
          </p:cNvPr>
          <p:cNvSpPr/>
          <p:nvPr/>
        </p:nvSpPr>
        <p:spPr>
          <a:xfrm>
            <a:off x="63964" y="4484671"/>
            <a:ext cx="1957387" cy="59274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84207" y="440089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EIZ II - cíle dnešní lekce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98766" y="1128352"/>
            <a:ext cx="9017250" cy="5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vyhodnotit rešerše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seznámit se s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citačními databázemi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naučit se pracovat s vyhledávačem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vyzkoušet si doporučené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obsahující 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elektronické knihy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projít si </a:t>
            </a:r>
            <a:r>
              <a:rPr lang="cs-CZ" sz="35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praktická cvičení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c28b1a9b_1_73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 - výsledky vyhledávání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0c28b1a9b_1_7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78525B1-9CE1-407D-BB85-982D50E2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28" y="537883"/>
            <a:ext cx="6358944" cy="63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28b1a9b_1_82"/>
          <p:cNvSpPr txBox="1">
            <a:spLocks noGrp="1"/>
          </p:cNvSpPr>
          <p:nvPr>
            <p:ph type="title"/>
          </p:nvPr>
        </p:nvSpPr>
        <p:spPr>
          <a:xfrm>
            <a:off x="275688" y="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0c28b1a9b_1_82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15197A-7C8C-41F2-AD8F-CE725073F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72" y="543208"/>
            <a:ext cx="7285055" cy="631479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2DB455E-1C24-4279-A397-7BD5D722A1B5}"/>
              </a:ext>
            </a:extLst>
          </p:cNvPr>
          <p:cNvSpPr/>
          <p:nvPr/>
        </p:nvSpPr>
        <p:spPr>
          <a:xfrm>
            <a:off x="2833735" y="3883937"/>
            <a:ext cx="2471596" cy="289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3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c28b1a9b_1_94"/>
          <p:cNvSpPr txBox="1">
            <a:spLocks noGrp="1"/>
          </p:cNvSpPr>
          <p:nvPr>
            <p:ph type="title"/>
          </p:nvPr>
        </p:nvSpPr>
        <p:spPr>
          <a:xfrm>
            <a:off x="251520" y="76500"/>
            <a:ext cx="854078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E6F1DE-6142-45EB-BF31-FAFB93A0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388"/>
            <a:ext cx="9144000" cy="57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88917" y="-56126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70c28b1a9b_1_108"/>
          <p:cNvSpPr txBox="1"/>
          <p:nvPr/>
        </p:nvSpPr>
        <p:spPr>
          <a:xfrm>
            <a:off x="71061" y="4486275"/>
            <a:ext cx="2435713" cy="21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plnému textu </a:t>
            </a:r>
            <a:r>
              <a:rPr lang="cs-CZ" sz="2400" b="1" dirty="0" err="1">
                <a:solidFill>
                  <a:srgbClr val="C00000"/>
                </a:solidFill>
              </a:rPr>
              <a:t>eknihy</a:t>
            </a:r>
            <a:r>
              <a:rPr lang="cs-CZ" sz="2400" b="1" dirty="0">
                <a:solidFill>
                  <a:srgbClr val="C00000"/>
                </a:solidFill>
              </a:rPr>
              <a:t> do databáze EBSCO </a:t>
            </a:r>
            <a:r>
              <a:rPr lang="cs-CZ" sz="2400" b="1" dirty="0" err="1">
                <a:solidFill>
                  <a:srgbClr val="C00000"/>
                </a:solidFill>
              </a:rPr>
              <a:t>eBook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Collection</a:t>
            </a:r>
            <a:endParaRPr sz="24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38E20-9515-47DA-B958-755E59433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900" y="4833780"/>
            <a:ext cx="6477000" cy="20242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8B12DB-F01B-45B9-B1AF-720CA81D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434566"/>
            <a:ext cx="7400925" cy="40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0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Elektronické knihy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75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Doporučené databáze - e-knihy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162050"/>
            <a:ext cx="8839200" cy="5476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2"/>
              </a:rPr>
              <a:t>EBSCO </a:t>
            </a:r>
            <a:r>
              <a:rPr lang="cs-CZ" b="1" dirty="0" err="1">
                <a:hlinkClick r:id="rId2"/>
              </a:rPr>
              <a:t>eBook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Colection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3"/>
              </a:rPr>
              <a:t>Sage</a:t>
            </a:r>
            <a:r>
              <a:rPr lang="cs-CZ" b="1" dirty="0">
                <a:hlinkClick r:id="rId3"/>
              </a:rPr>
              <a:t> </a:t>
            </a:r>
            <a:r>
              <a:rPr lang="cs-CZ" b="1" dirty="0" err="1">
                <a:hlinkClick r:id="rId3"/>
              </a:rPr>
              <a:t>Knowledge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4"/>
              </a:rPr>
              <a:t>Gale </a:t>
            </a:r>
            <a:r>
              <a:rPr lang="cs-CZ" b="1" dirty="0" err="1">
                <a:hlinkClick r:id="rId4"/>
              </a:rPr>
              <a:t>Virtual</a:t>
            </a:r>
            <a:r>
              <a:rPr lang="cs-CZ" b="1" dirty="0">
                <a:hlinkClick r:id="rId4"/>
              </a:rPr>
              <a:t> Reference </a:t>
            </a:r>
            <a:r>
              <a:rPr lang="cs-CZ" b="1" dirty="0" err="1">
                <a:hlinkClick r:id="rId4"/>
              </a:rPr>
              <a:t>Library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5"/>
              </a:rPr>
              <a:t>Bookport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6"/>
              </a:rPr>
              <a:t>E-</a:t>
            </a:r>
            <a:r>
              <a:rPr lang="cs-CZ" b="1" dirty="0" err="1">
                <a:hlinkClick r:id="rId6"/>
              </a:rPr>
              <a:t>prezenčka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7"/>
              </a:rPr>
              <a:t>Národní digitální knihovna DNNT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8"/>
              </a:rPr>
              <a:t>Služba </a:t>
            </a:r>
            <a:r>
              <a:rPr lang="cs-CZ" b="1" dirty="0" err="1">
                <a:hlinkClick r:id="rId8"/>
              </a:rPr>
              <a:t>Demand</a:t>
            </a:r>
            <a:r>
              <a:rPr lang="cs-CZ" b="1" dirty="0">
                <a:hlinkClick r:id="rId8"/>
              </a:rPr>
              <a:t> </a:t>
            </a:r>
            <a:r>
              <a:rPr lang="cs-CZ" b="1" dirty="0" err="1">
                <a:hlinkClick r:id="rId8"/>
              </a:rPr>
              <a:t>Driven</a:t>
            </a:r>
            <a:r>
              <a:rPr lang="cs-CZ" b="1" dirty="0">
                <a:hlinkClick r:id="rId8"/>
              </a:rPr>
              <a:t> </a:t>
            </a:r>
            <a:r>
              <a:rPr lang="cs-CZ" b="1" dirty="0" err="1">
                <a:hlinkClick r:id="rId8"/>
              </a:rPr>
              <a:t>Aquisition</a:t>
            </a:r>
            <a:r>
              <a:rPr lang="cs-CZ" b="1" dirty="0">
                <a:hlinkClick r:id="rId8"/>
              </a:rPr>
              <a:t> (DDA) (</a:t>
            </a:r>
            <a:r>
              <a:rPr lang="cs-CZ" b="1" dirty="0" err="1">
                <a:hlinkClick r:id="rId8"/>
              </a:rPr>
              <a:t>ProQuest</a:t>
            </a:r>
            <a:r>
              <a:rPr lang="cs-CZ" b="1" dirty="0">
                <a:hlinkClick r:id="rId8"/>
              </a:rPr>
              <a:t>)</a:t>
            </a:r>
            <a:endParaRPr lang="cs-CZ" b="1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Další databáze dostupné na </a:t>
            </a:r>
            <a:r>
              <a:rPr lang="cs-CZ" sz="2400" dirty="0">
                <a:hlinkClick r:id="rId9"/>
              </a:rPr>
              <a:t>https://knihovna.fss.muni.cz/ezdroje</a:t>
            </a:r>
            <a:r>
              <a:rPr lang="cs-CZ" sz="2400" dirty="0"/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E-zdroje dle druhu - E-knihy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3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70c28b1a9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0c28b1a9b_1_13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eBook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0c28b1a9b_1_130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Multioborová kolekce e-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pro MU na rok 2021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db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EBSCO)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Offline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čtení přes Adobe Digital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Editions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Import do Citace.com a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EndNote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Web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70c28b1a9b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0c28b1a9b_1_13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70c28b1a9b_1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138BB3E-5AD8-4F0A-BB17-C01AFBCC93E6}"/>
              </a:ext>
            </a:extLst>
          </p:cNvPr>
          <p:cNvSpPr/>
          <p:nvPr/>
        </p:nvSpPr>
        <p:spPr>
          <a:xfrm>
            <a:off x="422031" y="6236842"/>
            <a:ext cx="886264" cy="2817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9A97114-8A9F-4519-BDC8-9A97A8F41B07}"/>
              </a:ext>
            </a:extLst>
          </p:cNvPr>
          <p:cNvSpPr/>
          <p:nvPr/>
        </p:nvSpPr>
        <p:spPr>
          <a:xfrm>
            <a:off x="267286" y="2167371"/>
            <a:ext cx="1716259" cy="392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6FE558-B386-42C2-AD83-F1EA4507E2E4}"/>
              </a:ext>
            </a:extLst>
          </p:cNvPr>
          <p:cNvSpPr txBox="1"/>
          <p:nvPr/>
        </p:nvSpPr>
        <p:spPr>
          <a:xfrm>
            <a:off x="6020972" y="621158"/>
            <a:ext cx="27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Listování podle oboru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c28b1a9b_1_14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70c28b1a9b_1_14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38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Adobe® Digital </a:t>
            </a:r>
            <a:r>
              <a:rPr lang="cs-CZ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a aktivovat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AdobeID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zařízení,  které podporuje Adobe® Digital </a:t>
            </a:r>
            <a:r>
              <a:rPr lang="cs-CZ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(Android market) a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iPad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70c28b1a9b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0c28b1a9b_1_149"/>
          <p:cNvSpPr txBox="1">
            <a:spLocks noGrp="1"/>
          </p:cNvSpPr>
          <p:nvPr>
            <p:ph type="title"/>
          </p:nvPr>
        </p:nvSpPr>
        <p:spPr>
          <a:xfrm>
            <a:off x="628650" y="4325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70c28b1a9b_1_149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8760"/>
            <a:ext cx="8003100" cy="55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Citační databáze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70c28b1a9b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70c28b1a9b_1_156"/>
          <p:cNvSpPr txBox="1">
            <a:spLocks noGrp="1"/>
          </p:cNvSpPr>
          <p:nvPr>
            <p:ph type="title"/>
          </p:nvPr>
        </p:nvSpPr>
        <p:spPr>
          <a:xfrm>
            <a:off x="628650" y="4230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70c28b1a9b_1_156" descr="ADE verze 2 otevrena knih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72967"/>
            <a:ext cx="7886700" cy="5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082958"/>
            <a:ext cx="8224300" cy="55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Více než 1700 e-knih</a:t>
            </a:r>
          </a:p>
          <a:p>
            <a:pPr marL="742950" indent="-285432">
              <a:lnSpc>
                <a:spcPct val="8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lang="cs-CZ" sz="2400" dirty="0">
              <a:solidFill>
                <a:schemeClr val="dk1"/>
              </a:solidFill>
            </a:endParaRPr>
          </a:p>
          <a:p>
            <a:pPr marL="742950" lvl="1" indent="-285432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kolekce: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Counseling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Psychotherapy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Geography</a:t>
            </a:r>
            <a:r>
              <a:rPr lang="cs-CZ" sz="2200" i="1" dirty="0">
                <a:solidFill>
                  <a:schemeClr val="dk1"/>
                </a:solidFill>
              </a:rPr>
              <a:t>, </a:t>
            </a:r>
            <a:r>
              <a:rPr lang="cs-CZ" sz="2200" i="1" dirty="0" err="1">
                <a:solidFill>
                  <a:schemeClr val="dk1"/>
                </a:solidFill>
              </a:rPr>
              <a:t>Earth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Environmental</a:t>
            </a:r>
            <a:r>
              <a:rPr lang="cs-CZ" sz="2200" i="1" dirty="0">
                <a:solidFill>
                  <a:schemeClr val="dk1"/>
                </a:solidFill>
              </a:rPr>
              <a:t> Science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Health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Social</a:t>
            </a:r>
            <a:r>
              <a:rPr lang="cs-CZ" sz="2200" i="1" dirty="0">
                <a:solidFill>
                  <a:schemeClr val="dk1"/>
                </a:solidFill>
              </a:rPr>
              <a:t> Care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Media, </a:t>
            </a:r>
            <a:r>
              <a:rPr lang="cs-CZ" sz="2200" i="1" dirty="0" err="1">
                <a:solidFill>
                  <a:schemeClr val="dk1"/>
                </a:solidFill>
              </a:rPr>
              <a:t>Communication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Cultural</a:t>
            </a: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Studies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b="1" i="1" dirty="0">
                <a:solidFill>
                  <a:schemeClr val="dk1"/>
                </a:solidFill>
              </a:rPr>
              <a:t> </a:t>
            </a:r>
            <a:r>
              <a:rPr lang="cs-CZ" sz="2200" b="1" i="1" dirty="0" err="1">
                <a:solidFill>
                  <a:schemeClr val="dk1"/>
                </a:solidFill>
              </a:rPr>
              <a:t>Politics</a:t>
            </a:r>
            <a:r>
              <a:rPr lang="cs-CZ" sz="2200" b="1" i="1" dirty="0">
                <a:solidFill>
                  <a:schemeClr val="dk1"/>
                </a:solidFill>
              </a:rPr>
              <a:t> and International Relations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Psychology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Sociology</a:t>
            </a:r>
          </a:p>
          <a:p>
            <a:pPr marL="884175" lvl="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C650A29-2690-4347-83B1-9519BAAB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552"/>
            <a:ext cx="9144000" cy="406889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c28b1a9b_1_19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Gale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Reference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70c28b1a9b_1_193"/>
          <p:cNvSpPr txBox="1"/>
          <p:nvPr/>
        </p:nvSpPr>
        <p:spPr>
          <a:xfrm>
            <a:off x="94350" y="1858375"/>
            <a:ext cx="8480400" cy="126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 dirty="0">
                <a:solidFill>
                  <a:schemeClr val="dk1"/>
                </a:solidFill>
              </a:rPr>
              <a:t> Knihy převážně encyklopedického charakteru</a:t>
            </a:r>
            <a:endParaRPr sz="30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dirty="0">
                <a:solidFill>
                  <a:schemeClr val="dk1"/>
                </a:solidFill>
              </a:rPr>
              <a:t>Cca 40 e-knih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A24793-B3D0-410F-B77A-626EB9F6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23912"/>
            <a:ext cx="7010400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Driven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Aquisition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(DDA)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kolekce knih (cca 200 000 titulů)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uživatelé si vybírají na základě vlastních požadavků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po 5 minutách mohou poslat knihovníkům požadavek na nákup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výhodou je téměř okamžitá dostupnost knihy (pokud je daný požadavek schválen)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na webu knihovny v sekci </a:t>
            </a:r>
            <a:r>
              <a:rPr lang="cs-CZ" sz="2400" u="sng" dirty="0">
                <a:solidFill>
                  <a:srgbClr val="0000FF"/>
                </a:solidFill>
                <a:hlinkClick r:id="rId4"/>
              </a:rPr>
              <a:t>E-kniha na počkání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BB9A92-A098-4892-B530-C2305740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740"/>
            <a:ext cx="9144000" cy="46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6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613c9f9505_0_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613c9f9505_0_79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/>
          </a:p>
        </p:txBody>
      </p:sp>
      <p:sp>
        <p:nvSpPr>
          <p:cNvPr id="322" name="Google Shape;322;p3"/>
          <p:cNvSpPr txBox="1"/>
          <p:nvPr/>
        </p:nvSpPr>
        <p:spPr>
          <a:xfrm>
            <a:off x="251125" y="1766208"/>
            <a:ext cx="8641749" cy="53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Umožňuje vyhledávat ve více zdrojích současně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Seznam dostupných časopisů a knih na MU </a:t>
            </a:r>
            <a:r>
              <a:rPr lang="cs-CZ" sz="2400" dirty="0">
                <a:solidFill>
                  <a:schemeClr val="dk1"/>
                </a:solidFill>
              </a:rPr>
              <a:t>- 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ověření, zda MU má přístup k zadanému titulu časopisu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nebo knihy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EBSCO Full Text </a:t>
            </a:r>
            <a:r>
              <a:rPr lang="cs-CZ" sz="2400" b="1" dirty="0" err="1">
                <a:solidFill>
                  <a:schemeClr val="dk1"/>
                </a:solidFill>
              </a:rPr>
              <a:t>Finder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</a:rPr>
              <a:t>prolinkování</a:t>
            </a:r>
            <a:r>
              <a:rPr lang="cs-CZ" sz="2400" dirty="0">
                <a:solidFill>
                  <a:schemeClr val="dk1"/>
                </a:solidFill>
              </a:rPr>
              <a:t> k plnému textu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r>
              <a:rPr lang="cs-CZ" sz="2400" b="1" dirty="0" err="1">
                <a:solidFill>
                  <a:schemeClr val="dk1"/>
                </a:solidFill>
              </a:rPr>
              <a:t>eBook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Academic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Collection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více jak 160.000 e-knih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Knowledge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Více než 1700 e-knih od vydavatele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Gale </a:t>
            </a:r>
            <a:r>
              <a:rPr lang="cs-CZ" sz="2400" b="1" dirty="0" err="1">
                <a:solidFill>
                  <a:schemeClr val="dk1"/>
                </a:solidFill>
              </a:rPr>
              <a:t>Virtual</a:t>
            </a:r>
            <a:r>
              <a:rPr lang="cs-CZ" sz="2400" b="1" dirty="0">
                <a:solidFill>
                  <a:schemeClr val="dk1"/>
                </a:solidFill>
              </a:rPr>
              <a:t> Reference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cca 40 e-knih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>
              <a:spcBef>
                <a:spcPts val="520"/>
              </a:spcBef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DDA - služba e-kniha na počkání</a:t>
            </a:r>
          </a:p>
          <a:p>
            <a:pPr marL="742950" lvl="1" indent="-273050">
              <a:spcBef>
                <a:spcPts val="520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obsahuje přes 500 000 knih, lze zadat požadavek na nákup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/>
                <a:cs typeface="Arial"/>
              </a:rPr>
              <a:t>E-knihy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 (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db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producent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Analytics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(dříve Thomson Reuters, předtím ISI) 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79+ miliónu záznamů, více jak 1 miliarda citovaných referencí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Pravidelně aktualizované bibliografické údaje o článcích z více jak </a:t>
            </a:r>
            <a:r>
              <a:rPr kumimoji="0" lang="cs-CZ" alt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21.000 předních světových odborných časopisů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ze všech oblastí vědy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Restrospektiva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více jak 60 let (u některých citačních rejstříků jsou k dispozici data od r. 1945)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70c28b1a9b_1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70c28b1a9b_1_22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4000"/>
          </a:p>
        </p:txBody>
      </p:sp>
      <p:sp>
        <p:nvSpPr>
          <p:cNvPr id="335" name="Google Shape;335;g70c28b1a9b_1_220"/>
          <p:cNvSpPr txBox="1"/>
          <p:nvPr/>
        </p:nvSpPr>
        <p:spPr>
          <a:xfrm>
            <a:off x="460875" y="1756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>
                <a:solidFill>
                  <a:schemeClr val="dk1"/>
                </a:solidFill>
              </a:rPr>
              <a:t> Informace z portálu ezdroje.muni.cz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28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613c9f9505_0_120"/>
          <p:cNvSpPr txBox="1">
            <a:spLocks noGrp="1"/>
          </p:cNvSpPr>
          <p:nvPr>
            <p:ph type="title"/>
          </p:nvPr>
        </p:nvSpPr>
        <p:spPr>
          <a:xfrm>
            <a:off x="562362" y="2267274"/>
            <a:ext cx="8152625" cy="259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 algn="ctr">
              <a:buClr>
                <a:srgbClr val="0000DC"/>
              </a:buClr>
              <a:buSzPts val="4000"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/>
          </a:p>
        </p:txBody>
      </p:sp>
      <p:sp>
        <p:nvSpPr>
          <p:cNvPr id="342" name="Google Shape;342;g613c9f9505_0_120"/>
          <p:cNvSpPr txBox="1"/>
          <p:nvPr/>
        </p:nvSpPr>
        <p:spPr>
          <a:xfrm>
            <a:off x="131550" y="3000701"/>
            <a:ext cx="8880900" cy="226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mazancov@fss.muni.cz</a:t>
            </a:r>
            <a:endParaRPr lang="cs-CZ" sz="35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Journal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Citation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Reports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(JCR)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Součást </a:t>
            </a:r>
            <a:r>
              <a:rPr kumimoji="0" lang="cs-CZ" alt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WoS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Měření kvality excerpovaných časopisů pomocí tzv.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faktoru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 </a:t>
            </a:r>
            <a:r>
              <a:rPr kumimoji="0" lang="en-US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=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míra frekvence citací průměrného článku daného časopisu za dané časové období 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IF lze využít jako základ pro odhad prestiže odborných časopisů 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96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Scopus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databáze, producent </a:t>
            </a:r>
            <a:r>
              <a:rPr kumimoji="0" lang="cs-CZ" altLang="cs-CZ" sz="30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Téměř 80 milionů záznamů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24.000 recenzovaných vědeckých časopisů ze všech vědních oblastí, odborné knihy a jejich části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zaměření na Evropu (včetně vybraných časopisů z České republiky) 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Plné pokrytí dat garantuje od r. 1996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Každoročně jsou přidány zhruba 3 miliony záznamů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64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Indikátory SJR, SNIP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Metrika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pro měření "prestiže" časopisů: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SJR (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SCImago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Rank)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hodnota indikátoru pro daný časopis (do hodnoty se promítá vědecký obor, kvalita a renomé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časop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.)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SNIP (Source-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Normalized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per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Paper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měří kontextuální citační dopad na základě celkového počtu citací v jednotlivých věd. obor.)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86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81108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Shrnutí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Web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of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Knowledge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Analytics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"Delší" historie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Reports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factor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Scopus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 počátku zaměření na Evropu (i časopisy z ČR)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Jiné metriky - h index, SNIP, SJR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0c28b1a9b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28b1a9b_1_22"/>
          <p:cNvSpPr txBox="1"/>
          <p:nvPr/>
        </p:nvSpPr>
        <p:spPr>
          <a:xfrm>
            <a:off x="1141425" y="3957175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discovery.muni.cz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70c28b1a9b_1_22" descr="E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800" y="1056813"/>
            <a:ext cx="329640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1106</Words>
  <Application>Microsoft Office PowerPoint</Application>
  <PresentationFormat>Předvádění na obrazovce (4:3)</PresentationFormat>
  <Paragraphs>212</Paragraphs>
  <Slides>41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bc. studenty MVZ221</vt:lpstr>
      <vt:lpstr>Práce s EIZ II - cíle dnešní lekce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Discovery Service</vt:lpstr>
      <vt:lpstr>EBSCO Discovery Service</vt:lpstr>
      <vt:lpstr>Vyhledávání v EDS</vt:lpstr>
      <vt:lpstr>Prezentace aplikace PowerPoint</vt:lpstr>
      <vt:lpstr>Research  Starters</vt:lpstr>
      <vt:lpstr>Research Starters - detail záznamu</vt:lpstr>
      <vt:lpstr>EBSCO Full Text Finder</vt:lpstr>
      <vt:lpstr>Prezentace aplikace PowerPoint</vt:lpstr>
      <vt:lpstr>Seznam dostupných časopisů a knih na MU</vt:lpstr>
      <vt:lpstr>EDS - Seznam dostupných časopisů a knih na MU </vt:lpstr>
      <vt:lpstr>Seznam dostupných časopisů a knih na MU - výsledky vyhledávání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Doporučené databáze - e-knihy</vt:lpstr>
      <vt:lpstr>EBSCO eBook Academic Collection</vt:lpstr>
      <vt:lpstr>EBSCO eBook Academic Collection</vt:lpstr>
      <vt:lpstr>Výpůjčka e-knih - Adobe Digital Editions</vt:lpstr>
      <vt:lpstr>Výpůjčka e-knih - Adobe Digital Editions</vt:lpstr>
      <vt:lpstr>Výpůjčka e-knih - Adobe Digital Editions</vt:lpstr>
      <vt:lpstr>Sage Knowledge</vt:lpstr>
      <vt:lpstr>Prezentace aplikace PowerPoint</vt:lpstr>
      <vt:lpstr>Gale Virtual Reference Library</vt:lpstr>
      <vt:lpstr>Prezentace aplikace PowerPoint</vt:lpstr>
      <vt:lpstr>Demand Driven Aquisition (DDA)</vt:lpstr>
      <vt:lpstr>Prezentace aplikace PowerPoint</vt:lpstr>
      <vt:lpstr>Prezentace aplikace PowerPoint</vt:lpstr>
      <vt:lpstr>EBSCO Discovery Service</vt:lpstr>
      <vt:lpstr>E-knihy</vt:lpstr>
      <vt:lpstr>Literatura</vt:lpstr>
      <vt:lpstr>Děkuji za pozornost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82</cp:revision>
  <cp:lastPrinted>2021-10-07T10:34:16Z</cp:lastPrinted>
  <dcterms:created xsi:type="dcterms:W3CDTF">2019-07-22T10:37:01Z</dcterms:created>
  <dcterms:modified xsi:type="dcterms:W3CDTF">2021-10-08T12:36:21Z</dcterms:modified>
</cp:coreProperties>
</file>