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302" r:id="rId4"/>
    <p:sldId id="303" r:id="rId5"/>
    <p:sldId id="304" r:id="rId6"/>
    <p:sldId id="305" r:id="rId7"/>
    <p:sldId id="306" r:id="rId8"/>
    <p:sldId id="307" r:id="rId9"/>
    <p:sldId id="308" r:id="rId10"/>
    <p:sldId id="309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330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310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325" r:id="rId41"/>
    <p:sldId id="294" r:id="rId42"/>
    <p:sldId id="315" r:id="rId43"/>
    <p:sldId id="295" r:id="rId44"/>
    <p:sldId id="296" r:id="rId45"/>
  </p:sldIdLst>
  <p:sldSz cx="9144000" cy="6858000" type="screen4x3"/>
  <p:notesSz cx="6797675" cy="9928225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63" roundtripDataSignature="AMtx7mi9zg4nxU1ElZNvSqr56lklYl2H4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a Mazancová" initials="DM" lastIdx="9" clrIdx="0">
    <p:extLst>
      <p:ext uri="{19B8F6BF-5375-455C-9EA6-DF929625EA0E}">
        <p15:presenceInfo xmlns:p15="http://schemas.microsoft.com/office/powerpoint/2012/main" userId="S-1-5-21-3451901064-902568176-4053310204-96741" providerId="AD"/>
      </p:ext>
    </p:extLst>
  </p:cmAuthor>
  <p:cmAuthor id="2" name="Martina Nedomová" initials="MN" lastIdx="10" clrIdx="1">
    <p:extLst>
      <p:ext uri="{19B8F6BF-5375-455C-9EA6-DF929625EA0E}">
        <p15:presenceInfo xmlns:p15="http://schemas.microsoft.com/office/powerpoint/2012/main" userId="S-1-5-21-3451901064-902568176-4053310204-77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1FA1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38" autoAdjust="0"/>
  </p:normalViewPr>
  <p:slideViewPr>
    <p:cSldViewPr snapToGrid="0">
      <p:cViewPr varScale="1">
        <p:scale>
          <a:sx n="107" d="100"/>
          <a:sy n="107" d="100"/>
        </p:scale>
        <p:origin x="17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63" Type="http://customschemas.google.com/relationships/presentationmetadata" Target="metadata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64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443" y="0"/>
            <a:ext cx="2945659" cy="498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g613ab93460_0_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9" name="Google Shape;479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609c77370a_1_2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35" name="Google Shape;135;g609c77370a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613ab93460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1" name="Google Shape;141;g613ab93460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609c77370a_1_3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48" name="Google Shape;148;g609c77370a_1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09c77370a_1_5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55" name="Google Shape;155;g609c77370a_1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609c77370a_1_4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64" name="Google Shape;164;g609c77370a_1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613ab93460_0_4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1" name="Google Shape;181;g613ab93460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13ab93460_0_3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72" name="Google Shape;172;g613ab93460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11938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606e0347b6_0_2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88" name="Google Shape;188;g606e0347b6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6226662053_0_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94" name="Google Shape;94;g62266620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613ab93460_0_6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94" name="Google Shape;194;g613ab93460_0_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613ab93460_0_66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02" name="Google Shape;202;g613ab93460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613ab93460_0_7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4" name="Google Shape;214;g613ab93460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613ab93460_0_7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g613ab9346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41b513c6b4_0_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37" name="Google Shape;237;g41b513c6b4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41b513c6b4_0_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8" name="Google Shape;248;g41b513c6b4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613ab93460_0_83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5" name="Google Shape;255;g613ab93460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e93fb437_0_3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55" name="Google Shape;355;g61e93fb437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613ab93460_0_9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7" name="Google Shape;277;g613ab93460_0_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41b513c6b4_0_1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83" name="Google Shape;283;g41b513c6b4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g60a5cf5ecd_0_14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4" name="Google Shape;424;g60a5cf5ecd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41b513c6b4_0_2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0" name="Google Shape;290;g41b513c6b4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41b513c6b4_0_2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96" name="Google Shape;296;g41b513c6b4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41b513c6b4_0_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03" name="Google Shape;303;g41b513c6b4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Google Shape;309;g41b513c6b4_0_4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0" name="Google Shape;310;g41b513c6b4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g41b513c6b4_0_47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7" name="Google Shape;317;g41b513c6b4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g609c77370a_1_13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23" name="Google Shape;323;g609c77370a_1_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g609c77370a_1_1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0" name="Google Shape;330;g609c77370a_1_1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g609c77370a_1_150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6" name="Google Shape;336;g609c77370a_1_1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g613ab93460_0_104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45" name="Google Shape;345;g613ab93460_0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g613ab93460_0_109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351" name="Google Shape;351;g613ab93460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Google Shape;429;g60a5cf5ecd_0_145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0" name="Google Shape;430;g60a5cf5ecd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609c77370a_1_235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3" name="Google Shape;383;g609c77370a_1_2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41b513c6b4_0_6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89" name="Google Shape;389;g41b513c6b4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g609c77370a_1_242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97" name="Google Shape;397;g609c77370a_1_2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Google Shape;436;g60a5cf5ecd_0_152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37" name="Google Shape;437;g60a5cf5ecd_0_1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Google Shape;445;g60a5cf5ecd_0_160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46" name="Google Shape;446;g60a5cf5ecd_0_160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" name="Google Shape;453;g6211f007f8_0_51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54" name="Google Shape;454;g6211f007f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" name="Google Shape;461;g60a5cf5ecd_0_169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62" name="Google Shape;462;g60a5cf5ecd_0_1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Google Shape;469;g6211f007f8_0_58:notes"/>
          <p:cNvSpPr txBox="1">
            <a:spLocks noGrp="1"/>
          </p:cNvSpPr>
          <p:nvPr>
            <p:ph type="body" idx="1"/>
          </p:nvPr>
        </p:nvSpPr>
        <p:spPr>
          <a:xfrm>
            <a:off x="673788" y="5187736"/>
            <a:ext cx="5390305" cy="42446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70" name="Google Shape;470;g6211f007f8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1347788"/>
            <a:ext cx="4846638" cy="363696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ackcollege.com/blog/2011/11/23/infographic-get-more-out-of-google.html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endnoteweb.com/" TargetMode="Externa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mendeley.com/" TargetMode="External"/><Relationship Id="rId5" Type="http://schemas.openxmlformats.org/officeDocument/2006/relationships/hyperlink" Target="http://www.citace.com/" TargetMode="External"/><Relationship Id="rId4" Type="http://schemas.openxmlformats.org/officeDocument/2006/relationships/hyperlink" Target="https://www.zotero.org/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knihovna.fss.muni.cz/ezdroje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knihovna.fss.muni.cz/ezdroje.php?podsekce=&amp;ukol=1&amp;subukol=1&amp;id=42" TargetMode="External"/><Relationship Id="rId2" Type="http://schemas.openxmlformats.org/officeDocument/2006/relationships/hyperlink" Target="http://knihovna.fss.muni.cz/ezdroje.php?podsekce=&amp;ukol=1&amp;subukol=1&amp;id=4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search.proquest.com/" TargetMode="External"/><Relationship Id="rId4" Type="http://schemas.openxmlformats.org/officeDocument/2006/relationships/hyperlink" Target="http://knihovna.fss.muni.cz/ezdroje.php?podsekce=&amp;ukol=1&amp;subukol=1&amp;id=24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s.muni.cz/do/fss/57816/65190270/MVEB_thesis_guidelines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zive.cz/clanky/pet-nejlepsich-nastroju-pro-tvorbu-myslenkovych-map/sc-3-a-172981/default.aspx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7179"/>
            <a:ext cx="9516863" cy="6857716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372863" y="2283400"/>
            <a:ext cx="8679633" cy="1261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 fontScale="90000"/>
          </a:bodyPr>
          <a:lstStyle/>
          <a:p>
            <a:pPr marL="0" lvl="0" indent="0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rgbClr val="0000DC"/>
              </a:buClr>
              <a:buSzPts val="4400"/>
              <a:buFont typeface="Arial"/>
              <a:buNone/>
            </a:pP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Základy práce s informačními zdroji pro </a:t>
            </a:r>
            <a:r>
              <a:rPr lang="cs-CZ" sz="4400" b="1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bc.</a:t>
            </a:r>
            <a:r>
              <a:rPr lang="cs-CZ" sz="4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studenty MVZ2021</a:t>
            </a:r>
            <a:endParaRPr sz="4400" b="1" dirty="0">
              <a:solidFill>
                <a:srgbClr val="0000D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1"/>
          <p:cNvSpPr txBox="1"/>
          <p:nvPr/>
        </p:nvSpPr>
        <p:spPr>
          <a:xfrm>
            <a:off x="708212" y="5358172"/>
            <a:ext cx="3729318" cy="4700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Brno, 23. září 2021</a:t>
            </a:r>
            <a:endParaRPr sz="2400" dirty="0">
              <a:solidFill>
                <a:srgbClr val="0000DC"/>
              </a:solidFill>
            </a:endParaRPr>
          </a:p>
        </p:txBody>
      </p:sp>
      <p:sp>
        <p:nvSpPr>
          <p:cNvPr id="5" name="Google Shape;91;p1">
            <a:extLst>
              <a:ext uri="{FF2B5EF4-FFF2-40B4-BE49-F238E27FC236}">
                <a16:creationId xmlns:a16="http://schemas.microsoft.com/office/drawing/2014/main" id="{C03BEF68-2AD8-41E3-8BB4-7B601195B548}"/>
              </a:ext>
            </a:extLst>
          </p:cNvPr>
          <p:cNvSpPr txBox="1"/>
          <p:nvPr/>
        </p:nvSpPr>
        <p:spPr>
          <a:xfrm>
            <a:off x="6092346" y="5358172"/>
            <a:ext cx="4132729" cy="8457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cs-CZ" sz="2400" dirty="0">
                <a:solidFill>
                  <a:srgbClr val="0000DC"/>
                </a:solidFill>
              </a:rPr>
              <a:t>Dana Mazancová</a:t>
            </a:r>
            <a:endParaRPr lang="cs-CZ" sz="2400" i="0" u="none" strike="noStrike" cap="none" dirty="0">
              <a:solidFill>
                <a:srgbClr val="411FA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g613ab93460_0_40"/>
          <p:cNvSpPr txBox="1"/>
          <p:nvPr/>
        </p:nvSpPr>
        <p:spPr>
          <a:xfrm>
            <a:off x="232229" y="6487885"/>
            <a:ext cx="8911771" cy="3448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r>
              <a:rPr kumimoji="0" lang="cs-CZ" sz="1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Zdroj: https://s-media-cache-ak0.pinimg.com/736x/b1/8c/7d/b18c7dde7e01870bd4715b308241c155.jpg</a:t>
            </a: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tabLst/>
              <a:defRPr/>
            </a:pPr>
            <a:endParaRPr kumimoji="0" sz="1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3" name="Google Shape;483;g613ab93460_0_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3069" y="527959"/>
            <a:ext cx="7489599" cy="5459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g609c77370a_1_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g609c77370a_1_27"/>
          <p:cNvSpPr txBox="1"/>
          <p:nvPr/>
        </p:nvSpPr>
        <p:spPr>
          <a:xfrm>
            <a:off x="415500" y="5515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448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613ab93460_0_26"/>
          <p:cNvSpPr txBox="1"/>
          <p:nvPr/>
        </p:nvSpPr>
        <p:spPr>
          <a:xfrm>
            <a:off x="628650" y="697575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2. Další specifikace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g613ab93460_0_26"/>
          <p:cNvSpPr txBox="1"/>
          <p:nvPr/>
        </p:nvSpPr>
        <p:spPr>
          <a:xfrm>
            <a:off x="187500" y="21272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048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Před začátkem vlastního procesu vyhledávání je 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třeba si ujasnit: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časové rozmezí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typy dokumentů (např. odb</a:t>
            </a:r>
            <a:r>
              <a:rPr lang="cs-CZ" sz="2400" dirty="0"/>
              <a:t>orné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časopisy, kapitoly z knih, příspěvky z konferencí, zpravodajství)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dat (text, audio, video)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jazyk dokumentů (většina světové produkce je v AJ)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191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❖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forma (odborná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x populárně naučná)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609c77370a_1_3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Google Shape;151;g609c77370a_1_3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g609c77370a_1_3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09c77370a_1_54"/>
          <p:cNvSpPr txBox="1"/>
          <p:nvPr/>
        </p:nvSpPr>
        <p:spPr>
          <a:xfrm>
            <a:off x="473700" y="5521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3. Výběr zdrojů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g609c77370a_1_54"/>
          <p:cNvSpPr txBox="1"/>
          <p:nvPr/>
        </p:nvSpPr>
        <p:spPr>
          <a:xfrm>
            <a:off x="609851" y="1572400"/>
            <a:ext cx="8211420" cy="3815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odborné databáze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Knihovní katalogy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Specializované vyhledávače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odb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informací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Repozitáře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Knihovny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Další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lang="cs-CZ"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09c77370a_1_46"/>
          <p:cNvSpPr txBox="1"/>
          <p:nvPr/>
        </p:nvSpPr>
        <p:spPr>
          <a:xfrm>
            <a:off x="551925" y="899400"/>
            <a:ext cx="79005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7" name="Google Shape;167;g609c77370a_1_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69" name="Google Shape;169;g609c77370a_1_4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691680" y="2276872"/>
            <a:ext cx="5657850" cy="201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50" y="334275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Google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Scholar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 - tipy pro vyhledávání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7" name="Google Shape;177;g613ab93460_0_33"/>
          <p:cNvSpPr txBox="1"/>
          <p:nvPr/>
        </p:nvSpPr>
        <p:spPr>
          <a:xfrm>
            <a:off x="253218" y="1949599"/>
            <a:ext cx="8623495" cy="4574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Autorský profil na GS - </a:t>
            </a:r>
            <a:r>
              <a:rPr lang="cs-CZ" sz="24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author</a:t>
            </a: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Filip Černoch</a:t>
            </a: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endParaRPr lang="cs-CZ"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na konkrétní stránce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/>
              <a:t>O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sička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site:fss.muni.cz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1" i="1" dirty="0"/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dirty="0"/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Definice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define:</a:t>
            </a:r>
            <a:r>
              <a:rPr lang="cs-CZ" sz="2400" b="1" i="1" dirty="0" err="1"/>
              <a:t>european</a:t>
            </a:r>
            <a:r>
              <a:rPr lang="cs-CZ" sz="2400" b="1" i="1" dirty="0"/>
              <a:t> union</a:t>
            </a: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stránek, které jsou podobné určité adrese URL</a:t>
            </a:r>
          </a:p>
          <a:p>
            <a:pPr lvl="0">
              <a:lnSpc>
                <a:spcPct val="80000"/>
              </a:lnSpc>
              <a:spcBef>
                <a:spcPts val="546"/>
              </a:spcBef>
              <a:buSzPts val="2400"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dirty="0" err="1"/>
              <a:t>related:muni.cz</a:t>
            </a:r>
            <a:endParaRPr lang="cs-CZ"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69545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1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 dokumentu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80000"/>
              </a:lnSpc>
              <a:spcBef>
                <a:spcPts val="546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 př. </a:t>
            </a:r>
            <a:r>
              <a:rPr lang="cs-CZ" sz="2400" b="1" i="1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filetype:pdf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g613ab93460_0_40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0837" y="826176"/>
            <a:ext cx="7419975" cy="44577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g613ab93460_0_40"/>
          <p:cNvSpPr txBox="1"/>
          <p:nvPr/>
        </p:nvSpPr>
        <p:spPr>
          <a:xfrm>
            <a:off x="950825" y="6013750"/>
            <a:ext cx="7419974" cy="3000000"/>
          </a:xfrm>
          <a:prstGeom prst="rect">
            <a:avLst/>
          </a:prstGeom>
          <a:noFill/>
          <a:ln>
            <a:noFill/>
          </a:ln>
          <a:effectLst>
            <a:outerShdw dist="50800" dir="3000000" algn="ctr" rotWithShape="0">
              <a:schemeClr val="tx1"/>
            </a:outerShdw>
          </a:effectLst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1400" b="1" i="0" strike="noStrike" cap="none" dirty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613ab93460_0_33"/>
          <p:cNvSpPr txBox="1"/>
          <p:nvPr/>
        </p:nvSpPr>
        <p:spPr>
          <a:xfrm>
            <a:off x="424349" y="334275"/>
            <a:ext cx="8352005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DOAJ -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Directory</a:t>
            </a: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of</a:t>
            </a:r>
            <a:r>
              <a:rPr lang="cs-CZ" sz="32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 Open Access </a:t>
            </a:r>
            <a:r>
              <a:rPr lang="cs-CZ" sz="32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Journals</a:t>
            </a:r>
            <a:endParaRPr sz="32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3AB9279E-94E8-406E-A287-158273E0911B}"/>
              </a:ext>
            </a:extLst>
          </p:cNvPr>
          <p:cNvSpPr txBox="1"/>
          <p:nvPr/>
        </p:nvSpPr>
        <p:spPr>
          <a:xfrm>
            <a:off x="361595" y="6123615"/>
            <a:ext cx="81823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Položka </a:t>
            </a:r>
            <a:r>
              <a:rPr lang="cs-CZ" sz="2000" b="1" dirty="0" err="1"/>
              <a:t>Journals</a:t>
            </a:r>
            <a:r>
              <a:rPr lang="cs-CZ" sz="2000" dirty="0"/>
              <a:t> umožňuje filtrování dle vědních oborů </a:t>
            </a:r>
            <a:r>
              <a:rPr lang="cs-CZ" sz="2000" b="1" dirty="0"/>
              <a:t>(</a:t>
            </a:r>
            <a:r>
              <a:rPr lang="cs-CZ" sz="2000" b="1" dirty="0" err="1"/>
              <a:t>Subjects</a:t>
            </a:r>
            <a:r>
              <a:rPr lang="cs-CZ" sz="2000" b="1" dirty="0"/>
              <a:t>)</a:t>
            </a:r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7AB2C27A-C705-4B02-9976-24AA7F9CB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8" y="1022475"/>
            <a:ext cx="8401865" cy="4912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51899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g606e0347b6_0_2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g606e0347b6_0_26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6226662053_0_0"/>
          <p:cNvSpPr txBox="1">
            <a:spLocks noGrp="1"/>
          </p:cNvSpPr>
          <p:nvPr>
            <p:ph type="body" idx="1"/>
          </p:nvPr>
        </p:nvSpPr>
        <p:spPr>
          <a:xfrm>
            <a:off x="1" y="991772"/>
            <a:ext cx="9144000" cy="58662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r>
              <a:rPr lang="cs-CZ" sz="3237" b="1" dirty="0">
                <a:latin typeface="Arial"/>
                <a:ea typeface="Arial"/>
                <a:cs typeface="Arial"/>
                <a:sym typeface="Arial"/>
              </a:rPr>
              <a:t>    </a:t>
            </a:r>
            <a:r>
              <a:rPr lang="cs-CZ" sz="3600" b="1" dirty="0">
                <a:solidFill>
                  <a:srgbClr val="0000DC"/>
                </a:solidFill>
                <a:latin typeface="Arial"/>
                <a:cs typeface="Arial"/>
                <a:sym typeface="Arial"/>
              </a:rPr>
              <a:t>Práce s EIZ I. - cíle dnešní lekce</a:t>
            </a: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37"/>
              <a:buFont typeface="Arial"/>
              <a:buNone/>
            </a:pPr>
            <a:endParaRPr lang="cs-CZ" sz="3600" b="1" dirty="0">
              <a:solidFill>
                <a:srgbClr val="0000DC"/>
              </a:solidFill>
              <a:latin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naučit se základy vyhledávacích technik (klíčová slova,   </a:t>
            </a:r>
          </a:p>
          <a:p>
            <a:pPr marL="457200" lvl="1" indent="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None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   logické operátory, informační zdroje) 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jak vytvořit/položit rešeršní dotaz</a:t>
            </a:r>
            <a:endParaRPr dirty="0">
              <a:latin typeface="Arial"/>
              <a:ea typeface="Arial"/>
              <a:cs typeface="Arial"/>
              <a:sym typeface="Arial"/>
            </a:endParaRP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praktické vyhledávání ve vybraných databázích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praktická cvičení </a:t>
            </a:r>
          </a:p>
          <a:p>
            <a:pPr marL="742950" lvl="1" indent="-285750" algn="l" rtl="0">
              <a:lnSpc>
                <a:spcPct val="150000"/>
              </a:lnSpc>
              <a:spcBef>
                <a:spcPts val="462"/>
              </a:spcBef>
              <a:spcAft>
                <a:spcPts val="0"/>
              </a:spcAft>
              <a:buClr>
                <a:srgbClr val="FF0000"/>
              </a:buClr>
              <a:buSzPct val="100000"/>
              <a:buChar char="❖"/>
            </a:pPr>
            <a:r>
              <a:rPr lang="cs-CZ" dirty="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zadání praktického úkolu (rešerše)</a:t>
            </a:r>
            <a:endParaRPr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1" indent="0" algn="l" rtl="0">
              <a:lnSpc>
                <a:spcPct val="80000"/>
              </a:lnSpc>
              <a:spcBef>
                <a:spcPts val="462"/>
              </a:spcBef>
              <a:spcAft>
                <a:spcPts val="0"/>
              </a:spcAft>
              <a:buClr>
                <a:schemeClr val="dk1"/>
              </a:buClr>
              <a:buSzPts val="2312"/>
              <a:buFont typeface="Arial"/>
              <a:buNone/>
            </a:pPr>
            <a:endParaRPr i="1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80000"/>
              </a:lnSpc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ts val="2960"/>
              <a:buFont typeface="Arial"/>
              <a:buNone/>
            </a:pPr>
            <a:endParaRPr sz="296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2800"/>
              <a:buNone/>
            </a:pPr>
            <a:endParaRPr b="1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613ab93460_0_60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4. Boolovský model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8" name="Google Shape;198;g613ab93460_0_60"/>
          <p:cNvSpPr txBox="1"/>
          <p:nvPr/>
        </p:nvSpPr>
        <p:spPr>
          <a:xfrm>
            <a:off x="503275" y="19496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57200" algn="l" rtl="0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AND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OR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 - operátor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</a:t>
            </a:r>
            <a:endParaRPr sz="296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Krácení termínů </a:t>
            </a: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(truncation)</a:t>
            </a:r>
            <a:endParaRPr sz="3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7200" algn="l" rtl="0">
              <a:lnSpc>
                <a:spcPct val="140000"/>
              </a:lnSpc>
              <a:spcBef>
                <a:spcPts val="592"/>
              </a:spcBef>
              <a:spcAft>
                <a:spcPts val="0"/>
              </a:spcAft>
              <a:buClr>
                <a:srgbClr val="000000"/>
              </a:buClr>
              <a:buSzPts val="2960"/>
              <a:buFont typeface="Noto Sans Symbols"/>
              <a:buChar char="❑"/>
            </a:pPr>
            <a:r>
              <a:rPr lang="cs-CZ" sz="296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Vyhledávání prostřednictvím </a:t>
            </a:r>
            <a:r>
              <a:rPr lang="cs-CZ" sz="296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fráze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613ab93460_0_66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Strategie Boolovského modelu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6" name="Google Shape;206;g613ab93460_0_66"/>
          <p:cNvSpPr txBox="1"/>
          <p:nvPr/>
        </p:nvSpPr>
        <p:spPr>
          <a:xfrm>
            <a:off x="503275" y="1703902"/>
            <a:ext cx="8545175" cy="3590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nejrozšířenější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kombinace termínů pomocí logických operátorů AND, OR, NOT</a:t>
            </a:r>
            <a:endParaRPr sz="296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g613ab93460_0_66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8" name="Google Shape;208;g613ab93460_0_66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860" y="4463407"/>
            <a:ext cx="3329996" cy="150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613ab93460_0_66" descr="an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24315" y="3536217"/>
            <a:ext cx="3467888" cy="15053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0" name="Google Shape;210;g613ab93460_0_66" descr="not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587054" y="4463412"/>
            <a:ext cx="3366000" cy="1506314"/>
          </a:xfrm>
          <a:prstGeom prst="rect">
            <a:avLst/>
          </a:prstGeom>
          <a:noFill/>
          <a:ln>
            <a:noFill/>
          </a:ln>
        </p:spPr>
      </p:pic>
      <p:sp>
        <p:nvSpPr>
          <p:cNvPr id="211" name="Google Shape;211;g613ab93460_0_66"/>
          <p:cNvSpPr txBox="1"/>
          <p:nvPr/>
        </p:nvSpPr>
        <p:spPr>
          <a:xfrm>
            <a:off x="3207434" y="6344528"/>
            <a:ext cx="5745619" cy="283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cs-CZ" sz="1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Zdroj: http://spencerjardine.blogspot.cz/2012/02/boolean-search-strategies-videos.html</a:t>
            </a:r>
            <a:endParaRPr sz="1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613ab93460_0_71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AND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g613ab93460_0_71"/>
          <p:cNvSpPr txBox="1"/>
          <p:nvPr/>
        </p:nvSpPr>
        <p:spPr>
          <a:xfrm>
            <a:off x="424350" y="1545025"/>
            <a:ext cx="82572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součin, průnik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jen těch dokumentů, ve kterých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vyskytují obě klíčová slova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průnik množin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0" name="Google Shape;220;g613ab93460_0_71"/>
          <p:cNvSpPr txBox="1"/>
          <p:nvPr/>
        </p:nvSpPr>
        <p:spPr>
          <a:xfrm>
            <a:off x="586850" y="4740812"/>
            <a:ext cx="3112953" cy="1126178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b="1" dirty="0">
                <a:solidFill>
                  <a:srgbClr val="0000DC"/>
                </a:solidFill>
              </a:rPr>
              <a:t>př. diplomacie AND Československo</a:t>
            </a: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21" name="Google Shape;221;g613ab93460_0_71" descr="an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06850" y="4139791"/>
            <a:ext cx="3898900" cy="1727200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613ab93460_0_71"/>
          <p:cNvSpPr txBox="1"/>
          <p:nvPr/>
        </p:nvSpPr>
        <p:spPr>
          <a:xfrm>
            <a:off x="4308053" y="5983590"/>
            <a:ext cx="1756800" cy="50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diplomacie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Google Shape;223;g613ab93460_0_71"/>
          <p:cNvSpPr txBox="1"/>
          <p:nvPr/>
        </p:nvSpPr>
        <p:spPr>
          <a:xfrm>
            <a:off x="6169050" y="5983590"/>
            <a:ext cx="2512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r>
              <a:rPr lang="cs-CZ" sz="2400" dirty="0"/>
              <a:t>Československo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700"/>
              <a:buFont typeface="Calibri"/>
              <a:buNone/>
            </a:pPr>
            <a:endParaRPr sz="27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613ab93460_0_77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OR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Google Shape;230;g613ab93460_0_77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Logický součet, sjednocení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Vyhledání dokumentů, které obsahují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alespoň jeden ze zadaných výrazů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rozšiřuje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Můžeme jej znázornit jako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sjednocení množin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Google Shape;231;g613ab93460_0_77"/>
          <p:cNvSpPr txBox="1"/>
          <p:nvPr/>
        </p:nvSpPr>
        <p:spPr>
          <a:xfrm>
            <a:off x="638249" y="4890025"/>
            <a:ext cx="3680533" cy="751452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300" b="1" dirty="0">
                <a:solidFill>
                  <a:srgbClr val="0000DC"/>
                </a:solidFill>
              </a:rPr>
              <a:t>př. Barma OR </a:t>
            </a:r>
            <a:r>
              <a:rPr lang="cs-CZ" sz="2300" b="1" dirty="0" err="1">
                <a:solidFill>
                  <a:srgbClr val="0000DC"/>
                </a:solidFill>
              </a:rPr>
              <a:t>Myanma</a:t>
            </a:r>
            <a:r>
              <a:rPr lang="cs-CZ" sz="2300" b="1" dirty="0">
                <a:solidFill>
                  <a:srgbClr val="0000DC"/>
                </a:solidFill>
              </a:rPr>
              <a:t>?</a:t>
            </a:r>
            <a:endParaRPr sz="23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32" name="Google Shape;232;g613ab93460_0_77" descr="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81948" y="4205430"/>
            <a:ext cx="2879725" cy="1436047"/>
          </a:xfrm>
          <a:prstGeom prst="rect">
            <a:avLst/>
          </a:prstGeom>
          <a:noFill/>
          <a:ln>
            <a:noFill/>
          </a:ln>
        </p:spPr>
      </p:pic>
      <p:sp>
        <p:nvSpPr>
          <p:cNvPr id="233" name="Google Shape;233;g613ab93460_0_77"/>
          <p:cNvSpPr txBox="1"/>
          <p:nvPr/>
        </p:nvSpPr>
        <p:spPr>
          <a:xfrm>
            <a:off x="5014728" y="5625616"/>
            <a:ext cx="1133100" cy="7514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Barma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Google Shape;234;g613ab93460_0_77"/>
          <p:cNvSpPr txBox="1"/>
          <p:nvPr/>
        </p:nvSpPr>
        <p:spPr>
          <a:xfrm>
            <a:off x="6461672" y="5964701"/>
            <a:ext cx="2044078" cy="2676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SzPts val="2400"/>
            </a:pPr>
            <a:r>
              <a:rPr lang="cs-CZ" sz="2400" dirty="0" err="1">
                <a:solidFill>
                  <a:schemeClr val="tx1"/>
                </a:solidFill>
              </a:rPr>
              <a:t>Myanma</a:t>
            </a:r>
            <a:r>
              <a:rPr lang="cs-CZ" sz="2400" dirty="0">
                <a:solidFill>
                  <a:schemeClr val="tx1"/>
                </a:solidFill>
              </a:rPr>
              <a:t>?</a:t>
            </a:r>
            <a:endParaRPr sz="1800" i="0" u="none" strike="noStrike" cap="none" dirty="0">
              <a:solidFill>
                <a:schemeClr val="tx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1b513c6b4_0_3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Operátor NOT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g41b513c6b4_0_3"/>
          <p:cNvSpPr txBox="1"/>
          <p:nvPr/>
        </p:nvSpPr>
        <p:spPr>
          <a:xfrm>
            <a:off x="424350" y="1545025"/>
            <a:ext cx="80814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Logická negace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Vyloučí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záznamy o dokumentech,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které</a:t>
            </a: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obsahují označené klíčové slovo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Záleží na pořadí klíčových slov</a:t>
            </a:r>
            <a:endParaRPr sz="26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6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průzkumu se </a:t>
            </a:r>
            <a:r>
              <a:rPr lang="cs-CZ" sz="26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zužuje</a:t>
            </a:r>
            <a:endParaRPr sz="26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Google Shape;242;g41b513c6b4_0_3"/>
          <p:cNvSpPr txBox="1"/>
          <p:nvPr/>
        </p:nvSpPr>
        <p:spPr>
          <a:xfrm>
            <a:off x="755576" y="4725144"/>
            <a:ext cx="3168352" cy="944136"/>
          </a:xfrm>
          <a:prstGeom prst="rect">
            <a:avLst/>
          </a:prstGeom>
          <a:noFill/>
          <a:ln w="28575" cap="flat" cmpd="sng">
            <a:solidFill>
              <a:srgbClr val="33CCCC"/>
            </a:solidFill>
            <a:prstDash val="lgDash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cs-CZ" sz="2400" i="0" u="none" strike="noStrike" cap="none" dirty="0">
                <a:solidFill>
                  <a:srgbClr val="000000"/>
                </a:solidFill>
              </a:rPr>
              <a:t> </a:t>
            </a:r>
            <a:r>
              <a:rPr lang="cs-CZ" sz="2400" b="1" dirty="0">
                <a:solidFill>
                  <a:srgbClr val="0000DC"/>
                </a:solidFill>
              </a:rPr>
              <a:t>př. diplomaté NOT "vědečtí diplomaté"</a:t>
            </a:r>
            <a:endParaRPr sz="2400" b="1" dirty="0">
              <a:solidFill>
                <a:srgbClr val="0000DC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  <p:pic>
        <p:nvPicPr>
          <p:cNvPr id="243" name="Google Shape;243;g41b513c6b4_0_3" descr="no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20074" y="4205812"/>
            <a:ext cx="3168352" cy="1368425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Google Shape;244;g41b513c6b4_0_3"/>
          <p:cNvSpPr txBox="1"/>
          <p:nvPr/>
        </p:nvSpPr>
        <p:spPr>
          <a:xfrm>
            <a:off x="4465050" y="5653006"/>
            <a:ext cx="2232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Calibri"/>
              <a:buNone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diplomaté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Calibri"/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Google Shape;245;g41b513c6b4_0_3"/>
          <p:cNvSpPr txBox="1"/>
          <p:nvPr/>
        </p:nvSpPr>
        <p:spPr>
          <a:xfrm>
            <a:off x="6196614" y="5653006"/>
            <a:ext cx="2947386" cy="52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SzPts val="2700"/>
            </a:pPr>
            <a:r>
              <a:rPr lang="cs-CZ" sz="2400" dirty="0">
                <a:solidFill>
                  <a:schemeClr val="tx1"/>
                </a:solidFill>
              </a:rPr>
              <a:t>"</a:t>
            </a:r>
            <a:r>
              <a:rPr lang="cs-CZ" sz="2400" dirty="0"/>
              <a:t>vědečtí diplomaté</a:t>
            </a:r>
            <a:r>
              <a:rPr lang="cs-CZ" sz="2400" dirty="0">
                <a:solidFill>
                  <a:schemeClr val="tx1"/>
                </a:solidFill>
              </a:rPr>
              <a:t>"</a:t>
            </a:r>
            <a:endParaRPr sz="2400" i="0" u="none" strike="noStrike" cap="none" dirty="0">
              <a:solidFill>
                <a:schemeClr val="tx1"/>
              </a:solidFill>
              <a:sym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g41b513c6b4_0_9"/>
          <p:cNvSpPr txBox="1"/>
          <p:nvPr/>
        </p:nvSpPr>
        <p:spPr>
          <a:xfrm>
            <a:off x="424350" y="640900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Krácení termínů (</a:t>
            </a:r>
            <a:r>
              <a:rPr lang="cs-CZ" sz="4000" b="1" i="0" u="none" strike="noStrike" cap="none" dirty="0" err="1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truncation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Google Shape;252;g41b513c6b4_0_9"/>
          <p:cNvSpPr txBox="1"/>
          <p:nvPr/>
        </p:nvSpPr>
        <p:spPr>
          <a:xfrm>
            <a:off x="424350" y="1660435"/>
            <a:ext cx="841016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Hledaný termín je zkrácen na kořen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Systém dohledá všechny možné tvary podle tohoto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kořenu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Přípony nebo koncovky jsou nahrazeny zástupným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znakem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Výsledek vyhledávání se rozšiřuje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62000" marR="0" lvl="1" indent="-34290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Wingdings" panose="05000000000000000000" pitchFamily="2" charset="2"/>
              <a:buChar char="v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Pozn. vyhledávací nástroje mohou využívat různé 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r>
              <a:rPr lang="cs-CZ" sz="2400" dirty="0"/>
              <a:t>     </a:t>
            </a: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symboly</a:t>
            </a:r>
          </a:p>
          <a:p>
            <a:pPr marL="419100" marR="0" lvl="1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7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700" b="1" i="1" dirty="0" err="1">
                <a:solidFill>
                  <a:schemeClr val="dk1"/>
                </a:solidFill>
              </a:rPr>
              <a:t>předsed</a:t>
            </a:r>
            <a:r>
              <a:rPr lang="cs-CZ" sz="2700" b="1" i="1" dirty="0">
                <a:solidFill>
                  <a:schemeClr val="dk1"/>
                </a:solidFill>
              </a:rPr>
              <a:t>* - vyhledá předseda, předsedající, předsednictví atd.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613ab93460_0_83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Google Shape;260;g613ab93460_0_83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g613ab93460_0_83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Vyhledávání prostřednictvím fráze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g613ab93460_0_83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1908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Bližší specifikace dotazu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Slovní spojení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Všechny slova se musí vyskytovat v přesném pořadí a uvedeném tvaru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Nejčastěji se využívají uvozovky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33387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Výsledek vyhledávání se zužuje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90000"/>
              </a:lnSpc>
              <a:spcBef>
                <a:spcPts val="555"/>
              </a:spcBef>
              <a:spcAft>
                <a:spcPts val="0"/>
              </a:spcAft>
              <a:buClr>
                <a:srgbClr val="000000"/>
              </a:buClr>
              <a:buSzPts val="2775"/>
              <a:buFont typeface="Noto Sans Symbols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0" indent="-2857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př. "</a:t>
            </a:r>
            <a:r>
              <a:rPr lang="cs-CZ" sz="2400" b="1" i="1" dirty="0"/>
              <a:t>mezinárodní vztahy</a:t>
            </a:r>
            <a:r>
              <a:rPr lang="cs-CZ" sz="2400" b="1" i="1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"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Google Shape;359;g61e93fb437_0_39"/>
          <p:cNvSpPr txBox="1"/>
          <p:nvPr/>
        </p:nvSpPr>
        <p:spPr>
          <a:xfrm>
            <a:off x="457300" y="2593500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2" name="Google Shape;362;g61e93fb437_0_3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dirty="0">
                <a:solidFill>
                  <a:srgbClr val="0000D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Příklady</a:t>
            </a:r>
            <a:endParaRPr sz="4000" b="0" i="0" u="none" strike="noStrike" cap="none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Calibri"/>
            </a:endParaRPr>
          </a:p>
        </p:txBody>
      </p:sp>
      <p:sp>
        <p:nvSpPr>
          <p:cNvPr id="363" name="Google Shape;363;g61e93fb437_0_39"/>
          <p:cNvSpPr txBox="1"/>
          <p:nvPr/>
        </p:nvSpPr>
        <p:spPr>
          <a:xfrm>
            <a:off x="424350" y="1775534"/>
            <a:ext cx="8145492" cy="36867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Clinton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Složitý dotaz s využitím booleovských operátorů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endParaRPr sz="26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26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None/>
            </a:pP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Trump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OR Clinton) AND "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american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presidential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election</a:t>
            </a:r>
            <a:r>
              <a:rPr lang="cs-CZ" sz="26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 AND </a:t>
            </a:r>
            <a:r>
              <a:rPr lang="cs-CZ" sz="26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campaign</a:t>
            </a:r>
            <a:endParaRPr sz="2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i="0" u="none" strike="noStrike" cap="none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9" name="Google Shape;279;g613ab93460_0_9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280" name="Google Shape;280;g613ab93460_0_91"/>
          <p:cNvSpPr txBox="1"/>
          <p:nvPr/>
        </p:nvSpPr>
        <p:spPr>
          <a:xfrm>
            <a:off x="628650" y="251012"/>
            <a:ext cx="7886700" cy="48306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5" name="Google Shape;285;g41b513c6b4_0_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86" name="Google Shape;286;g41b513c6b4_0_15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5. Technika vyhledávání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g41b513c6b4_0_15"/>
          <p:cNvSpPr txBox="1"/>
          <p:nvPr/>
        </p:nvSpPr>
        <p:spPr>
          <a:xfrm>
            <a:off x="424350" y="2117325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Prohlížení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browsing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Vyhledávání (</a:t>
            </a:r>
            <a:r>
              <a:rPr lang="cs-CZ" sz="3000" b="1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searching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jednoduché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pokročilé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6" name="Google Shape;426;g60a5cf5ecd_0_14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3" y="0"/>
            <a:ext cx="914377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Google Shape;427;g60a5cf5ecd_0_140"/>
          <p:cNvSpPr txBox="1"/>
          <p:nvPr/>
        </p:nvSpPr>
        <p:spPr>
          <a:xfrm>
            <a:off x="691651" y="2062165"/>
            <a:ext cx="8022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r>
              <a:rPr kumimoji="0" lang="cs-CZ" sz="60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Vyhledávání</a:t>
            </a:r>
            <a:endParaRPr kumimoji="0" sz="6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  <a:tabLst/>
              <a:defRPr/>
            </a:pPr>
            <a:endParaRPr kumimoji="0" sz="6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" name="Google Shape;292;g41b513c6b4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293" name="Google Shape;293;g41b513c6b4_0_2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41b513c6b4_0_29"/>
          <p:cNvSpPr txBox="1"/>
          <p:nvPr/>
        </p:nvSpPr>
        <p:spPr>
          <a:xfrm>
            <a:off x="424350" y="640900"/>
            <a:ext cx="83973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6. Vlastní vyhledávací proces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Google Shape;300;g41b513c6b4_0_29"/>
          <p:cNvSpPr txBox="1"/>
          <p:nvPr/>
        </p:nvSpPr>
        <p:spPr>
          <a:xfrm>
            <a:off x="424350" y="2117325"/>
            <a:ext cx="8456551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Málokdy získáte relevantní záznamy po prvním vyhledávání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Vždy je třeba rešeršní dotaz ladit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2540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Každý zdroj má vlastní pravidla vyhledávání a je třeba tomu uzpůsobit vyhledávací dotaz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g41b513c6b4_0_35"/>
          <p:cNvSpPr txBox="1"/>
          <p:nvPr/>
        </p:nvSpPr>
        <p:spPr>
          <a:xfrm>
            <a:off x="424350" y="640900"/>
            <a:ext cx="8565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málo výsledků vyhledávání:</a:t>
            </a:r>
            <a:endParaRPr sz="4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7" name="Google Shape;307;g41b513c6b4_0_35"/>
          <p:cNvSpPr txBox="1"/>
          <p:nvPr/>
        </p:nvSpPr>
        <p:spPr>
          <a:xfrm>
            <a:off x="424350" y="2117325"/>
            <a:ext cx="836795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Rozšiřte dotaz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další klíčová slova</a:t>
            </a: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8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Zrušte omezení 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8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typ dokumentu, dílčí databáze, jenom slova v názvu apod.</a:t>
            </a:r>
            <a:endParaRPr sz="28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41b513c6b4_0_41"/>
          <p:cNvSpPr txBox="1"/>
          <p:nvPr/>
        </p:nvSpPr>
        <p:spPr>
          <a:xfrm>
            <a:off x="267286" y="640900"/>
            <a:ext cx="8679767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Máte-li mnoho výsledků vyhledávání: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4" name="Google Shape;314;g41b513c6b4_0_41"/>
          <p:cNvSpPr txBox="1"/>
          <p:nvPr/>
        </p:nvSpPr>
        <p:spPr>
          <a:xfrm>
            <a:off x="414475" y="1554875"/>
            <a:ext cx="8532578" cy="38893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Zužte dotaz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konkretizujte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lépe definujte klíčová slova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zaměřte se pouze na nějakou oblast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524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❑"/>
            </a:pPr>
            <a:r>
              <a:rPr lang="cs-CZ" sz="24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Přidejte omezení </a:t>
            </a: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23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</a:pPr>
            <a:r>
              <a:rPr lang="cs-CZ" sz="24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např. jenom slova v názvu, konkrétní země, typ dokumentu apod.</a:t>
            </a: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" name="Google Shape;319;g41b513c6b4_0_4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20" name="Google Shape;320;g41b513c6b4_0_47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609c77370a_1_134"/>
          <p:cNvSpPr txBox="1"/>
          <p:nvPr/>
        </p:nvSpPr>
        <p:spPr>
          <a:xfrm>
            <a:off x="263101" y="571825"/>
            <a:ext cx="8683952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lang="cs-CZ" sz="38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Hodnocení vyhledaných záznamů:</a:t>
            </a:r>
            <a:endParaRPr sz="3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7" name="Google Shape;327;g609c77370a_1_134"/>
          <p:cNvSpPr txBox="1"/>
          <p:nvPr/>
        </p:nvSpPr>
        <p:spPr>
          <a:xfrm>
            <a:off x="263100" y="1599263"/>
            <a:ext cx="88809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relevance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důvěryhodnost zdroje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36195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jména autorů, instituce, kontakty na správce…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pravidelná aktualizace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odbornost</a:t>
            </a: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" name="Google Shape;332;g609c77370a_1_1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523001"/>
            <a:ext cx="9144003" cy="7381001"/>
          </a:xfrm>
          <a:prstGeom prst="rect">
            <a:avLst/>
          </a:prstGeom>
          <a:noFill/>
          <a:ln>
            <a:noFill/>
          </a:ln>
        </p:spPr>
      </p:pic>
      <p:sp>
        <p:nvSpPr>
          <p:cNvPr id="333" name="Google Shape;333;g609c77370a_1_142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Téma a klíčová slova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Další specifikace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Výběr zdrojů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B7B7B7"/>
                </a:solidFill>
                <a:latin typeface="Arial"/>
                <a:ea typeface="Arial"/>
                <a:cs typeface="Arial"/>
                <a:sym typeface="Arial"/>
              </a:rPr>
              <a:t>Boolovský model</a:t>
            </a:r>
            <a:endParaRPr sz="2800" b="0" i="0" u="none" strike="noStrike" cap="none">
              <a:solidFill>
                <a:srgbClr val="B7B7B7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Technika vyhledávání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Vlastní vyhledávací proces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999999"/>
              </a:buClr>
              <a:buSzPts val="2800"/>
              <a:buFont typeface="Arial"/>
              <a:buAutoNum type="arabicPeriod"/>
            </a:pPr>
            <a:r>
              <a:rPr lang="cs-CZ" sz="2800" b="0" i="0" u="none" strike="noStrike" cap="none">
                <a:solidFill>
                  <a:srgbClr val="999999"/>
                </a:solidFill>
                <a:latin typeface="Arial"/>
                <a:ea typeface="Arial"/>
                <a:cs typeface="Arial"/>
                <a:sym typeface="Arial"/>
              </a:rPr>
              <a:t>Hodnocení vyhledaných záznamů</a:t>
            </a:r>
            <a:endParaRPr sz="2800" b="0" i="0" u="none" strike="noStrike" cap="none">
              <a:solidFill>
                <a:srgbClr val="99999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AutoNum type="arabicPeriod"/>
            </a:pPr>
            <a:r>
              <a:rPr lang="cs-CZ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Další operace</a:t>
            </a:r>
            <a:endParaRPr sz="2800" b="1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609c77370a_1_150"/>
          <p:cNvSpPr txBox="1"/>
          <p:nvPr/>
        </p:nvSpPr>
        <p:spPr>
          <a:xfrm>
            <a:off x="628650" y="730483"/>
            <a:ext cx="78867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g609c77370a_1_150"/>
          <p:cNvSpPr txBox="1"/>
          <p:nvPr/>
        </p:nvSpPr>
        <p:spPr>
          <a:xfrm>
            <a:off x="414475" y="571825"/>
            <a:ext cx="901245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8. Další operace: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2" name="Google Shape;342;g609c77370a_1_150"/>
          <p:cNvSpPr txBox="1"/>
          <p:nvPr/>
        </p:nvSpPr>
        <p:spPr>
          <a:xfrm>
            <a:off x="414475" y="1554875"/>
            <a:ext cx="8588848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tisk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uložení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❑"/>
            </a:pP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export do citačního </a:t>
            </a:r>
            <a:r>
              <a:rPr lang="cs-CZ" sz="3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manageru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(např.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EndNote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 Web,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 err="1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Zotero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,</a:t>
            </a:r>
            <a:r>
              <a:rPr lang="cs-CZ" sz="3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Citace.com, </a:t>
            </a:r>
            <a:r>
              <a:rPr lang="cs-CZ" sz="3000" u="sng" dirty="0" err="1">
                <a:solidFill>
                  <a:srgbClr val="0000FF"/>
                </a:solidFill>
                <a:hlinkClick r:id="rId6"/>
              </a:rPr>
              <a:t>Mendeley</a:t>
            </a:r>
            <a:r>
              <a:rPr lang="cs-CZ" sz="3000" b="0" i="0" u="sng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)</a:t>
            </a: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endParaRPr sz="3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7" name="Google Shape;347;g613ab93460_0_10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8" name="Google Shape;348;g613ab93460_0_104"/>
          <p:cNvSpPr txBox="1"/>
          <p:nvPr/>
        </p:nvSpPr>
        <p:spPr>
          <a:xfrm>
            <a:off x="836400" y="2508144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Praktické vyhledávání  v databázích</a:t>
            </a:r>
            <a:endParaRPr sz="531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g613ab93460_0_109"/>
          <p:cNvSpPr txBox="1">
            <a:spLocks noGrp="1"/>
          </p:cNvSpPr>
          <p:nvPr>
            <p:ph type="title"/>
          </p:nvPr>
        </p:nvSpPr>
        <p:spPr>
          <a:xfrm>
            <a:off x="424350" y="323558"/>
            <a:ext cx="8081400" cy="689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3800" b="1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Praktické vyhledávání v databázích</a:t>
            </a: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endParaRPr sz="1800" b="1" dirty="0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5" name="Google Shape;355;g613ab93460_0_109"/>
          <p:cNvSpPr txBox="1"/>
          <p:nvPr/>
        </p:nvSpPr>
        <p:spPr>
          <a:xfrm>
            <a:off x="253217" y="1640114"/>
            <a:ext cx="8651631" cy="4894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projít doporučené databáze. Vyzkoušejte si funkce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Browse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(listování) v časopisech a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Search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basic nebo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advanced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(vyhledávání).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Při zobrazení konkrétního časopisu se podívejte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informace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časopisu či jak hluboko sahá archiv časopisu (které roky jsou dostupné).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Zkuste si vytvořit svůj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účet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v databázi a zjistěte, jaké další možnosti nabízí (např.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alerty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ukládání vyhledávání, atd.)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Zadejte si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rešeršní dotaz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pomocí KS a různých </a:t>
            </a: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limiterů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(čas, jazyk, obor, atd.), které jste si připravili na začátku prezentace.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 err="1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Proklikejte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nalezené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výsledky</a:t>
            </a: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zobrazte si konkrétní záznamy – informace o článku, abstrakt, klíčová slova, plný text článku. </a:t>
            </a:r>
          </a:p>
          <a:p>
            <a:pPr lvl="0" algn="just">
              <a:lnSpc>
                <a:spcPct val="80000"/>
              </a:lnSpc>
              <a:buClr>
                <a:schemeClr val="dk1"/>
              </a:buClr>
              <a:buSzPts val="2970"/>
            </a:pPr>
            <a:endParaRPr lang="cs-CZ" sz="22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lnSpc>
                <a:spcPct val="80000"/>
              </a:lnSpc>
              <a:buClr>
                <a:schemeClr val="dk1"/>
              </a:buClr>
              <a:buSzPts val="2970"/>
              <a:buFont typeface="Arial" panose="020B0604020202020204" pitchFamily="34" charset="0"/>
              <a:buChar char="•"/>
            </a:pPr>
            <a:r>
              <a:rPr lang="cs-CZ" sz="2200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Další databáze najdete i s popisy jejich obsahu najdete na </a:t>
            </a:r>
            <a:r>
              <a:rPr lang="cs-CZ" sz="2200" b="1" dirty="0">
                <a:solidFill>
                  <a:schemeClr val="dk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https://knihovna.fss.muni.cz/ezdroje</a:t>
            </a:r>
            <a:endParaRPr lang="cs-CZ" sz="2200" b="1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279082">
              <a:lnSpc>
                <a:spcPct val="80000"/>
              </a:lnSpc>
              <a:spcBef>
                <a:spcPts val="561"/>
              </a:spcBef>
              <a:buClr>
                <a:schemeClr val="dk1"/>
              </a:buClr>
              <a:buSzPts val="2805"/>
            </a:pPr>
            <a:endParaRPr sz="2800" dirty="0">
              <a:solidFill>
                <a:schemeClr val="dk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</a:pPr>
            <a:endParaRPr sz="22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2" name="Google Shape;432;g60a5cf5ecd_0_14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1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g60a5cf5ecd_0_145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4" name="Google Shape;434;g60a5cf5ecd_0_145"/>
          <p:cNvSpPr txBox="1"/>
          <p:nvPr/>
        </p:nvSpPr>
        <p:spPr>
          <a:xfrm>
            <a:off x="419125" y="878516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Výzkumná otázka a klíčová slova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specifikace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Výběr zdrojů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</a:t>
            </a:r>
            <a:r>
              <a:rPr kumimoji="0" lang="cs-CZ" sz="3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Boolovský</a:t>
            </a: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model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Technika vyhledávání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Vlastní vyhledávací proces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Hodnocení vyhledaných záznamů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AutoNum type="arabicPeriod"/>
              <a:tabLst/>
              <a:defRPr/>
            </a:pPr>
            <a:r>
              <a:rPr kumimoji="0" lang="cs-CZ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Arial"/>
                <a:cs typeface="Arial"/>
                <a:sym typeface="Arial"/>
              </a:rPr>
              <a:t> Další operace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C4BD69-9E1D-4B9E-991F-8428A3C4D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dirty="0">
                <a:solidFill>
                  <a:srgbClr val="0000FF"/>
                </a:solidFill>
                <a:latin typeface="Arial"/>
                <a:cs typeface="Arial"/>
              </a:rPr>
              <a:t>Doporučené databáze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3ABF860-5ACB-430A-900B-17C6B48400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dirty="0"/>
              <a:t> </a:t>
            </a:r>
            <a:r>
              <a:rPr lang="en-US" b="1" u="sng" dirty="0">
                <a:solidFill>
                  <a:srgbClr val="0000FF"/>
                </a:solidFill>
                <a:hlinkClick r:id="rId2"/>
              </a:rPr>
              <a:t>Sage Journals</a:t>
            </a:r>
            <a:r>
              <a:rPr lang="en-US" b="1" u="sng" dirty="0">
                <a:solidFill>
                  <a:srgbClr val="0000FF"/>
                </a:solidFill>
              </a:rPr>
              <a:t> 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 err="1">
                <a:solidFill>
                  <a:srgbClr val="0000FF"/>
                </a:solidFill>
                <a:hlinkClick r:id="rId3"/>
              </a:rPr>
              <a:t>Taylor&amp;Francis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61"/>
              </a:spcBef>
              <a:buSzPts val="2805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4"/>
              </a:rPr>
              <a:t>Wiley Online Library</a:t>
            </a:r>
            <a:endParaRPr lang="en-US" b="1" dirty="0"/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r>
              <a:rPr lang="en-US" b="1" u="sng" dirty="0">
                <a:solidFill>
                  <a:srgbClr val="0000FF"/>
                </a:solidFill>
                <a:hlinkClick r:id="rId5"/>
              </a:rPr>
              <a:t>ProQuest</a:t>
            </a:r>
            <a:r>
              <a:rPr lang="en-US" sz="2400" b="1" u="sng" dirty="0">
                <a:solidFill>
                  <a:srgbClr val="0000FF"/>
                </a:solidFill>
                <a:hlinkClick r:id="rId5"/>
              </a:rPr>
              <a:t> </a:t>
            </a:r>
            <a:r>
              <a:rPr lang="en-US" b="1" u="sng" dirty="0">
                <a:solidFill>
                  <a:srgbClr val="0000FF"/>
                </a:solidFill>
                <a:hlinkClick r:id="rId5"/>
              </a:rPr>
              <a:t>Central</a:t>
            </a:r>
            <a:endParaRPr lang="cs-CZ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28"/>
              </a:spcBef>
              <a:buSzPts val="2640"/>
              <a:buNone/>
            </a:pPr>
            <a:endParaRPr lang="cs-CZ" sz="2400" b="1" u="sng" dirty="0">
              <a:solidFill>
                <a:srgbClr val="0000FF"/>
              </a:solidFill>
            </a:endParaRPr>
          </a:p>
          <a:p>
            <a:pPr marL="0" lvl="0" indent="0">
              <a:lnSpc>
                <a:spcPct val="80000"/>
              </a:lnSpc>
              <a:spcBef>
                <a:spcPts val="561"/>
              </a:spcBef>
              <a:buSzPts val="2805"/>
              <a:buNone/>
            </a:pPr>
            <a:endParaRPr lang="en-US" b="1" dirty="0"/>
          </a:p>
          <a:p>
            <a:pPr lvl="0" indent="-457200">
              <a:lnSpc>
                <a:spcPct val="80000"/>
              </a:lnSpc>
              <a:spcBef>
                <a:spcPts val="528"/>
              </a:spcBef>
              <a:buSzPts val="2640"/>
              <a:buChar char="❑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947454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5" name="Google Shape;385;g609c77370a_1_23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443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6" name="Google Shape;386;g609c77370a_1_235"/>
          <p:cNvSpPr txBox="1"/>
          <p:nvPr/>
        </p:nvSpPr>
        <p:spPr>
          <a:xfrm>
            <a:off x="858525" y="2197425"/>
            <a:ext cx="7471200" cy="347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310"/>
              <a:buFont typeface="Tahoma"/>
              <a:buNone/>
            </a:pPr>
            <a:r>
              <a:rPr lang="cs-CZ" sz="531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Zadání praktického úkolu</a:t>
            </a:r>
            <a:endParaRPr sz="531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Arial"/>
              <a:buNone/>
            </a:pPr>
            <a:endParaRPr sz="7200" b="1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6D7CFD-7158-4098-8B42-EC9F59188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562708"/>
            <a:ext cx="7886700" cy="5614255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cs-CZ" b="1" dirty="0">
                <a:solidFill>
                  <a:srgbClr val="FF0000"/>
                </a:solidFill>
              </a:rPr>
              <a:t>Zadání praktického úkolu </a:t>
            </a:r>
            <a:r>
              <a:rPr lang="cs-CZ" b="1">
                <a:solidFill>
                  <a:srgbClr val="FF0000"/>
                </a:solidFill>
              </a:rPr>
              <a:t>(rešerše) </a:t>
            </a:r>
            <a:r>
              <a:rPr lang="cs-CZ" b="1"/>
              <a:t>najdete </a:t>
            </a:r>
            <a:r>
              <a:rPr lang="cs-CZ" b="1" dirty="0"/>
              <a:t>v </a:t>
            </a:r>
            <a:r>
              <a:rPr lang="cs-CZ" b="1" dirty="0" err="1"/>
              <a:t>ISu</a:t>
            </a:r>
            <a:r>
              <a:rPr lang="cs-CZ" b="1" dirty="0"/>
              <a:t> - ve Studijních materiálech předmětu.</a:t>
            </a:r>
          </a:p>
          <a:p>
            <a:pPr algn="just">
              <a:buFont typeface="Wingdings" panose="05000000000000000000" pitchFamily="2" charset="2"/>
              <a:buChar char="q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q"/>
            </a:pPr>
            <a:r>
              <a:rPr lang="cs-CZ" b="1" dirty="0"/>
              <a:t>Úkol je třeba vložit do </a:t>
            </a:r>
            <a:r>
              <a:rPr lang="cs-CZ" b="1" dirty="0" err="1">
                <a:solidFill>
                  <a:srgbClr val="FF0000"/>
                </a:solidFill>
              </a:rPr>
              <a:t>Odevzdávárny</a:t>
            </a:r>
            <a:r>
              <a:rPr lang="cs-CZ" b="1" dirty="0"/>
              <a:t> předmětu </a:t>
            </a:r>
            <a:r>
              <a:rPr lang="cs-CZ" b="1" dirty="0">
                <a:solidFill>
                  <a:srgbClr val="FF0000"/>
                </a:solidFill>
              </a:rPr>
              <a:t>do pátku 1. 10. 2021 (23:59).</a:t>
            </a:r>
          </a:p>
          <a:p>
            <a:pPr algn="just"/>
            <a:endParaRPr lang="cs-CZ" b="1" dirty="0"/>
          </a:p>
          <a:p>
            <a:pPr marL="114300" indent="0">
              <a:buNone/>
            </a:pPr>
            <a:endParaRPr lang="cs-CZ" b="1" dirty="0"/>
          </a:p>
          <a:p>
            <a:endParaRPr lang="cs-CZ" b="1" dirty="0"/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23478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1" name="Google Shape;391;g41b513c6b4_0_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-49414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392" name="Google Shape;392;g41b513c6b4_0_62"/>
          <p:cNvSpPr txBox="1">
            <a:spLocks noGrp="1"/>
          </p:cNvSpPr>
          <p:nvPr>
            <p:ph type="title"/>
          </p:nvPr>
        </p:nvSpPr>
        <p:spPr>
          <a:xfrm>
            <a:off x="373800" y="758009"/>
            <a:ext cx="80814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4000"/>
              <a:buFont typeface="Arial"/>
              <a:buNone/>
            </a:pPr>
            <a:r>
              <a:rPr lang="cs-CZ" sz="34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Literatura</a:t>
            </a:r>
            <a:endParaRPr sz="3400" dirty="0"/>
          </a:p>
        </p:txBody>
      </p:sp>
      <p:sp>
        <p:nvSpPr>
          <p:cNvPr id="393" name="Google Shape;393;g41b513c6b4_0_62"/>
          <p:cNvSpPr txBox="1"/>
          <p:nvPr/>
        </p:nvSpPr>
        <p:spPr>
          <a:xfrm>
            <a:off x="5802150" y="1949600"/>
            <a:ext cx="32463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4" name="Google Shape;394;g41b513c6b4_0_62"/>
          <p:cNvSpPr txBox="1"/>
          <p:nvPr/>
        </p:nvSpPr>
        <p:spPr>
          <a:xfrm>
            <a:off x="373800" y="1929000"/>
            <a:ext cx="8770200" cy="300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STEINEROVÁ, Jela; GREŠKOVÁ, Mirka; ILAVSKÁ, Jana.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Informačné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stratégie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v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elektronickom</a:t>
            </a:r>
            <a:r>
              <a:rPr lang="cs-CZ" sz="2400" b="0" i="1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2400" b="0" i="1" u="none" strike="noStrike" cap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prostredí</a:t>
            </a:r>
            <a:r>
              <a:rPr lang="cs-CZ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1. vyd. Bratislava: Univerzita Komenského v Bratislavě, 2010, 190 s. ISBN 9788022328487.</a:t>
            </a:r>
            <a:endParaRPr sz="24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" name="Google Shape;399;g609c77370a_1_24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825" y="-49408"/>
            <a:ext cx="9144003" cy="6858171"/>
          </a:xfrm>
          <a:prstGeom prst="rect">
            <a:avLst/>
          </a:prstGeom>
          <a:noFill/>
          <a:ln>
            <a:noFill/>
          </a:ln>
        </p:spPr>
      </p:pic>
      <p:sp>
        <p:nvSpPr>
          <p:cNvPr id="400" name="Google Shape;400;g609c77370a_1_242"/>
          <p:cNvSpPr txBox="1"/>
          <p:nvPr/>
        </p:nvSpPr>
        <p:spPr>
          <a:xfrm>
            <a:off x="19825" y="1052925"/>
            <a:ext cx="91440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Děkuji Vám za pozornost </a:t>
            </a:r>
            <a:r>
              <a:rPr lang="cs-CZ" sz="4000" b="1" i="0" u="none" strike="noStrike" cap="none" dirty="0">
                <a:solidFill>
                  <a:srgbClr val="0000DC"/>
                </a:solidFill>
                <a:latin typeface="Arial"/>
                <a:ea typeface="Arial"/>
                <a:cs typeface="Arial"/>
                <a:sym typeface="Wingdings" panose="05000000000000000000" pitchFamily="2" charset="2"/>
              </a:rPr>
              <a:t></a:t>
            </a:r>
            <a:endParaRPr sz="40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1" name="Google Shape;401;g609c77370a_1_242"/>
          <p:cNvSpPr txBox="1"/>
          <p:nvPr/>
        </p:nvSpPr>
        <p:spPr>
          <a:xfrm>
            <a:off x="-193239" y="1860521"/>
            <a:ext cx="9144000" cy="334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r>
              <a:rPr lang="cs-CZ" sz="3000" b="1" dirty="0"/>
              <a:t>ana Mazancová</a:t>
            </a: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r>
              <a:rPr lang="cs-CZ" sz="3000" b="1" dirty="0"/>
              <a:t>mazancov</a:t>
            </a:r>
            <a:r>
              <a:rPr lang="cs-CZ" sz="3000" b="1" i="0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@fss.muni.cz</a:t>
            </a:r>
            <a:endParaRPr sz="3000" b="1" i="0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500"/>
              <a:buFont typeface="Arial"/>
              <a:buNone/>
            </a:pPr>
            <a:endParaRPr sz="30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g60a5cf5ecd_0_152"/>
          <p:cNvSpPr txBox="1">
            <a:spLocks noGrp="1"/>
          </p:cNvSpPr>
          <p:nvPr>
            <p:ph type="title"/>
          </p:nvPr>
        </p:nvSpPr>
        <p:spPr>
          <a:xfrm>
            <a:off x="587375" y="611308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457200" lvl="0" indent="-4572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DC"/>
              </a:buClr>
              <a:buSzPts val="3600"/>
              <a:buFont typeface="Arial"/>
              <a:buAutoNum type="arabicPeriod"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Výzkumná otázka</a:t>
            </a:r>
            <a:endParaRPr sz="3600" dirty="0"/>
          </a:p>
        </p:txBody>
      </p:sp>
      <p:sp>
        <p:nvSpPr>
          <p:cNvPr id="441" name="Google Shape;441;g60a5cf5ecd_0_152"/>
          <p:cNvSpPr txBox="1"/>
          <p:nvPr/>
        </p:nvSpPr>
        <p:spPr>
          <a:xfrm>
            <a:off x="360150" y="2273316"/>
            <a:ext cx="8113925" cy="3871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2" name="Google Shape;442;g60a5cf5ecd_0_152"/>
          <p:cNvSpPr txBox="1"/>
          <p:nvPr/>
        </p:nvSpPr>
        <p:spPr>
          <a:xfrm>
            <a:off x="587375" y="2681408"/>
            <a:ext cx="7585954" cy="4344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AutoNum type="arabicParenR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Zformulujte výzkumnou otázku (téma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tabLst/>
              <a:defRPr/>
            </a:pPr>
            <a:r>
              <a:rPr lang="cs-CZ" sz="3000" dirty="0"/>
              <a:t>   </a:t>
            </a: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nebo problém)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857250" marR="0" lvl="1" indent="-457200" algn="l" defTabSz="914400" rtl="0" eaLnBrk="1" fontAlgn="auto" latinLnBrk="0" hangingPunct="1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Char char="❖"/>
              <a:tabLst/>
              <a:defRPr/>
            </a:pPr>
            <a:r>
              <a:rPr kumimoji="0" lang="cs-CZ" sz="3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zjistěte si dost informací o daném tématu (e-knihy, rada kolegů atd.)</a:t>
            </a:r>
            <a:endParaRPr kumimoji="0" sz="3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43" name="Google Shape;443;g60a5cf5ecd_0_152" descr="žárovka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Google Shape;449;g60a5cf5ecd_0_160"/>
          <p:cNvSpPr txBox="1">
            <a:spLocks noGrp="1"/>
          </p:cNvSpPr>
          <p:nvPr>
            <p:ph type="title"/>
          </p:nvPr>
        </p:nvSpPr>
        <p:spPr>
          <a:xfrm>
            <a:off x="360150" y="245242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</a:t>
            </a:r>
            <a:endParaRPr sz="3600" dirty="0"/>
          </a:p>
        </p:txBody>
      </p:sp>
      <p:sp>
        <p:nvSpPr>
          <p:cNvPr id="450" name="Google Shape;450;g60a5cf5ecd_0_160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1" name="Google Shape;451;g60a5cf5ecd_0_160"/>
          <p:cNvSpPr txBox="1"/>
          <p:nvPr/>
        </p:nvSpPr>
        <p:spPr>
          <a:xfrm>
            <a:off x="360150" y="920084"/>
            <a:ext cx="84237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80"/>
              <a:buFont typeface="Arial"/>
              <a:buNone/>
              <a:tabLst/>
              <a:defRPr/>
            </a:pPr>
            <a:r>
              <a:rPr kumimoji="0" lang="cs-CZ" sz="20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Příliš obecná: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Jaký je vztah mezi státní regulací a energetickou účinností?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Specifická: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program Zelená úsporám přispívá k energetické účinnosti v městě Brně?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Je Ruská federace vlivným energetickým exportérem?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Netriviální: 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  Ruská federace využívá energii v zahraniční politice ve vztahu k pobaltským státům?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496"/>
              </a:spcBef>
              <a:spcAft>
                <a:spcPts val="0"/>
              </a:spcAft>
              <a:buClr>
                <a:srgbClr val="000000"/>
              </a:buClr>
              <a:buSzPts val="2480"/>
              <a:buFont typeface="Arial"/>
              <a:buNone/>
              <a:tabLst/>
              <a:defRPr/>
            </a:pPr>
            <a:r>
              <a:rPr kumimoji="0" lang="cs-CZ" sz="248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384"/>
              </a:spcBef>
              <a:spcAft>
                <a:spcPts val="0"/>
              </a:spcAft>
              <a:buClr>
                <a:srgbClr val="000000"/>
              </a:buClr>
              <a:buSzPts val="1280"/>
              <a:buFont typeface="Arial"/>
              <a:buNone/>
              <a:tabLst/>
              <a:defRPr/>
            </a:pPr>
            <a:endParaRPr kumimoji="0" sz="12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D52D55B3-CD3A-43A4-A40A-F16FBCC64FAD}"/>
              </a:ext>
            </a:extLst>
          </p:cNvPr>
          <p:cNvSpPr txBox="1"/>
          <p:nvPr/>
        </p:nvSpPr>
        <p:spPr>
          <a:xfrm>
            <a:off x="3174411" y="6387600"/>
            <a:ext cx="58620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g6211f007f8_0_51"/>
          <p:cNvSpPr txBox="1">
            <a:spLocks noGrp="1"/>
          </p:cNvSpPr>
          <p:nvPr>
            <p:ph type="title"/>
          </p:nvPr>
        </p:nvSpPr>
        <p:spPr>
          <a:xfrm>
            <a:off x="292825" y="541183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Volba výzkumné otázky II.</a:t>
            </a:r>
            <a:endParaRPr sz="3600" dirty="0"/>
          </a:p>
        </p:txBody>
      </p:sp>
      <p:sp>
        <p:nvSpPr>
          <p:cNvPr id="458" name="Google Shape;458;g6211f007f8_0_51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9" name="Google Shape;459;g6211f007f8_0_51"/>
          <p:cNvSpPr txBox="1"/>
          <p:nvPr/>
        </p:nvSpPr>
        <p:spPr>
          <a:xfrm>
            <a:off x="210275" y="124854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Font typeface="Arial"/>
              <a:buNone/>
              <a:tabLst/>
              <a:defRPr/>
            </a:pP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Nerealizovatelná: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Jaké osobní pohnutky vedly  ministra  Kubu  k prosazování prolomení limitů pro těžbu uhlí v severních Čechách?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 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Realizovatelná:</a:t>
            </a:r>
            <a:endParaRPr kumimoji="0" sz="25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r>
              <a:rPr kumimoji="0" lang="cs-CZ" sz="2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Jaká  jsou  hlavní  témata spojená  s energetikou ve  veřejném diskurzu vlády České republiky?</a:t>
            </a:r>
            <a:endParaRPr kumimoji="0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2500"/>
              <a:buFont typeface="Arial"/>
              <a:buNone/>
              <a:tabLst/>
              <a:defRPr/>
            </a:pPr>
            <a:endParaRPr kumimoji="0" sz="25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08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0468E41-C2F8-464E-A256-069BD2D3A985}"/>
              </a:ext>
            </a:extLst>
          </p:cNvPr>
          <p:cNvSpPr txBox="1"/>
          <p:nvPr/>
        </p:nvSpPr>
        <p:spPr>
          <a:xfrm>
            <a:off x="3056965" y="6300226"/>
            <a:ext cx="57284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Zdroj: </a:t>
            </a:r>
            <a:r>
              <a:rPr lang="cs-CZ" sz="1000" dirty="0">
                <a:hlinkClick r:id="rId3"/>
              </a:rPr>
              <a:t>https://is.muni.cz/do/fss/57816/65190270/MVEB_thesis_guidelines.pdf</a:t>
            </a:r>
            <a:r>
              <a:rPr lang="cs-CZ" sz="1000" dirty="0"/>
              <a:t> </a:t>
            </a:r>
            <a:r>
              <a:rPr lang="en-US" sz="1000" dirty="0"/>
              <a:t>[cit. 10. 10. 2019]</a:t>
            </a:r>
            <a:endParaRPr lang="cs-CZ" sz="1000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g60a5cf5ecd_0_169"/>
          <p:cNvSpPr txBox="1">
            <a:spLocks noGrp="1"/>
          </p:cNvSpPr>
          <p:nvPr>
            <p:ph type="title"/>
          </p:nvPr>
        </p:nvSpPr>
        <p:spPr>
          <a:xfrm>
            <a:off x="507476" y="369300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Klíčová slova</a:t>
            </a:r>
            <a:endParaRPr sz="3600" dirty="0"/>
          </a:p>
        </p:txBody>
      </p:sp>
      <p:sp>
        <p:nvSpPr>
          <p:cNvPr id="466" name="Google Shape;466;g60a5cf5ecd_0_169"/>
          <p:cNvSpPr txBox="1"/>
          <p:nvPr/>
        </p:nvSpPr>
        <p:spPr>
          <a:xfrm>
            <a:off x="360150" y="1635000"/>
            <a:ext cx="8880900" cy="4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7" name="Google Shape;467;g60a5cf5ecd_0_169"/>
          <p:cNvSpPr txBox="1"/>
          <p:nvPr/>
        </p:nvSpPr>
        <p:spPr>
          <a:xfrm>
            <a:off x="360150" y="1209481"/>
            <a:ext cx="8640900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2)</a:t>
            </a:r>
            <a:r>
              <a:rPr kumimoji="0" lang="cs-CZ" sz="1800" b="0" i="0" u="none" strike="noStrike" kern="0" cap="none" spc="0" normalizeH="0" baseline="0" noProof="0" dirty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Vyjádřete výzkumnou otázku ve formě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klíčových slov (hesel)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používejte zejména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podstatná jména</a:t>
            </a:r>
            <a:r>
              <a:rPr kumimoji="0" lang="cs-CZ" sz="2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2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příd. jména, zájmena a slovesa pouze pokud jsou opravdu nezbytná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914400" marR="0" lvl="2" indent="-4191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❖"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vyhýbejte se tzv. stop </a:t>
            </a:r>
            <a:r>
              <a:rPr kumimoji="0" lang="cs-CZ" sz="22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words</a:t>
            </a: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(předložky, spojky, členy v cizích jazycích)</a:t>
            </a: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   př. Rusko (federace); energetika; zahraniční politika; (po)baltské státy/země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None/>
              <a:tabLst/>
              <a:defRPr/>
            </a:pPr>
            <a:endParaRPr kumimoji="0" sz="2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285750" marR="0" lvl="1" indent="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Pozn. v katalozích knihoven můžete nalézt i tzv. </a:t>
            </a: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předmětová hesla </a:t>
            </a:r>
            <a:endParaRPr kumimoji="0" sz="2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457200" marR="0" lvl="1" indent="-457200" algn="l" defTabSz="914400" rtl="0" eaLnBrk="1" fontAlgn="auto" latinLnBrk="0" hangingPunct="1">
              <a:lnSpc>
                <a:spcPct val="120000"/>
              </a:lnSpc>
              <a:spcBef>
                <a:spcPts val="4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r>
              <a:rPr kumimoji="0" lang="cs-CZ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   </a:t>
            </a:r>
            <a:r>
              <a:rPr kumimoji="0" lang="cs-CZ" sz="2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př. Rusko (federace) - zahraniční vztahy</a:t>
            </a:r>
            <a:endParaRPr kumimoji="0" sz="22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Google Shape;473;g6211f007f8_0_58"/>
          <p:cNvSpPr txBox="1">
            <a:spLocks noGrp="1"/>
          </p:cNvSpPr>
          <p:nvPr>
            <p:ph type="title"/>
          </p:nvPr>
        </p:nvSpPr>
        <p:spPr>
          <a:xfrm>
            <a:off x="469900" y="767696"/>
            <a:ext cx="7886700" cy="688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t" anchorCtr="0">
            <a:no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 sz="3600" b="1" dirty="0">
                <a:solidFill>
                  <a:srgbClr val="0000DC"/>
                </a:solidFill>
                <a:latin typeface="Arial"/>
                <a:ea typeface="Arial"/>
                <a:cs typeface="Arial"/>
                <a:sym typeface="Arial"/>
              </a:rPr>
              <a:t>Myšlenkové mapy</a:t>
            </a:r>
            <a:endParaRPr sz="3600" dirty="0"/>
          </a:p>
        </p:txBody>
      </p:sp>
      <p:sp>
        <p:nvSpPr>
          <p:cNvPr id="474" name="Google Shape;474;g6211f007f8_0_58"/>
          <p:cNvSpPr txBox="1"/>
          <p:nvPr/>
        </p:nvSpPr>
        <p:spPr>
          <a:xfrm>
            <a:off x="360150" y="2067204"/>
            <a:ext cx="8277413" cy="40773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5" name="Google Shape;475;g6211f007f8_0_58"/>
          <p:cNvSpPr txBox="1"/>
          <p:nvPr/>
        </p:nvSpPr>
        <p:spPr>
          <a:xfrm>
            <a:off x="215152" y="2681408"/>
            <a:ext cx="8757603" cy="4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048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Noto Sans Symbols"/>
              <a:buChar char="❑"/>
              <a:tabLst/>
              <a:defRPr/>
            </a:pPr>
            <a:r>
              <a:rPr kumimoji="0" lang="cs-CZ" sz="2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Při práci s tématem lze využít tzv. </a:t>
            </a:r>
            <a:r>
              <a:rPr kumimoji="0" lang="cs-CZ" sz="2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myšlenkových map </a:t>
            </a: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5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grafické znázornění tématu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742950" marR="0" lvl="1" indent="-273050" algn="l" defTabSz="914400" rtl="0" eaLnBrk="1" fontAlgn="auto" latinLnBrk="0" hangingPunct="1">
              <a:lnSpc>
                <a:spcPct val="100000"/>
              </a:lnSpc>
              <a:spcBef>
                <a:spcPts val="78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Char char="❖"/>
              <a:tabLst/>
              <a:defRPr/>
            </a:pPr>
            <a:r>
              <a:rPr kumimoji="0" lang="cs-CZ" sz="2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aplikace - </a:t>
            </a:r>
            <a:r>
              <a:rPr kumimoji="0" lang="cs-CZ" sz="2600" b="0" i="0" u="sng" strike="noStrike" kern="0" cap="none" spc="0" normalizeH="0" baseline="0" noProof="0" dirty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Arial"/>
                <a:cs typeface="Arial"/>
                <a:sym typeface="Arial"/>
                <a:hlinkClick r:id="rId3"/>
              </a:rPr>
              <a:t>Pět nejlepších nástrojů pro tvorbu myšlenkových map</a:t>
            </a:r>
            <a:endParaRPr kumimoji="0" sz="2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tabLst/>
              <a:defRPr/>
            </a:pPr>
            <a:endParaRPr kumimoji="0" sz="2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  <a:sym typeface="Arial"/>
            </a:endParaRPr>
          </a:p>
        </p:txBody>
      </p:sp>
      <p:pic>
        <p:nvPicPr>
          <p:cNvPr id="476" name="Google Shape;476;g6211f007f8_0_58" descr="žárovka.jp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569200" y="0"/>
            <a:ext cx="1574800" cy="2070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1484</Words>
  <Application>Microsoft Office PowerPoint</Application>
  <PresentationFormat>Předvádění na obrazovce (4:3)</PresentationFormat>
  <Paragraphs>368</Paragraphs>
  <Slides>44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50" baseType="lpstr">
      <vt:lpstr>Arial</vt:lpstr>
      <vt:lpstr>Calibri</vt:lpstr>
      <vt:lpstr>Noto Sans Symbols</vt:lpstr>
      <vt:lpstr>Tahoma</vt:lpstr>
      <vt:lpstr>Wingdings</vt:lpstr>
      <vt:lpstr>Motiv Office</vt:lpstr>
      <vt:lpstr>Základy práce s informačními zdroji pro bc. studenty MVZ2021</vt:lpstr>
      <vt:lpstr>Prezentace aplikace PowerPoint</vt:lpstr>
      <vt:lpstr>Prezentace aplikace PowerPoint</vt:lpstr>
      <vt:lpstr>Prezentace aplikace PowerPoint</vt:lpstr>
      <vt:lpstr>Výzkumná otázka</vt:lpstr>
      <vt:lpstr>Volba výzkumné otázky</vt:lpstr>
      <vt:lpstr>Volba výzkumné otázky II.</vt:lpstr>
      <vt:lpstr>Klíčová slova</vt:lpstr>
      <vt:lpstr>Myšlenkové mapy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Praktické vyhledávání v databázích </vt:lpstr>
      <vt:lpstr>Doporučené databáze</vt:lpstr>
      <vt:lpstr>Prezentace aplikace PowerPoint</vt:lpstr>
      <vt:lpstr>Prezentace aplikace PowerPoint</vt:lpstr>
      <vt:lpstr>Literatura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práce s informačními zdroji pro bc. studenty MVZ2021</dc:title>
  <dc:creator>Aneta Pilátová</dc:creator>
  <cp:lastModifiedBy>Dana Mazancová</cp:lastModifiedBy>
  <cp:revision>74</cp:revision>
  <cp:lastPrinted>2020-12-02T13:15:04Z</cp:lastPrinted>
  <dcterms:created xsi:type="dcterms:W3CDTF">2019-07-22T10:37:01Z</dcterms:created>
  <dcterms:modified xsi:type="dcterms:W3CDTF">2021-09-24T11:44:58Z</dcterms:modified>
</cp:coreProperties>
</file>