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35" r:id="rId4"/>
    <p:sldId id="636" r:id="rId5"/>
    <p:sldId id="637" r:id="rId6"/>
    <p:sldId id="638" r:id="rId7"/>
    <p:sldId id="258" r:id="rId8"/>
    <p:sldId id="639" r:id="rId9"/>
    <p:sldId id="640" r:id="rId10"/>
    <p:sldId id="641" r:id="rId11"/>
    <p:sldId id="642" r:id="rId12"/>
    <p:sldId id="259" r:id="rId13"/>
    <p:sldId id="488" r:id="rId14"/>
    <p:sldId id="489" r:id="rId15"/>
    <p:sldId id="260" r:id="rId16"/>
    <p:sldId id="495" r:id="rId17"/>
    <p:sldId id="496" r:id="rId18"/>
    <p:sldId id="497" r:id="rId19"/>
    <p:sldId id="491" r:id="rId20"/>
    <p:sldId id="634" r:id="rId21"/>
    <p:sldId id="498" r:id="rId22"/>
    <p:sldId id="492" r:id="rId23"/>
    <p:sldId id="654" r:id="rId24"/>
    <p:sldId id="493" r:id="rId25"/>
    <p:sldId id="494" r:id="rId26"/>
    <p:sldId id="499" r:id="rId27"/>
    <p:sldId id="500" r:id="rId28"/>
    <p:sldId id="264" r:id="rId29"/>
    <p:sldId id="526" r:id="rId30"/>
    <p:sldId id="525" r:id="rId31"/>
    <p:sldId id="643" r:id="rId32"/>
    <p:sldId id="501" r:id="rId33"/>
    <p:sldId id="527" r:id="rId34"/>
    <p:sldId id="528" r:id="rId35"/>
    <p:sldId id="502" r:id="rId36"/>
    <p:sldId id="529" r:id="rId37"/>
    <p:sldId id="655" r:id="rId38"/>
    <p:sldId id="530" r:id="rId39"/>
    <p:sldId id="531" r:id="rId40"/>
    <p:sldId id="503" r:id="rId41"/>
    <p:sldId id="533" r:id="rId42"/>
    <p:sldId id="534" r:id="rId43"/>
    <p:sldId id="644" r:id="rId44"/>
    <p:sldId id="505" r:id="rId45"/>
    <p:sldId id="645" r:id="rId46"/>
    <p:sldId id="646" r:id="rId47"/>
    <p:sldId id="532" r:id="rId48"/>
    <p:sldId id="535" r:id="rId49"/>
    <p:sldId id="536" r:id="rId50"/>
    <p:sldId id="504" r:id="rId51"/>
    <p:sldId id="537" r:id="rId52"/>
    <p:sldId id="539" r:id="rId53"/>
    <p:sldId id="538" r:id="rId54"/>
    <p:sldId id="506" r:id="rId55"/>
    <p:sldId id="544" r:id="rId56"/>
    <p:sldId id="540" r:id="rId57"/>
    <p:sldId id="541" r:id="rId58"/>
    <p:sldId id="542" r:id="rId59"/>
    <p:sldId id="543" r:id="rId60"/>
    <p:sldId id="509" r:id="rId61"/>
    <p:sldId id="550" r:id="rId62"/>
    <p:sldId id="551" r:id="rId63"/>
    <p:sldId id="545" r:id="rId64"/>
    <p:sldId id="546" r:id="rId65"/>
    <p:sldId id="548" r:id="rId66"/>
    <p:sldId id="549" r:id="rId67"/>
    <p:sldId id="651" r:id="rId68"/>
    <p:sldId id="647" r:id="rId69"/>
    <p:sldId id="652" r:id="rId70"/>
    <p:sldId id="649" r:id="rId71"/>
    <p:sldId id="650" r:id="rId72"/>
    <p:sldId id="653" r:id="rId73"/>
    <p:sldId id="554" r:id="rId74"/>
    <p:sldId id="552" r:id="rId75"/>
    <p:sldId id="553" r:id="rId76"/>
    <p:sldId id="555" r:id="rId77"/>
    <p:sldId id="556" r:id="rId78"/>
    <p:sldId id="557" r:id="rId79"/>
    <p:sldId id="559" r:id="rId80"/>
    <p:sldId id="656" r:id="rId81"/>
    <p:sldId id="508" r:id="rId82"/>
    <p:sldId id="562" r:id="rId83"/>
    <p:sldId id="566" r:id="rId84"/>
    <p:sldId id="568" r:id="rId85"/>
    <p:sldId id="567" r:id="rId86"/>
    <p:sldId id="563" r:id="rId87"/>
    <p:sldId id="564" r:id="rId88"/>
    <p:sldId id="565" r:id="rId89"/>
    <p:sldId id="561" r:id="rId90"/>
    <p:sldId id="560" r:id="rId91"/>
    <p:sldId id="569" r:id="rId92"/>
    <p:sldId id="570" r:id="rId93"/>
    <p:sldId id="571" r:id="rId94"/>
    <p:sldId id="574" r:id="rId95"/>
    <p:sldId id="510" r:id="rId96"/>
    <p:sldId id="572" r:id="rId97"/>
    <p:sldId id="573" r:id="rId98"/>
    <p:sldId id="575" r:id="rId99"/>
    <p:sldId id="584" r:id="rId100"/>
    <p:sldId id="585" r:id="rId101"/>
    <p:sldId id="586" r:id="rId102"/>
    <p:sldId id="587" r:id="rId103"/>
    <p:sldId id="588" r:id="rId104"/>
    <p:sldId id="516" r:id="rId105"/>
    <p:sldId id="589" r:id="rId106"/>
    <p:sldId id="590" r:id="rId107"/>
    <p:sldId id="595" r:id="rId108"/>
    <p:sldId id="593" r:id="rId109"/>
    <p:sldId id="591" r:id="rId110"/>
    <p:sldId id="596" r:id="rId111"/>
    <p:sldId id="597" r:id="rId112"/>
    <p:sldId id="592" r:id="rId113"/>
    <p:sldId id="518" r:id="rId114"/>
    <p:sldId id="599" r:id="rId115"/>
    <p:sldId id="600" r:id="rId116"/>
    <p:sldId id="620" r:id="rId117"/>
    <p:sldId id="598" r:id="rId118"/>
    <p:sldId id="602" r:id="rId119"/>
    <p:sldId id="519" r:id="rId120"/>
    <p:sldId id="511" r:id="rId121"/>
    <p:sldId id="576" r:id="rId122"/>
    <p:sldId id="577" r:id="rId123"/>
    <p:sldId id="578" r:id="rId124"/>
    <p:sldId id="579" r:id="rId125"/>
    <p:sldId id="581" r:id="rId126"/>
    <p:sldId id="582" r:id="rId127"/>
    <p:sldId id="580" r:id="rId128"/>
    <p:sldId id="583" r:id="rId129"/>
    <p:sldId id="603" r:id="rId130"/>
    <p:sldId id="512" r:id="rId131"/>
    <p:sldId id="604" r:id="rId132"/>
    <p:sldId id="657" r:id="rId133"/>
    <p:sldId id="605" r:id="rId134"/>
    <p:sldId id="513" r:id="rId135"/>
    <p:sldId id="514" r:id="rId136"/>
    <p:sldId id="608" r:id="rId137"/>
    <p:sldId id="606" r:id="rId138"/>
    <p:sldId id="609" r:id="rId139"/>
    <p:sldId id="611" r:id="rId140"/>
    <p:sldId id="612" r:id="rId141"/>
    <p:sldId id="610" r:id="rId142"/>
    <p:sldId id="515" r:id="rId143"/>
    <p:sldId id="613" r:id="rId144"/>
    <p:sldId id="614" r:id="rId145"/>
    <p:sldId id="617" r:id="rId146"/>
    <p:sldId id="618" r:id="rId147"/>
    <p:sldId id="619" r:id="rId148"/>
    <p:sldId id="520" r:id="rId149"/>
    <p:sldId id="521" r:id="rId150"/>
    <p:sldId id="522" r:id="rId151"/>
    <p:sldId id="621" r:id="rId152"/>
    <p:sldId id="622" r:id="rId153"/>
    <p:sldId id="523" r:id="rId154"/>
    <p:sldId id="623" r:id="rId155"/>
    <p:sldId id="625" r:id="rId156"/>
    <p:sldId id="624" r:id="rId157"/>
    <p:sldId id="629" r:id="rId158"/>
    <p:sldId id="524" r:id="rId159"/>
    <p:sldId id="626" r:id="rId160"/>
    <p:sldId id="627" r:id="rId161"/>
    <p:sldId id="628" r:id="rId162"/>
    <p:sldId id="659" r:id="rId163"/>
    <p:sldId id="630" r:id="rId164"/>
    <p:sldId id="631" r:id="rId165"/>
    <p:sldId id="632" r:id="rId166"/>
    <p:sldId id="633" r:id="rId1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20AED-0AC0-475C-8623-19DB1753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D42D4A-6AB2-4015-8349-FC4F17BE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C215B6-4421-4B1C-9147-D8D8E669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F1004-7380-494B-89EA-C2030DDB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F8441D-15AB-4B17-8FAC-717651D3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7AD58-A5C9-446B-AF59-881197B5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EADD2C-4710-4982-A7C1-B27B36DE6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80D2B-30A8-4953-8129-EE02AB1E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1D2D94-F9E3-41DE-B73E-F27AAB90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99CB7-DB15-4B95-BE1D-22AD5A06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9C0DB-BED5-4391-BC92-72306DFAE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25776D-029C-4DB5-9681-5B877F15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776BC-62EF-4C50-A8E0-B0498147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A4DDA-3D28-49AC-96DB-89EEE08C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A39C7-CFB0-4886-B1EA-29BB16DD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53FE9-30A4-4C82-8841-EA9C947A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96CD-7BEE-4DD2-A5A3-C92326BF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5CC0A-932B-4229-AB2A-583251AF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9620E5-7F14-40BC-B992-38F1A99D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B47C3-2685-4F06-AEE0-920DAB60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54E5C-EA54-4CE3-9621-C67D3016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405A04-5094-45C1-B48A-21F1F835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1D02B-40F7-4400-A01E-0CA6F43A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88F6AB-45F5-49C9-B41F-ABA43003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B4962-45DA-4415-B35C-4D279E8E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C54CA-EFDD-4B14-AD5D-383680F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B2B96-4AAE-45A9-B3FF-CF3E21EE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C48305-BB95-4D23-AE3F-1E6907F2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40FD1-F65F-40EA-8BF2-D5CC1C82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673116-736D-4301-8C62-7E4C3E24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9FD135-449D-4B67-A3B6-9FD8FBB4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E48D-7254-4ED6-9F62-F895EDC4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375BB0-BC57-447B-B9B5-5A4C9313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506FE0-C420-473C-9B74-B947D6AE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2DF8EF-C161-4496-9EEB-1938E711C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397E82-4B69-42ED-9334-161B30BAE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954E50-5069-4C49-8C7D-2BCF2652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C36055-CB0A-406D-B874-227D9990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B5CBB2-8D34-4CDD-86BB-FD7649BA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BF86B-B438-4B65-AD21-DC7F7778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8A25B2-253D-41A0-A69A-40B7F25A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D29436-AF28-4BA8-A34B-07BB5FC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BBF551-699C-445F-B8D8-BD2AB65C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93C5A1-193A-4558-B68B-8DCC8CB5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541711-E712-436B-AA55-18FD8875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98AC79-3E7A-4957-AAE9-E0CC3448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EE7FA-5FFB-47AB-B610-544FE4D1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682F0-746B-4A97-AAD1-E4186B28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4E25F9-8C4E-458B-8C9C-527534E70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AD4D60-3FB0-4183-903E-6ABB4791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B8696-FFC4-4078-A2D1-3616FB8B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10E3B5-7F47-47A2-92AD-8EC788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879C2-4181-4AC0-8038-5A9B9C26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31DC30-2B12-4EC3-821C-A2144070C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2464E3-CCD9-43E7-A29B-515510EC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8C9EFD-019C-495E-89E9-FFC4F8BB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0CDBE2-1F73-4EBC-A0CA-173FF6C8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5520D1-1B6D-49EA-9788-F3FE8E62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3A019C-8E13-4F57-90B5-DE0AB1DE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389AC5-F6A9-431D-BB0D-B3963794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3DDD0-EAC1-4F79-9136-6F3F84823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E826-7839-4321-87C2-2B3E1495306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56B003-9016-48F3-A218-0DD77B67D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A0B1C5-BAA2-4A4C-AC41-C0879D78F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EEC9B-6C51-4780-9F67-B19DE79DE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in the World Economy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BD5330-D2A0-4BB7-94BC-D41ADD823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China in the World Economy, autumn 2021</a:t>
            </a:r>
          </a:p>
        </p:txBody>
      </p:sp>
    </p:spTree>
    <p:extLst>
      <p:ext uri="{BB962C8B-B14F-4D97-AF65-F5344CB8AC3E}">
        <p14:creationId xmlns:p14="http://schemas.microsoft.com/office/powerpoint/2010/main" val="288896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  <a:p>
            <a:r>
              <a:rPr lang="en-US" dirty="0"/>
              <a:t>8) Name some important partner countries and explain why they may be important for China.</a:t>
            </a:r>
          </a:p>
          <a:p>
            <a:r>
              <a:rPr lang="en-US" dirty="0"/>
              <a:t>9) Can the Chinese navy use a port leased by Sri Lanka to a Chinese company?</a:t>
            </a:r>
          </a:p>
        </p:txBody>
      </p:sp>
    </p:spTree>
    <p:extLst>
      <p:ext uri="{BB962C8B-B14F-4D97-AF65-F5344CB8AC3E}">
        <p14:creationId xmlns:p14="http://schemas.microsoft.com/office/powerpoint/2010/main" val="36894349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2C076-DFA1-4FBF-8B22-5193908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1BCB5-5CC1-46D8-A3A1-0F5F886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Raw materials</a:t>
            </a:r>
          </a:p>
          <a:p>
            <a:r>
              <a:rPr lang="en-US" dirty="0"/>
              <a:t>2) Agricultural products – grain etc.</a:t>
            </a:r>
          </a:p>
          <a:p>
            <a:r>
              <a:rPr lang="en-US" dirty="0"/>
              <a:t>3) Capital intensive products – steel, chemicals, machinery</a:t>
            </a:r>
          </a:p>
          <a:p>
            <a:r>
              <a:rPr lang="en-US" dirty="0"/>
              <a:t>4) Technologically advanced products – chips</a:t>
            </a:r>
          </a:p>
        </p:txBody>
      </p:sp>
    </p:spTree>
    <p:extLst>
      <p:ext uri="{BB962C8B-B14F-4D97-AF65-F5344CB8AC3E}">
        <p14:creationId xmlns:p14="http://schemas.microsoft.com/office/powerpoint/2010/main" val="15784225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2C076-DFA1-4FBF-8B22-5193908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1BCB5-5CC1-46D8-A3A1-0F5F886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>
                <a:solidFill>
                  <a:srgbClr val="00B050"/>
                </a:solidFill>
              </a:rPr>
              <a:t>Raw materials</a:t>
            </a:r>
          </a:p>
          <a:p>
            <a:r>
              <a:rPr lang="en-US" dirty="0"/>
              <a:t>2) </a:t>
            </a:r>
            <a:r>
              <a:rPr lang="en-US" dirty="0">
                <a:solidFill>
                  <a:srgbClr val="00B050"/>
                </a:solidFill>
              </a:rPr>
              <a:t>Agricultural products </a:t>
            </a:r>
            <a:r>
              <a:rPr lang="en-US" dirty="0"/>
              <a:t>– grain etc.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First two </a:t>
            </a:r>
            <a:r>
              <a:rPr lang="en-US" dirty="0"/>
              <a:t>– </a:t>
            </a:r>
            <a:r>
              <a:rPr lang="en-US" b="1" dirty="0"/>
              <a:t>result of lack of natural resources and fertile land </a:t>
            </a:r>
            <a:r>
              <a:rPr lang="en-US" dirty="0"/>
              <a:t>+ successful countries often import this &gt; </a:t>
            </a:r>
            <a:r>
              <a:rPr lang="en-US" b="1" dirty="0"/>
              <a:t>no problem</a:t>
            </a:r>
          </a:p>
        </p:txBody>
      </p:sp>
    </p:spTree>
    <p:extLst>
      <p:ext uri="{BB962C8B-B14F-4D97-AF65-F5344CB8AC3E}">
        <p14:creationId xmlns:p14="http://schemas.microsoft.com/office/powerpoint/2010/main" val="18375444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2C076-DFA1-4FBF-8B22-5193908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1BCB5-5CC1-46D8-A3A1-0F5F886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>
                <a:solidFill>
                  <a:srgbClr val="00B050"/>
                </a:solidFill>
              </a:rPr>
              <a:t>Raw materials</a:t>
            </a:r>
          </a:p>
          <a:p>
            <a:r>
              <a:rPr lang="en-US" dirty="0"/>
              <a:t>2) </a:t>
            </a:r>
            <a:r>
              <a:rPr lang="en-US" dirty="0">
                <a:solidFill>
                  <a:srgbClr val="00B050"/>
                </a:solidFill>
              </a:rPr>
              <a:t>Agricultural products </a:t>
            </a:r>
            <a:r>
              <a:rPr lang="en-US" dirty="0"/>
              <a:t>– grain etc.</a:t>
            </a:r>
          </a:p>
          <a:p>
            <a:r>
              <a:rPr lang="en-US" dirty="0"/>
              <a:t>3) </a:t>
            </a:r>
            <a:r>
              <a:rPr lang="en-US" dirty="0">
                <a:solidFill>
                  <a:srgbClr val="FF0000"/>
                </a:solidFill>
              </a:rPr>
              <a:t>Capital intensive products </a:t>
            </a:r>
            <a:r>
              <a:rPr lang="en-US" dirty="0"/>
              <a:t>– steel, chemicals, machinery</a:t>
            </a:r>
          </a:p>
          <a:p>
            <a:r>
              <a:rPr lang="en-US" dirty="0"/>
              <a:t>4) </a:t>
            </a:r>
            <a:r>
              <a:rPr lang="en-US" dirty="0">
                <a:solidFill>
                  <a:srgbClr val="FF0000"/>
                </a:solidFill>
              </a:rPr>
              <a:t>Technologically advanced products </a:t>
            </a:r>
            <a:r>
              <a:rPr lang="en-US" dirty="0"/>
              <a:t>– chips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First two </a:t>
            </a:r>
            <a:r>
              <a:rPr lang="en-US" dirty="0"/>
              <a:t>– </a:t>
            </a:r>
            <a:r>
              <a:rPr lang="en-US" b="1" dirty="0"/>
              <a:t>result of lack of natural resources and fertile land </a:t>
            </a:r>
            <a:r>
              <a:rPr lang="en-US" dirty="0"/>
              <a:t>+ successful countries often import this &gt; </a:t>
            </a:r>
            <a:r>
              <a:rPr lang="en-US" b="1" dirty="0"/>
              <a:t>no problem</a:t>
            </a:r>
          </a:p>
          <a:p>
            <a:r>
              <a:rPr lang="en-US" dirty="0">
                <a:solidFill>
                  <a:srgbClr val="FF0000"/>
                </a:solidFill>
              </a:rPr>
              <a:t>Second two </a:t>
            </a:r>
            <a:r>
              <a:rPr lang="en-US" dirty="0"/>
              <a:t>&gt; </a:t>
            </a:r>
            <a:r>
              <a:rPr lang="en-US" b="1" dirty="0"/>
              <a:t>result of backwardness</a:t>
            </a:r>
          </a:p>
        </p:txBody>
      </p:sp>
    </p:spTree>
    <p:extLst>
      <p:ext uri="{BB962C8B-B14F-4D97-AF65-F5344CB8AC3E}">
        <p14:creationId xmlns:p14="http://schemas.microsoft.com/office/powerpoint/2010/main" val="20283491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2C076-DFA1-4FBF-8B22-5193908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1BCB5-5CC1-46D8-A3A1-0F5F886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>
                <a:solidFill>
                  <a:srgbClr val="00B050"/>
                </a:solidFill>
              </a:rPr>
              <a:t>Raw materials</a:t>
            </a:r>
          </a:p>
          <a:p>
            <a:r>
              <a:rPr lang="en-US" dirty="0"/>
              <a:t>2) </a:t>
            </a:r>
            <a:r>
              <a:rPr lang="en-US" dirty="0">
                <a:solidFill>
                  <a:srgbClr val="00B050"/>
                </a:solidFill>
              </a:rPr>
              <a:t>Agricultural products </a:t>
            </a:r>
            <a:r>
              <a:rPr lang="en-US" dirty="0"/>
              <a:t>– grain etc.</a:t>
            </a:r>
          </a:p>
          <a:p>
            <a:r>
              <a:rPr lang="en-US" dirty="0"/>
              <a:t>3) </a:t>
            </a:r>
            <a:r>
              <a:rPr lang="en-US" dirty="0">
                <a:solidFill>
                  <a:srgbClr val="FF0000"/>
                </a:solidFill>
              </a:rPr>
              <a:t>Capital intensive products </a:t>
            </a:r>
            <a:r>
              <a:rPr lang="en-US" dirty="0"/>
              <a:t>– steel, chemicals, machinery</a:t>
            </a:r>
          </a:p>
          <a:p>
            <a:r>
              <a:rPr lang="en-US" dirty="0"/>
              <a:t>4) </a:t>
            </a:r>
            <a:r>
              <a:rPr lang="en-US" dirty="0">
                <a:solidFill>
                  <a:srgbClr val="FF0000"/>
                </a:solidFill>
              </a:rPr>
              <a:t>Technologically advanced products </a:t>
            </a:r>
            <a:r>
              <a:rPr lang="en-US" dirty="0"/>
              <a:t>– chips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First two </a:t>
            </a:r>
            <a:r>
              <a:rPr lang="en-US" dirty="0"/>
              <a:t>– </a:t>
            </a:r>
            <a:r>
              <a:rPr lang="en-US" b="1" dirty="0"/>
              <a:t>result of lack of natural resources and fertile land </a:t>
            </a:r>
            <a:r>
              <a:rPr lang="en-US" dirty="0"/>
              <a:t>+ successful countries often import this &gt; </a:t>
            </a:r>
            <a:r>
              <a:rPr lang="en-US" b="1" dirty="0"/>
              <a:t>no problem</a:t>
            </a:r>
          </a:p>
          <a:p>
            <a:r>
              <a:rPr lang="en-US" dirty="0">
                <a:solidFill>
                  <a:srgbClr val="FF0000"/>
                </a:solidFill>
              </a:rPr>
              <a:t>Second two </a:t>
            </a:r>
            <a:r>
              <a:rPr lang="en-US" dirty="0"/>
              <a:t>&gt; </a:t>
            </a:r>
            <a:r>
              <a:rPr lang="en-US" b="1" dirty="0"/>
              <a:t>result of backwardness </a:t>
            </a:r>
            <a:r>
              <a:rPr lang="en-US" dirty="0"/>
              <a:t>&gt; </a:t>
            </a:r>
            <a:r>
              <a:rPr lang="en-US" b="1" dirty="0"/>
              <a:t>China became self-sufficient in 3), now it is chasing self-sufficiency in 4)</a:t>
            </a:r>
          </a:p>
        </p:txBody>
      </p:sp>
    </p:spTree>
    <p:extLst>
      <p:ext uri="{BB962C8B-B14F-4D97-AF65-F5344CB8AC3E}">
        <p14:creationId xmlns:p14="http://schemas.microsoft.com/office/powerpoint/2010/main" val="8997085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Industrialization progresses not only in level of sophistication, but also </a:t>
            </a:r>
            <a:r>
              <a:rPr lang="en-US" b="1" dirty="0"/>
              <a:t>shifts to new locations with lower labor costs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668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Industrialization progresses not only in level of sophistication, but also </a:t>
            </a:r>
            <a:r>
              <a:rPr lang="en-US" b="1" dirty="0"/>
              <a:t>shifts to new locations with lower labor costs</a:t>
            </a:r>
          </a:p>
          <a:p>
            <a:r>
              <a:rPr lang="en-US" b="1" dirty="0"/>
              <a:t>The frontier keeps moving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748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Industrialization progresses not only in level of sophistication, but also </a:t>
            </a:r>
            <a:r>
              <a:rPr lang="en-US" b="1" dirty="0"/>
              <a:t>shifts to new locations with lower labor costs</a:t>
            </a:r>
          </a:p>
          <a:p>
            <a:r>
              <a:rPr lang="en-US" b="1" dirty="0"/>
              <a:t>The frontier keeps moving</a:t>
            </a:r>
          </a:p>
          <a:p>
            <a:r>
              <a:rPr lang="en-US" dirty="0"/>
              <a:t>1980s – </a:t>
            </a:r>
            <a:r>
              <a:rPr lang="en-US" b="1" dirty="0"/>
              <a:t>Guangdong</a:t>
            </a:r>
            <a:r>
              <a:rPr lang="en-US" dirty="0"/>
              <a:t> as a „fifth Asian tiger“</a:t>
            </a:r>
          </a:p>
          <a:p>
            <a:r>
              <a:rPr lang="en-US" b="1" dirty="0"/>
              <a:t>Main focus – textile</a:t>
            </a:r>
            <a:r>
              <a:rPr lang="en-US" dirty="0"/>
              <a:t>, shoes, sport gear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54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BB4EC-8856-4F8E-A8FC-382EECEC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DC7A880-E29B-48AD-992F-C2947CEE3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1" y="169776"/>
            <a:ext cx="6958160" cy="6134778"/>
          </a:xfrm>
        </p:spPr>
      </p:pic>
    </p:spTree>
    <p:extLst>
      <p:ext uri="{BB962C8B-B14F-4D97-AF65-F5344CB8AC3E}">
        <p14:creationId xmlns:p14="http://schemas.microsoft.com/office/powerpoint/2010/main" val="2830257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01778-17D7-465A-9E29-0AD709B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4CEBCF3-7ECC-45B6-A0D3-A1567156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28" y="1825625"/>
            <a:ext cx="5139143" cy="4351338"/>
          </a:xfrm>
        </p:spPr>
      </p:pic>
    </p:spTree>
    <p:extLst>
      <p:ext uri="{BB962C8B-B14F-4D97-AF65-F5344CB8AC3E}">
        <p14:creationId xmlns:p14="http://schemas.microsoft.com/office/powerpoint/2010/main" val="14690299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1990s – </a:t>
            </a:r>
            <a:r>
              <a:rPr lang="en-US" b="1" dirty="0"/>
              <a:t>industrialization of Shanghai and the lower Yangtze</a:t>
            </a:r>
          </a:p>
          <a:p>
            <a:r>
              <a:rPr lang="en-US" dirty="0"/>
              <a:t>= China‘s traditional economic and demographic heart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EB00F-1FFE-4A11-B045-9320FC0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4527E-7E40-4453-BA12-A59D3E0C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Belt and Road Initiative in Europe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680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01778-17D7-465A-9E29-0AD709B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4CEBCF3-7ECC-45B6-A0D3-A1567156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28" y="1825625"/>
            <a:ext cx="5139143" cy="4351338"/>
          </a:xfrm>
        </p:spPr>
      </p:pic>
    </p:spTree>
    <p:extLst>
      <p:ext uri="{BB962C8B-B14F-4D97-AF65-F5344CB8AC3E}">
        <p14:creationId xmlns:p14="http://schemas.microsoft.com/office/powerpoint/2010/main" val="38396713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0E877-7F75-483A-B77C-43D1D99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2B786C6-CC72-403A-A6D4-16E38C7DB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886744"/>
            <a:ext cx="5429250" cy="4229100"/>
          </a:xfrm>
        </p:spPr>
      </p:pic>
    </p:spTree>
    <p:extLst>
      <p:ext uri="{BB962C8B-B14F-4D97-AF65-F5344CB8AC3E}">
        <p14:creationId xmlns:p14="http://schemas.microsoft.com/office/powerpoint/2010/main" val="20610757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1990s – </a:t>
            </a:r>
            <a:r>
              <a:rPr lang="en-US" b="1" dirty="0"/>
              <a:t>industrialization of Shanghai and the lower Yangtze</a:t>
            </a:r>
          </a:p>
          <a:p>
            <a:r>
              <a:rPr lang="en-US" dirty="0"/>
              <a:t>= China‘s traditional economic and demographic heart</a:t>
            </a:r>
            <a:endParaRPr lang="cs-CZ" dirty="0"/>
          </a:p>
          <a:p>
            <a:r>
              <a:rPr lang="en-US" dirty="0"/>
              <a:t>At first also textile, </a:t>
            </a:r>
            <a:r>
              <a:rPr lang="en-US" b="1" dirty="0"/>
              <a:t>by 2000 – switch to Electronics!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82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Around 2010 – </a:t>
            </a:r>
            <a:r>
              <a:rPr lang="en-US" b="1" dirty="0"/>
              <a:t>some industry moves deeper inland</a:t>
            </a:r>
            <a:r>
              <a:rPr lang="en-US" dirty="0"/>
              <a:t>, into places like Chongqing or Sichuan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203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01778-17D7-465A-9E29-0AD709B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4CEBCF3-7ECC-45B6-A0D3-A1567156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28" y="1825625"/>
            <a:ext cx="5139143" cy="4351338"/>
          </a:xfrm>
        </p:spPr>
      </p:pic>
    </p:spTree>
    <p:extLst>
      <p:ext uri="{BB962C8B-B14F-4D97-AF65-F5344CB8AC3E}">
        <p14:creationId xmlns:p14="http://schemas.microsoft.com/office/powerpoint/2010/main" val="33268236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0E877-7F75-483A-B77C-43D1D99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2B786C6-CC72-403A-A6D4-16E38C7DB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886744"/>
            <a:ext cx="5429250" cy="4229100"/>
          </a:xfrm>
        </p:spPr>
      </p:pic>
    </p:spTree>
    <p:extLst>
      <p:ext uri="{BB962C8B-B14F-4D97-AF65-F5344CB8AC3E}">
        <p14:creationId xmlns:p14="http://schemas.microsoft.com/office/powerpoint/2010/main" val="14393664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13CE9-71FE-4EA2-BDEC-A557561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32C13CA-6BF1-4DBA-8750-F5499944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7" y="2477386"/>
            <a:ext cx="8807452" cy="2796017"/>
          </a:xfrm>
        </p:spPr>
      </p:pic>
    </p:spTree>
    <p:extLst>
      <p:ext uri="{BB962C8B-B14F-4D97-AF65-F5344CB8AC3E}">
        <p14:creationId xmlns:p14="http://schemas.microsoft.com/office/powerpoint/2010/main" val="34401931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Previous frontier retains its wealth</a:t>
            </a:r>
            <a:r>
              <a:rPr lang="en-US" dirty="0"/>
              <a:t>, more labor</a:t>
            </a:r>
            <a:r>
              <a:rPr lang="cs-CZ" dirty="0"/>
              <a:t>-</a:t>
            </a:r>
            <a:r>
              <a:rPr lang="en-US" dirty="0"/>
              <a:t>intensive jobs move on somewhere else</a:t>
            </a:r>
          </a:p>
        </p:txBody>
      </p:sp>
    </p:spTree>
    <p:extLst>
      <p:ext uri="{BB962C8B-B14F-4D97-AF65-F5344CB8AC3E}">
        <p14:creationId xmlns:p14="http://schemas.microsoft.com/office/powerpoint/2010/main" val="23686924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1A83-CB09-4F5B-9A74-35A9992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20A01-F45D-4912-9955-46417B18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Previous frontier retains its wealth</a:t>
            </a:r>
            <a:r>
              <a:rPr lang="en-US" dirty="0"/>
              <a:t>, more labor</a:t>
            </a:r>
            <a:r>
              <a:rPr lang="cs-CZ" dirty="0"/>
              <a:t>-</a:t>
            </a:r>
            <a:r>
              <a:rPr lang="en-US" dirty="0"/>
              <a:t>intensive jobs move on somewhere else</a:t>
            </a:r>
          </a:p>
          <a:p>
            <a:r>
              <a:rPr lang="en-US" dirty="0"/>
              <a:t>The previously industrialized area moves towards very technologically advanced parts of production</a:t>
            </a:r>
          </a:p>
          <a:p>
            <a:r>
              <a:rPr lang="en-US" b="1" dirty="0"/>
              <a:t>Or towards services – marketing, finance, </a:t>
            </a:r>
            <a:r>
              <a:rPr lang="en-US" b="1" dirty="0" err="1"/>
              <a:t>RaD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9511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A4FDC-2F15-4280-B8C9-A740DD1B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shifts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40AE7-2537-44DB-83EF-CF0E271A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process has happened in Europe over centuries – </a:t>
            </a:r>
            <a:r>
              <a:rPr lang="cs-CZ" dirty="0"/>
              <a:t>a </a:t>
            </a:r>
            <a:r>
              <a:rPr lang="en-US" dirty="0"/>
              <a:t>previous center of industry never loses its wealth (northern Italy, Netherlands)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EB00F-1FFE-4A11-B045-9320FC0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4527E-7E40-4453-BA12-A59D3E0C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Belt and Road Initiative in Europe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Summary</a:t>
            </a:r>
            <a:r>
              <a:rPr lang="cs-CZ" b="1" dirty="0"/>
              <a:t> and</a:t>
            </a:r>
            <a:r>
              <a:rPr lang="en-US" b="1" dirty="0"/>
              <a:t> extension of topics we have discussed</a:t>
            </a:r>
          </a:p>
          <a:p>
            <a:r>
              <a:rPr lang="en-US" dirty="0"/>
              <a:t>&gt; joining together what you already know, adding new angles and details</a:t>
            </a:r>
            <a:endParaRPr lang="cs-CZ" dirty="0"/>
          </a:p>
          <a:p>
            <a:endParaRPr lang="en-US" dirty="0"/>
          </a:p>
          <a:p>
            <a:r>
              <a:rPr lang="en-US" dirty="0"/>
              <a:t>Main focus – opening to international trade and foreign investment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861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 the early 1990s, direct access for foreign investors was expanded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651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 the early 1990s, direct access for foreign investors was expanded</a:t>
            </a:r>
          </a:p>
          <a:p>
            <a:r>
              <a:rPr lang="en-US" dirty="0"/>
              <a:t>&gt; growth of FDI, </a:t>
            </a:r>
            <a:r>
              <a:rPr lang="en-US" b="1" dirty="0"/>
              <a:t>new influx of new FDI from America and Europe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773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 the early 1990s, direct access for foreign investors was expanded</a:t>
            </a:r>
          </a:p>
          <a:p>
            <a:r>
              <a:rPr lang="en-US" dirty="0"/>
              <a:t>&gt; growth of FDI, </a:t>
            </a:r>
            <a:r>
              <a:rPr lang="en-US" b="1" dirty="0"/>
              <a:t>new influx of FDI from America and Europe</a:t>
            </a:r>
          </a:p>
          <a:p>
            <a:r>
              <a:rPr lang="en-US" dirty="0"/>
              <a:t>Attempts to attract investors – </a:t>
            </a:r>
            <a:r>
              <a:rPr lang="en-US" b="1" dirty="0"/>
              <a:t>permanently low taxes for „foreign investment enterprises“ – </a:t>
            </a:r>
            <a:r>
              <a:rPr lang="en-US" b="1" dirty="0">
                <a:solidFill>
                  <a:srgbClr val="FF0000"/>
                </a:solidFill>
              </a:rPr>
              <a:t>FIE</a:t>
            </a:r>
            <a:r>
              <a:rPr lang="en-US" b="1" dirty="0"/>
              <a:t>s</a:t>
            </a:r>
          </a:p>
          <a:p>
            <a:r>
              <a:rPr lang="en-US" dirty="0"/>
              <a:t>Tax holidays, free land….</a:t>
            </a:r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705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By the early 1990s, direct access for foreign investors was expanded</a:t>
            </a:r>
          </a:p>
          <a:p>
            <a:r>
              <a:rPr lang="en-US" dirty="0"/>
              <a:t>&gt; growth of FDI, </a:t>
            </a:r>
            <a:r>
              <a:rPr lang="en-US" b="1" dirty="0"/>
              <a:t>new influx of FDI from America and Europe</a:t>
            </a:r>
          </a:p>
          <a:p>
            <a:r>
              <a:rPr lang="en-US" dirty="0"/>
              <a:t>Attempts to attract investors – </a:t>
            </a:r>
            <a:r>
              <a:rPr lang="en-US" b="1" dirty="0"/>
              <a:t>permanently low taxes for „foreign investment enterprises“ – FIEs</a:t>
            </a:r>
          </a:p>
          <a:p>
            <a:r>
              <a:rPr lang="en-US" dirty="0"/>
              <a:t>Tax holidays, free land….</a:t>
            </a:r>
          </a:p>
          <a:p>
            <a:endParaRPr lang="en-US" dirty="0"/>
          </a:p>
          <a:p>
            <a:r>
              <a:rPr lang="en-US" dirty="0"/>
              <a:t>&gt; FIEs were treated better than private domestic firms!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332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61B7F-A86A-4503-AFCE-3D9BDC2C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B26BB8E-CFAA-4954-97E4-92DCD223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07" y="1818168"/>
            <a:ext cx="7563360" cy="4292956"/>
          </a:xfrm>
        </p:spPr>
      </p:pic>
    </p:spTree>
    <p:extLst>
      <p:ext uri="{BB962C8B-B14F-4D97-AF65-F5344CB8AC3E}">
        <p14:creationId xmlns:p14="http://schemas.microsoft.com/office/powerpoint/2010/main" val="25982703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413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r>
              <a:rPr lang="en-US" dirty="0"/>
              <a:t>Often </a:t>
            </a:r>
            <a:r>
              <a:rPr lang="en-US" b="1" dirty="0"/>
              <a:t>routed through Honk Kong </a:t>
            </a:r>
            <a:r>
              <a:rPr lang="en-US" dirty="0"/>
              <a:t>or tax havens (British Virgin Islands)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351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06E5F-2D78-43FC-96EF-6521DCD6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9EB23D-0BBA-40F6-92C3-FD0C3134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95" y="1318438"/>
            <a:ext cx="6913787" cy="4810216"/>
          </a:xfrm>
        </p:spPr>
      </p:pic>
    </p:spTree>
    <p:extLst>
      <p:ext uri="{BB962C8B-B14F-4D97-AF65-F5344CB8AC3E}">
        <p14:creationId xmlns:p14="http://schemas.microsoft.com/office/powerpoint/2010/main" val="27472204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r>
              <a:rPr lang="en-US" dirty="0"/>
              <a:t>Often </a:t>
            </a:r>
            <a:r>
              <a:rPr lang="en-US" b="1" dirty="0"/>
              <a:t>routed through Honk Kong </a:t>
            </a:r>
            <a:r>
              <a:rPr lang="en-US" dirty="0"/>
              <a:t>or tax havens (British Virgin Islands)</a:t>
            </a:r>
            <a:endParaRPr lang="cs-CZ" dirty="0"/>
          </a:p>
          <a:p>
            <a:endParaRPr lang="cs-CZ" dirty="0"/>
          </a:p>
          <a:p>
            <a:r>
              <a:rPr lang="en-US" dirty="0"/>
              <a:t>Largest single investor – Samsung</a:t>
            </a:r>
          </a:p>
          <a:p>
            <a:r>
              <a:rPr lang="en-US" dirty="0"/>
              <a:t>Typical example of triangular trade – brings in chips from Korea, exports completed phones overseas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33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investors bring in?</a:t>
            </a:r>
          </a:p>
          <a:p>
            <a:r>
              <a:rPr lang="en-US" b="1" dirty="0"/>
              <a:t>Savings, foreign exchange, technology, management and marketing know how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2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34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78DB6-7650-49DD-A3DB-647A05F9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B4F00-761F-49D8-A498-2CB1F13B0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investors bring in?</a:t>
            </a:r>
          </a:p>
          <a:p>
            <a:r>
              <a:rPr lang="en-US" b="1" dirty="0"/>
              <a:t>Savings, foreign exchange, technology, management and marketing know how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they knew how to sell products in rich countries</a:t>
            </a:r>
            <a:r>
              <a:rPr lang="en-US" dirty="0"/>
              <a:t>, had contacts and established supply chains overseas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729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25058-4D39-4D68-B278-93D38C8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30581-5349-4894-A013-C5C1AA8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was not decisive at first</a:t>
            </a:r>
            <a:r>
              <a:rPr lang="en-US" dirty="0"/>
              <a:t>, it grew in importance as China became more advanced</a:t>
            </a:r>
          </a:p>
        </p:txBody>
      </p:sp>
    </p:spTree>
    <p:extLst>
      <p:ext uri="{BB962C8B-B14F-4D97-AF65-F5344CB8AC3E}">
        <p14:creationId xmlns:p14="http://schemas.microsoft.com/office/powerpoint/2010/main" val="10255819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25058-4D39-4D68-B278-93D38C8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30581-5349-4894-A013-C5C1AA8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was not decisive at first</a:t>
            </a:r>
            <a:r>
              <a:rPr lang="en-US" dirty="0"/>
              <a:t>, it grew in importance as China became more advanced</a:t>
            </a:r>
          </a:p>
          <a:p>
            <a:r>
              <a:rPr lang="en-US" dirty="0"/>
              <a:t>Technology transfer – not driven merely by compulsory joint-ventures, but also by strategy of the foreign companies</a:t>
            </a:r>
          </a:p>
        </p:txBody>
      </p:sp>
    </p:spTree>
    <p:extLst>
      <p:ext uri="{BB962C8B-B14F-4D97-AF65-F5344CB8AC3E}">
        <p14:creationId xmlns:p14="http://schemas.microsoft.com/office/powerpoint/2010/main" val="40980745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25058-4D39-4D68-B278-93D38C8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30581-5349-4894-A013-C5C1AA8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was not decisive at first</a:t>
            </a:r>
            <a:r>
              <a:rPr lang="en-US" dirty="0"/>
              <a:t>, it grew in importance as China became more advanced</a:t>
            </a:r>
          </a:p>
          <a:p>
            <a:r>
              <a:rPr lang="en-US" dirty="0"/>
              <a:t>Technology transfer – not driven merely by compulsory joint-ventures, but also by strategy of the foreign companies </a:t>
            </a:r>
          </a:p>
          <a:p>
            <a:r>
              <a:rPr lang="en-US" dirty="0"/>
              <a:t>- </a:t>
            </a:r>
            <a:r>
              <a:rPr lang="en-US" b="1" dirty="0"/>
              <a:t>they often decided to teach local companies how to make inputs so they did not have to import them</a:t>
            </a:r>
          </a:p>
        </p:txBody>
      </p:sp>
    </p:spTree>
    <p:extLst>
      <p:ext uri="{BB962C8B-B14F-4D97-AF65-F5344CB8AC3E}">
        <p14:creationId xmlns:p14="http://schemas.microsoft.com/office/powerpoint/2010/main" val="110104571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25058-4D39-4D68-B278-93D38C8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30581-5349-4894-A013-C5C1AA8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Technology was not decisive at first</a:t>
            </a:r>
            <a:r>
              <a:rPr lang="en-US" dirty="0"/>
              <a:t>, it grew in importance as China became more advanced</a:t>
            </a:r>
          </a:p>
          <a:p>
            <a:r>
              <a:rPr lang="en-US" dirty="0"/>
              <a:t>Technology transfer – not driven merely by compulsory joint-ventures, but also by strategy of the foreign companies </a:t>
            </a:r>
          </a:p>
          <a:p>
            <a:r>
              <a:rPr lang="en-US" dirty="0"/>
              <a:t>- </a:t>
            </a:r>
            <a:r>
              <a:rPr lang="en-US" b="1" dirty="0"/>
              <a:t>they often decided to teach local companies how to make inputs so they did not have to import them</a:t>
            </a:r>
          </a:p>
          <a:p>
            <a:r>
              <a:rPr lang="en-US" dirty="0"/>
              <a:t>Flow of workers between domestic and foreign firms spread knowledge</a:t>
            </a:r>
          </a:p>
          <a:p>
            <a:r>
              <a:rPr lang="cs-CZ" dirty="0"/>
              <a:t>= </a:t>
            </a:r>
            <a:r>
              <a:rPr lang="en-US" dirty="0"/>
              <a:t>typical „spillover effect“</a:t>
            </a:r>
          </a:p>
        </p:txBody>
      </p:sp>
    </p:spTree>
    <p:extLst>
      <p:ext uri="{BB962C8B-B14F-4D97-AF65-F5344CB8AC3E}">
        <p14:creationId xmlns:p14="http://schemas.microsoft.com/office/powerpoint/2010/main" val="12555108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C0EA3-4076-4092-A2DB-A4495A7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A2904-41F5-4D04-80F9-30AD73E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time went on, FDI became </a:t>
            </a:r>
            <a:r>
              <a:rPr lang="en-US" b="1" dirty="0"/>
              <a:t>less important as a source of investment and foreign currencies</a:t>
            </a:r>
          </a:p>
          <a:p>
            <a:r>
              <a:rPr lang="en-US" dirty="0"/>
              <a:t>Because China has </a:t>
            </a:r>
            <a:r>
              <a:rPr lang="en-US" b="1" dirty="0"/>
              <a:t>a very high rate of savings </a:t>
            </a:r>
            <a:r>
              <a:rPr lang="en-US" dirty="0"/>
              <a:t>and also acquired a trade surplus</a:t>
            </a:r>
          </a:p>
        </p:txBody>
      </p:sp>
    </p:spTree>
    <p:extLst>
      <p:ext uri="{BB962C8B-B14F-4D97-AF65-F5344CB8AC3E}">
        <p14:creationId xmlns:p14="http://schemas.microsoft.com/office/powerpoint/2010/main" val="11727175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B9CA-6CE4-4927-AF6E-66296B4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exchange reserves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52C4A7-CA66-46F1-BCBC-51A143A0F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7" y="1972364"/>
            <a:ext cx="5734345" cy="4057859"/>
          </a:xfrm>
        </p:spPr>
      </p:pic>
    </p:spTree>
    <p:extLst>
      <p:ext uri="{BB962C8B-B14F-4D97-AF65-F5344CB8AC3E}">
        <p14:creationId xmlns:p14="http://schemas.microsoft.com/office/powerpoint/2010/main" val="33993208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C0EA3-4076-4092-A2DB-A4495A7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A2904-41F5-4D04-80F9-30AD73E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time went on, FDI became </a:t>
            </a:r>
            <a:r>
              <a:rPr lang="en-US" b="1" dirty="0"/>
              <a:t>less important as a source of investment and foreign currencies</a:t>
            </a:r>
          </a:p>
          <a:p>
            <a:r>
              <a:rPr lang="en-US" dirty="0"/>
              <a:t>Because China has </a:t>
            </a:r>
            <a:r>
              <a:rPr lang="en-US" b="1" dirty="0"/>
              <a:t>a very high rate of savings </a:t>
            </a:r>
            <a:r>
              <a:rPr lang="en-US" dirty="0"/>
              <a:t>and also acquired a trade surplus</a:t>
            </a:r>
          </a:p>
          <a:p>
            <a:r>
              <a:rPr lang="en-US" b="1" dirty="0"/>
              <a:t>After circa 2000, technology became the main objective </a:t>
            </a:r>
            <a:r>
              <a:rPr lang="en-US" dirty="0"/>
              <a:t>for attempting to attract FDI</a:t>
            </a:r>
          </a:p>
        </p:txBody>
      </p:sp>
    </p:spTree>
    <p:extLst>
      <p:ext uri="{BB962C8B-B14F-4D97-AF65-F5344CB8AC3E}">
        <p14:creationId xmlns:p14="http://schemas.microsoft.com/office/powerpoint/2010/main" val="377308855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C0EA3-4076-4092-A2DB-A4495A7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A2904-41F5-4D04-80F9-30AD73E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</a:t>
            </a:r>
            <a:r>
              <a:rPr lang="en-US" b="1" dirty="0"/>
              <a:t>the role of FIEs in the economy decreased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16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A4299-8B4D-46CB-919E-9F4D8020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B414AC-A713-4AC5-AFC9-8562CD1E3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99" y="2115879"/>
            <a:ext cx="6982652" cy="3963347"/>
          </a:xfrm>
        </p:spPr>
      </p:pic>
    </p:spTree>
    <p:extLst>
      <p:ext uri="{BB962C8B-B14F-4D97-AF65-F5344CB8AC3E}">
        <p14:creationId xmlns:p14="http://schemas.microsoft.com/office/powerpoint/2010/main" val="8684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7A62107-0F78-4AF8-BF98-34833DA6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188303"/>
            <a:ext cx="9719193" cy="6239014"/>
          </a:xfrm>
        </p:spPr>
      </p:pic>
    </p:spTree>
    <p:extLst>
      <p:ext uri="{BB962C8B-B14F-4D97-AF65-F5344CB8AC3E}">
        <p14:creationId xmlns:p14="http://schemas.microsoft.com/office/powerpoint/2010/main" val="393998771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3A09-1BB9-46D2-B326-D29607C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670177-ADA2-4652-8C94-AA57CD0E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9" y="1690688"/>
            <a:ext cx="8695268" cy="4478465"/>
          </a:xfrm>
        </p:spPr>
      </p:pic>
    </p:spTree>
    <p:extLst>
      <p:ext uri="{BB962C8B-B14F-4D97-AF65-F5344CB8AC3E}">
        <p14:creationId xmlns:p14="http://schemas.microsoft.com/office/powerpoint/2010/main" val="17491638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C0EA3-4076-4092-A2DB-A4495A7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A2904-41F5-4D04-80F9-30AD73E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time – </a:t>
            </a:r>
            <a:r>
              <a:rPr lang="en-US" b="1" dirty="0"/>
              <a:t>the role of FIEs in the economy decreased</a:t>
            </a:r>
          </a:p>
          <a:p>
            <a:r>
              <a:rPr lang="en-US" b="1" dirty="0"/>
              <a:t>China does not need them so much anymore</a:t>
            </a:r>
          </a:p>
          <a:p>
            <a:r>
              <a:rPr lang="en-US" dirty="0"/>
              <a:t>&gt; fewer advantages, more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734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D65E6-BEF8-433A-980D-D8561D4A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 and 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A30A1-F8D2-48B9-968E-2657D835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1980s, they were completely different</a:t>
            </a:r>
          </a:p>
        </p:txBody>
      </p:sp>
    </p:spTree>
    <p:extLst>
      <p:ext uri="{BB962C8B-B14F-4D97-AF65-F5344CB8AC3E}">
        <p14:creationId xmlns:p14="http://schemas.microsoft.com/office/powerpoint/2010/main" val="3640235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D65E6-BEF8-433A-980D-D8561D4A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 and 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A30A1-F8D2-48B9-968E-2657D835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1980s, they were completely different</a:t>
            </a:r>
          </a:p>
          <a:p>
            <a:r>
              <a:rPr lang="en-US" b="1" dirty="0"/>
              <a:t>Overtime, as the hinterland liberalizes, they converge closer together</a:t>
            </a:r>
            <a:endParaRPr lang="cs-CZ" b="1" dirty="0"/>
          </a:p>
          <a:p>
            <a:r>
              <a:rPr lang="en-US" dirty="0"/>
              <a:t>Special zones are not THAT special anymore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513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D65E6-BEF8-433A-980D-D8561D4A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 and 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A30A1-F8D2-48B9-968E-2657D835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1980s, they were completely different</a:t>
            </a:r>
          </a:p>
          <a:p>
            <a:r>
              <a:rPr lang="en-US" b="1" dirty="0"/>
              <a:t>Overtime, as the hinterland liberalizes, they converge closer together</a:t>
            </a:r>
            <a:endParaRPr lang="cs-CZ" b="1" dirty="0"/>
          </a:p>
          <a:p>
            <a:r>
              <a:rPr lang="en-US" dirty="0"/>
              <a:t>Special zones are not THAT special anymore</a:t>
            </a:r>
            <a:endParaRPr lang="cs-CZ" dirty="0"/>
          </a:p>
          <a:p>
            <a:r>
              <a:rPr lang="en-US" b="1" dirty="0"/>
              <a:t>Export processing is in a relative decline </a:t>
            </a:r>
            <a:r>
              <a:rPr lang="en-US" dirty="0"/>
              <a:t>as a share of exports</a:t>
            </a:r>
          </a:p>
        </p:txBody>
      </p:sp>
    </p:spTree>
    <p:extLst>
      <p:ext uri="{BB962C8B-B14F-4D97-AF65-F5344CB8AC3E}">
        <p14:creationId xmlns:p14="http://schemas.microsoft.com/office/powerpoint/2010/main" val="332708058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4564D-D21A-4B3D-90F2-18482C88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73D08A-02F8-4EC1-A91E-CF6405EED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0" y="1509824"/>
            <a:ext cx="9212905" cy="4745072"/>
          </a:xfrm>
        </p:spPr>
      </p:pic>
    </p:spTree>
    <p:extLst>
      <p:ext uri="{BB962C8B-B14F-4D97-AF65-F5344CB8AC3E}">
        <p14:creationId xmlns:p14="http://schemas.microsoft.com/office/powerpoint/2010/main" val="6064392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CE67E-32D7-417C-B8EC-CDDF3B4E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 and 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F113E-444F-4289-B740-96645DC0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and more stuff is being produced by Chinese domestic companies</a:t>
            </a:r>
          </a:p>
          <a:p>
            <a:r>
              <a:rPr lang="en-US" b="1" dirty="0"/>
              <a:t>Special rules and privileges for coastal provinces are being eroded</a:t>
            </a:r>
            <a:r>
              <a:rPr lang="en-US" dirty="0"/>
              <a:t> - they are not needed anymore</a:t>
            </a:r>
          </a:p>
        </p:txBody>
      </p:sp>
    </p:spTree>
    <p:extLst>
      <p:ext uri="{BB962C8B-B14F-4D97-AF65-F5344CB8AC3E}">
        <p14:creationId xmlns:p14="http://schemas.microsoft.com/office/powerpoint/2010/main" val="6515730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CE67E-32D7-417C-B8EC-CDDF3B4E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 and 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F113E-444F-4289-B740-96645DC0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and more stuff is being produced by Chinese domestic companies</a:t>
            </a:r>
          </a:p>
          <a:p>
            <a:r>
              <a:rPr lang="en-US" b="1" dirty="0"/>
              <a:t>Special rules and privileges for coastal provinces are being eroded</a:t>
            </a:r>
            <a:r>
              <a:rPr lang="en-US" dirty="0"/>
              <a:t> - they are not needed anymore</a:t>
            </a:r>
            <a:endParaRPr lang="cs-CZ" dirty="0"/>
          </a:p>
          <a:p>
            <a:endParaRPr lang="cs-CZ" dirty="0"/>
          </a:p>
          <a:p>
            <a:r>
              <a:rPr lang="en-US" b="1" dirty="0"/>
              <a:t>But the division has never been completely</a:t>
            </a:r>
            <a:r>
              <a:rPr lang="cs-CZ" b="1" dirty="0"/>
              <a:t> </a:t>
            </a:r>
            <a:r>
              <a:rPr lang="en-US" b="1" dirty="0"/>
              <a:t>abandoned</a:t>
            </a:r>
            <a:r>
              <a:rPr lang="cs-CZ" b="1" dirty="0"/>
              <a:t>!</a:t>
            </a:r>
            <a:endParaRPr lang="en-US" b="1" dirty="0"/>
          </a:p>
          <a:p>
            <a:r>
              <a:rPr lang="en-US" dirty="0"/>
              <a:t>In the 2010s, China launched a new special economic zone in Shanghai meant to attract FDI into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1208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89021-088C-4499-9E8D-D3DA6B61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F1FC8-A14E-4866-9340-2F3D8070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2005, </a:t>
            </a:r>
            <a:r>
              <a:rPr lang="en-US" b="1" dirty="0"/>
              <a:t>China was the world‘s largest exporter of advanced technology products</a:t>
            </a:r>
          </a:p>
          <a:p>
            <a:r>
              <a:rPr lang="en-US" dirty="0"/>
              <a:t>But remained confined into </a:t>
            </a:r>
            <a:r>
              <a:rPr lang="en-US" b="1" dirty="0"/>
              <a:t>low-value added parts of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30184353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82885-5CCD-4B40-ACFC-E031D843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industrial policy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14075-D5C7-4211-9066-FCBAF40B4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industrial policies such as Made in China 2015 seek to redress this problem</a:t>
            </a:r>
          </a:p>
          <a:p>
            <a:r>
              <a:rPr lang="en-US" dirty="0"/>
              <a:t>&gt; </a:t>
            </a:r>
            <a:r>
              <a:rPr lang="en-US" b="1" dirty="0"/>
              <a:t>desire to put China at the center of global value chains</a:t>
            </a:r>
          </a:p>
          <a:p>
            <a:r>
              <a:rPr lang="en-US" dirty="0"/>
              <a:t>„We will not play second fiddle to foreign capitalists“</a:t>
            </a:r>
          </a:p>
        </p:txBody>
      </p:sp>
    </p:spTree>
    <p:extLst>
      <p:ext uri="{BB962C8B-B14F-4D97-AF65-F5344CB8AC3E}">
        <p14:creationId xmlns:p14="http://schemas.microsoft.com/office/powerpoint/2010/main" val="336819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14B57-7554-4343-975F-39893F97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E42FA-0BEC-4CD6-B6BF-60BC6158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Hungary, Italy, Greece</a:t>
            </a:r>
          </a:p>
          <a:p>
            <a:r>
              <a:rPr lang="en-US" dirty="0"/>
              <a:t>Countries frustrated by EU leadership</a:t>
            </a:r>
          </a:p>
          <a:p>
            <a:r>
              <a:rPr lang="en-US" dirty="0"/>
              <a:t>Facing economic decline, or insufficient convergence with core states</a:t>
            </a:r>
          </a:p>
          <a:p>
            <a:r>
              <a:rPr lang="en-US" dirty="0"/>
              <a:t>Eastern member states – disappointed by their unequal relationship with Germany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40993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65434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r>
              <a:rPr lang="en-US" dirty="0"/>
              <a:t>It has an unusually </a:t>
            </a:r>
            <a:r>
              <a:rPr lang="en-US" b="1" dirty="0"/>
              <a:t>high rate of savings</a:t>
            </a:r>
          </a:p>
          <a:p>
            <a:r>
              <a:rPr lang="en-US" dirty="0"/>
              <a:t>It also still has quite a </a:t>
            </a:r>
            <a:r>
              <a:rPr lang="en-US" b="1" dirty="0"/>
              <a:t>large trade surplus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425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r>
              <a:rPr lang="en-US" dirty="0"/>
              <a:t>It has an unusually </a:t>
            </a:r>
            <a:r>
              <a:rPr lang="en-US" b="1" dirty="0"/>
              <a:t>high rate of savings</a:t>
            </a:r>
          </a:p>
          <a:p>
            <a:r>
              <a:rPr lang="en-US" dirty="0"/>
              <a:t>It also still has quite a </a:t>
            </a:r>
            <a:r>
              <a:rPr lang="en-US" b="1" dirty="0"/>
              <a:t>large trade surplus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&gt; lots of money that can be converted into dollars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invested abroad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06934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795F-FD8F-4D68-BC68-C6057258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643F4-1C5C-4CCD-A066-0929C438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2005, the party-state realized that they have </a:t>
            </a:r>
            <a:r>
              <a:rPr lang="en-US" b="1" dirty="0"/>
              <a:t>too much foreign exchange on their hands</a:t>
            </a:r>
          </a:p>
        </p:txBody>
      </p:sp>
    </p:spTree>
    <p:extLst>
      <p:ext uri="{BB962C8B-B14F-4D97-AF65-F5344CB8AC3E}">
        <p14:creationId xmlns:p14="http://schemas.microsoft.com/office/powerpoint/2010/main" val="37211102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795F-FD8F-4D68-BC68-C6057258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643F4-1C5C-4CCD-A066-0929C438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2005, the party-state realized that they have </a:t>
            </a:r>
            <a:r>
              <a:rPr lang="en-US" b="1" dirty="0"/>
              <a:t>too much foreign exchange on their hands</a:t>
            </a:r>
          </a:p>
          <a:p>
            <a:r>
              <a:rPr lang="en-US" dirty="0"/>
              <a:t>Keeping money as exchange means </a:t>
            </a:r>
            <a:r>
              <a:rPr lang="en-US" b="1" dirty="0"/>
              <a:t>you are not investing them in any productive way</a:t>
            </a:r>
          </a:p>
        </p:txBody>
      </p:sp>
    </p:spTree>
    <p:extLst>
      <p:ext uri="{BB962C8B-B14F-4D97-AF65-F5344CB8AC3E}">
        <p14:creationId xmlns:p14="http://schemas.microsoft.com/office/powerpoint/2010/main" val="388073096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795F-FD8F-4D68-BC68-C6057258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643F4-1C5C-4CCD-A066-0929C438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2005, the party-state realized that they have </a:t>
            </a:r>
            <a:r>
              <a:rPr lang="en-US" b="1" dirty="0"/>
              <a:t>too much foreign exchange on their hands</a:t>
            </a:r>
          </a:p>
          <a:p>
            <a:r>
              <a:rPr lang="en-US" dirty="0"/>
              <a:t>Keeping money as exchange means </a:t>
            </a:r>
            <a:r>
              <a:rPr lang="en-US" b="1" dirty="0"/>
              <a:t>you are not investing them in any productive way</a:t>
            </a:r>
          </a:p>
          <a:p>
            <a:r>
              <a:rPr lang="en-US" dirty="0"/>
              <a:t>They started to create </a:t>
            </a:r>
            <a:r>
              <a:rPr lang="en-US" b="1" dirty="0"/>
              <a:t>incentives for companies to invest abroad</a:t>
            </a:r>
          </a:p>
        </p:txBody>
      </p:sp>
    </p:spTree>
    <p:extLst>
      <p:ext uri="{BB962C8B-B14F-4D97-AF65-F5344CB8AC3E}">
        <p14:creationId xmlns:p14="http://schemas.microsoft.com/office/powerpoint/2010/main" val="344042801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795F-FD8F-4D68-BC68-C6057258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643F4-1C5C-4CCD-A066-0929C438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2005, the party-state realized that they have </a:t>
            </a:r>
            <a:r>
              <a:rPr lang="en-US" b="1" dirty="0"/>
              <a:t>too much foreign exchange on their hands</a:t>
            </a:r>
          </a:p>
          <a:p>
            <a:r>
              <a:rPr lang="en-US" dirty="0"/>
              <a:t>Keeping money as exchange means </a:t>
            </a:r>
            <a:r>
              <a:rPr lang="en-US" b="1" dirty="0"/>
              <a:t>you are not investing them in any productive way</a:t>
            </a:r>
          </a:p>
          <a:p>
            <a:r>
              <a:rPr lang="en-US" dirty="0"/>
              <a:t>They started to create </a:t>
            </a:r>
            <a:r>
              <a:rPr lang="en-US" b="1" dirty="0"/>
              <a:t>incentives for companies to invest abroad</a:t>
            </a:r>
          </a:p>
          <a:p>
            <a:r>
              <a:rPr lang="en-US" dirty="0"/>
              <a:t>Sovereign wealth funds</a:t>
            </a:r>
          </a:p>
          <a:p>
            <a:r>
              <a:rPr lang="en-US" b="1" dirty="0"/>
              <a:t>BRI</a:t>
            </a:r>
          </a:p>
        </p:txBody>
      </p:sp>
    </p:spTree>
    <p:extLst>
      <p:ext uri="{BB962C8B-B14F-4D97-AF65-F5344CB8AC3E}">
        <p14:creationId xmlns:p14="http://schemas.microsoft.com/office/powerpoint/2010/main" val="15366885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7689-9541-4002-BF98-82AD8676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FDI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C3F0BD-0F5F-4741-A3D7-96B4977A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51" y="1899336"/>
            <a:ext cx="5791498" cy="4203916"/>
          </a:xfrm>
        </p:spPr>
      </p:pic>
    </p:spTree>
    <p:extLst>
      <p:ext uri="{BB962C8B-B14F-4D97-AF65-F5344CB8AC3E}">
        <p14:creationId xmlns:p14="http://schemas.microsoft.com/office/powerpoint/2010/main" val="26369103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</p:txBody>
      </p:sp>
    </p:spTree>
    <p:extLst>
      <p:ext uri="{BB962C8B-B14F-4D97-AF65-F5344CB8AC3E}">
        <p14:creationId xmlns:p14="http://schemas.microsoft.com/office/powerpoint/2010/main" val="73530999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  <a:p>
            <a:r>
              <a:rPr lang="en-US" dirty="0"/>
              <a:t>Chinese nationals are </a:t>
            </a:r>
            <a:r>
              <a:rPr lang="en-US" b="1" dirty="0"/>
              <a:t>avoiding these controls </a:t>
            </a:r>
            <a:r>
              <a:rPr lang="en-US" dirty="0"/>
              <a:t>by masquerading these speculative flows as something else</a:t>
            </a:r>
          </a:p>
          <a:p>
            <a:r>
              <a:rPr lang="en-US" dirty="0"/>
              <a:t>= they say that they want to pay for foreign goods, but actually use this transaction to shift money abroad and invest them</a:t>
            </a:r>
          </a:p>
        </p:txBody>
      </p:sp>
    </p:spTree>
    <p:extLst>
      <p:ext uri="{BB962C8B-B14F-4D97-AF65-F5344CB8AC3E}">
        <p14:creationId xmlns:p14="http://schemas.microsoft.com/office/powerpoint/2010/main" val="275326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</a:t>
            </a:r>
            <a:r>
              <a:rPr lang="en-US" b="1" dirty="0"/>
              <a:t>competition</a:t>
            </a:r>
            <a:r>
              <a:rPr lang="en-US" dirty="0"/>
              <a:t> and rules for </a:t>
            </a:r>
            <a:r>
              <a:rPr lang="en-US" b="1" dirty="0"/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36541597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  <a:p>
            <a:r>
              <a:rPr lang="en-US" dirty="0"/>
              <a:t>Chinese nationals are </a:t>
            </a:r>
            <a:r>
              <a:rPr lang="en-US" b="1" dirty="0"/>
              <a:t>avoiding these controls </a:t>
            </a:r>
            <a:r>
              <a:rPr lang="en-US" dirty="0"/>
              <a:t>by masquerading these speculative flows as something else</a:t>
            </a:r>
          </a:p>
          <a:p>
            <a:r>
              <a:rPr lang="en-US" dirty="0"/>
              <a:t>= they say that they want to pay for foreign goods, but actually use this transaction to shift money abroad and invest them</a:t>
            </a:r>
          </a:p>
          <a:p>
            <a:r>
              <a:rPr lang="en-US" dirty="0"/>
              <a:t>It seems that are very </a:t>
            </a:r>
            <a:r>
              <a:rPr lang="en-US" b="1" dirty="0"/>
              <a:t>large and unstable flows of speculative investment in and out of China</a:t>
            </a:r>
          </a:p>
        </p:txBody>
      </p:sp>
    </p:spTree>
    <p:extLst>
      <p:ext uri="{BB962C8B-B14F-4D97-AF65-F5344CB8AC3E}">
        <p14:creationId xmlns:p14="http://schemas.microsoft.com/office/powerpoint/2010/main" val="24601272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B78B9-963D-4CE1-8B98-99EED5C3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other = speculative flows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F628BC-403D-42CC-ACDD-E709C9E5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27" y="1605517"/>
            <a:ext cx="7216534" cy="5110642"/>
          </a:xfrm>
        </p:spPr>
      </p:pic>
    </p:spTree>
    <p:extLst>
      <p:ext uri="{BB962C8B-B14F-4D97-AF65-F5344CB8AC3E}">
        <p14:creationId xmlns:p14="http://schemas.microsoft.com/office/powerpoint/2010/main" val="218436563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B9CA-6CE4-4927-AF6E-66296B4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exchange reserves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52C4A7-CA66-46F1-BCBC-51A143A0F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7" y="1972364"/>
            <a:ext cx="5734345" cy="4057859"/>
          </a:xfrm>
        </p:spPr>
      </p:pic>
    </p:spTree>
    <p:extLst>
      <p:ext uri="{BB962C8B-B14F-4D97-AF65-F5344CB8AC3E}">
        <p14:creationId xmlns:p14="http://schemas.microsoft.com/office/powerpoint/2010/main" val="421718557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B472E-9AD6-4D38-A394-D61D77A1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graph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ABA750-2E7A-48F8-9AB6-B9E642451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38" y="1690688"/>
            <a:ext cx="6915724" cy="4739508"/>
          </a:xfrm>
        </p:spPr>
      </p:pic>
    </p:spTree>
    <p:extLst>
      <p:ext uri="{BB962C8B-B14F-4D97-AF65-F5344CB8AC3E}">
        <p14:creationId xmlns:p14="http://schemas.microsoft.com/office/powerpoint/2010/main" val="31733739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7B2F5-3E8D-4133-B38E-CC466EC6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- seminar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D1BF2-C12B-4EF4-9FB7-C18063C6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group has 10 minutes to present the findings of their paper </a:t>
            </a:r>
            <a:endParaRPr lang="cs-CZ" dirty="0"/>
          </a:p>
          <a:p>
            <a:r>
              <a:rPr lang="en-US" dirty="0"/>
              <a:t>+ 5 minutes for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36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813DC-25FC-4F16-B7D2-284E14F7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essay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25F2E-06E0-40FE-A3AA-7D81F437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Shorter</a:t>
            </a:r>
          </a:p>
          <a:p>
            <a:r>
              <a:rPr lang="en-US" dirty="0"/>
              <a:t>Alternative topic</a:t>
            </a:r>
          </a:p>
        </p:txBody>
      </p:sp>
    </p:spTree>
    <p:extLst>
      <p:ext uri="{BB962C8B-B14F-4D97-AF65-F5344CB8AC3E}">
        <p14:creationId xmlns:p14="http://schemas.microsoft.com/office/powerpoint/2010/main" val="219701873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D7913-6A63-4202-9823-412E77AF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38143-7652-47B3-A6CA-3C9785DF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9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</p:txBody>
      </p:sp>
    </p:spTree>
    <p:extLst>
      <p:ext uri="{BB962C8B-B14F-4D97-AF65-F5344CB8AC3E}">
        <p14:creationId xmlns:p14="http://schemas.microsoft.com/office/powerpoint/2010/main" val="166733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  <a:p>
            <a:r>
              <a:rPr lang="en-US" dirty="0"/>
              <a:t>Competition law – state guarantees would be seen as giving Chinese SOEs and banks and </a:t>
            </a:r>
            <a:r>
              <a:rPr lang="en-US" b="1" dirty="0"/>
              <a:t>unfair advantage </a:t>
            </a:r>
            <a:r>
              <a:rPr lang="en-US" dirty="0"/>
              <a:t>over competition &gt; it cannot be done</a:t>
            </a:r>
          </a:p>
        </p:txBody>
      </p:sp>
    </p:spTree>
    <p:extLst>
      <p:ext uri="{BB962C8B-B14F-4D97-AF65-F5344CB8AC3E}">
        <p14:creationId xmlns:p14="http://schemas.microsoft.com/office/powerpoint/2010/main" val="74127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</a:t>
            </a:r>
          </a:p>
        </p:txBody>
      </p:sp>
    </p:spTree>
    <p:extLst>
      <p:ext uri="{BB962C8B-B14F-4D97-AF65-F5344CB8AC3E}">
        <p14:creationId xmlns:p14="http://schemas.microsoft.com/office/powerpoint/2010/main" val="9520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</p:txBody>
      </p:sp>
    </p:spTree>
    <p:extLst>
      <p:ext uri="{BB962C8B-B14F-4D97-AF65-F5344CB8AC3E}">
        <p14:creationId xmlns:p14="http://schemas.microsoft.com/office/powerpoint/2010/main" val="41494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</a:t>
            </a:r>
            <a:endParaRPr lang="cs-CZ" dirty="0"/>
          </a:p>
          <a:p>
            <a:r>
              <a:rPr lang="en-US" dirty="0"/>
              <a:t>+ have access to EU funds</a:t>
            </a:r>
            <a:r>
              <a:rPr lang="cs-CZ" dirty="0"/>
              <a:t> + </a:t>
            </a:r>
            <a:r>
              <a:rPr lang="en-US" dirty="0"/>
              <a:t>to private lending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</a:t>
            </a:r>
            <a:endParaRPr lang="cs-CZ" dirty="0"/>
          </a:p>
          <a:p>
            <a:r>
              <a:rPr lang="en-US" dirty="0"/>
              <a:t>+ have access to EU funds</a:t>
            </a:r>
            <a:r>
              <a:rPr lang="cs-CZ" dirty="0"/>
              <a:t> + </a:t>
            </a:r>
            <a:r>
              <a:rPr lang="en-US" dirty="0"/>
              <a:t>to private lending</a:t>
            </a:r>
          </a:p>
          <a:p>
            <a:r>
              <a:rPr lang="en-US" dirty="0"/>
              <a:t>&gt; </a:t>
            </a:r>
            <a:r>
              <a:rPr lang="en-US" b="1" dirty="0"/>
              <a:t>they have their own funding and don‘t need China‘s money</a:t>
            </a:r>
          </a:p>
          <a:p>
            <a:r>
              <a:rPr lang="en-US" dirty="0"/>
              <a:t>&gt; they are higher on Maslow‘s pyramid and care about things like the environment or potential political interference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8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</a:t>
            </a:r>
            <a:r>
              <a:rPr lang="en-US" b="1" dirty="0"/>
              <a:t>better institutions and less corruption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0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underestimated all of this </a:t>
            </a:r>
          </a:p>
          <a:p>
            <a:r>
              <a:rPr lang="en-US" dirty="0"/>
              <a:t>&gt; their offers are often unacceptable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95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underestimated all of this </a:t>
            </a:r>
          </a:p>
          <a:p>
            <a:r>
              <a:rPr lang="en-US" dirty="0"/>
              <a:t>&gt; their offers are often unacceptable</a:t>
            </a:r>
            <a:endParaRPr lang="cs-CZ" dirty="0"/>
          </a:p>
          <a:p>
            <a:r>
              <a:rPr lang="cs-CZ" dirty="0"/>
              <a:t>&gt; </a:t>
            </a:r>
            <a:r>
              <a:rPr lang="en-US" dirty="0"/>
              <a:t>overall, the Belt and Road project is a failure in Europe, without the EU even having to have some strategy against it</a:t>
            </a: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6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9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</p:txBody>
      </p:sp>
    </p:spTree>
    <p:extLst>
      <p:ext uri="{BB962C8B-B14F-4D97-AF65-F5344CB8AC3E}">
        <p14:creationId xmlns:p14="http://schemas.microsoft.com/office/powerpoint/2010/main" val="154964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  <a:p>
            <a:r>
              <a:rPr lang="en-US" dirty="0"/>
              <a:t>3) </a:t>
            </a:r>
            <a:r>
              <a:rPr lang="en-US" b="1" dirty="0"/>
              <a:t>No guarantees and obligatory renegotiation of prices</a:t>
            </a:r>
          </a:p>
          <a:p>
            <a:r>
              <a:rPr lang="en-US" dirty="0"/>
              <a:t>&gt; China‘s companies must behave like any other company without any special regime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0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163A-67FF-48FA-91FB-9CFFE44F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China‘s big plan – </a:t>
            </a:r>
            <a:r>
              <a:rPr lang="en-US" b="1" dirty="0"/>
              <a:t>building a railway from the port of Piraeus through Hungary to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2B04CD6-54F8-424A-AC00-C34E6455C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11" y="1825625"/>
            <a:ext cx="6151378" cy="4351338"/>
          </a:xfrm>
        </p:spPr>
      </p:pic>
    </p:spTree>
    <p:extLst>
      <p:ext uri="{BB962C8B-B14F-4D97-AF65-F5344CB8AC3E}">
        <p14:creationId xmlns:p14="http://schemas.microsoft.com/office/powerpoint/2010/main" val="14815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9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163A-67FF-48FA-91FB-9CFFE44F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China‘s big plan – </a:t>
            </a:r>
            <a:r>
              <a:rPr lang="en-US" b="1" dirty="0"/>
              <a:t>building a railway from the port of Piraeus through Hungary to Germany</a:t>
            </a:r>
          </a:p>
          <a:p>
            <a:r>
              <a:rPr lang="en-US" dirty="0"/>
              <a:t>Only the Hungarians decided to jump on this bandwagon</a:t>
            </a:r>
          </a:p>
          <a:p>
            <a:r>
              <a:rPr lang="en-US" dirty="0"/>
              <a:t>Like many BRI projects, it is probably too expensive and is never gong to pay for itself &gt; </a:t>
            </a:r>
            <a:r>
              <a:rPr lang="en-US" b="1" dirty="0"/>
              <a:t>skepticism in most EU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0C8C-89A0-4CA1-8C1F-64303640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FD349-8F22-42B2-BCB3-2E9ABF20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93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0C8C-89A0-4CA1-8C1F-64303640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FD349-8F22-42B2-BCB3-2E9ABF20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 – all trade handled by special FTCs – </a:t>
            </a:r>
            <a:r>
              <a:rPr lang="en-US" b="1" dirty="0"/>
              <a:t>12 foreign trade</a:t>
            </a:r>
            <a:r>
              <a:rPr lang="cs-CZ" b="1" dirty="0"/>
              <a:t> </a:t>
            </a:r>
            <a:r>
              <a:rPr lang="en-US" b="1" dirty="0"/>
              <a:t>companies</a:t>
            </a:r>
            <a:r>
              <a:rPr lang="cs-CZ" b="1" dirty="0"/>
              <a:t> = </a:t>
            </a:r>
            <a:r>
              <a:rPr lang="cs-CZ" b="1" dirty="0" err="1"/>
              <a:t>FTCs</a:t>
            </a:r>
            <a:endParaRPr lang="cs-CZ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0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0C8C-89A0-4CA1-8C1F-64303640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FD349-8F22-42B2-BCB3-2E9ABF20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 – all trade handled by special FTCs – </a:t>
            </a:r>
            <a:r>
              <a:rPr lang="en-US" b="1" dirty="0"/>
              <a:t>12 foreign trade</a:t>
            </a:r>
            <a:r>
              <a:rPr lang="cs-CZ" b="1" dirty="0"/>
              <a:t> </a:t>
            </a:r>
            <a:r>
              <a:rPr lang="en-US" b="1" dirty="0"/>
              <a:t>companies</a:t>
            </a:r>
            <a:r>
              <a:rPr lang="cs-CZ" b="1" dirty="0"/>
              <a:t> = </a:t>
            </a:r>
            <a:r>
              <a:rPr lang="en-US" b="1" dirty="0"/>
              <a:t>FTCs</a:t>
            </a:r>
          </a:p>
          <a:p>
            <a:r>
              <a:rPr lang="en-US" b="1" dirty="0"/>
              <a:t>Low tariffs and overvalued exchange rate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9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0C8C-89A0-4CA1-8C1F-64303640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FD349-8F22-42B2-BCB3-2E9ABF20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1978 – all trade handled by special FTCs – </a:t>
            </a:r>
            <a:r>
              <a:rPr lang="en-US" b="1" dirty="0"/>
              <a:t>12 foreign trade</a:t>
            </a:r>
            <a:r>
              <a:rPr lang="cs-CZ" b="1" dirty="0"/>
              <a:t> </a:t>
            </a:r>
            <a:r>
              <a:rPr lang="en-US" b="1" dirty="0"/>
              <a:t>companies</a:t>
            </a:r>
            <a:r>
              <a:rPr lang="cs-CZ" b="1" dirty="0"/>
              <a:t> = </a:t>
            </a:r>
            <a:r>
              <a:rPr lang="cs-CZ" b="1" dirty="0" err="1"/>
              <a:t>FTCs</a:t>
            </a:r>
            <a:endParaRPr lang="cs-CZ" b="1" dirty="0"/>
          </a:p>
          <a:p>
            <a:r>
              <a:rPr lang="en-US" b="1" dirty="0"/>
              <a:t>Low tariffs and overvalued exchange rate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Because they were not necessary – the state controlled all the flows of goods without a need for a competitive exchange rate or protective tariff wall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6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B58C-DD54-4DAC-93F0-DE3E62F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1B676-B481-4A1C-B4CE-CF77ED1F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simultaneous processes (</a:t>
            </a:r>
            <a:r>
              <a:rPr lang="en-US" b="1" dirty="0"/>
              <a:t>dual-track reform</a:t>
            </a:r>
            <a:r>
              <a:rPr lang="en-US" dirty="0"/>
              <a:t>):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549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B58C-DD54-4DAC-93F0-DE3E62F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1B676-B481-4A1C-B4CE-CF77ED1F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simultaneous processes (</a:t>
            </a:r>
            <a:r>
              <a:rPr lang="en-US" b="1" dirty="0"/>
              <a:t>dual-track reform</a:t>
            </a:r>
            <a:r>
              <a:rPr lang="en-US" dirty="0"/>
              <a:t>):</a:t>
            </a:r>
            <a:endParaRPr lang="cs-CZ" dirty="0"/>
          </a:p>
          <a:p>
            <a:r>
              <a:rPr lang="en-US" dirty="0"/>
              <a:t>1) </a:t>
            </a:r>
            <a:r>
              <a:rPr lang="en-US" b="1" dirty="0"/>
              <a:t>Reform and gradually open up the statist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ordinary trade</a:t>
            </a:r>
          </a:p>
          <a:p>
            <a:r>
              <a:rPr lang="en-US" dirty="0"/>
              <a:t>- inland provinces</a:t>
            </a:r>
          </a:p>
        </p:txBody>
      </p:sp>
    </p:spTree>
    <p:extLst>
      <p:ext uri="{BB962C8B-B14F-4D97-AF65-F5344CB8AC3E}">
        <p14:creationId xmlns:p14="http://schemas.microsoft.com/office/powerpoint/2010/main" val="79884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B58C-DD54-4DAC-93F0-DE3E62F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1B676-B481-4A1C-B4CE-CF77ED1F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simultaneous processes (</a:t>
            </a:r>
            <a:r>
              <a:rPr lang="en-US" b="1" dirty="0"/>
              <a:t>dual-track reform</a:t>
            </a:r>
            <a:r>
              <a:rPr lang="en-US" dirty="0"/>
              <a:t>):</a:t>
            </a:r>
            <a:endParaRPr lang="cs-CZ" dirty="0"/>
          </a:p>
          <a:p>
            <a:r>
              <a:rPr lang="en-US" dirty="0"/>
              <a:t>1) </a:t>
            </a:r>
            <a:r>
              <a:rPr lang="en-US" b="1" dirty="0"/>
              <a:t>Reform and gradually open up the statist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ordinary trade</a:t>
            </a:r>
          </a:p>
          <a:p>
            <a:r>
              <a:rPr lang="en-US" dirty="0"/>
              <a:t>- inland provinces</a:t>
            </a:r>
          </a:p>
          <a:p>
            <a:r>
              <a:rPr lang="en-US" dirty="0"/>
              <a:t>2) </a:t>
            </a:r>
            <a:r>
              <a:rPr lang="en-US" b="1" dirty="0"/>
              <a:t>Create special rules for foreign companies to process goods in China – </a:t>
            </a:r>
            <a:r>
              <a:rPr lang="en-US" b="1" dirty="0">
                <a:solidFill>
                  <a:srgbClr val="FF0000"/>
                </a:solidFill>
              </a:rPr>
              <a:t>completely outside the old 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6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B58C-DD54-4DAC-93F0-DE3E62F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1B676-B481-4A1C-B4CE-CF77ED1F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simultaneous processes (</a:t>
            </a:r>
            <a:r>
              <a:rPr lang="en-US" b="1" dirty="0"/>
              <a:t>dual-track reform</a:t>
            </a:r>
            <a:r>
              <a:rPr lang="en-US" dirty="0"/>
              <a:t>):</a:t>
            </a:r>
            <a:endParaRPr lang="cs-CZ" dirty="0"/>
          </a:p>
          <a:p>
            <a:r>
              <a:rPr lang="en-US" dirty="0"/>
              <a:t>1) </a:t>
            </a:r>
            <a:r>
              <a:rPr lang="en-US" b="1" dirty="0"/>
              <a:t>Reform and gradually open up the statist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ordinary trade</a:t>
            </a:r>
          </a:p>
          <a:p>
            <a:r>
              <a:rPr lang="en-US" dirty="0"/>
              <a:t>- inland provinces</a:t>
            </a:r>
          </a:p>
          <a:p>
            <a:r>
              <a:rPr lang="en-US" dirty="0"/>
              <a:t>2) </a:t>
            </a:r>
            <a:r>
              <a:rPr lang="en-US" b="1" dirty="0"/>
              <a:t>Create special rules for foreign companies to process goods in China – </a:t>
            </a:r>
            <a:r>
              <a:rPr lang="en-US" b="1" dirty="0">
                <a:solidFill>
                  <a:srgbClr val="FF0000"/>
                </a:solidFill>
              </a:rPr>
              <a:t>completely outside the old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export processing</a:t>
            </a:r>
          </a:p>
          <a:p>
            <a:r>
              <a:rPr lang="en-US" dirty="0"/>
              <a:t>-  coastal provinces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711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B58C-DD54-4DAC-93F0-DE3E62F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opening</a:t>
            </a:r>
            <a:r>
              <a:rPr lang="cs-CZ" dirty="0"/>
              <a:t> </a:t>
            </a:r>
            <a:r>
              <a:rPr lang="en-US" dirty="0"/>
              <a:t>revisited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1B676-B481-4A1C-B4CE-CF77ED1F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simultaneous processes (</a:t>
            </a:r>
            <a:r>
              <a:rPr lang="en-US" b="1" dirty="0"/>
              <a:t>dual-track reform</a:t>
            </a:r>
            <a:r>
              <a:rPr lang="en-US" dirty="0"/>
              <a:t>):</a:t>
            </a:r>
            <a:endParaRPr lang="cs-CZ" dirty="0"/>
          </a:p>
          <a:p>
            <a:r>
              <a:rPr lang="en-US" dirty="0"/>
              <a:t>1) </a:t>
            </a:r>
            <a:r>
              <a:rPr lang="en-US" b="1" dirty="0"/>
              <a:t>Reform and gradually open up the statist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ordinary trade</a:t>
            </a:r>
          </a:p>
          <a:p>
            <a:r>
              <a:rPr lang="en-US" dirty="0"/>
              <a:t>- inland provinces</a:t>
            </a:r>
          </a:p>
          <a:p>
            <a:r>
              <a:rPr lang="en-US" dirty="0"/>
              <a:t>2) </a:t>
            </a:r>
            <a:r>
              <a:rPr lang="en-US" b="1" dirty="0"/>
              <a:t>Create special rules for foreign companies to process goods in China – completely outside the old system </a:t>
            </a:r>
            <a:r>
              <a:rPr lang="en-US" dirty="0"/>
              <a:t>&gt; </a:t>
            </a:r>
            <a:r>
              <a:rPr lang="en-US" dirty="0">
                <a:solidFill>
                  <a:srgbClr val="FF0000"/>
                </a:solidFill>
              </a:rPr>
              <a:t>export processing</a:t>
            </a:r>
          </a:p>
          <a:p>
            <a:r>
              <a:rPr lang="en-US" dirty="0"/>
              <a:t>-  coastal provinces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These two coexist to this day!</a:t>
            </a:r>
          </a:p>
        </p:txBody>
      </p:sp>
    </p:spTree>
    <p:extLst>
      <p:ext uri="{BB962C8B-B14F-4D97-AF65-F5344CB8AC3E}">
        <p14:creationId xmlns:p14="http://schemas.microsoft.com/office/powerpoint/2010/main" val="55650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2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monopoly</a:t>
            </a:r>
            <a:r>
              <a:rPr lang="cs-CZ" dirty="0"/>
              <a:t> </a:t>
            </a:r>
            <a:r>
              <a:rPr lang="en-US" dirty="0"/>
              <a:t>FTCs increased – </a:t>
            </a:r>
            <a:r>
              <a:rPr lang="en-US" b="1" dirty="0"/>
              <a:t>from 12 to several thousands</a:t>
            </a:r>
          </a:p>
        </p:txBody>
      </p:sp>
    </p:spTree>
    <p:extLst>
      <p:ext uri="{BB962C8B-B14F-4D97-AF65-F5344CB8AC3E}">
        <p14:creationId xmlns:p14="http://schemas.microsoft.com/office/powerpoint/2010/main" val="339819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monopoly</a:t>
            </a:r>
            <a:r>
              <a:rPr lang="cs-CZ" dirty="0"/>
              <a:t> </a:t>
            </a:r>
            <a:r>
              <a:rPr lang="en-US" dirty="0"/>
              <a:t>FTCs increased – </a:t>
            </a:r>
            <a:r>
              <a:rPr lang="en-US" b="1" dirty="0"/>
              <a:t>from 12 to several thousands</a:t>
            </a:r>
          </a:p>
          <a:p>
            <a:r>
              <a:rPr lang="en-US" b="1" dirty="0"/>
              <a:t>But all of them were, at least officially, SOEs!</a:t>
            </a:r>
          </a:p>
        </p:txBody>
      </p:sp>
    </p:spTree>
    <p:extLst>
      <p:ext uri="{BB962C8B-B14F-4D97-AF65-F5344CB8AC3E}">
        <p14:creationId xmlns:p14="http://schemas.microsoft.com/office/powerpoint/2010/main" val="4141665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monopoly</a:t>
            </a:r>
            <a:r>
              <a:rPr lang="cs-CZ" dirty="0"/>
              <a:t> </a:t>
            </a:r>
            <a:r>
              <a:rPr lang="en-US" dirty="0"/>
              <a:t>FTCs increased – </a:t>
            </a:r>
            <a:r>
              <a:rPr lang="en-US" b="1" dirty="0"/>
              <a:t>from 12 to several thousands</a:t>
            </a:r>
          </a:p>
          <a:p>
            <a:r>
              <a:rPr lang="en-US" b="1" dirty="0"/>
              <a:t>But all of them were, at least officially, SOEs!</a:t>
            </a:r>
          </a:p>
          <a:p>
            <a:r>
              <a:rPr lang="en-US" b="1" dirty="0"/>
              <a:t>The </a:t>
            </a:r>
            <a:r>
              <a:rPr lang="cs-CZ" b="1" dirty="0"/>
              <a:t>FTC</a:t>
            </a:r>
            <a:r>
              <a:rPr lang="en-US" b="1" dirty="0"/>
              <a:t> system was only completely abolished in 2004</a:t>
            </a:r>
            <a:r>
              <a:rPr lang="en-US" dirty="0"/>
              <a:t>, after entering the </a:t>
            </a:r>
            <a:r>
              <a:rPr lang="en-US"/>
              <a:t>WTO!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12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923C1-C429-4051-9F54-113EB197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8F68D0-5458-46C0-80DE-3C2F819C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0" y="2381693"/>
            <a:ext cx="8801390" cy="2657795"/>
          </a:xfrm>
        </p:spPr>
      </p:pic>
    </p:spTree>
    <p:extLst>
      <p:ext uri="{BB962C8B-B14F-4D97-AF65-F5344CB8AC3E}">
        <p14:creationId xmlns:p14="http://schemas.microsoft.com/office/powerpoint/2010/main" val="2840346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Liberalized prices </a:t>
            </a:r>
            <a:r>
              <a:rPr lang="en-US" dirty="0"/>
              <a:t>– the </a:t>
            </a:r>
            <a:r>
              <a:rPr lang="en-US" b="1" dirty="0"/>
              <a:t>foreign trade companies were encouraged to make money</a:t>
            </a:r>
            <a:r>
              <a:rPr lang="en-US" dirty="0"/>
              <a:t> instead of fulfilling a plan</a:t>
            </a:r>
          </a:p>
        </p:txBody>
      </p:sp>
    </p:spTree>
    <p:extLst>
      <p:ext uri="{BB962C8B-B14F-4D97-AF65-F5344CB8AC3E}">
        <p14:creationId xmlns:p14="http://schemas.microsoft.com/office/powerpoint/2010/main" val="4168399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Liberalized prices </a:t>
            </a:r>
            <a:r>
              <a:rPr lang="en-US" dirty="0"/>
              <a:t>– the </a:t>
            </a:r>
            <a:r>
              <a:rPr lang="en-US" b="1" dirty="0"/>
              <a:t>foreign trade companies were encouraged to make money</a:t>
            </a:r>
            <a:r>
              <a:rPr lang="en-US" dirty="0"/>
              <a:t> instead of fulfilling a plan</a:t>
            </a:r>
          </a:p>
          <a:p>
            <a:r>
              <a:rPr lang="en-US" dirty="0"/>
              <a:t>Before – artificial prices totally detached from the world market, trade guided by state direction</a:t>
            </a:r>
          </a:p>
          <a:p>
            <a:r>
              <a:rPr lang="en-US" dirty="0"/>
              <a:t>After reform – </a:t>
            </a:r>
            <a:r>
              <a:rPr lang="cs-CZ" dirty="0"/>
              <a:t>„</a:t>
            </a:r>
            <a:r>
              <a:rPr lang="en-US" dirty="0"/>
              <a:t>export and import whatever is profitable in your business area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71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Liberalized prices </a:t>
            </a:r>
            <a:r>
              <a:rPr lang="en-US" dirty="0"/>
              <a:t>– the </a:t>
            </a:r>
            <a:r>
              <a:rPr lang="en-US" b="1" dirty="0"/>
              <a:t>foreign trade companies were encouraged to make money</a:t>
            </a:r>
            <a:r>
              <a:rPr lang="en-US" dirty="0"/>
              <a:t> instead of fulfilling a plan</a:t>
            </a:r>
          </a:p>
          <a:p>
            <a:r>
              <a:rPr lang="en-US" dirty="0"/>
              <a:t>Before – artificial prices totally detached from the world market, trade guided by state direction</a:t>
            </a:r>
          </a:p>
          <a:p>
            <a:r>
              <a:rPr lang="en-US" dirty="0"/>
              <a:t>After reform – </a:t>
            </a:r>
            <a:r>
              <a:rPr lang="cs-CZ" dirty="0"/>
              <a:t>„</a:t>
            </a:r>
            <a:r>
              <a:rPr lang="en-US" dirty="0"/>
              <a:t>export and import whatever is profitable in your business area</a:t>
            </a:r>
            <a:r>
              <a:rPr lang="cs-CZ" dirty="0"/>
              <a:t>“</a:t>
            </a:r>
            <a:endParaRPr lang="en-US" dirty="0"/>
          </a:p>
          <a:p>
            <a:r>
              <a:rPr lang="en-US" dirty="0"/>
              <a:t>&gt; </a:t>
            </a:r>
            <a:r>
              <a:rPr lang="en-US" b="1" dirty="0"/>
              <a:t>give the central government a part of the foreign exchange</a:t>
            </a:r>
            <a:r>
              <a:rPr lang="en-US" dirty="0"/>
              <a:t>, keep the rest as use it to do more business</a:t>
            </a:r>
          </a:p>
        </p:txBody>
      </p:sp>
    </p:spTree>
    <p:extLst>
      <p:ext uri="{BB962C8B-B14F-4D97-AF65-F5344CB8AC3E}">
        <p14:creationId xmlns:p14="http://schemas.microsoft.com/office/powerpoint/2010/main" val="2296934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„</a:t>
            </a:r>
            <a:r>
              <a:rPr lang="en-US" b="1" dirty="0"/>
              <a:t>Canalization</a:t>
            </a:r>
            <a:r>
              <a:rPr lang="en-US" dirty="0"/>
              <a:t>“ – if you wanted to import something and you did not have the license to do it, you had to persuade one of the monopoly SOEs to do it for you</a:t>
            </a:r>
          </a:p>
        </p:txBody>
      </p:sp>
    </p:spTree>
    <p:extLst>
      <p:ext uri="{BB962C8B-B14F-4D97-AF65-F5344CB8AC3E}">
        <p14:creationId xmlns:p14="http://schemas.microsoft.com/office/powerpoint/2010/main" val="386651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„</a:t>
            </a:r>
            <a:r>
              <a:rPr lang="en-US" b="1" dirty="0"/>
              <a:t>Canalization</a:t>
            </a:r>
            <a:r>
              <a:rPr lang="en-US" dirty="0"/>
              <a:t>“ – if you wanted to import something and you did not have the license to do it, you had to persuade one of the monopoly SOEs to do it for you</a:t>
            </a:r>
          </a:p>
          <a:p>
            <a:r>
              <a:rPr lang="cs-CZ" dirty="0"/>
              <a:t>&gt; </a:t>
            </a:r>
            <a:r>
              <a:rPr lang="en-US" dirty="0"/>
              <a:t>even TVEs and other small companies de facto could take part in trade, but a part of the profit went to the SOEs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56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03B4-EEBC-4445-9238-C86733D8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470D9-0D8C-4A80-851B-C882189E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„</a:t>
            </a:r>
            <a:r>
              <a:rPr lang="en-US" b="1" dirty="0"/>
              <a:t>Canalization</a:t>
            </a:r>
            <a:r>
              <a:rPr lang="en-US" dirty="0"/>
              <a:t>“ – if you wanted to import something and you did not have the license to do it, you had to persuade one of the monopoly SOEs to do it for you</a:t>
            </a:r>
          </a:p>
          <a:p>
            <a:r>
              <a:rPr lang="cs-CZ" dirty="0"/>
              <a:t>&gt; </a:t>
            </a:r>
            <a:r>
              <a:rPr lang="en-US" dirty="0"/>
              <a:t>even TVEs and other small companies de facto could take part in trade, but a part of the profit went to the SOEs</a:t>
            </a:r>
            <a:endParaRPr lang="cs-CZ" dirty="0"/>
          </a:p>
          <a:p>
            <a:r>
              <a:rPr lang="en-US" b="1" dirty="0"/>
              <a:t>&gt; </a:t>
            </a:r>
            <a:r>
              <a:rPr lang="cs-CZ" b="1" dirty="0"/>
              <a:t>FTC</a:t>
            </a:r>
            <a:r>
              <a:rPr lang="en-US" b="1" dirty="0"/>
              <a:t>s as middlemen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2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r>
              <a:rPr lang="en-US" dirty="0"/>
              <a:t>4) How are Belt and Road projects financed?</a:t>
            </a:r>
          </a:p>
        </p:txBody>
      </p:sp>
    </p:spTree>
    <p:extLst>
      <p:ext uri="{BB962C8B-B14F-4D97-AF65-F5344CB8AC3E}">
        <p14:creationId xmlns:p14="http://schemas.microsoft.com/office/powerpoint/2010/main" val="3262456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Gradual establishment of a tariff wall</a:t>
            </a:r>
          </a:p>
        </p:txBody>
      </p:sp>
    </p:spTree>
    <p:extLst>
      <p:ext uri="{BB962C8B-B14F-4D97-AF65-F5344CB8AC3E}">
        <p14:creationId xmlns:p14="http://schemas.microsoft.com/office/powerpoint/2010/main" val="3708657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Gradual establishment of a tariff wall</a:t>
            </a:r>
          </a:p>
          <a:p>
            <a:r>
              <a:rPr lang="en-US" dirty="0"/>
              <a:t>By 1994, the </a:t>
            </a:r>
            <a:r>
              <a:rPr lang="en-US" b="1" dirty="0"/>
              <a:t>average tariff stood at 43% </a:t>
            </a:r>
            <a:r>
              <a:rPr lang="en-US" dirty="0"/>
              <a:t>- similar to protectionist Global South countries such as Brazil</a:t>
            </a:r>
          </a:p>
        </p:txBody>
      </p:sp>
    </p:spTree>
    <p:extLst>
      <p:ext uri="{BB962C8B-B14F-4D97-AF65-F5344CB8AC3E}">
        <p14:creationId xmlns:p14="http://schemas.microsoft.com/office/powerpoint/2010/main" val="254468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Gradual establishment of a tariff wall</a:t>
            </a:r>
          </a:p>
          <a:p>
            <a:r>
              <a:rPr lang="en-US" dirty="0"/>
              <a:t>By 1994, the </a:t>
            </a:r>
            <a:r>
              <a:rPr lang="en-US" b="1" dirty="0"/>
              <a:t>average tariff stood at 43% </a:t>
            </a:r>
            <a:r>
              <a:rPr lang="en-US" dirty="0"/>
              <a:t>- similar to protectionist Global South countries such as Brazil</a:t>
            </a:r>
          </a:p>
          <a:p>
            <a:r>
              <a:rPr lang="en-US" dirty="0"/>
              <a:t>Increasing tariffs as a by-product of liberalization!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77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Gradual establishment of a tariff wall</a:t>
            </a:r>
          </a:p>
          <a:p>
            <a:r>
              <a:rPr lang="en-US" dirty="0"/>
              <a:t>By 1994, the </a:t>
            </a:r>
            <a:r>
              <a:rPr lang="en-US" b="1" dirty="0"/>
              <a:t>average tariff stood at 43% </a:t>
            </a:r>
            <a:r>
              <a:rPr lang="en-US" dirty="0"/>
              <a:t>- similar to protectionist Global South countries such as Brazil</a:t>
            </a:r>
          </a:p>
          <a:p>
            <a:r>
              <a:rPr lang="en-US" dirty="0"/>
              <a:t>Increasing tariffs as a by-product of liberalization!</a:t>
            </a:r>
          </a:p>
          <a:p>
            <a:endParaRPr lang="en-US" dirty="0"/>
          </a:p>
          <a:p>
            <a:r>
              <a:rPr lang="en-US" b="1" dirty="0"/>
              <a:t>After entering the WTO, it was lowered again to circa 10 %</a:t>
            </a:r>
          </a:p>
        </p:txBody>
      </p:sp>
    </p:spTree>
    <p:extLst>
      <p:ext uri="{BB962C8B-B14F-4D97-AF65-F5344CB8AC3E}">
        <p14:creationId xmlns:p14="http://schemas.microsoft.com/office/powerpoint/2010/main" val="2408184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Gradual devaluation of the RMB</a:t>
            </a:r>
          </a:p>
        </p:txBody>
      </p:sp>
    </p:spTree>
    <p:extLst>
      <p:ext uri="{BB962C8B-B14F-4D97-AF65-F5344CB8AC3E}">
        <p14:creationId xmlns:p14="http://schemas.microsoft.com/office/powerpoint/2010/main" val="768890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3E4FE-6D41-44F4-A9B0-80BC3E2A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USD to RMB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96C144-75D2-46EC-96CD-B06547FA6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608992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Gradual devaluation of the RMB</a:t>
            </a:r>
          </a:p>
          <a:p>
            <a:r>
              <a:rPr lang="en-US" b="1" dirty="0"/>
              <a:t>Separate foreign exchange market </a:t>
            </a:r>
            <a:r>
              <a:rPr lang="en-US" dirty="0"/>
              <a:t>– foreign trade companies could exchange money and ignore the official rate</a:t>
            </a:r>
          </a:p>
        </p:txBody>
      </p:sp>
    </p:spTree>
    <p:extLst>
      <p:ext uri="{BB962C8B-B14F-4D97-AF65-F5344CB8AC3E}">
        <p14:creationId xmlns:p14="http://schemas.microsoft.com/office/powerpoint/2010/main" val="174592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Gradual devaluation of the RMB</a:t>
            </a:r>
          </a:p>
          <a:p>
            <a:r>
              <a:rPr lang="en-US" b="1" dirty="0"/>
              <a:t>Separate foreign exchange market </a:t>
            </a:r>
            <a:r>
              <a:rPr lang="en-US" dirty="0"/>
              <a:t>– foreign trade companies could exchange money and ignore the official rate</a:t>
            </a:r>
          </a:p>
          <a:p>
            <a:r>
              <a:rPr lang="en-US" dirty="0"/>
              <a:t>&gt; </a:t>
            </a:r>
            <a:r>
              <a:rPr lang="en-US" b="1" dirty="0"/>
              <a:t>two exchange rates </a:t>
            </a:r>
            <a:r>
              <a:rPr lang="en-US" dirty="0"/>
              <a:t>– the</a:t>
            </a:r>
            <a:r>
              <a:rPr lang="cs-CZ" dirty="0"/>
              <a:t> </a:t>
            </a:r>
            <a:r>
              <a:rPr lang="en-US" dirty="0"/>
              <a:t>official one and the one used between the companies</a:t>
            </a:r>
          </a:p>
          <a:p>
            <a:r>
              <a:rPr lang="en-US" b="1" dirty="0"/>
              <a:t>Fix and floating at the same time </a:t>
            </a:r>
            <a:r>
              <a:rPr lang="en-US" dirty="0"/>
              <a:t>(kind of)</a:t>
            </a:r>
          </a:p>
        </p:txBody>
      </p:sp>
    </p:spTree>
    <p:extLst>
      <p:ext uri="{BB962C8B-B14F-4D97-AF65-F5344CB8AC3E}">
        <p14:creationId xmlns:p14="http://schemas.microsoft.com/office/powerpoint/2010/main" val="1703505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Gradual devaluation of the RMB</a:t>
            </a:r>
          </a:p>
          <a:p>
            <a:r>
              <a:rPr lang="en-US" b="1" dirty="0"/>
              <a:t>Separate foreign exchange market </a:t>
            </a:r>
            <a:r>
              <a:rPr lang="en-US" dirty="0"/>
              <a:t>– foreign trade companies could exchange money and ignore the official rate</a:t>
            </a:r>
          </a:p>
          <a:p>
            <a:r>
              <a:rPr lang="en-US" dirty="0"/>
              <a:t>&gt; </a:t>
            </a:r>
            <a:r>
              <a:rPr lang="en-US" b="1" dirty="0"/>
              <a:t>two exchange rates </a:t>
            </a:r>
            <a:r>
              <a:rPr lang="en-US" dirty="0"/>
              <a:t>– the</a:t>
            </a:r>
            <a:r>
              <a:rPr lang="cs-CZ" dirty="0"/>
              <a:t> </a:t>
            </a:r>
            <a:r>
              <a:rPr lang="en-US" dirty="0"/>
              <a:t>official one and the one used between the companies</a:t>
            </a:r>
          </a:p>
          <a:p>
            <a:r>
              <a:rPr lang="en-US" b="1" dirty="0"/>
              <a:t>Fix and floating at the same time </a:t>
            </a:r>
            <a:r>
              <a:rPr lang="en-US" dirty="0"/>
              <a:t>(kind of)</a:t>
            </a:r>
          </a:p>
          <a:p>
            <a:r>
              <a:rPr lang="en-US" dirty="0"/>
              <a:t>Which one was lower?</a:t>
            </a:r>
          </a:p>
        </p:txBody>
      </p:sp>
    </p:spTree>
    <p:extLst>
      <p:ext uri="{BB962C8B-B14F-4D97-AF65-F5344CB8AC3E}">
        <p14:creationId xmlns:p14="http://schemas.microsoft.com/office/powerpoint/2010/main" val="350184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AEDC2-7C37-45B5-B751-CE45A6C6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RMB to UDS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B5EA52-4EA3-413A-9A3E-91E2F8B73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8" y="2052084"/>
            <a:ext cx="7735617" cy="4076753"/>
          </a:xfrm>
        </p:spPr>
      </p:pic>
    </p:spTree>
    <p:extLst>
      <p:ext uri="{BB962C8B-B14F-4D97-AF65-F5344CB8AC3E}">
        <p14:creationId xmlns:p14="http://schemas.microsoft.com/office/powerpoint/2010/main" val="64631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r>
              <a:rPr lang="en-US" dirty="0"/>
              <a:t>4) How are Belt and Road projects financed?</a:t>
            </a:r>
          </a:p>
          <a:p>
            <a:r>
              <a:rPr lang="en-US" dirty="0"/>
              <a:t>5) How do financing</a:t>
            </a:r>
            <a:r>
              <a:rPr lang="cs-CZ" dirty="0"/>
              <a:t> </a:t>
            </a:r>
            <a:r>
              <a:rPr lang="en-US" dirty="0"/>
              <a:t>conditions compare to concessional development lending (World Bank etc.) and commercial loans?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1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devaluation – 1994 </a:t>
            </a:r>
            <a:r>
              <a:rPr lang="en-US" dirty="0"/>
              <a:t>– official rate set and fixed at the previous unofficial rate</a:t>
            </a:r>
          </a:p>
        </p:txBody>
      </p:sp>
    </p:spTree>
    <p:extLst>
      <p:ext uri="{BB962C8B-B14F-4D97-AF65-F5344CB8AC3E}">
        <p14:creationId xmlns:p14="http://schemas.microsoft.com/office/powerpoint/2010/main" val="2349460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AEDC2-7C37-45B5-B751-CE45A6C6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B5EA52-4EA3-413A-9A3E-91E2F8B73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8" y="2052084"/>
            <a:ext cx="7735617" cy="4076753"/>
          </a:xfrm>
        </p:spPr>
      </p:pic>
    </p:spTree>
    <p:extLst>
      <p:ext uri="{BB962C8B-B14F-4D97-AF65-F5344CB8AC3E}">
        <p14:creationId xmlns:p14="http://schemas.microsoft.com/office/powerpoint/2010/main" val="208906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3E4FE-6D41-44F4-A9B0-80BC3E2A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USD to RMB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96C144-75D2-46EC-96CD-B06547FA6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647015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devaluation – 1994 </a:t>
            </a:r>
            <a:r>
              <a:rPr lang="en-US" dirty="0"/>
              <a:t>– official rate set and fixed at the previous unofficial rate</a:t>
            </a:r>
          </a:p>
          <a:p>
            <a:r>
              <a:rPr lang="en-US" dirty="0"/>
              <a:t>= „Let‘s respect the collective wisdom of the market“</a:t>
            </a:r>
          </a:p>
        </p:txBody>
      </p:sp>
    </p:spTree>
    <p:extLst>
      <p:ext uri="{BB962C8B-B14F-4D97-AF65-F5344CB8AC3E}">
        <p14:creationId xmlns:p14="http://schemas.microsoft.com/office/powerpoint/2010/main" val="207620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devaluation – 1994 </a:t>
            </a:r>
            <a:r>
              <a:rPr lang="en-US" dirty="0"/>
              <a:t>– official rate set and fixed at the previous unofficial rate</a:t>
            </a:r>
          </a:p>
          <a:p>
            <a:r>
              <a:rPr lang="en-US" dirty="0"/>
              <a:t>= „Let‘s respect the collective wisdom of the market“</a:t>
            </a:r>
          </a:p>
          <a:p>
            <a:r>
              <a:rPr lang="en-US" dirty="0"/>
              <a:t>The rate was competitive and led to a more or less balanced trade</a:t>
            </a:r>
          </a:p>
        </p:txBody>
      </p:sp>
    </p:spTree>
    <p:extLst>
      <p:ext uri="{BB962C8B-B14F-4D97-AF65-F5344CB8AC3E}">
        <p14:creationId xmlns:p14="http://schemas.microsoft.com/office/powerpoint/2010/main" val="2201224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devaluation – 1994 </a:t>
            </a:r>
            <a:r>
              <a:rPr lang="en-US" dirty="0"/>
              <a:t>– official rate set and fixed at the previous unofficial rate</a:t>
            </a:r>
          </a:p>
          <a:p>
            <a:r>
              <a:rPr lang="en-US" dirty="0"/>
              <a:t>= „Let‘s respect the collective wisdom of the market“</a:t>
            </a:r>
          </a:p>
          <a:p>
            <a:r>
              <a:rPr lang="en-US" dirty="0"/>
              <a:t>The rate was competitive and led to a more or less balanced trade</a:t>
            </a:r>
          </a:p>
          <a:p>
            <a:r>
              <a:rPr lang="en-US" b="1" dirty="0"/>
              <a:t>Under floating, the rate would appreciate because of growing exports </a:t>
            </a:r>
            <a:endParaRPr lang="cs-CZ" b="1" dirty="0"/>
          </a:p>
          <a:p>
            <a:r>
              <a:rPr lang="cs-CZ" b="1" dirty="0"/>
              <a:t>=</a:t>
            </a:r>
            <a:r>
              <a:rPr lang="en-US" dirty="0"/>
              <a:t> as China became more competitive, the rate should have gone up</a:t>
            </a:r>
          </a:p>
        </p:txBody>
      </p:sp>
    </p:spTree>
    <p:extLst>
      <p:ext uri="{BB962C8B-B14F-4D97-AF65-F5344CB8AC3E}">
        <p14:creationId xmlns:p14="http://schemas.microsoft.com/office/powerpoint/2010/main" val="3111007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China </a:t>
            </a:r>
            <a:r>
              <a:rPr lang="en-US" b="1" dirty="0"/>
              <a:t>artificially kept the rate at the 1994 </a:t>
            </a:r>
            <a:r>
              <a:rPr lang="en-US" dirty="0"/>
              <a:t>level all the way until 2005</a:t>
            </a:r>
          </a:p>
        </p:txBody>
      </p:sp>
    </p:spTree>
    <p:extLst>
      <p:ext uri="{BB962C8B-B14F-4D97-AF65-F5344CB8AC3E}">
        <p14:creationId xmlns:p14="http://schemas.microsoft.com/office/powerpoint/2010/main" val="11680275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3E4FE-6D41-44F4-A9B0-80BC3E2A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USD to RMB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96C144-75D2-46EC-96CD-B06547FA6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5993294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China </a:t>
            </a:r>
            <a:r>
              <a:rPr lang="en-US" b="1" dirty="0"/>
              <a:t>artificially kept the rate at the 1994 </a:t>
            </a:r>
            <a:r>
              <a:rPr lang="en-US" dirty="0"/>
              <a:t>level all the way until 2005</a:t>
            </a:r>
            <a:endParaRPr lang="cs-CZ" dirty="0"/>
          </a:p>
          <a:p>
            <a:r>
              <a:rPr lang="en-US" dirty="0"/>
              <a:t>+ „</a:t>
            </a:r>
            <a:r>
              <a:rPr lang="en-US" b="1" dirty="0"/>
              <a:t>real depreciation</a:t>
            </a:r>
            <a:r>
              <a:rPr lang="en-US" dirty="0"/>
              <a:t>“</a:t>
            </a:r>
          </a:p>
          <a:p>
            <a:r>
              <a:rPr lang="en-US" dirty="0"/>
              <a:t>The </a:t>
            </a:r>
            <a:r>
              <a:rPr lang="en-US" b="1" dirty="0"/>
              <a:t>price level </a:t>
            </a:r>
            <a:r>
              <a:rPr lang="en-US" dirty="0"/>
              <a:t>in China rose more slowly than in the US and most other capitalist countries</a:t>
            </a:r>
          </a:p>
        </p:txBody>
      </p:sp>
    </p:spTree>
    <p:extLst>
      <p:ext uri="{BB962C8B-B14F-4D97-AF65-F5344CB8AC3E}">
        <p14:creationId xmlns:p14="http://schemas.microsoft.com/office/powerpoint/2010/main" val="1916947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China </a:t>
            </a:r>
            <a:r>
              <a:rPr lang="en-US" b="1" dirty="0"/>
              <a:t>artificially kept the rate at the 1994 </a:t>
            </a:r>
            <a:r>
              <a:rPr lang="en-US" dirty="0"/>
              <a:t>level all the way until 2005</a:t>
            </a:r>
            <a:endParaRPr lang="cs-CZ" dirty="0"/>
          </a:p>
          <a:p>
            <a:r>
              <a:rPr lang="en-US" dirty="0"/>
              <a:t>+ „</a:t>
            </a:r>
            <a:r>
              <a:rPr lang="en-US" b="1" dirty="0"/>
              <a:t>real depreciation</a:t>
            </a:r>
            <a:r>
              <a:rPr lang="en-US" dirty="0"/>
              <a:t>“</a:t>
            </a:r>
          </a:p>
          <a:p>
            <a:r>
              <a:rPr lang="en-US" dirty="0"/>
              <a:t>The </a:t>
            </a:r>
            <a:r>
              <a:rPr lang="en-US" b="1" dirty="0"/>
              <a:t>price level </a:t>
            </a:r>
            <a:r>
              <a:rPr lang="en-US" dirty="0"/>
              <a:t>in China rose more slowly than in the US and most other capitalist countries</a:t>
            </a:r>
          </a:p>
          <a:p>
            <a:r>
              <a:rPr lang="en-US" dirty="0"/>
              <a:t>&gt; </a:t>
            </a:r>
            <a:r>
              <a:rPr lang="en-US" b="1" dirty="0"/>
              <a:t>Chinese goods became relatively cheaper</a:t>
            </a:r>
          </a:p>
        </p:txBody>
      </p:sp>
    </p:spTree>
    <p:extLst>
      <p:ext uri="{BB962C8B-B14F-4D97-AF65-F5344CB8AC3E}">
        <p14:creationId xmlns:p14="http://schemas.microsoft.com/office/powerpoint/2010/main" val="54776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</p:txBody>
      </p:sp>
    </p:spTree>
    <p:extLst>
      <p:ext uri="{BB962C8B-B14F-4D97-AF65-F5344CB8AC3E}">
        <p14:creationId xmlns:p14="http://schemas.microsoft.com/office/powerpoint/2010/main" val="1543153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appreciation / depreciation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your </a:t>
            </a:r>
            <a:r>
              <a:rPr lang="en-US" b="1" dirty="0"/>
              <a:t>exchange rate is stable AND you have lower inflation </a:t>
            </a:r>
            <a:r>
              <a:rPr lang="en-US" dirty="0"/>
              <a:t>than a partner country, your currency is undergoing a real depreciation </a:t>
            </a:r>
          </a:p>
        </p:txBody>
      </p:sp>
    </p:spTree>
    <p:extLst>
      <p:ext uri="{BB962C8B-B14F-4D97-AF65-F5344CB8AC3E}">
        <p14:creationId xmlns:p14="http://schemas.microsoft.com/office/powerpoint/2010/main" val="30480409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appreciation / depreciation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your </a:t>
            </a:r>
            <a:r>
              <a:rPr lang="en-US" b="1" dirty="0"/>
              <a:t>exchange rate is stable AND you have lower inflation </a:t>
            </a:r>
            <a:r>
              <a:rPr lang="en-US" dirty="0"/>
              <a:t>than a partner country, your currency is undergoing a real depreciation </a:t>
            </a:r>
          </a:p>
          <a:p>
            <a:r>
              <a:rPr lang="en-US" dirty="0"/>
              <a:t>&gt; your goods become more competitive &gt; you export more</a:t>
            </a:r>
          </a:p>
          <a:p>
            <a:r>
              <a:rPr lang="en-US" b="1" dirty="0"/>
              <a:t>As if you devalued the currency</a:t>
            </a:r>
          </a:p>
        </p:txBody>
      </p:sp>
    </p:spTree>
    <p:extLst>
      <p:ext uri="{BB962C8B-B14F-4D97-AF65-F5344CB8AC3E}">
        <p14:creationId xmlns:p14="http://schemas.microsoft.com/office/powerpoint/2010/main" val="3330480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AEDC2-7C37-45B5-B751-CE45A6C6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B5EA52-4EA3-413A-9A3E-91E2F8B73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8" y="2052084"/>
            <a:ext cx="7735617" cy="4076753"/>
          </a:xfrm>
        </p:spPr>
      </p:pic>
    </p:spTree>
    <p:extLst>
      <p:ext uri="{BB962C8B-B14F-4D97-AF65-F5344CB8AC3E}">
        <p14:creationId xmlns:p14="http://schemas.microsoft.com/office/powerpoint/2010/main" val="2274453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3E4FE-6D41-44F4-A9B0-80BC3E2A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USD to RMB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A96C144-75D2-46EC-96CD-B06547FA6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9607823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China </a:t>
            </a:r>
            <a:r>
              <a:rPr lang="en-US" b="1" dirty="0"/>
              <a:t>artificially kept the rate at the 1994 </a:t>
            </a:r>
            <a:r>
              <a:rPr lang="en-US" dirty="0"/>
              <a:t>level all the way until 2005</a:t>
            </a:r>
            <a:endParaRPr lang="cs-CZ" dirty="0"/>
          </a:p>
          <a:p>
            <a:r>
              <a:rPr lang="en-US" dirty="0"/>
              <a:t>+ </a:t>
            </a:r>
            <a:r>
              <a:rPr lang="en-US" b="1" dirty="0"/>
              <a:t>real depreciation</a:t>
            </a:r>
            <a:endParaRPr lang="en-US" dirty="0"/>
          </a:p>
          <a:p>
            <a:r>
              <a:rPr lang="en-US" b="1" dirty="0"/>
              <a:t>&gt; undervaluation, huge</a:t>
            </a:r>
            <a:r>
              <a:rPr lang="cs-CZ" b="1" dirty="0"/>
              <a:t> </a:t>
            </a:r>
            <a:r>
              <a:rPr lang="en-US" b="1" dirty="0"/>
              <a:t>trade surpluses!</a:t>
            </a:r>
          </a:p>
        </p:txBody>
      </p:sp>
    </p:spTree>
    <p:extLst>
      <p:ext uri="{BB962C8B-B14F-4D97-AF65-F5344CB8AC3E}">
        <p14:creationId xmlns:p14="http://schemas.microsoft.com/office/powerpoint/2010/main" val="3427587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9917B-63A1-4CDB-B3DB-9C64A6EB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D86F6B-46DC-4FD6-8FDE-4DDFB5E09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06" y="1573620"/>
            <a:ext cx="8581970" cy="4424306"/>
          </a:xfrm>
        </p:spPr>
      </p:pic>
    </p:spTree>
    <p:extLst>
      <p:ext uri="{BB962C8B-B14F-4D97-AF65-F5344CB8AC3E}">
        <p14:creationId xmlns:p14="http://schemas.microsoft.com/office/powerpoint/2010/main" val="1694911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cs-CZ" dirty="0"/>
              <a:t> </a:t>
            </a:r>
            <a:r>
              <a:rPr lang="en-US" dirty="0"/>
              <a:t>1994 reform was connected with </a:t>
            </a:r>
            <a:r>
              <a:rPr lang="en-US" b="1" dirty="0"/>
              <a:t>making the RMB convertible for current account transactions</a:t>
            </a:r>
          </a:p>
          <a:p>
            <a:r>
              <a:rPr lang="en-US" dirty="0">
                <a:solidFill>
                  <a:srgbClr val="FF0000"/>
                </a:solidFill>
              </a:rPr>
              <a:t>Yeah, I know, the balance of payments stuff is back!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</a:p>
        </p:txBody>
      </p:sp>
    </p:spTree>
    <p:extLst>
      <p:ext uri="{BB962C8B-B14F-4D97-AF65-F5344CB8AC3E}">
        <p14:creationId xmlns:p14="http://schemas.microsoft.com/office/powerpoint/2010/main" val="3719070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cs-CZ" dirty="0"/>
              <a:t> </a:t>
            </a:r>
            <a:r>
              <a:rPr lang="en-US" dirty="0"/>
              <a:t>1994 reform was connected with </a:t>
            </a:r>
            <a:r>
              <a:rPr lang="en-US" b="1" dirty="0"/>
              <a:t>making the RMB convertible for current account transactions</a:t>
            </a:r>
          </a:p>
          <a:p>
            <a:r>
              <a:rPr lang="en-US" dirty="0"/>
              <a:t>&gt; </a:t>
            </a:r>
            <a:r>
              <a:rPr lang="en-US" b="1" dirty="0"/>
              <a:t>every FTC could access foreign exchange whenever they wished</a:t>
            </a:r>
            <a:r>
              <a:rPr lang="en-US" dirty="0"/>
              <a:t>, with no regulation – if it was for trade</a:t>
            </a:r>
          </a:p>
          <a:p>
            <a:r>
              <a:rPr lang="en-US" b="1" dirty="0">
                <a:solidFill>
                  <a:srgbClr val="FF0000"/>
                </a:solidFill>
              </a:rPr>
              <a:t>= liberalization</a:t>
            </a:r>
          </a:p>
        </p:txBody>
      </p:sp>
    </p:spTree>
    <p:extLst>
      <p:ext uri="{BB962C8B-B14F-4D97-AF65-F5344CB8AC3E}">
        <p14:creationId xmlns:p14="http://schemas.microsoft.com/office/powerpoint/2010/main" val="13479654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cs-CZ" dirty="0"/>
              <a:t> </a:t>
            </a:r>
            <a:r>
              <a:rPr lang="en-US" dirty="0"/>
              <a:t>1994 reform was connected with </a:t>
            </a:r>
            <a:r>
              <a:rPr lang="en-US" b="1" dirty="0"/>
              <a:t>making the RMB convertible for current account transactions</a:t>
            </a:r>
          </a:p>
          <a:p>
            <a:r>
              <a:rPr lang="en-US" dirty="0"/>
              <a:t>&gt; </a:t>
            </a:r>
            <a:r>
              <a:rPr lang="en-US" b="1" dirty="0"/>
              <a:t>every FTC could access foreign exchange whenever they wished</a:t>
            </a:r>
            <a:r>
              <a:rPr lang="en-US" dirty="0"/>
              <a:t>, with no regulation – if it was for trade</a:t>
            </a:r>
          </a:p>
          <a:p>
            <a:r>
              <a:rPr lang="en-US" b="1" dirty="0"/>
              <a:t>= liberalization</a:t>
            </a:r>
          </a:p>
          <a:p>
            <a:r>
              <a:rPr lang="en-US" b="1" dirty="0"/>
              <a:t>Plans to also abolish capital controls </a:t>
            </a:r>
            <a:r>
              <a:rPr lang="en-US" dirty="0"/>
              <a:t>= to make the RMB convertible for financial account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12355364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cs-CZ" dirty="0"/>
              <a:t> </a:t>
            </a:r>
            <a:r>
              <a:rPr lang="en-US" dirty="0"/>
              <a:t>1994 reform was connected with </a:t>
            </a:r>
            <a:r>
              <a:rPr lang="en-US" b="1" dirty="0"/>
              <a:t>making the RMB convertible for current account transactions</a:t>
            </a:r>
          </a:p>
          <a:p>
            <a:r>
              <a:rPr lang="en-US" dirty="0"/>
              <a:t>&gt; </a:t>
            </a:r>
            <a:r>
              <a:rPr lang="en-US" b="1" dirty="0"/>
              <a:t>every FTC could access foreign exchange whenever they wished</a:t>
            </a:r>
            <a:r>
              <a:rPr lang="en-US" dirty="0"/>
              <a:t>, with no regulation – if it was for trade</a:t>
            </a:r>
          </a:p>
          <a:p>
            <a:r>
              <a:rPr lang="en-US" b="1" dirty="0"/>
              <a:t>= liberalization</a:t>
            </a:r>
          </a:p>
          <a:p>
            <a:r>
              <a:rPr lang="en-US" b="1" dirty="0"/>
              <a:t>Plans to also abolish capital controls </a:t>
            </a:r>
            <a:r>
              <a:rPr lang="en-US" dirty="0"/>
              <a:t>= to make the RMB convertible for financial account transactions</a:t>
            </a:r>
          </a:p>
          <a:p>
            <a:r>
              <a:rPr lang="en-US" dirty="0"/>
              <a:t>Abandoned because of the </a:t>
            </a:r>
            <a:r>
              <a:rPr lang="en-US" b="1" dirty="0"/>
              <a:t>1997 Asian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411673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</p:txBody>
      </p:sp>
    </p:spTree>
    <p:extLst>
      <p:ext uri="{BB962C8B-B14F-4D97-AF65-F5344CB8AC3E}">
        <p14:creationId xmlns:p14="http://schemas.microsoft.com/office/powerpoint/2010/main" val="2366370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319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economic zones adjacent to HK and TW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80694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economic zones adjacent to HK and TW</a:t>
            </a:r>
            <a:endParaRPr lang="cs-CZ" b="1" dirty="0"/>
          </a:p>
          <a:p>
            <a:r>
              <a:rPr lang="en-US" dirty="0"/>
              <a:t>The largest and most important one – </a:t>
            </a:r>
            <a:r>
              <a:rPr lang="en-US" b="1" dirty="0"/>
              <a:t>Shenzhen </a:t>
            </a:r>
            <a:r>
              <a:rPr lang="en-US" dirty="0"/>
              <a:t>– right next to Honk</a:t>
            </a:r>
            <a:r>
              <a:rPr lang="cs-CZ" dirty="0"/>
              <a:t> Kong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91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BB4EC-8856-4F8E-A8FC-382EECEC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DC7A880-E29B-48AD-992F-C2947CEE3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1" y="169776"/>
            <a:ext cx="6958160" cy="6134778"/>
          </a:xfrm>
        </p:spPr>
      </p:pic>
    </p:spTree>
    <p:extLst>
      <p:ext uri="{BB962C8B-B14F-4D97-AF65-F5344CB8AC3E}">
        <p14:creationId xmlns:p14="http://schemas.microsoft.com/office/powerpoint/2010/main" val="17423317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A45B9-E0E7-47CF-A567-6A280A37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obloha, tráva, den&#10;&#10;Popis byl vytvořen automaticky">
            <a:extLst>
              <a:ext uri="{FF2B5EF4-FFF2-40B4-BE49-F238E27FC236}">
                <a16:creationId xmlns:a16="http://schemas.microsoft.com/office/drawing/2014/main" id="{AD1470A0-FB5D-4D96-8FF5-7C444605D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06" y="1931950"/>
            <a:ext cx="6876188" cy="4351338"/>
          </a:xfrm>
        </p:spPr>
      </p:pic>
    </p:spTree>
    <p:extLst>
      <p:ext uri="{BB962C8B-B14F-4D97-AF65-F5344CB8AC3E}">
        <p14:creationId xmlns:p14="http://schemas.microsoft.com/office/powerpoint/2010/main" val="30309783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72AB1-43B0-49CF-B713-929E2872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obloha, strom, město&#10;&#10;Popis byl vytvořen automaticky">
            <a:extLst>
              <a:ext uri="{FF2B5EF4-FFF2-40B4-BE49-F238E27FC236}">
                <a16:creationId xmlns:a16="http://schemas.microsoft.com/office/drawing/2014/main" id="{2E5C1FE5-6CFA-40FE-9D49-B0470E314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95321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1270627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economic zones adjacent to HK and TW</a:t>
            </a:r>
            <a:endParaRPr lang="cs-CZ" b="1" dirty="0"/>
          </a:p>
          <a:p>
            <a:r>
              <a:rPr lang="en-US" dirty="0"/>
              <a:t>The largest and most important one – </a:t>
            </a:r>
            <a:r>
              <a:rPr lang="en-US" b="1" dirty="0"/>
              <a:t>Shenzhen </a:t>
            </a:r>
            <a:r>
              <a:rPr lang="en-US" dirty="0"/>
              <a:t>– right next to Honk</a:t>
            </a:r>
            <a:r>
              <a:rPr lang="cs-CZ" dirty="0"/>
              <a:t> Kong</a:t>
            </a:r>
            <a:endParaRPr lang="en-US" dirty="0"/>
          </a:p>
          <a:p>
            <a:r>
              <a:rPr lang="en-US" b="1" dirty="0"/>
              <a:t>FDI</a:t>
            </a:r>
            <a:r>
              <a:rPr lang="cs-CZ" dirty="0"/>
              <a:t> </a:t>
            </a:r>
            <a:r>
              <a:rPr lang="en-US" dirty="0"/>
              <a:t>was allowed in these zones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4946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economic zones adjacent to HK and TW</a:t>
            </a:r>
            <a:endParaRPr lang="cs-CZ" b="1" dirty="0"/>
          </a:p>
          <a:p>
            <a:r>
              <a:rPr lang="en-US" dirty="0"/>
              <a:t>The largest and most important one – </a:t>
            </a:r>
            <a:r>
              <a:rPr lang="en-US" b="1" dirty="0"/>
              <a:t>Shenzhen </a:t>
            </a:r>
            <a:r>
              <a:rPr lang="en-US" dirty="0"/>
              <a:t>– right next to Honk</a:t>
            </a:r>
            <a:r>
              <a:rPr lang="cs-CZ" dirty="0"/>
              <a:t> Kong</a:t>
            </a:r>
            <a:endParaRPr lang="en-US" dirty="0"/>
          </a:p>
          <a:p>
            <a:r>
              <a:rPr lang="en-US" b="1" dirty="0"/>
              <a:t>FDI</a:t>
            </a:r>
            <a:r>
              <a:rPr lang="cs-CZ" dirty="0"/>
              <a:t> </a:t>
            </a:r>
            <a:r>
              <a:rPr lang="en-US" dirty="0"/>
              <a:t>was allowed in these zones</a:t>
            </a:r>
            <a:endParaRPr lang="cs-CZ" dirty="0"/>
          </a:p>
          <a:p>
            <a:r>
              <a:rPr lang="en-US" dirty="0"/>
              <a:t>Most importantly – </a:t>
            </a:r>
            <a:r>
              <a:rPr lang="en-US" b="1" dirty="0"/>
              <a:t>foreign companies could bring goods in and out duty free, with no tariffs or taxes or FTC middlemen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05785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Special economic zones adjacent to HK and TW</a:t>
            </a:r>
            <a:endParaRPr lang="cs-CZ" b="1" dirty="0"/>
          </a:p>
          <a:p>
            <a:r>
              <a:rPr lang="en-US" dirty="0"/>
              <a:t>The largest and most important one – </a:t>
            </a:r>
            <a:r>
              <a:rPr lang="en-US" b="1" dirty="0"/>
              <a:t>Shenzhen </a:t>
            </a:r>
            <a:r>
              <a:rPr lang="en-US" dirty="0"/>
              <a:t>– right next to Honk</a:t>
            </a:r>
            <a:r>
              <a:rPr lang="cs-CZ" dirty="0"/>
              <a:t> Kong</a:t>
            </a:r>
            <a:endParaRPr lang="en-US" dirty="0"/>
          </a:p>
          <a:p>
            <a:r>
              <a:rPr lang="en-US" b="1" dirty="0"/>
              <a:t>FDI</a:t>
            </a:r>
            <a:r>
              <a:rPr lang="cs-CZ" dirty="0"/>
              <a:t> </a:t>
            </a:r>
            <a:r>
              <a:rPr lang="en-US" dirty="0"/>
              <a:t>was allowed in these zones</a:t>
            </a:r>
            <a:endParaRPr lang="cs-CZ" dirty="0"/>
          </a:p>
          <a:p>
            <a:r>
              <a:rPr lang="en-US" dirty="0"/>
              <a:t>Most importantly – </a:t>
            </a:r>
            <a:r>
              <a:rPr lang="en-US" b="1" dirty="0"/>
              <a:t>foreign companies could bring goods in and out duty free, with no tariffs or taxes or FTC middlemen</a:t>
            </a:r>
            <a:endParaRPr lang="cs-CZ" b="1" dirty="0"/>
          </a:p>
          <a:p>
            <a:r>
              <a:rPr lang="en-US" dirty="0"/>
              <a:t>&gt; they could operate outside the confines of the heavily regulated „ordinary trade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708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Processing of products </a:t>
            </a:r>
            <a:r>
              <a:rPr lang="en-US" dirty="0"/>
              <a:t>– Chinese companies, including small TVEs, did simple, labor</a:t>
            </a:r>
            <a:r>
              <a:rPr lang="cs-CZ" dirty="0"/>
              <a:t>-</a:t>
            </a:r>
            <a:r>
              <a:rPr lang="en-US" dirty="0"/>
              <a:t>intensive tasks</a:t>
            </a:r>
            <a:r>
              <a:rPr lang="cs-CZ" dirty="0"/>
              <a:t> </a:t>
            </a:r>
            <a:r>
              <a:rPr lang="en-US" dirty="0"/>
              <a:t>for foreign companies</a:t>
            </a:r>
          </a:p>
          <a:p>
            <a:r>
              <a:rPr lang="en-US" dirty="0"/>
              <a:t>The products were then </a:t>
            </a:r>
            <a:r>
              <a:rPr lang="en-US" b="1" dirty="0"/>
              <a:t>re-exported</a:t>
            </a:r>
          </a:p>
        </p:txBody>
      </p:sp>
    </p:spTree>
    <p:extLst>
      <p:ext uri="{BB962C8B-B14F-4D97-AF65-F5344CB8AC3E}">
        <p14:creationId xmlns:p14="http://schemas.microsoft.com/office/powerpoint/2010/main" val="396807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  <a:p>
            <a:r>
              <a:rPr lang="en-US" dirty="0"/>
              <a:t>8) Name some important partner countries and explain why they may be important for China.</a:t>
            </a:r>
          </a:p>
        </p:txBody>
      </p:sp>
    </p:spTree>
    <p:extLst>
      <p:ext uri="{BB962C8B-B14F-4D97-AF65-F5344CB8AC3E}">
        <p14:creationId xmlns:p14="http://schemas.microsoft.com/office/powerpoint/2010/main" val="3477973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 necessarily connected to investment</a:t>
            </a:r>
            <a:r>
              <a:rPr lang="cs-CZ" b="1" dirty="0"/>
              <a:t>!</a:t>
            </a:r>
          </a:p>
          <a:p>
            <a:r>
              <a:rPr lang="cs-CZ" dirty="0"/>
              <a:t>- </a:t>
            </a:r>
            <a:r>
              <a:rPr lang="en-US" dirty="0"/>
              <a:t>in principle, the foreign company could just send its inputs to China and than take the final product back</a:t>
            </a:r>
          </a:p>
        </p:txBody>
      </p:sp>
    </p:spTree>
    <p:extLst>
      <p:ext uri="{BB962C8B-B14F-4D97-AF65-F5344CB8AC3E}">
        <p14:creationId xmlns:p14="http://schemas.microsoft.com/office/powerpoint/2010/main" val="33498429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 necessarily connected to investment</a:t>
            </a:r>
            <a:r>
              <a:rPr lang="cs-CZ" b="1" dirty="0"/>
              <a:t>! </a:t>
            </a:r>
          </a:p>
          <a:p>
            <a:r>
              <a:rPr lang="cs-CZ" dirty="0"/>
              <a:t>- </a:t>
            </a:r>
            <a:r>
              <a:rPr lang="en-US" dirty="0"/>
              <a:t>in principle, the foreign company could just send its inputs to China and than take the final product back</a:t>
            </a:r>
          </a:p>
          <a:p>
            <a:r>
              <a:rPr lang="en-US" dirty="0"/>
              <a:t>In mid-1980s, </a:t>
            </a:r>
            <a:r>
              <a:rPr lang="en-US" b="1" dirty="0"/>
              <a:t>this „export processing“ expanded out of the special zones into the entire coastal region of China</a:t>
            </a:r>
            <a:endParaRPr lang="cs-CZ" b="1" dirty="0"/>
          </a:p>
          <a:p>
            <a:r>
              <a:rPr lang="en-US" dirty="0"/>
              <a:t>= small private companies and TVEs could take part in its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9961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05B51-67A7-44DB-8586-915F36CD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E9922-331E-4241-A584-C9E2E17B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Not necessarily connected to investment</a:t>
            </a:r>
            <a:r>
              <a:rPr lang="cs-CZ" b="1" dirty="0"/>
              <a:t>!</a:t>
            </a:r>
          </a:p>
          <a:p>
            <a:r>
              <a:rPr lang="cs-CZ" dirty="0"/>
              <a:t>- </a:t>
            </a:r>
            <a:r>
              <a:rPr lang="en-US" dirty="0"/>
              <a:t>in principle, the foreign company could just send its inputs to China and than take the final product back</a:t>
            </a:r>
          </a:p>
          <a:p>
            <a:r>
              <a:rPr lang="en-US" dirty="0"/>
              <a:t>In mid-1980s, </a:t>
            </a:r>
            <a:r>
              <a:rPr lang="en-US" b="1" dirty="0"/>
              <a:t>this „export processing“ expanded out of the special zones into the entire coastal region of China</a:t>
            </a:r>
            <a:endParaRPr lang="cs-CZ" b="1" dirty="0"/>
          </a:p>
          <a:p>
            <a:r>
              <a:rPr lang="en-US" dirty="0"/>
              <a:t>= small private companies and TVEs could take part in its</a:t>
            </a:r>
          </a:p>
          <a:p>
            <a:endParaRPr lang="cs-CZ" dirty="0"/>
          </a:p>
          <a:p>
            <a:r>
              <a:rPr lang="en-US" b="1" dirty="0"/>
              <a:t>FDI itself was not allowed outside the special zones</a:t>
            </a:r>
          </a:p>
        </p:txBody>
      </p:sp>
    </p:spTree>
    <p:extLst>
      <p:ext uri="{BB962C8B-B14F-4D97-AF65-F5344CB8AC3E}">
        <p14:creationId xmlns:p14="http://schemas.microsoft.com/office/powerpoint/2010/main" val="29270635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E2479-AEC1-4C5C-9FDB-4A199FFC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692592C-DAB7-43AA-A53E-7F3CA4D9E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2" y="930132"/>
            <a:ext cx="4460103" cy="5395687"/>
          </a:xfrm>
        </p:spPr>
      </p:pic>
    </p:spTree>
    <p:extLst>
      <p:ext uri="{BB962C8B-B14F-4D97-AF65-F5344CB8AC3E}">
        <p14:creationId xmlns:p14="http://schemas.microsoft.com/office/powerpoint/2010/main" val="19387595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BFA25-FEF4-4D04-B136-39BB78E5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emerged was a </a:t>
            </a:r>
            <a:r>
              <a:rPr lang="en-US" b="1" dirty="0"/>
              <a:t>triangular pattern of trade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4330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BFA25-FEF4-4D04-B136-39BB78E5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emerged was a </a:t>
            </a:r>
            <a:r>
              <a:rPr lang="en-US" b="1" dirty="0"/>
              <a:t>triangular pattern of trade</a:t>
            </a:r>
          </a:p>
          <a:p>
            <a:r>
              <a:rPr lang="en-US" dirty="0"/>
              <a:t>= China </a:t>
            </a:r>
            <a:r>
              <a:rPr lang="en-US" b="1" dirty="0"/>
              <a:t>imports inputs from HK, Taiwan, South Korea or Japan</a:t>
            </a:r>
          </a:p>
          <a:p>
            <a:r>
              <a:rPr lang="en-US" dirty="0"/>
              <a:t>These inputs are finished and then exported – to the US or the 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9382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BFA25-FEF4-4D04-B136-39BB78E5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emerged was a </a:t>
            </a:r>
            <a:r>
              <a:rPr lang="en-US" b="1" dirty="0"/>
              <a:t>triangular pattern of trade</a:t>
            </a:r>
          </a:p>
          <a:p>
            <a:r>
              <a:rPr lang="en-US" dirty="0"/>
              <a:t>= China </a:t>
            </a:r>
            <a:r>
              <a:rPr lang="en-US" b="1" dirty="0"/>
              <a:t>imports inputs from HK, Taiwan, South Korea or Japan</a:t>
            </a:r>
          </a:p>
          <a:p>
            <a:r>
              <a:rPr lang="en-US" dirty="0"/>
              <a:t>These inputs are finished and then exported – to the US or the EU</a:t>
            </a:r>
          </a:p>
          <a:p>
            <a:endParaRPr lang="cs-CZ" dirty="0"/>
          </a:p>
          <a:p>
            <a:r>
              <a:rPr lang="en-US" dirty="0"/>
              <a:t>Trade </a:t>
            </a:r>
            <a:r>
              <a:rPr lang="en-US" b="1" dirty="0"/>
              <a:t>surplus</a:t>
            </a:r>
            <a:r>
              <a:rPr lang="en-US" dirty="0"/>
              <a:t> with Western countries, trade </a:t>
            </a:r>
            <a:r>
              <a:rPr lang="en-US" b="1" dirty="0"/>
              <a:t>deficit</a:t>
            </a:r>
            <a:r>
              <a:rPr lang="en-US" dirty="0"/>
              <a:t> with small highly developed Asian states!</a:t>
            </a:r>
          </a:p>
        </p:txBody>
      </p:sp>
    </p:spTree>
    <p:extLst>
      <p:ext uri="{BB962C8B-B14F-4D97-AF65-F5344CB8AC3E}">
        <p14:creationId xmlns:p14="http://schemas.microsoft.com/office/powerpoint/2010/main" val="32231609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processing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BFA25-FEF4-4D04-B136-39BB78E5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emerged was a </a:t>
            </a:r>
            <a:r>
              <a:rPr lang="en-US" b="1" dirty="0"/>
              <a:t>triangular pattern of trade</a:t>
            </a:r>
          </a:p>
          <a:p>
            <a:r>
              <a:rPr lang="en-US" dirty="0"/>
              <a:t>= China </a:t>
            </a:r>
            <a:r>
              <a:rPr lang="en-US" b="1" dirty="0"/>
              <a:t>imports inputs from HK, Taiwan, South Korea or Japan</a:t>
            </a:r>
          </a:p>
          <a:p>
            <a:r>
              <a:rPr lang="en-US" dirty="0"/>
              <a:t>These inputs are finished and then exported – to the US or the EU</a:t>
            </a:r>
          </a:p>
          <a:p>
            <a:endParaRPr lang="cs-CZ" dirty="0"/>
          </a:p>
          <a:p>
            <a:r>
              <a:rPr lang="en-US" dirty="0"/>
              <a:t>Trade </a:t>
            </a:r>
            <a:r>
              <a:rPr lang="en-US" b="1" dirty="0"/>
              <a:t>surplus</a:t>
            </a:r>
            <a:r>
              <a:rPr lang="en-US" dirty="0"/>
              <a:t> with Western countries, trade </a:t>
            </a:r>
            <a:r>
              <a:rPr lang="en-US" b="1" dirty="0"/>
              <a:t>deficit</a:t>
            </a:r>
            <a:r>
              <a:rPr lang="en-US" dirty="0"/>
              <a:t> with small highly developed Asian states!</a:t>
            </a:r>
          </a:p>
          <a:p>
            <a:endParaRPr lang="en-US" dirty="0"/>
          </a:p>
          <a:p>
            <a:r>
              <a:rPr lang="en-US" dirty="0"/>
              <a:t>Survives to this day, even though the specifics have changed!</a:t>
            </a:r>
          </a:p>
        </p:txBody>
      </p:sp>
    </p:spTree>
    <p:extLst>
      <p:ext uri="{BB962C8B-B14F-4D97-AF65-F5344CB8AC3E}">
        <p14:creationId xmlns:p14="http://schemas.microsoft.com/office/powerpoint/2010/main" val="28981085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1ACFD-74EA-4161-8059-3DA33EBB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trade</a:t>
            </a:r>
          </a:p>
        </p:txBody>
      </p:sp>
      <p:pic>
        <p:nvPicPr>
          <p:cNvPr id="13" name="Zástupný obsah 12" descr="Obsah obrázku stůl&#10;&#10;Popis byl vytvořen automaticky">
            <a:extLst>
              <a:ext uri="{FF2B5EF4-FFF2-40B4-BE49-F238E27FC236}">
                <a16:creationId xmlns:a16="http://schemas.microsoft.com/office/drawing/2014/main" id="{C6658A1A-AE03-4A20-B5EB-A389F4974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59" y="1850066"/>
            <a:ext cx="6563442" cy="4486872"/>
          </a:xfrm>
        </p:spPr>
      </p:pic>
    </p:spTree>
    <p:extLst>
      <p:ext uri="{BB962C8B-B14F-4D97-AF65-F5344CB8AC3E}">
        <p14:creationId xmlns:p14="http://schemas.microsoft.com/office/powerpoint/2010/main" val="31664479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81C26-5CA0-4CC6-9966-A193C686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trade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77BD7D46-84D2-46CC-98EE-891715015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12" y="2062716"/>
            <a:ext cx="8268379" cy="4076462"/>
          </a:xfrm>
        </p:spPr>
      </p:pic>
    </p:spTree>
    <p:extLst>
      <p:ext uri="{BB962C8B-B14F-4D97-AF65-F5344CB8AC3E}">
        <p14:creationId xmlns:p14="http://schemas.microsoft.com/office/powerpoint/2010/main" val="2589287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4772</Words>
  <Application>Microsoft Office PowerPoint</Application>
  <PresentationFormat>Širokoúhlá obrazovka</PresentationFormat>
  <Paragraphs>525</Paragraphs>
  <Slides>166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166</vt:i4>
      </vt:variant>
    </vt:vector>
  </HeadingPairs>
  <TitlesOfParts>
    <vt:vector size="170" baseType="lpstr">
      <vt:lpstr>Arial</vt:lpstr>
      <vt:lpstr>Calibri</vt:lpstr>
      <vt:lpstr>Calibri Light</vt:lpstr>
      <vt:lpstr>Motiv Office</vt:lpstr>
      <vt:lpstr>China in the World Economy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Today</vt:lpstr>
      <vt:lpstr>BRI in European Union member states</vt:lpstr>
      <vt:lpstr>Prezentace aplikace PowerPoint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The BRI in Europe</vt:lpstr>
      <vt:lpstr>The BRI in Europe</vt:lpstr>
      <vt:lpstr>The BRI in Europe</vt:lpstr>
      <vt:lpstr>China‘s opening revisited</vt:lpstr>
      <vt:lpstr>China‘s opening revisited</vt:lpstr>
      <vt:lpstr>China‘s opening revisited</vt:lpstr>
      <vt:lpstr>China‘s opening revisited</vt:lpstr>
      <vt:lpstr>China‘s opening revisited</vt:lpstr>
      <vt:lpstr>China‘s opening revisited</vt:lpstr>
      <vt:lpstr>China‘s opening revisited</vt:lpstr>
      <vt:lpstr>China‘s opening revisited</vt:lpstr>
      <vt:lpstr>China‘s opening revisited</vt:lpstr>
      <vt:lpstr>Ordinary trade</vt:lpstr>
      <vt:lpstr>Ordinary trade</vt:lpstr>
      <vt:lpstr>Ordinary trade</vt:lpstr>
      <vt:lpstr>Prezentace aplikace PowerPoint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Ordinary trade</vt:lpstr>
      <vt:lpstr>USD to RMB</vt:lpstr>
      <vt:lpstr>Ordinary trade</vt:lpstr>
      <vt:lpstr>Ordinary trade</vt:lpstr>
      <vt:lpstr>Ordinary trade</vt:lpstr>
      <vt:lpstr>RMB to UDS</vt:lpstr>
      <vt:lpstr>Ordinary trade</vt:lpstr>
      <vt:lpstr>Prezentace aplikace PowerPoint</vt:lpstr>
      <vt:lpstr>USD to RMB</vt:lpstr>
      <vt:lpstr>Ordinary trade</vt:lpstr>
      <vt:lpstr>Ordinary trade</vt:lpstr>
      <vt:lpstr>Ordinary trade</vt:lpstr>
      <vt:lpstr>Ordinary trade</vt:lpstr>
      <vt:lpstr>USD to RMB</vt:lpstr>
      <vt:lpstr>Ordinary trade</vt:lpstr>
      <vt:lpstr>Ordinary trade</vt:lpstr>
      <vt:lpstr>Real appreciation / depreciation</vt:lpstr>
      <vt:lpstr>Real appreciation / depreciation</vt:lpstr>
      <vt:lpstr>Prezentace aplikace PowerPoint</vt:lpstr>
      <vt:lpstr>USD to RMB</vt:lpstr>
      <vt:lpstr>Ordinary trade</vt:lpstr>
      <vt:lpstr>Prezentace aplikace PowerPoint</vt:lpstr>
      <vt:lpstr>Ordinary trade</vt:lpstr>
      <vt:lpstr>Ordinary trade</vt:lpstr>
      <vt:lpstr>Ordinary trade</vt:lpstr>
      <vt:lpstr>Ordinary trade</vt:lpstr>
      <vt:lpstr>Export processing</vt:lpstr>
      <vt:lpstr>Export processing</vt:lpstr>
      <vt:lpstr>Export processing</vt:lpstr>
      <vt:lpstr>Prezentace aplikace PowerPoint</vt:lpstr>
      <vt:lpstr>Prezentace aplikace PowerPoint</vt:lpstr>
      <vt:lpstr>Prezentace aplikace PowerPoint</vt:lpstr>
      <vt:lpstr>Export processing</vt:lpstr>
      <vt:lpstr>Export processing</vt:lpstr>
      <vt:lpstr>Export processing</vt:lpstr>
      <vt:lpstr>Export processing</vt:lpstr>
      <vt:lpstr>Export processing</vt:lpstr>
      <vt:lpstr>Export processing</vt:lpstr>
      <vt:lpstr>Export processing</vt:lpstr>
      <vt:lpstr>Prezentace aplikace PowerPoint</vt:lpstr>
      <vt:lpstr>Export processing</vt:lpstr>
      <vt:lpstr>Export processing</vt:lpstr>
      <vt:lpstr>Export processing</vt:lpstr>
      <vt:lpstr>Export processing</vt:lpstr>
      <vt:lpstr>Triangular trade</vt:lpstr>
      <vt:lpstr>Triangular trade</vt:lpstr>
      <vt:lpstr>Imports</vt:lpstr>
      <vt:lpstr>Imports</vt:lpstr>
      <vt:lpstr>Imports</vt:lpstr>
      <vt:lpstr>Imports</vt:lpstr>
      <vt:lpstr>Geographical shifts</vt:lpstr>
      <vt:lpstr>Geographical shifts</vt:lpstr>
      <vt:lpstr>Geographical shifts</vt:lpstr>
      <vt:lpstr>Prezentace aplikace PowerPoint</vt:lpstr>
      <vt:lpstr>Prezentace aplikace PowerPoint</vt:lpstr>
      <vt:lpstr>Geographical shifts</vt:lpstr>
      <vt:lpstr>Prezentace aplikace PowerPoint</vt:lpstr>
      <vt:lpstr>Prezentace aplikace PowerPoint</vt:lpstr>
      <vt:lpstr>Geographical shifts</vt:lpstr>
      <vt:lpstr>Geographical shifts</vt:lpstr>
      <vt:lpstr>Prezentace aplikace PowerPoint</vt:lpstr>
      <vt:lpstr>Prezentace aplikace PowerPoint</vt:lpstr>
      <vt:lpstr>Prezentace aplikace PowerPoint</vt:lpstr>
      <vt:lpstr>Geographical shifts</vt:lpstr>
      <vt:lpstr>Geographical shifts</vt:lpstr>
      <vt:lpstr>Geographical shifts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Prezentace aplikace PowerPoint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direct investment</vt:lpstr>
      <vt:lpstr>Foreign exchange reserves</vt:lpstr>
      <vt:lpstr>Foreign direct investment</vt:lpstr>
      <vt:lpstr>Foreign direct investment</vt:lpstr>
      <vt:lpstr>Prezentace aplikace PowerPoint</vt:lpstr>
      <vt:lpstr>Prezentace aplikace PowerPoint</vt:lpstr>
      <vt:lpstr>Foreign direct investment</vt:lpstr>
      <vt:lpstr>Ordinary trade and export processing</vt:lpstr>
      <vt:lpstr>Ordinary trade and export processing</vt:lpstr>
      <vt:lpstr>Ordinary trade and export processing</vt:lpstr>
      <vt:lpstr>Prezentace aplikace PowerPoint</vt:lpstr>
      <vt:lpstr>Ordinary trade and export processing</vt:lpstr>
      <vt:lpstr>Ordinary trade and export processing</vt:lpstr>
      <vt:lpstr>Return to industrial policy</vt:lpstr>
      <vt:lpstr>Return to industrial policy</vt:lpstr>
      <vt:lpstr>Outgoing Chinese FDI</vt:lpstr>
      <vt:lpstr>Outgoing Chinese FDI</vt:lpstr>
      <vt:lpstr>Outgoing Chinese FDI</vt:lpstr>
      <vt:lpstr>Outgoing Chinese FDI</vt:lpstr>
      <vt:lpstr>Outgoing Chinese FDI</vt:lpstr>
      <vt:lpstr>Outgoing Chinese FDI</vt:lpstr>
      <vt:lpstr>Outgoing Chinese FDI</vt:lpstr>
      <vt:lpstr>FDI</vt:lpstr>
      <vt:lpstr>Portfolio investment</vt:lpstr>
      <vt:lpstr>Portfolio investment</vt:lpstr>
      <vt:lpstr>Portfolio investment</vt:lpstr>
      <vt:lpstr>All other = speculative flows</vt:lpstr>
      <vt:lpstr>Foreign exchange reserves</vt:lpstr>
      <vt:lpstr>One final graph</vt:lpstr>
      <vt:lpstr>Next time - seminar</vt:lpstr>
      <vt:lpstr>Final essay</vt:lpstr>
      <vt:lpstr>Looking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World Economy</dc:title>
  <dc:creator>Petr Svatoň</dc:creator>
  <cp:lastModifiedBy>Petr Svatoň</cp:lastModifiedBy>
  <cp:revision>19</cp:revision>
  <dcterms:created xsi:type="dcterms:W3CDTF">2021-11-22T15:11:30Z</dcterms:created>
  <dcterms:modified xsi:type="dcterms:W3CDTF">2021-11-30T21:07:56Z</dcterms:modified>
</cp:coreProperties>
</file>