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07" r:id="rId3"/>
    <p:sldId id="257" r:id="rId4"/>
    <p:sldId id="659" r:id="rId5"/>
    <p:sldId id="660" r:id="rId6"/>
    <p:sldId id="662" r:id="rId7"/>
    <p:sldId id="661" r:id="rId8"/>
    <p:sldId id="258" r:id="rId9"/>
    <p:sldId id="663" r:id="rId10"/>
    <p:sldId id="664" r:id="rId11"/>
    <p:sldId id="665" r:id="rId12"/>
    <p:sldId id="600" r:id="rId13"/>
    <p:sldId id="655" r:id="rId14"/>
    <p:sldId id="666" r:id="rId15"/>
    <p:sldId id="259" r:id="rId16"/>
    <p:sldId id="601" r:id="rId17"/>
    <p:sldId id="667" r:id="rId18"/>
    <p:sldId id="668" r:id="rId19"/>
    <p:sldId id="512" r:id="rId20"/>
    <p:sldId id="595" r:id="rId21"/>
    <p:sldId id="597" r:id="rId22"/>
    <p:sldId id="669" r:id="rId23"/>
    <p:sldId id="598" r:id="rId24"/>
    <p:sldId id="602" r:id="rId25"/>
    <p:sldId id="605" r:id="rId26"/>
    <p:sldId id="604" r:id="rId27"/>
    <p:sldId id="606" r:id="rId28"/>
    <p:sldId id="603" r:id="rId29"/>
    <p:sldId id="670" r:id="rId30"/>
    <p:sldId id="671" r:id="rId31"/>
    <p:sldId id="672" r:id="rId32"/>
    <p:sldId id="608" r:id="rId33"/>
    <p:sldId id="673" r:id="rId34"/>
    <p:sldId id="674" r:id="rId35"/>
    <p:sldId id="675" r:id="rId36"/>
    <p:sldId id="609" r:id="rId37"/>
    <p:sldId id="611" r:id="rId38"/>
    <p:sldId id="610" r:id="rId39"/>
    <p:sldId id="509" r:id="rId40"/>
    <p:sldId id="613" r:id="rId41"/>
    <p:sldId id="614" r:id="rId42"/>
    <p:sldId id="676" r:id="rId43"/>
    <p:sldId id="677" r:id="rId44"/>
    <p:sldId id="678" r:id="rId45"/>
    <p:sldId id="680" r:id="rId46"/>
    <p:sldId id="679" r:id="rId47"/>
    <p:sldId id="684" r:id="rId48"/>
    <p:sldId id="615" r:id="rId49"/>
    <p:sldId id="681" r:id="rId50"/>
    <p:sldId id="612" r:id="rId51"/>
    <p:sldId id="682" r:id="rId52"/>
    <p:sldId id="685" r:id="rId53"/>
    <p:sldId id="616" r:id="rId54"/>
    <p:sldId id="686" r:id="rId55"/>
    <p:sldId id="687" r:id="rId56"/>
    <p:sldId id="688" r:id="rId57"/>
    <p:sldId id="690" r:id="rId58"/>
    <p:sldId id="617" r:id="rId59"/>
    <p:sldId id="691" r:id="rId60"/>
    <p:sldId id="618" r:id="rId61"/>
    <p:sldId id="692" r:id="rId62"/>
    <p:sldId id="619" r:id="rId63"/>
    <p:sldId id="694" r:id="rId64"/>
    <p:sldId id="620" r:id="rId65"/>
    <p:sldId id="695" r:id="rId66"/>
    <p:sldId id="696" r:id="rId67"/>
    <p:sldId id="697" r:id="rId68"/>
    <p:sldId id="361" r:id="rId69"/>
    <p:sldId id="700" r:id="rId70"/>
    <p:sldId id="656" r:id="rId71"/>
    <p:sldId id="698" r:id="rId72"/>
    <p:sldId id="699" r:id="rId73"/>
    <p:sldId id="362" r:id="rId74"/>
    <p:sldId id="701" r:id="rId75"/>
    <p:sldId id="621" r:id="rId76"/>
    <p:sldId id="622" r:id="rId77"/>
    <p:sldId id="702" r:id="rId78"/>
    <p:sldId id="623" r:id="rId79"/>
    <p:sldId id="703" r:id="rId80"/>
    <p:sldId id="704" r:id="rId81"/>
    <p:sldId id="624" r:id="rId82"/>
    <p:sldId id="705" r:id="rId83"/>
    <p:sldId id="706" r:id="rId84"/>
    <p:sldId id="707" r:id="rId85"/>
    <p:sldId id="625" r:id="rId86"/>
    <p:sldId id="708" r:id="rId87"/>
    <p:sldId id="709" r:id="rId88"/>
    <p:sldId id="710" r:id="rId89"/>
    <p:sldId id="626" r:id="rId90"/>
    <p:sldId id="711" r:id="rId91"/>
    <p:sldId id="712" r:id="rId92"/>
    <p:sldId id="627" r:id="rId93"/>
    <p:sldId id="713" r:id="rId94"/>
    <p:sldId id="714" r:id="rId95"/>
    <p:sldId id="628" r:id="rId96"/>
    <p:sldId id="766" r:id="rId97"/>
    <p:sldId id="629" r:id="rId98"/>
    <p:sldId id="715" r:id="rId99"/>
    <p:sldId id="716" r:id="rId100"/>
    <p:sldId id="717" r:id="rId101"/>
    <p:sldId id="718" r:id="rId102"/>
    <p:sldId id="630" r:id="rId103"/>
    <p:sldId id="719" r:id="rId104"/>
    <p:sldId id="720" r:id="rId105"/>
    <p:sldId id="721" r:id="rId106"/>
    <p:sldId id="631" r:id="rId107"/>
    <p:sldId id="632" r:id="rId108"/>
    <p:sldId id="633" r:id="rId109"/>
    <p:sldId id="722" r:id="rId110"/>
    <p:sldId id="723" r:id="rId111"/>
    <p:sldId id="724" r:id="rId112"/>
    <p:sldId id="657" r:id="rId113"/>
    <p:sldId id="634" r:id="rId114"/>
    <p:sldId id="725" r:id="rId115"/>
    <p:sldId id="726" r:id="rId116"/>
    <p:sldId id="635" r:id="rId117"/>
    <p:sldId id="727" r:id="rId118"/>
    <p:sldId id="728" r:id="rId119"/>
    <p:sldId id="729" r:id="rId120"/>
    <p:sldId id="636" r:id="rId121"/>
    <p:sldId id="730" r:id="rId122"/>
    <p:sldId id="731" r:id="rId123"/>
    <p:sldId id="732" r:id="rId124"/>
    <p:sldId id="736" r:id="rId125"/>
    <p:sldId id="735" r:id="rId126"/>
    <p:sldId id="637" r:id="rId127"/>
    <p:sldId id="733" r:id="rId128"/>
    <p:sldId id="737" r:id="rId129"/>
    <p:sldId id="738" r:id="rId130"/>
    <p:sldId id="638" r:id="rId131"/>
    <p:sldId id="739" r:id="rId132"/>
    <p:sldId id="740" r:id="rId133"/>
    <p:sldId id="741" r:id="rId134"/>
    <p:sldId id="639" r:id="rId135"/>
    <p:sldId id="640" r:id="rId136"/>
    <p:sldId id="641" r:id="rId137"/>
    <p:sldId id="642" r:id="rId138"/>
    <p:sldId id="643" r:id="rId139"/>
    <p:sldId id="742" r:id="rId140"/>
    <p:sldId id="644" r:id="rId141"/>
    <p:sldId id="743" r:id="rId142"/>
    <p:sldId id="647" r:id="rId143"/>
    <p:sldId id="646" r:id="rId144"/>
    <p:sldId id="645" r:id="rId145"/>
    <p:sldId id="745" r:id="rId146"/>
    <p:sldId id="746" r:id="rId147"/>
    <p:sldId id="260" r:id="rId148"/>
    <p:sldId id="648" r:id="rId149"/>
    <p:sldId id="747" r:id="rId150"/>
    <p:sldId id="658" r:id="rId151"/>
    <p:sldId id="750" r:id="rId152"/>
    <p:sldId id="748" r:id="rId153"/>
    <p:sldId id="751" r:id="rId154"/>
    <p:sldId id="753" r:id="rId155"/>
    <p:sldId id="752" r:id="rId156"/>
    <p:sldId id="649" r:id="rId157"/>
    <p:sldId id="654" r:id="rId158"/>
    <p:sldId id="651" r:id="rId159"/>
    <p:sldId id="754" r:id="rId160"/>
    <p:sldId id="755" r:id="rId161"/>
    <p:sldId id="650" r:id="rId162"/>
    <p:sldId id="652" r:id="rId163"/>
    <p:sldId id="759" r:id="rId164"/>
    <p:sldId id="760" r:id="rId165"/>
    <p:sldId id="761" r:id="rId166"/>
    <p:sldId id="762" r:id="rId167"/>
    <p:sldId id="763" r:id="rId168"/>
    <p:sldId id="764" r:id="rId169"/>
    <p:sldId id="765" r:id="rId170"/>
    <p:sldId id="389" r:id="rId171"/>
    <p:sldId id="390" r:id="rId172"/>
    <p:sldId id="391" r:id="rId173"/>
    <p:sldId id="392" r:id="rId174"/>
    <p:sldId id="393" r:id="rId175"/>
    <p:sldId id="274" r:id="rId176"/>
    <p:sldId id="275" r:id="rId177"/>
    <p:sldId id="394" r:id="rId178"/>
    <p:sldId id="395" r:id="rId179"/>
    <p:sldId id="276" r:id="rId180"/>
    <p:sldId id="396" r:id="rId181"/>
    <p:sldId id="397" r:id="rId182"/>
    <p:sldId id="398" r:id="rId183"/>
    <p:sldId id="277" r:id="rId184"/>
    <p:sldId id="399" r:id="rId185"/>
    <p:sldId id="278" r:id="rId186"/>
    <p:sldId id="400" r:id="rId187"/>
    <p:sldId id="401" r:id="rId188"/>
    <p:sldId id="402" r:id="rId189"/>
    <p:sldId id="403" r:id="rId190"/>
    <p:sldId id="279" r:id="rId191"/>
    <p:sldId id="281" r:id="rId192"/>
    <p:sldId id="404" r:id="rId193"/>
    <p:sldId id="405" r:id="rId194"/>
    <p:sldId id="282" r:id="rId195"/>
    <p:sldId id="406" r:id="rId196"/>
    <p:sldId id="407" r:id="rId197"/>
    <p:sldId id="408" r:id="rId19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137FD-65D0-49FF-A390-BD081EDEC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E7D1BE-9DA9-4A76-B936-E0564348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B5BD12-6072-4BFD-9F75-59851A42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C1356E-7822-4F22-BD30-88364EC1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08357B-7D36-4DCC-B7E7-600B9E11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5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F382C-FE5B-4470-AB8A-BCD2A97E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FC2C86B-ACFA-4EF4-9A67-E009CDD62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70BB0B-AD5F-4FCC-94F3-5322EB76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C75D15-C100-439A-9FBB-FD0E15494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8E9AA5-2786-46AE-835E-27C9F3CA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0145A1-286A-4A44-A4C9-077A8FC791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6FF550-00F5-45D2-88D0-3627C0233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9E856E-EDB6-438F-97E6-3A918D6F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AEFC8C-A09D-470E-A801-777BD4C1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70D55E-8B07-454C-B4E7-FD520716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5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B208B-8F9A-4376-8835-41FD029C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80948-F288-4499-AD47-6BB48D2B3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B2FBA0-8298-4299-A144-6084D1A8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314FB3-08F9-40A9-AD6D-CFAC7741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239776-EEA5-4D25-A569-9707E80B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8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79A2D-6129-497B-AF19-E20CAD85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760928-E0FE-4B4A-A371-916BF67F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F94885-46FF-4E04-96C3-18A1067C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F2F03A-EB72-4B8E-8231-EE6DE3D3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88A40-BCED-4888-BBCA-FEE43FBE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8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5B125-1B6E-420D-B27D-A37A449C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2D313-211A-4081-A5EF-B149D21F0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CB83980-0B6E-41FC-BA69-FBD5CC7F3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98E5C3-F66B-4704-A571-E4025DD3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71CB56-99D8-4BE7-8B8D-42A19108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E71201-DE2D-4E1D-BF0B-5589349A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CDF66-CBBC-44DF-9407-AD9BC42A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1C941C-FC1E-4D59-9FB9-E5B462704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8FE211-76D2-4C90-A722-9079C761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715ACDE-7712-4F6F-872A-A8042CCECF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2050DFA-1A4B-410C-B24D-8A18FCBEE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99DEA2-5B71-4788-B6D1-A98AA8EE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136FCF-23A4-4DB5-A9CB-DF3D9FE4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8E91242-AF96-4744-9774-DB83C43A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6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EB7BF-1640-46BD-BEF6-0BADDF37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92EAF3-1B42-42A0-B3DD-9C2489EB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1D2FBC-E606-4CC0-81D8-0BE69056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D8DB7F-489A-4D0F-86DF-FE68EF52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5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DB445D-1D8D-4022-A7C1-C18810D9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E48C1E7-ECBE-4825-9280-79034F5B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C560E3-8282-4C6C-8B51-08E327EA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8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2707E-330C-4D9E-A467-E58121C3E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8DC7C-F00D-48A5-903D-1B03F6614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835B65-2194-47D7-BFB9-D76938420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DA2909-CFDE-481E-88BB-62F7C532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BFA1C6-88A3-4AD9-B773-444124FB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82D0D8-29B7-4F8A-96AC-8C2F041A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AE8ED-3B29-4F10-B646-444E79DE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47111D1-ED78-44B9-8EF9-7E1FFF143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482212-D837-461F-B8DD-8F26201C0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B83E66-A022-4429-81A2-D54019D0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EAD51C-A5F5-41E8-A1A0-31901F2B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FD4FFC-674F-4AB8-A35F-8A474B71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3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BBCC224-D841-4C33-B9C9-25473D0F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380690-D4C9-48EC-9C0F-3A4808E48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4BB6E3-6047-4374-A8A7-F455368C2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9002B-20B1-4A08-84BD-C586CF3ADEAD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0BBE2D-FEC3-4AEC-BB85-5B165426B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EB097A-95AD-429B-87AB-42909E101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8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na-production.s3.amazonaws.com/documents/translation-fulltext-8.1.17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na-production.s3.amazonaws.com/documents/translation-fulltext-8.1.17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na-production.s3.amazonaws.com/documents/translation-fulltext-8.1.17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na-production.s3.amazonaws.com/documents/translation-fulltext-8.1.17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jchp.gov.cn/publish/portal0/xxgk/zfcg/cggg/info482387.htm" TargetMode="External"/><Relationship Id="rId2" Type="http://schemas.openxmlformats.org/officeDocument/2006/relationships/hyperlink" Target="https://www.yicaiglobal.com/news/baidu-hebei-province-jointly-build-xiongan-new-area-%E2%80%98ai-city%E2%80%9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hu.com/a/191525023_260616" TargetMode="External"/><Relationship Id="rId4" Type="http://schemas.openxmlformats.org/officeDocument/2006/relationships/hyperlink" Target="http://news.ifeng.com/a/20171220/54348061_0.s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0A24E-00D5-4793-89B4-0AF9A2E79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US-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trade</a:t>
            </a:r>
            <a:r>
              <a:rPr lang="cs-CZ" dirty="0"/>
              <a:t> </a:t>
            </a:r>
            <a:r>
              <a:rPr lang="cs-CZ" dirty="0" err="1"/>
              <a:t>war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0E34CE-148B-49CE-AA0C-B0A3451C7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China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2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335EC-05BE-46BE-BFAE-D93F5CDD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DFC80-86CB-434B-BB9E-34724B5AF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was China‘s long-term industrial policy thinking influenced by the 2008-2009 counter-recessionary measures?</a:t>
            </a:r>
          </a:p>
          <a:p>
            <a:r>
              <a:rPr lang="en-US" dirty="0"/>
              <a:t>Which economic sectors and technologies has China been trying to develop by its industrial policies?</a:t>
            </a:r>
          </a:p>
          <a:p>
            <a:r>
              <a:rPr lang="en-US" dirty="0"/>
              <a:t>What is the name of the biggest currently effective program of industrial policy?</a:t>
            </a:r>
          </a:p>
        </p:txBody>
      </p:sp>
    </p:spTree>
    <p:extLst>
      <p:ext uri="{BB962C8B-B14F-4D97-AF65-F5344CB8AC3E}">
        <p14:creationId xmlns:p14="http://schemas.microsoft.com/office/powerpoint/2010/main" val="33202619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Political conflict </a:t>
            </a:r>
            <a:r>
              <a:rPr lang="en-US" dirty="0"/>
              <a:t>– winners vs. losers of globalization</a:t>
            </a:r>
          </a:p>
          <a:p>
            <a:r>
              <a:rPr lang="en-US" dirty="0" err="1"/>
              <a:t>Branko</a:t>
            </a:r>
            <a:r>
              <a:rPr lang="en-US" dirty="0"/>
              <a:t> Milanovic </a:t>
            </a:r>
            <a:r>
              <a:rPr lang="cs-CZ" dirty="0"/>
              <a:t>- </a:t>
            </a:r>
            <a:r>
              <a:rPr lang="en-US" b="1" dirty="0"/>
              <a:t>paradox</a:t>
            </a:r>
            <a:r>
              <a:rPr lang="en-US" dirty="0"/>
              <a:t>ically – rich urban American are on the same side as the poor from the Global South – in favor of (US) free trade</a:t>
            </a:r>
          </a:p>
        </p:txBody>
      </p:sp>
    </p:spTree>
    <p:extLst>
      <p:ext uri="{BB962C8B-B14F-4D97-AF65-F5344CB8AC3E}">
        <p14:creationId xmlns:p14="http://schemas.microsoft.com/office/powerpoint/2010/main" val="7232342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Political conflict </a:t>
            </a:r>
            <a:r>
              <a:rPr lang="en-US" dirty="0"/>
              <a:t>– winners vs. losers of globalization</a:t>
            </a:r>
          </a:p>
          <a:p>
            <a:r>
              <a:rPr lang="en-US" dirty="0" err="1"/>
              <a:t>Branko</a:t>
            </a:r>
            <a:r>
              <a:rPr lang="en-US" dirty="0"/>
              <a:t> Milanovic </a:t>
            </a:r>
            <a:r>
              <a:rPr lang="cs-CZ" dirty="0"/>
              <a:t>- </a:t>
            </a:r>
            <a:r>
              <a:rPr lang="en-US" dirty="0"/>
              <a:t>paradoxically – rich urban American are on the same side as the poor from the Global South – in favor of (US) free trade</a:t>
            </a:r>
          </a:p>
          <a:p>
            <a:r>
              <a:rPr lang="en-US" dirty="0"/>
              <a:t>&gt; Donald Trump</a:t>
            </a:r>
          </a:p>
        </p:txBody>
      </p:sp>
    </p:spTree>
    <p:extLst>
      <p:ext uri="{BB962C8B-B14F-4D97-AF65-F5344CB8AC3E}">
        <p14:creationId xmlns:p14="http://schemas.microsoft.com/office/powerpoint/2010/main" val="28359814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</p:txBody>
      </p:sp>
    </p:spTree>
    <p:extLst>
      <p:ext uri="{BB962C8B-B14F-4D97-AF65-F5344CB8AC3E}">
        <p14:creationId xmlns:p14="http://schemas.microsoft.com/office/powerpoint/2010/main" val="15067659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  <a:p>
            <a:r>
              <a:rPr lang="en-US" dirty="0"/>
              <a:t>Tariffs on Chinese products increased from circa </a:t>
            </a:r>
            <a:r>
              <a:rPr lang="en-US" b="1" dirty="0"/>
              <a:t>3 % to circa 20 %</a:t>
            </a:r>
          </a:p>
        </p:txBody>
      </p:sp>
    </p:spTree>
    <p:extLst>
      <p:ext uri="{BB962C8B-B14F-4D97-AF65-F5344CB8AC3E}">
        <p14:creationId xmlns:p14="http://schemas.microsoft.com/office/powerpoint/2010/main" val="9086601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  <a:p>
            <a:r>
              <a:rPr lang="en-US" dirty="0"/>
              <a:t>Tariffs on Chinese products increased from circa </a:t>
            </a:r>
            <a:r>
              <a:rPr lang="en-US" b="1" dirty="0"/>
              <a:t>3 % to circa 20 %</a:t>
            </a:r>
          </a:p>
          <a:p>
            <a:r>
              <a:rPr lang="en-US" dirty="0"/>
              <a:t>Usually, tariffs were increased by </a:t>
            </a:r>
            <a:r>
              <a:rPr lang="en-US" b="1" dirty="0"/>
              <a:t>25 percentage points</a:t>
            </a:r>
            <a:r>
              <a:rPr lang="en-US" dirty="0"/>
              <a:t>, some goods were given exceptions</a:t>
            </a:r>
          </a:p>
        </p:txBody>
      </p:sp>
    </p:spTree>
    <p:extLst>
      <p:ext uri="{BB962C8B-B14F-4D97-AF65-F5344CB8AC3E}">
        <p14:creationId xmlns:p14="http://schemas.microsoft.com/office/powerpoint/2010/main" val="14825265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  <a:p>
            <a:r>
              <a:rPr lang="en-US" dirty="0"/>
              <a:t>Tariffs on Chinese products increased from circa </a:t>
            </a:r>
            <a:r>
              <a:rPr lang="en-US" b="1" dirty="0"/>
              <a:t>3 % to circa 20 %</a:t>
            </a:r>
          </a:p>
          <a:p>
            <a:r>
              <a:rPr lang="en-US" dirty="0"/>
              <a:t>Usually, tariffs were increased by </a:t>
            </a:r>
            <a:r>
              <a:rPr lang="en-US" b="1" dirty="0"/>
              <a:t>25 percentage points</a:t>
            </a:r>
            <a:r>
              <a:rPr lang="en-US" dirty="0"/>
              <a:t>, some goods were given exceptions</a:t>
            </a:r>
          </a:p>
          <a:p>
            <a:r>
              <a:rPr lang="en-US" dirty="0"/>
              <a:t>Chinese retaliation</a:t>
            </a:r>
          </a:p>
        </p:txBody>
      </p:sp>
    </p:spTree>
    <p:extLst>
      <p:ext uri="{BB962C8B-B14F-4D97-AF65-F5344CB8AC3E}">
        <p14:creationId xmlns:p14="http://schemas.microsoft.com/office/powerpoint/2010/main" val="16544137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A3495-E588-43C7-B59E-0A61AB4F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B531306A-C17A-4635-BF10-03119EAED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5" y="1825625"/>
            <a:ext cx="6347250" cy="4351338"/>
          </a:xfrm>
        </p:spPr>
      </p:pic>
    </p:spTree>
    <p:extLst>
      <p:ext uri="{BB962C8B-B14F-4D97-AF65-F5344CB8AC3E}">
        <p14:creationId xmlns:p14="http://schemas.microsoft.com/office/powerpoint/2010/main" val="12574733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7BCE7-3C3A-4D6B-A5A0-D4B36926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0F761B-EB9A-48CF-9CF8-2398BC0BC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67" y="1825625"/>
            <a:ext cx="7844665" cy="4351338"/>
          </a:xfrm>
        </p:spPr>
      </p:pic>
    </p:spTree>
    <p:extLst>
      <p:ext uri="{BB962C8B-B14F-4D97-AF65-F5344CB8AC3E}">
        <p14:creationId xmlns:p14="http://schemas.microsoft.com/office/powerpoint/2010/main" val="34719649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</p:txBody>
      </p:sp>
    </p:spTree>
    <p:extLst>
      <p:ext uri="{BB962C8B-B14F-4D97-AF65-F5344CB8AC3E}">
        <p14:creationId xmlns:p14="http://schemas.microsoft.com/office/powerpoint/2010/main" val="17644874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  <a:p>
            <a:r>
              <a:rPr lang="en-US" b="1" dirty="0"/>
              <a:t>Also not great for US customers</a:t>
            </a:r>
          </a:p>
        </p:txBody>
      </p:sp>
    </p:spTree>
    <p:extLst>
      <p:ext uri="{BB962C8B-B14F-4D97-AF65-F5344CB8AC3E}">
        <p14:creationId xmlns:p14="http://schemas.microsoft.com/office/powerpoint/2010/main" val="298365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335EC-05BE-46BE-BFAE-D93F5CDD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DFC80-86CB-434B-BB9E-34724B5AF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was China‘s long-term industrial policy thinking influenced by the 2008-2009 counter-recessionary measures?</a:t>
            </a:r>
          </a:p>
          <a:p>
            <a:r>
              <a:rPr lang="en-US" dirty="0"/>
              <a:t>Which economic sectors and technologies has China been trying to develop by its industrial policies?</a:t>
            </a:r>
          </a:p>
          <a:p>
            <a:r>
              <a:rPr lang="en-US" dirty="0"/>
              <a:t>What is the name of the biggest currently effective program of industrial policy?</a:t>
            </a:r>
          </a:p>
          <a:p>
            <a:r>
              <a:rPr lang="en-US" dirty="0"/>
              <a:t>What does it mean to say that Artificial Intelligence is a general-purpose technology?</a:t>
            </a:r>
          </a:p>
        </p:txBody>
      </p:sp>
    </p:spTree>
    <p:extLst>
      <p:ext uri="{BB962C8B-B14F-4D97-AF65-F5344CB8AC3E}">
        <p14:creationId xmlns:p14="http://schemas.microsoft.com/office/powerpoint/2010/main" val="7822953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  <a:p>
            <a:r>
              <a:rPr lang="en-US" b="1" dirty="0"/>
              <a:t>Also not great for US customers</a:t>
            </a:r>
          </a:p>
          <a:p>
            <a:r>
              <a:rPr lang="en-US" dirty="0"/>
              <a:t>Winners – </a:t>
            </a:r>
            <a:r>
              <a:rPr lang="en-US" b="1" dirty="0"/>
              <a:t>US workers in import-competing industries; third countries – EU!</a:t>
            </a:r>
          </a:p>
        </p:txBody>
      </p:sp>
    </p:spTree>
    <p:extLst>
      <p:ext uri="{BB962C8B-B14F-4D97-AF65-F5344CB8AC3E}">
        <p14:creationId xmlns:p14="http://schemas.microsoft.com/office/powerpoint/2010/main" val="23097414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  <a:p>
            <a:r>
              <a:rPr lang="en-US" b="1" dirty="0"/>
              <a:t>Also not great for US customers</a:t>
            </a:r>
          </a:p>
          <a:p>
            <a:r>
              <a:rPr lang="en-US" dirty="0"/>
              <a:t>Winners – </a:t>
            </a:r>
            <a:r>
              <a:rPr lang="en-US" b="1" dirty="0"/>
              <a:t>US workers in import-competing industries; third countries – EU!</a:t>
            </a:r>
          </a:p>
          <a:p>
            <a:r>
              <a:rPr lang="en-US" dirty="0"/>
              <a:t>Popular in the US – Biden continues the same policy</a:t>
            </a:r>
          </a:p>
        </p:txBody>
      </p:sp>
    </p:spTree>
    <p:extLst>
      <p:ext uri="{BB962C8B-B14F-4D97-AF65-F5344CB8AC3E}">
        <p14:creationId xmlns:p14="http://schemas.microsoft.com/office/powerpoint/2010/main" val="36829743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0673A-9B66-4961-B69C-7C69139A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170970-44CF-446F-9C3E-1A0B40FC4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Mattoo</a:t>
            </a:r>
            <a:r>
              <a:rPr lang="en-US" dirty="0"/>
              <a:t> and </a:t>
            </a:r>
            <a:r>
              <a:rPr lang="en-US" dirty="0" err="1"/>
              <a:t>Staiger</a:t>
            </a:r>
            <a:endParaRPr lang="en-US" dirty="0"/>
          </a:p>
          <a:p>
            <a:r>
              <a:rPr lang="en-US" dirty="0"/>
              <a:t>The tariffs serve as </a:t>
            </a:r>
            <a:r>
              <a:rPr lang="en-US" b="1" dirty="0"/>
              <a:t>leverage to force China to carry out reforms </a:t>
            </a:r>
            <a:r>
              <a:rPr lang="en-US" dirty="0"/>
              <a:t>that the US demands</a:t>
            </a:r>
          </a:p>
        </p:txBody>
      </p:sp>
    </p:spTree>
    <p:extLst>
      <p:ext uri="{BB962C8B-B14F-4D97-AF65-F5344CB8AC3E}">
        <p14:creationId xmlns:p14="http://schemas.microsoft.com/office/powerpoint/2010/main" val="28305332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3566D-F68C-4CEC-95C8-4A864C7D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D084-BBBB-4AC5-917B-4312C8D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beginning of Covid, </a:t>
            </a:r>
            <a:r>
              <a:rPr lang="en-US" b="1" dirty="0"/>
              <a:t>US imports from China returned to 2011 levels</a:t>
            </a:r>
          </a:p>
        </p:txBody>
      </p:sp>
    </p:spTree>
    <p:extLst>
      <p:ext uri="{BB962C8B-B14F-4D97-AF65-F5344CB8AC3E}">
        <p14:creationId xmlns:p14="http://schemas.microsoft.com/office/powerpoint/2010/main" val="19386794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3566D-F68C-4CEC-95C8-4A864C7D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D084-BBBB-4AC5-917B-4312C8D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beginning of Covid, </a:t>
            </a:r>
            <a:r>
              <a:rPr lang="en-US" b="1" dirty="0"/>
              <a:t>US imports from China returned to 2011 levels</a:t>
            </a:r>
          </a:p>
          <a:p>
            <a:r>
              <a:rPr lang="en-US" dirty="0"/>
              <a:t>China‘s </a:t>
            </a:r>
            <a:r>
              <a:rPr lang="en-US" b="1" dirty="0"/>
              <a:t>share</a:t>
            </a:r>
            <a:r>
              <a:rPr lang="en-US" dirty="0"/>
              <a:t> </a:t>
            </a:r>
            <a:r>
              <a:rPr lang="en-US" b="1" dirty="0"/>
              <a:t>of US imports dropped to 2008 levels</a:t>
            </a:r>
          </a:p>
        </p:txBody>
      </p:sp>
    </p:spTree>
    <p:extLst>
      <p:ext uri="{BB962C8B-B14F-4D97-AF65-F5344CB8AC3E}">
        <p14:creationId xmlns:p14="http://schemas.microsoft.com/office/powerpoint/2010/main" val="19619822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3566D-F68C-4CEC-95C8-4A864C7D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D084-BBBB-4AC5-917B-4312C8D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beginning of Covid, </a:t>
            </a:r>
            <a:r>
              <a:rPr lang="en-US" b="1" dirty="0"/>
              <a:t>US imports from China returned to 2011 levels</a:t>
            </a:r>
          </a:p>
          <a:p>
            <a:r>
              <a:rPr lang="en-US" dirty="0"/>
              <a:t>China‘s </a:t>
            </a:r>
            <a:r>
              <a:rPr lang="en-US" b="1" dirty="0"/>
              <a:t>share</a:t>
            </a:r>
            <a:r>
              <a:rPr lang="en-US" dirty="0"/>
              <a:t> </a:t>
            </a:r>
            <a:r>
              <a:rPr lang="en-US" b="1" dirty="0"/>
              <a:t>of US imports dropped to 2008 levels</a:t>
            </a:r>
          </a:p>
          <a:p>
            <a:r>
              <a:rPr lang="en-US" dirty="0"/>
              <a:t>= decoupling?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44439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</p:txBody>
      </p:sp>
    </p:spTree>
    <p:extLst>
      <p:ext uri="{BB962C8B-B14F-4D97-AF65-F5344CB8AC3E}">
        <p14:creationId xmlns:p14="http://schemas.microsoft.com/office/powerpoint/2010/main" val="7649953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  <a:p>
            <a:r>
              <a:rPr lang="en-US" b="1" dirty="0"/>
              <a:t>Far less successful </a:t>
            </a:r>
            <a:r>
              <a:rPr lang="en-US" dirty="0"/>
              <a:t>– China remains paramount for large multinational companies</a:t>
            </a:r>
          </a:p>
        </p:txBody>
      </p:sp>
    </p:spTree>
    <p:extLst>
      <p:ext uri="{BB962C8B-B14F-4D97-AF65-F5344CB8AC3E}">
        <p14:creationId xmlns:p14="http://schemas.microsoft.com/office/powerpoint/2010/main" val="10973860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  <a:p>
            <a:r>
              <a:rPr lang="en-US" b="1" dirty="0"/>
              <a:t>Far less successful </a:t>
            </a:r>
            <a:r>
              <a:rPr lang="en-US" dirty="0"/>
              <a:t>– China remains paramount for large multinational companies</a:t>
            </a:r>
          </a:p>
          <a:p>
            <a:r>
              <a:rPr lang="en-US" dirty="0"/>
              <a:t>- a giant market</a:t>
            </a:r>
          </a:p>
          <a:p>
            <a:r>
              <a:rPr lang="en-US" b="1" dirty="0"/>
              <a:t>Returns on investment </a:t>
            </a:r>
            <a:r>
              <a:rPr lang="en-US" dirty="0"/>
              <a:t>in China are higher than anywhere else in the world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6172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  <a:p>
            <a:r>
              <a:rPr lang="en-US" b="1" dirty="0"/>
              <a:t>Far less successful </a:t>
            </a:r>
            <a:r>
              <a:rPr lang="en-US" dirty="0"/>
              <a:t>– China remains paramount for large multinational companies</a:t>
            </a:r>
          </a:p>
          <a:p>
            <a:r>
              <a:rPr lang="en-US" dirty="0"/>
              <a:t>- a giant market</a:t>
            </a:r>
          </a:p>
          <a:p>
            <a:r>
              <a:rPr lang="en-US" b="1" dirty="0"/>
              <a:t>Returns on investment </a:t>
            </a:r>
            <a:r>
              <a:rPr lang="en-US" dirty="0"/>
              <a:t>in China are higher than anywhere else in the world</a:t>
            </a:r>
          </a:p>
          <a:p>
            <a:r>
              <a:rPr lang="en-US" dirty="0"/>
              <a:t>Sometimes – </a:t>
            </a:r>
            <a:r>
              <a:rPr lang="en-US" b="1" dirty="0"/>
              <a:t>feigned moves abroad </a:t>
            </a:r>
            <a:r>
              <a:rPr lang="en-US" dirty="0"/>
              <a:t>– products are completed in another country, so they avoid US tariffs etc.</a:t>
            </a:r>
          </a:p>
        </p:txBody>
      </p:sp>
    </p:spTree>
    <p:extLst>
      <p:ext uri="{BB962C8B-B14F-4D97-AF65-F5344CB8AC3E}">
        <p14:creationId xmlns:p14="http://schemas.microsoft.com/office/powerpoint/2010/main" val="710535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AC17C-9A3D-4178-9233-61C1ED23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65FF0-CD94-4025-8375-DF612C47B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i="0" dirty="0">
                <a:effectLst/>
                <a:latin typeface="Times New Roman" panose="02020603050405020304" pitchFamily="18" charset="0"/>
              </a:rPr>
              <a:t>„</a:t>
            </a:r>
            <a:r>
              <a:rPr lang="cs-CZ" dirty="0">
                <a:latin typeface="Times New Roman" panose="02020603050405020304" pitchFamily="18" charset="0"/>
              </a:rPr>
              <a:t>…</a:t>
            </a:r>
            <a:r>
              <a:rPr lang="en-US" i="0" dirty="0">
                <a:effectLst/>
                <a:latin typeface="Times New Roman" panose="02020603050405020304" pitchFamily="18" charset="0"/>
              </a:rPr>
              <a:t>in the </a:t>
            </a:r>
            <a:r>
              <a:rPr lang="cs-CZ" dirty="0">
                <a:latin typeface="Times New Roman" panose="02020603050405020304" pitchFamily="18" charset="0"/>
              </a:rPr>
              <a:t>IDDS</a:t>
            </a:r>
            <a:r>
              <a:rPr lang="en-US" i="0" dirty="0">
                <a:effectLst/>
                <a:latin typeface="Times New Roman" panose="02020603050405020304" pitchFamily="18" charset="0"/>
              </a:rPr>
              <a:t>, the opportunity to move directly to the technological frontier and surpass other economies is no longer a wished-for feature of a few</a:t>
            </a:r>
            <a:r>
              <a:rPr lang="cs-CZ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i="0" dirty="0">
                <a:effectLst/>
                <a:latin typeface="Times New Roman" panose="02020603050405020304" pitchFamily="18" charset="0"/>
              </a:rPr>
              <a:t>random sectors, but rather </a:t>
            </a:r>
            <a:r>
              <a:rPr lang="en-US" b="1" i="0" dirty="0">
                <a:effectLst/>
                <a:latin typeface="Times New Roman" panose="02020603050405020304" pitchFamily="18" charset="0"/>
              </a:rPr>
              <a:t>a fundamental feature of the current global moment</a:t>
            </a:r>
            <a:r>
              <a:rPr lang="en-US" i="0" dirty="0">
                <a:effectLst/>
                <a:latin typeface="Times New Roman" panose="02020603050405020304" pitchFamily="18" charset="0"/>
              </a:rPr>
              <a:t>.</a:t>
            </a:r>
            <a:r>
              <a:rPr lang="cs-CZ" i="0" dirty="0">
                <a:effectLst/>
                <a:latin typeface="Times New Roman" panose="02020603050405020304" pitchFamily="18" charset="0"/>
              </a:rPr>
              <a:t>“</a:t>
            </a:r>
            <a:r>
              <a:rPr lang="en-US" i="0" dirty="0">
                <a:effectLst/>
                <a:latin typeface="Times New Roman" panose="02020603050405020304" pitchFamily="18" charset="0"/>
              </a:rPr>
              <a:t> </a:t>
            </a:r>
            <a:endParaRPr lang="cs-CZ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0189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</p:txBody>
      </p:sp>
    </p:spTree>
    <p:extLst>
      <p:ext uri="{BB962C8B-B14F-4D97-AF65-F5344CB8AC3E}">
        <p14:creationId xmlns:p14="http://schemas.microsoft.com/office/powerpoint/2010/main" val="37517190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  <a:p>
            <a:r>
              <a:rPr lang="en-US" b="1" dirty="0"/>
              <a:t>From a source of cheap labor to a market </a:t>
            </a:r>
            <a:r>
              <a:rPr lang="en-US" dirty="0"/>
              <a:t>– the Chinese are rich enough to consume</a:t>
            </a:r>
          </a:p>
        </p:txBody>
      </p:sp>
    </p:spTree>
    <p:extLst>
      <p:ext uri="{BB962C8B-B14F-4D97-AF65-F5344CB8AC3E}">
        <p14:creationId xmlns:p14="http://schemas.microsoft.com/office/powerpoint/2010/main" val="19773330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  <a:p>
            <a:r>
              <a:rPr lang="en-US" b="1" dirty="0"/>
              <a:t>From a source of cheap labor to a market </a:t>
            </a:r>
            <a:r>
              <a:rPr lang="en-US" dirty="0"/>
              <a:t>– the Chinese are rich enough to consume</a:t>
            </a:r>
          </a:p>
          <a:p>
            <a:endParaRPr lang="cs-CZ" dirty="0"/>
          </a:p>
          <a:p>
            <a:r>
              <a:rPr lang="en-US" dirty="0"/>
              <a:t>This goes hand</a:t>
            </a:r>
            <a:r>
              <a:rPr lang="cs-CZ" dirty="0"/>
              <a:t> </a:t>
            </a:r>
            <a:r>
              <a:rPr lang="en-US" dirty="0"/>
              <a:t>in</a:t>
            </a:r>
            <a:r>
              <a:rPr lang="cs-CZ" dirty="0"/>
              <a:t> </a:t>
            </a:r>
            <a:r>
              <a:rPr lang="en-US" dirty="0"/>
              <a:t>hand with China‘s drive to decrease its dependence on exports – </a:t>
            </a:r>
            <a:r>
              <a:rPr lang="en-US" b="1" dirty="0"/>
              <a:t>promotion of domestic consumption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949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  <a:p>
            <a:r>
              <a:rPr lang="en-US" b="1" dirty="0"/>
              <a:t>From a source of cheap labor to a market </a:t>
            </a:r>
            <a:r>
              <a:rPr lang="en-US" dirty="0"/>
              <a:t>– the Chinese are rich enough to consume</a:t>
            </a:r>
          </a:p>
          <a:p>
            <a:endParaRPr lang="cs-CZ" dirty="0"/>
          </a:p>
          <a:p>
            <a:r>
              <a:rPr lang="en-US" dirty="0"/>
              <a:t>This goes hand</a:t>
            </a:r>
            <a:r>
              <a:rPr lang="cs-CZ" dirty="0"/>
              <a:t> </a:t>
            </a:r>
            <a:r>
              <a:rPr lang="en-US" dirty="0"/>
              <a:t>in</a:t>
            </a:r>
            <a:r>
              <a:rPr lang="cs-CZ" dirty="0"/>
              <a:t> </a:t>
            </a:r>
            <a:r>
              <a:rPr lang="en-US" dirty="0"/>
              <a:t>hand with China‘s drive to decrease its dependence on exports – </a:t>
            </a:r>
            <a:r>
              <a:rPr lang="en-US" b="1" dirty="0"/>
              <a:t>promotion of domestic consumption</a:t>
            </a:r>
            <a:endParaRPr lang="cs-CZ" b="1" dirty="0"/>
          </a:p>
          <a:p>
            <a:r>
              <a:rPr lang="en-US" dirty="0"/>
              <a:t>Trade war = another incentive to make China less dependent on exports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976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647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1) Backlash from industrialized countries</a:t>
            </a:r>
          </a:p>
          <a:p>
            <a:r>
              <a:rPr lang="en-US" dirty="0"/>
              <a:t>Even EU, CANZ, Japan etc. are starting to turn against China</a:t>
            </a:r>
          </a:p>
        </p:txBody>
      </p:sp>
    </p:spTree>
    <p:extLst>
      <p:ext uri="{BB962C8B-B14F-4D97-AF65-F5344CB8AC3E}">
        <p14:creationId xmlns:p14="http://schemas.microsoft.com/office/powerpoint/2010/main" val="307307625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4827530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Normally, industrial policy </a:t>
            </a:r>
            <a:r>
              <a:rPr lang="en-US" b="1" dirty="0"/>
              <a:t>is about catching-up</a:t>
            </a:r>
          </a:p>
        </p:txBody>
      </p:sp>
    </p:spTree>
    <p:extLst>
      <p:ext uri="{BB962C8B-B14F-4D97-AF65-F5344CB8AC3E}">
        <p14:creationId xmlns:p14="http://schemas.microsoft.com/office/powerpoint/2010/main" val="16873979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Normally, industrial policy </a:t>
            </a:r>
            <a:r>
              <a:rPr lang="en-US" b="1" dirty="0"/>
              <a:t>is about catching-up</a:t>
            </a:r>
          </a:p>
          <a:p>
            <a:r>
              <a:rPr lang="en-US" dirty="0"/>
              <a:t>There are existing technologies to be copied – </a:t>
            </a:r>
            <a:r>
              <a:rPr lang="en-US" b="1" dirty="0"/>
              <a:t>it is faster to copy something than to develop it</a:t>
            </a:r>
          </a:p>
        </p:txBody>
      </p:sp>
    </p:spTree>
    <p:extLst>
      <p:ext uri="{BB962C8B-B14F-4D97-AF65-F5344CB8AC3E}">
        <p14:creationId xmlns:p14="http://schemas.microsoft.com/office/powerpoint/2010/main" val="29386494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Normally, industrial policy </a:t>
            </a:r>
            <a:r>
              <a:rPr lang="en-US" b="1" dirty="0"/>
              <a:t>is about catching-up</a:t>
            </a:r>
          </a:p>
          <a:p>
            <a:r>
              <a:rPr lang="en-US" dirty="0"/>
              <a:t>There are existing technologies to be copied – </a:t>
            </a:r>
            <a:r>
              <a:rPr lang="en-US" b="1" dirty="0"/>
              <a:t>it is faster to copy something than to develop it</a:t>
            </a:r>
          </a:p>
          <a:p>
            <a:r>
              <a:rPr lang="en-US" dirty="0"/>
              <a:t>Even if you decide for domestic innovations, </a:t>
            </a:r>
            <a:r>
              <a:rPr lang="en-US" b="1" dirty="0"/>
              <a:t>it is still clear that the technology is viable and can work</a:t>
            </a:r>
          </a:p>
        </p:txBody>
      </p:sp>
    </p:spTree>
    <p:extLst>
      <p:ext uri="{BB962C8B-B14F-4D97-AF65-F5344CB8AC3E}">
        <p14:creationId xmlns:p14="http://schemas.microsoft.com/office/powerpoint/2010/main" val="1483539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AC17C-9A3D-4178-9233-61C1ED23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65FF0-CD94-4025-8375-DF612C47B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i="0" dirty="0">
                <a:effectLst/>
                <a:latin typeface="Times New Roman" panose="02020603050405020304" pitchFamily="18" charset="0"/>
              </a:rPr>
              <a:t>„</a:t>
            </a:r>
            <a:r>
              <a:rPr lang="en-US" i="0" dirty="0">
                <a:effectLst/>
                <a:latin typeface="Times New Roman" panose="02020603050405020304" pitchFamily="18" charset="0"/>
              </a:rPr>
              <a:t>Increasingly, Chinese industrial policy is based on the idea that China has a </a:t>
            </a:r>
            <a:r>
              <a:rPr lang="en-US" b="1" i="0" dirty="0">
                <a:effectLst/>
                <a:latin typeface="Times New Roman" panose="02020603050405020304" pitchFamily="18" charset="0"/>
              </a:rPr>
              <a:t>once-in-a-lifetime opportunity </a:t>
            </a:r>
            <a:r>
              <a:rPr lang="en-US" i="0" dirty="0">
                <a:effectLst/>
                <a:latin typeface="Times New Roman" panose="02020603050405020304" pitchFamily="18" charset="0"/>
              </a:rPr>
              <a:t>to get in on the ground floor of a technological revolution and vault into the leading ranks of economic and technological powers.</a:t>
            </a:r>
            <a:r>
              <a:rPr lang="cs-CZ" i="0" dirty="0">
                <a:effectLst/>
                <a:latin typeface="Times New Roman" panose="02020603050405020304" pitchFamily="18" charset="0"/>
              </a:rPr>
              <a:t>“</a:t>
            </a:r>
            <a:endParaRPr lang="en-US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999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As you get near the frontier, it is </a:t>
            </a:r>
            <a:r>
              <a:rPr lang="en-US" b="1" dirty="0"/>
              <a:t>more and more hard to say which way to go</a:t>
            </a:r>
          </a:p>
        </p:txBody>
      </p:sp>
    </p:spTree>
    <p:extLst>
      <p:ext uri="{BB962C8B-B14F-4D97-AF65-F5344CB8AC3E}">
        <p14:creationId xmlns:p14="http://schemas.microsoft.com/office/powerpoint/2010/main" val="42567780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As you get near the frontier, it is </a:t>
            </a:r>
            <a:r>
              <a:rPr lang="en-US" b="1" dirty="0"/>
              <a:t>more and more hard to say which way to go</a:t>
            </a:r>
          </a:p>
          <a:p>
            <a:r>
              <a:rPr lang="en-US" dirty="0"/>
              <a:t>Most countries (J, K, T) </a:t>
            </a:r>
            <a:r>
              <a:rPr lang="en-US" b="1" dirty="0"/>
              <a:t>liberalize at this point </a:t>
            </a:r>
            <a:r>
              <a:rPr lang="en-US" dirty="0"/>
              <a:t>&gt; so that markets can experiment and find the way</a:t>
            </a:r>
          </a:p>
        </p:txBody>
      </p:sp>
    </p:spTree>
    <p:extLst>
      <p:ext uri="{BB962C8B-B14F-4D97-AF65-F5344CB8AC3E}">
        <p14:creationId xmlns:p14="http://schemas.microsoft.com/office/powerpoint/2010/main" val="175279736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As you get near the frontier, it is </a:t>
            </a:r>
            <a:r>
              <a:rPr lang="en-US" b="1" dirty="0"/>
              <a:t>more and more hard to say which way to go</a:t>
            </a:r>
          </a:p>
          <a:p>
            <a:r>
              <a:rPr lang="en-US" dirty="0"/>
              <a:t>Most countries (J, K, T) </a:t>
            </a:r>
            <a:r>
              <a:rPr lang="en-US" b="1" dirty="0"/>
              <a:t>liberalize at this point </a:t>
            </a:r>
            <a:r>
              <a:rPr lang="en-US" dirty="0"/>
              <a:t>&gt; so that markets can experiment and find the way</a:t>
            </a:r>
          </a:p>
          <a:p>
            <a:r>
              <a:rPr lang="en-US" b="1" dirty="0"/>
              <a:t>China has decided to bet huge resources on a technological revolution that is yet to emerge</a:t>
            </a:r>
          </a:p>
        </p:txBody>
      </p:sp>
    </p:spTree>
    <p:extLst>
      <p:ext uri="{BB962C8B-B14F-4D97-AF65-F5344CB8AC3E}">
        <p14:creationId xmlns:p14="http://schemas.microsoft.com/office/powerpoint/2010/main" val="30295511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As you get near the frontier, it is </a:t>
            </a:r>
            <a:r>
              <a:rPr lang="en-US" b="1" dirty="0"/>
              <a:t>more and more hard to say which way to go</a:t>
            </a:r>
          </a:p>
          <a:p>
            <a:r>
              <a:rPr lang="en-US" dirty="0"/>
              <a:t>Most countries (J, K, T) </a:t>
            </a:r>
            <a:r>
              <a:rPr lang="en-US" b="1" dirty="0"/>
              <a:t>liberalize at this point </a:t>
            </a:r>
            <a:r>
              <a:rPr lang="en-US" dirty="0"/>
              <a:t>&gt; so that markets can experiment and find the way</a:t>
            </a:r>
          </a:p>
          <a:p>
            <a:r>
              <a:rPr lang="en-US" b="1" dirty="0"/>
              <a:t>China has decided to bet huge resources on a technological revolution that is yet to emerge</a:t>
            </a:r>
          </a:p>
          <a:p>
            <a:r>
              <a:rPr lang="en-US" dirty="0"/>
              <a:t>&gt; What if the future doesn‘t work the way Beijing imagines?</a:t>
            </a:r>
          </a:p>
        </p:txBody>
      </p:sp>
    </p:spTree>
    <p:extLst>
      <p:ext uri="{BB962C8B-B14F-4D97-AF65-F5344CB8AC3E}">
        <p14:creationId xmlns:p14="http://schemas.microsoft.com/office/powerpoint/2010/main" val="66878774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AD91C-1637-4862-BF91-8F1EC398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590E2FB-948E-4847-8C46-D0D838852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40" y="2476072"/>
            <a:ext cx="6017720" cy="3369923"/>
          </a:xfrm>
        </p:spPr>
      </p:pic>
    </p:spTree>
    <p:extLst>
      <p:ext uri="{BB962C8B-B14F-4D97-AF65-F5344CB8AC3E}">
        <p14:creationId xmlns:p14="http://schemas.microsoft.com/office/powerpoint/2010/main" val="229356703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90920-9385-4904-8B69-80895F76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F8435C-01C9-4141-BB4F-B943F35D0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95" y="1825625"/>
            <a:ext cx="6893209" cy="4351338"/>
          </a:xfrm>
        </p:spPr>
      </p:pic>
    </p:spTree>
    <p:extLst>
      <p:ext uri="{BB962C8B-B14F-4D97-AF65-F5344CB8AC3E}">
        <p14:creationId xmlns:p14="http://schemas.microsoft.com/office/powerpoint/2010/main" val="33424371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7EAAD-E8E9-488D-97A3-ECEABA7C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7A7734-B0B6-47D3-98B0-128466732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81" y="2126750"/>
            <a:ext cx="5655838" cy="3750067"/>
          </a:xfrm>
        </p:spPr>
      </p:pic>
    </p:spTree>
    <p:extLst>
      <p:ext uri="{BB962C8B-B14F-4D97-AF65-F5344CB8AC3E}">
        <p14:creationId xmlns:p14="http://schemas.microsoft.com/office/powerpoint/2010/main" val="40951833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4CEE39-1579-42A8-836B-09314506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0428C4-D620-4B53-A2DF-69E3486FB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953" y="1825625"/>
            <a:ext cx="6976093" cy="4351338"/>
          </a:xfrm>
        </p:spPr>
      </p:pic>
    </p:spTree>
    <p:extLst>
      <p:ext uri="{BB962C8B-B14F-4D97-AF65-F5344CB8AC3E}">
        <p14:creationId xmlns:p14="http://schemas.microsoft.com/office/powerpoint/2010/main" val="29947980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79A6C-9605-408E-BE63-B01F1B2F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196A0-2025-42DE-A309-57DC097D1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„The future will be just like the present, only more so“</a:t>
            </a:r>
          </a:p>
        </p:txBody>
      </p:sp>
    </p:spTree>
    <p:extLst>
      <p:ext uri="{BB962C8B-B14F-4D97-AF65-F5344CB8AC3E}">
        <p14:creationId xmlns:p14="http://schemas.microsoft.com/office/powerpoint/2010/main" val="11281569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Huge resources might be wasted creating unproductive industries</a:t>
            </a:r>
          </a:p>
          <a:p>
            <a:r>
              <a:rPr lang="en-US" dirty="0"/>
              <a:t>At the expense of the actually promising sectors</a:t>
            </a:r>
          </a:p>
        </p:txBody>
      </p:sp>
    </p:spTree>
    <p:extLst>
      <p:ext uri="{BB962C8B-B14F-4D97-AF65-F5344CB8AC3E}">
        <p14:creationId xmlns:p14="http://schemas.microsoft.com/office/powerpoint/2010/main" val="114759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0B84E-7ACC-4366-850C-8B37C6C1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986140-143E-4C05-B6DE-2F20E32C2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Continuation – China‘s industrial policies</a:t>
            </a:r>
          </a:p>
          <a:p>
            <a:r>
              <a:rPr lang="en-US" dirty="0"/>
              <a:t>The confrontation with the United States</a:t>
            </a:r>
          </a:p>
          <a:p>
            <a:r>
              <a:rPr lang="en-US" dirty="0"/>
              <a:t>Other economic challenges China is facing</a:t>
            </a:r>
          </a:p>
        </p:txBody>
      </p:sp>
    </p:spTree>
    <p:extLst>
      <p:ext uri="{BB962C8B-B14F-4D97-AF65-F5344CB8AC3E}">
        <p14:creationId xmlns:p14="http://schemas.microsoft.com/office/powerpoint/2010/main" val="188068777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FB29D-7995-4C57-A4B4-FB703648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EB39-C2F1-4D59-A65E-6E0A766D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</a:t>
            </a:r>
            <a:r>
              <a:rPr lang="en-US" dirty="0"/>
              <a:t>) </a:t>
            </a:r>
            <a:r>
              <a:rPr lang="en-US" b="1" dirty="0"/>
              <a:t>An uncertain wager on digital technologies</a:t>
            </a:r>
          </a:p>
          <a:p>
            <a:r>
              <a:rPr lang="en-US" dirty="0"/>
              <a:t>Huge resources might be wasted creating unproductive industries</a:t>
            </a:r>
          </a:p>
          <a:p>
            <a:r>
              <a:rPr lang="en-US" dirty="0"/>
              <a:t>At the expense of the actually promising sectors</a:t>
            </a:r>
          </a:p>
          <a:p>
            <a:r>
              <a:rPr lang="en-US" b="1" dirty="0"/>
              <a:t>Bursting of a bubble x permanent support for an entrenched interest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0590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B778B-5D1C-4D59-8824-B7785717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DE20D-5AE7-4155-95FA-F2A71978C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3</a:t>
            </a:r>
            <a:r>
              <a:rPr lang="en-US" b="1" dirty="0"/>
              <a:t>) Ageing population</a:t>
            </a:r>
          </a:p>
        </p:txBody>
      </p:sp>
    </p:spTree>
    <p:extLst>
      <p:ext uri="{BB962C8B-B14F-4D97-AF65-F5344CB8AC3E}">
        <p14:creationId xmlns:p14="http://schemas.microsoft.com/office/powerpoint/2010/main" val="25270900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9F9EA-667C-4E08-B58E-2384D11A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B1D794-BC9F-4783-A976-03C762F5A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18" y="1551398"/>
            <a:ext cx="7081393" cy="4941477"/>
          </a:xfrm>
        </p:spPr>
      </p:pic>
    </p:spTree>
    <p:extLst>
      <p:ext uri="{BB962C8B-B14F-4D97-AF65-F5344CB8AC3E}">
        <p14:creationId xmlns:p14="http://schemas.microsoft.com/office/powerpoint/2010/main" val="139579866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31729-D370-48E8-8BB6-4E51586C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94DB0CD-9F33-4420-968E-0C29CDF4B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03" y="1825625"/>
            <a:ext cx="7807594" cy="4351338"/>
          </a:xfrm>
        </p:spPr>
      </p:pic>
    </p:spTree>
    <p:extLst>
      <p:ext uri="{BB962C8B-B14F-4D97-AF65-F5344CB8AC3E}">
        <p14:creationId xmlns:p14="http://schemas.microsoft.com/office/powerpoint/2010/main" val="15803764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B778B-5D1C-4D59-8824-B7785717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DE20D-5AE7-4155-95FA-F2A71978C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3</a:t>
            </a:r>
            <a:r>
              <a:rPr lang="en-US" b="1" dirty="0"/>
              <a:t>) Ageing population</a:t>
            </a:r>
          </a:p>
          <a:p>
            <a:r>
              <a:rPr lang="en-US" dirty="0"/>
              <a:t>&gt; need for far greater spending on </a:t>
            </a:r>
            <a:r>
              <a:rPr lang="en-US" b="1" dirty="0"/>
              <a:t>pensions, healthcare spending</a:t>
            </a:r>
          </a:p>
        </p:txBody>
      </p:sp>
    </p:spTree>
    <p:extLst>
      <p:ext uri="{BB962C8B-B14F-4D97-AF65-F5344CB8AC3E}">
        <p14:creationId xmlns:p14="http://schemas.microsoft.com/office/powerpoint/2010/main" val="19983369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B778B-5D1C-4D59-8824-B7785717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DE20D-5AE7-4155-95FA-F2A71978C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3</a:t>
            </a:r>
            <a:r>
              <a:rPr lang="en-US" b="1" dirty="0"/>
              <a:t>) Ageing population</a:t>
            </a:r>
          </a:p>
          <a:p>
            <a:r>
              <a:rPr lang="en-US" dirty="0"/>
              <a:t>&gt; need for far greater spending on </a:t>
            </a:r>
            <a:r>
              <a:rPr lang="en-US" b="1" dirty="0"/>
              <a:t>pensions, healthcare spending</a:t>
            </a:r>
          </a:p>
          <a:p>
            <a:r>
              <a:rPr lang="en-US" dirty="0"/>
              <a:t>China currently only has a tiny welfare state</a:t>
            </a:r>
          </a:p>
          <a:p>
            <a:r>
              <a:rPr lang="en-US" dirty="0"/>
              <a:t>Because „it promotes laziness“</a:t>
            </a:r>
          </a:p>
        </p:txBody>
      </p:sp>
    </p:spTree>
    <p:extLst>
      <p:ext uri="{BB962C8B-B14F-4D97-AF65-F5344CB8AC3E}">
        <p14:creationId xmlns:p14="http://schemas.microsoft.com/office/powerpoint/2010/main" val="30328292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318D2-83EE-4091-A080-A785DD14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F8DC82-A006-4F87-A52D-00D920222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China right-wing or left-wing?</a:t>
            </a:r>
          </a:p>
        </p:txBody>
      </p:sp>
    </p:spTree>
    <p:extLst>
      <p:ext uri="{BB962C8B-B14F-4D97-AF65-F5344CB8AC3E}">
        <p14:creationId xmlns:p14="http://schemas.microsoft.com/office/powerpoint/2010/main" val="216129193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453185-5D6B-4393-83C2-6149F212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7804DAD-4B40-473F-A580-C70C024C9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0" y="1800420"/>
            <a:ext cx="6944585" cy="3933971"/>
          </a:xfrm>
        </p:spPr>
      </p:pic>
    </p:spTree>
    <p:extLst>
      <p:ext uri="{BB962C8B-B14F-4D97-AF65-F5344CB8AC3E}">
        <p14:creationId xmlns:p14="http://schemas.microsoft.com/office/powerpoint/2010/main" val="5278404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</p:txBody>
      </p:sp>
    </p:spTree>
    <p:extLst>
      <p:ext uri="{BB962C8B-B14F-4D97-AF65-F5344CB8AC3E}">
        <p14:creationId xmlns:p14="http://schemas.microsoft.com/office/powerpoint/2010/main" val="31128423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b="1" dirty="0"/>
              <a:t>Huge build up of real estate since 1990</a:t>
            </a:r>
          </a:p>
        </p:txBody>
      </p:sp>
    </p:spTree>
    <p:extLst>
      <p:ext uri="{BB962C8B-B14F-4D97-AF65-F5344CB8AC3E}">
        <p14:creationId xmlns:p14="http://schemas.microsoft.com/office/powerpoint/2010/main" val="238242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0B84E-7ACC-4366-850C-8B37C6C1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986140-143E-4C05-B6DE-2F20E32C2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Continuation – China‘s industrial policies</a:t>
            </a:r>
          </a:p>
          <a:p>
            <a:r>
              <a:rPr lang="en-US" dirty="0"/>
              <a:t>The confrontation with the United States</a:t>
            </a:r>
          </a:p>
          <a:p>
            <a:r>
              <a:rPr lang="en-US" dirty="0"/>
              <a:t>Other economic challenges China is facing</a:t>
            </a:r>
          </a:p>
          <a:p>
            <a:endParaRPr lang="en-US" dirty="0"/>
          </a:p>
          <a:p>
            <a:r>
              <a:rPr lang="en-US" dirty="0"/>
              <a:t>International comparison – finally???</a:t>
            </a:r>
          </a:p>
        </p:txBody>
      </p:sp>
    </p:spTree>
    <p:extLst>
      <p:ext uri="{BB962C8B-B14F-4D97-AF65-F5344CB8AC3E}">
        <p14:creationId xmlns:p14="http://schemas.microsoft.com/office/powerpoint/2010/main" val="400797438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121947-E9BA-409F-9D36-92CCBBE6C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budova, obloha, exteriér, město&#10;&#10;Popis byl vytvořen automaticky">
            <a:extLst>
              <a:ext uri="{FF2B5EF4-FFF2-40B4-BE49-F238E27FC236}">
                <a16:creationId xmlns:a16="http://schemas.microsoft.com/office/drawing/2014/main" id="{29FDE965-A82E-44E9-98CC-486C2DB70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56" y="2076450"/>
            <a:ext cx="6643970" cy="3740309"/>
          </a:xfrm>
        </p:spPr>
      </p:pic>
    </p:spTree>
    <p:extLst>
      <p:ext uri="{BB962C8B-B14F-4D97-AF65-F5344CB8AC3E}">
        <p14:creationId xmlns:p14="http://schemas.microsoft.com/office/powerpoint/2010/main" val="167191006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b="1" dirty="0"/>
              <a:t>Huge build up of real estate since 1990</a:t>
            </a:r>
          </a:p>
          <a:p>
            <a:r>
              <a:rPr lang="en-US" dirty="0"/>
              <a:t>Also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4345686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b="1" dirty="0"/>
              <a:t>Huge build up of real estate since 1990</a:t>
            </a:r>
          </a:p>
          <a:p>
            <a:r>
              <a:rPr lang="en-US" dirty="0"/>
              <a:t>Also infrastructure</a:t>
            </a:r>
          </a:p>
          <a:p>
            <a:r>
              <a:rPr lang="en-US" b="1" dirty="0"/>
              <a:t>Financed by state banks, built by SOEs</a:t>
            </a:r>
          </a:p>
        </p:txBody>
      </p:sp>
    </p:spTree>
    <p:extLst>
      <p:ext uri="{BB962C8B-B14F-4D97-AF65-F5344CB8AC3E}">
        <p14:creationId xmlns:p14="http://schemas.microsoft.com/office/powerpoint/2010/main" val="16285772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b="1" dirty="0"/>
              <a:t>During every crisis &gt; financial injection &gt; even more build up</a:t>
            </a:r>
          </a:p>
        </p:txBody>
      </p:sp>
    </p:spTree>
    <p:extLst>
      <p:ext uri="{BB962C8B-B14F-4D97-AF65-F5344CB8AC3E}">
        <p14:creationId xmlns:p14="http://schemas.microsoft.com/office/powerpoint/2010/main" val="145735415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b="1" dirty="0"/>
              <a:t>During every crisis &gt; financial injection &gt; even more build up</a:t>
            </a:r>
          </a:p>
          <a:p>
            <a:r>
              <a:rPr lang="en-US" dirty="0"/>
              <a:t>„Keynesianism</a:t>
            </a:r>
            <a:r>
              <a:rPr lang="cs-CZ" dirty="0"/>
              <a:t> </a:t>
            </a:r>
            <a:r>
              <a:rPr lang="en-US" dirty="0"/>
              <a:t>with Chinese characteristics“ was based around real-estate</a:t>
            </a:r>
          </a:p>
        </p:txBody>
      </p:sp>
    </p:spTree>
    <p:extLst>
      <p:ext uri="{BB962C8B-B14F-4D97-AF65-F5344CB8AC3E}">
        <p14:creationId xmlns:p14="http://schemas.microsoft.com/office/powerpoint/2010/main" val="145470363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b="1" dirty="0"/>
              <a:t>During every crisis &gt; financial injection &gt; even more build up</a:t>
            </a:r>
          </a:p>
          <a:p>
            <a:r>
              <a:rPr lang="en-US" dirty="0"/>
              <a:t>„Keynesianism</a:t>
            </a:r>
            <a:r>
              <a:rPr lang="cs-CZ" dirty="0"/>
              <a:t> </a:t>
            </a:r>
            <a:r>
              <a:rPr lang="en-US" dirty="0"/>
              <a:t>with Chinese characteristics“ was based around real-estate </a:t>
            </a:r>
            <a:endParaRPr lang="cs-CZ" dirty="0"/>
          </a:p>
          <a:p>
            <a:r>
              <a:rPr lang="en-US" dirty="0"/>
              <a:t>&gt; </a:t>
            </a:r>
            <a:r>
              <a:rPr lang="en-US" b="1" dirty="0"/>
              <a:t>near miraculous ability to escape recessions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0680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5DEB1-102E-465F-972C-3E7886AC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F7E979-5756-42F0-B2A7-4876F15AF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45" y="1825625"/>
            <a:ext cx="6648109" cy="4351338"/>
          </a:xfrm>
        </p:spPr>
      </p:pic>
    </p:spTree>
    <p:extLst>
      <p:ext uri="{BB962C8B-B14F-4D97-AF65-F5344CB8AC3E}">
        <p14:creationId xmlns:p14="http://schemas.microsoft.com/office/powerpoint/2010/main" val="375398450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FA650-C8AA-4340-A863-0466F64C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56AFCE6-EAF2-4043-A142-9C92A5297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53" y="1359330"/>
            <a:ext cx="7208942" cy="4951197"/>
          </a:xfrm>
        </p:spPr>
      </p:pic>
    </p:spTree>
    <p:extLst>
      <p:ext uri="{BB962C8B-B14F-4D97-AF65-F5344CB8AC3E}">
        <p14:creationId xmlns:p14="http://schemas.microsoft.com/office/powerpoint/2010/main" val="38382504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2008 – the biggest injection of them all &gt; </a:t>
            </a:r>
            <a:r>
              <a:rPr lang="en-US" b="1" dirty="0"/>
              <a:t>overproduction, redundant capacity</a:t>
            </a:r>
          </a:p>
        </p:txBody>
      </p:sp>
    </p:spTree>
    <p:extLst>
      <p:ext uri="{BB962C8B-B14F-4D97-AF65-F5344CB8AC3E}">
        <p14:creationId xmlns:p14="http://schemas.microsoft.com/office/powerpoint/2010/main" val="122048446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2008 – the biggest injection of them all &gt; </a:t>
            </a:r>
            <a:r>
              <a:rPr lang="en-US" b="1" dirty="0"/>
              <a:t>overproduction, redundant capacity</a:t>
            </a:r>
          </a:p>
          <a:p>
            <a:r>
              <a:rPr lang="en-US" dirty="0"/>
              <a:t>Also – since finance is controlled by the party-state, </a:t>
            </a:r>
            <a:r>
              <a:rPr lang="en-US" b="1" dirty="0"/>
              <a:t>real estate is the one asset into which households can invest</a:t>
            </a:r>
          </a:p>
        </p:txBody>
      </p:sp>
    </p:spTree>
    <p:extLst>
      <p:ext uri="{BB962C8B-B14F-4D97-AF65-F5344CB8AC3E}">
        <p14:creationId xmlns:p14="http://schemas.microsoft.com/office/powerpoint/2010/main" val="326298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B652A-01C6-4248-B301-301E70D1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China‘s industrial policy programs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8BFBD4-26C0-42D7-AC6D-CA1CC7CB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2006 – MLP – „</a:t>
            </a:r>
            <a:r>
              <a:rPr lang="en-US" b="1" dirty="0"/>
              <a:t>let‘s development these X sectors</a:t>
            </a:r>
            <a:r>
              <a:rPr lang="en-US" dirty="0"/>
              <a:t>“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2468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2008 – the biggest injection of them all &gt; </a:t>
            </a:r>
            <a:r>
              <a:rPr lang="en-US" b="1" dirty="0"/>
              <a:t>overproduction, redundant capacity</a:t>
            </a:r>
          </a:p>
          <a:p>
            <a:r>
              <a:rPr lang="en-US" dirty="0"/>
              <a:t>Also – since finance is controlled by the party-state, </a:t>
            </a:r>
            <a:r>
              <a:rPr lang="en-US" b="1" dirty="0"/>
              <a:t>real estate is the one asset into which households can invest</a:t>
            </a:r>
          </a:p>
          <a:p>
            <a:r>
              <a:rPr lang="en-US" dirty="0"/>
              <a:t>Empty suburbs of investment flats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944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5B809-BC36-4E64-8284-8C02CACE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budova, vysoký, mrakodrap, město&#10;&#10;Popis byl vytvořen automaticky">
            <a:extLst>
              <a:ext uri="{FF2B5EF4-FFF2-40B4-BE49-F238E27FC236}">
                <a16:creationId xmlns:a16="http://schemas.microsoft.com/office/drawing/2014/main" id="{2DCC4743-9879-4FF3-8829-09BC946F3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92" y="1239829"/>
            <a:ext cx="4018780" cy="5358374"/>
          </a:xfrm>
        </p:spPr>
      </p:pic>
    </p:spTree>
    <p:extLst>
      <p:ext uri="{BB962C8B-B14F-4D97-AF65-F5344CB8AC3E}">
        <p14:creationId xmlns:p14="http://schemas.microsoft.com/office/powerpoint/2010/main" val="333185218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The Xi leadership – </a:t>
            </a:r>
            <a:r>
              <a:rPr lang="en-US" b="1" dirty="0"/>
              <a:t>lets switch resources to manufacturing!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5564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But: </a:t>
            </a:r>
          </a:p>
          <a:p>
            <a:r>
              <a:rPr lang="en-US" dirty="0"/>
              <a:t>What if the manufacturing strategy fails?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8071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But: </a:t>
            </a:r>
          </a:p>
          <a:p>
            <a:r>
              <a:rPr lang="en-US" dirty="0"/>
              <a:t>What if the manufacturing strategy fails?</a:t>
            </a:r>
          </a:p>
          <a:p>
            <a:r>
              <a:rPr lang="en-US" dirty="0"/>
              <a:t>If the move is permanent and the construction industry becomes obsolete, </a:t>
            </a:r>
            <a:r>
              <a:rPr lang="en-US" b="1" dirty="0"/>
              <a:t>how will China react to a future crisis</a:t>
            </a:r>
            <a:r>
              <a:rPr lang="en-US" dirty="0"/>
              <a:t>? 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9269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But: </a:t>
            </a:r>
          </a:p>
          <a:p>
            <a:r>
              <a:rPr lang="en-US" dirty="0"/>
              <a:t>What if the manufacturing strategy fails?</a:t>
            </a:r>
          </a:p>
          <a:p>
            <a:r>
              <a:rPr lang="en-US" dirty="0"/>
              <a:t>If the move is permanent and the construction industry becomes obsolete, </a:t>
            </a:r>
            <a:r>
              <a:rPr lang="en-US" b="1" dirty="0"/>
              <a:t>how will China react to a future crisis</a:t>
            </a:r>
            <a:r>
              <a:rPr lang="en-US" dirty="0"/>
              <a:t>? </a:t>
            </a:r>
          </a:p>
          <a:p>
            <a:r>
              <a:rPr lang="en-US" dirty="0"/>
              <a:t>Local governments get income from selling land &gt;</a:t>
            </a:r>
            <a:r>
              <a:rPr lang="en-US" b="1" dirty="0"/>
              <a:t> will they have to switch to higher taxes?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9187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CA6C-67B8-4AEF-952E-01B1A42B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China‘s success 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AF79-4C75-42D5-B6D8-9A458EB3D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</a:t>
            </a:r>
            <a:r>
              <a:rPr lang="en-US" b="1" dirty="0"/>
              <a:t>) A real-estate bubble</a:t>
            </a:r>
          </a:p>
          <a:p>
            <a:r>
              <a:rPr lang="en-US" dirty="0"/>
              <a:t>But: </a:t>
            </a:r>
          </a:p>
          <a:p>
            <a:r>
              <a:rPr lang="en-US" dirty="0"/>
              <a:t>What if the manufacturing strategy fails?</a:t>
            </a:r>
          </a:p>
          <a:p>
            <a:r>
              <a:rPr lang="en-US" dirty="0"/>
              <a:t>If the move is permanent and the construction industry becomes obsolete, </a:t>
            </a:r>
            <a:r>
              <a:rPr lang="en-US" b="1" dirty="0"/>
              <a:t>how will China react to a future crisis</a:t>
            </a:r>
            <a:r>
              <a:rPr lang="en-US" dirty="0"/>
              <a:t>? </a:t>
            </a:r>
          </a:p>
          <a:p>
            <a:r>
              <a:rPr lang="en-US" dirty="0"/>
              <a:t>Local governments get income from selling land &gt;</a:t>
            </a:r>
            <a:r>
              <a:rPr lang="en-US" b="1" dirty="0"/>
              <a:t> will they have to switch to higher taxes?</a:t>
            </a:r>
          </a:p>
          <a:p>
            <a:r>
              <a:rPr lang="en-US" b="1" dirty="0"/>
              <a:t>What about the middle class and their savings</a:t>
            </a:r>
            <a:r>
              <a:rPr lang="en-US" dirty="0"/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53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0F1E0-3A7F-46B6-862D-73A0FB23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DB2503-8484-4034-BA56-5826609C1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4144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0F1E0-3A7F-46B6-862D-73A0FB23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DB2503-8484-4034-BA56-5826609C1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still have time?</a:t>
            </a:r>
          </a:p>
          <a:p>
            <a:r>
              <a:rPr lang="en-US" dirty="0"/>
              <a:t>Probably not…</a:t>
            </a:r>
          </a:p>
        </p:txBody>
      </p:sp>
    </p:spTree>
    <p:extLst>
      <p:ext uri="{BB962C8B-B14F-4D97-AF65-F5344CB8AC3E}">
        <p14:creationId xmlns:p14="http://schemas.microsoft.com/office/powerpoint/2010/main" val="2244701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2B6F2-D31A-4C32-B41D-5211435D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438568-D289-4069-907E-B3E63B3B6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 in the World Trade Organization</a:t>
            </a:r>
          </a:p>
        </p:txBody>
      </p:sp>
    </p:spTree>
    <p:extLst>
      <p:ext uri="{BB962C8B-B14F-4D97-AF65-F5344CB8AC3E}">
        <p14:creationId xmlns:p14="http://schemas.microsoft.com/office/powerpoint/2010/main" val="413894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B652A-01C6-4248-B301-301E70D1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China‘s industrial policy programs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8BFBD4-26C0-42D7-AC6D-CA1CC7CB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2006 – MLP – „</a:t>
            </a:r>
            <a:r>
              <a:rPr lang="en-US" b="1" dirty="0"/>
              <a:t>let‘s development these X sectors</a:t>
            </a:r>
            <a:r>
              <a:rPr lang="en-US" dirty="0"/>
              <a:t>“</a:t>
            </a:r>
          </a:p>
          <a:p>
            <a:r>
              <a:rPr lang="en-US" dirty="0"/>
              <a:t>2010 – SEI - „let‘s development these X sectors </a:t>
            </a:r>
            <a:r>
              <a:rPr lang="en-US" b="1" dirty="0"/>
              <a:t>AND become the global leader in them</a:t>
            </a:r>
            <a:r>
              <a:rPr lang="en-US" dirty="0"/>
              <a:t>“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51098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CB619-11E3-4892-817D-B3C20564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4FD72F-E6F0-438F-B879-08E6FC08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„How Asia works“ </a:t>
            </a:r>
            <a:r>
              <a:rPr lang="cs-CZ" b="1" dirty="0"/>
              <a:t>– </a:t>
            </a:r>
            <a:r>
              <a:rPr lang="cs-CZ" b="1" dirty="0" err="1"/>
              <a:t>Joe</a:t>
            </a:r>
            <a:r>
              <a:rPr lang="cs-CZ" b="1" dirty="0"/>
              <a:t> </a:t>
            </a:r>
            <a:r>
              <a:rPr lang="cs-CZ" b="1" dirty="0" err="1"/>
              <a:t>Studwell</a:t>
            </a:r>
            <a:endParaRPr lang="cs-CZ" b="1" dirty="0"/>
          </a:p>
          <a:p>
            <a:endParaRPr lang="en-US" b="1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F5907B2-0B81-423F-A634-BEE8E4A41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12" y="1690688"/>
            <a:ext cx="31718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9646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CB619-11E3-4892-817D-B3C20564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4FD72F-E6F0-438F-B879-08E6FC08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„How Asia works“ </a:t>
            </a:r>
            <a:r>
              <a:rPr lang="cs-CZ" b="1" dirty="0"/>
              <a:t>– </a:t>
            </a:r>
            <a:r>
              <a:rPr lang="cs-CZ" b="1" dirty="0" err="1"/>
              <a:t>Joe</a:t>
            </a:r>
            <a:r>
              <a:rPr lang="cs-CZ" b="1" dirty="0"/>
              <a:t> </a:t>
            </a:r>
            <a:r>
              <a:rPr lang="cs-CZ" b="1" dirty="0" err="1"/>
              <a:t>Studwell</a:t>
            </a:r>
            <a:endParaRPr lang="en-US" b="1" dirty="0"/>
          </a:p>
          <a:p>
            <a:r>
              <a:rPr lang="en-US" b="1" dirty="0"/>
              <a:t>1) Land reform</a:t>
            </a:r>
          </a:p>
          <a:p>
            <a:r>
              <a:rPr lang="en-US" b="1" dirty="0"/>
              <a:t>2) Industrial policy &gt; promotion of exports</a:t>
            </a:r>
          </a:p>
          <a:p>
            <a:r>
              <a:rPr lang="en-US" b="1" dirty="0"/>
              <a:t>3) State owned banks</a:t>
            </a:r>
            <a:r>
              <a:rPr lang="cs-CZ" b="1" dirty="0"/>
              <a:t> – </a:t>
            </a:r>
            <a:r>
              <a:rPr lang="en-US" b="1" dirty="0"/>
              <a:t>also promotion of industry</a:t>
            </a:r>
          </a:p>
        </p:txBody>
      </p:sp>
    </p:spTree>
    <p:extLst>
      <p:ext uri="{BB962C8B-B14F-4D97-AF65-F5344CB8AC3E}">
        <p14:creationId xmlns:p14="http://schemas.microsoft.com/office/powerpoint/2010/main" val="219976336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CB619-11E3-4892-817D-B3C20564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4FD72F-E6F0-438F-B879-08E6FC08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firms are not going to succeed on their own, </a:t>
            </a:r>
            <a:r>
              <a:rPr lang="en-US" b="1" dirty="0"/>
              <a:t>they need protection and help from the state (x free trade)</a:t>
            </a:r>
          </a:p>
        </p:txBody>
      </p:sp>
    </p:spTree>
    <p:extLst>
      <p:ext uri="{BB962C8B-B14F-4D97-AF65-F5344CB8AC3E}">
        <p14:creationId xmlns:p14="http://schemas.microsoft.com/office/powerpoint/2010/main" val="20858944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CB619-11E3-4892-817D-B3C20564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4FD72F-E6F0-438F-B879-08E6FC08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firms are not going to succeed on their own, </a:t>
            </a:r>
            <a:r>
              <a:rPr lang="en-US" b="1" dirty="0"/>
              <a:t>they need protection and help from the state (x free trade)</a:t>
            </a:r>
          </a:p>
          <a:p>
            <a:r>
              <a:rPr lang="en-US" dirty="0"/>
              <a:t>But they must be tested so that they don‘t become complacent &gt; </a:t>
            </a:r>
            <a:r>
              <a:rPr lang="en-US" b="1" dirty="0"/>
              <a:t>„export discipline“ </a:t>
            </a:r>
            <a:r>
              <a:rPr lang="en-US" dirty="0"/>
              <a:t>– they must be able to sell products abroad</a:t>
            </a:r>
          </a:p>
        </p:txBody>
      </p:sp>
    </p:spTree>
    <p:extLst>
      <p:ext uri="{BB962C8B-B14F-4D97-AF65-F5344CB8AC3E}">
        <p14:creationId xmlns:p14="http://schemas.microsoft.com/office/powerpoint/2010/main" val="276417373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CB619-11E3-4892-817D-B3C20564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4FD72F-E6F0-438F-B879-08E6FC08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firms are not going to succeed on their own, </a:t>
            </a:r>
            <a:r>
              <a:rPr lang="en-US" b="1" dirty="0"/>
              <a:t>they need protection and help from the state (x free trade)</a:t>
            </a:r>
          </a:p>
          <a:p>
            <a:r>
              <a:rPr lang="en-US" dirty="0"/>
              <a:t>But they must be tested so that they don‘t become complacent &gt; </a:t>
            </a:r>
            <a:r>
              <a:rPr lang="en-US" b="1" dirty="0"/>
              <a:t>„export discipline“ </a:t>
            </a:r>
            <a:r>
              <a:rPr lang="en-US" dirty="0"/>
              <a:t>– they must be able to sell products abroad</a:t>
            </a:r>
          </a:p>
          <a:p>
            <a:r>
              <a:rPr lang="en-US" dirty="0"/>
              <a:t>Why abroad? Success in the closed domestic market doesn‘t prove anything</a:t>
            </a:r>
          </a:p>
        </p:txBody>
      </p:sp>
    </p:spTree>
    <p:extLst>
      <p:ext uri="{BB962C8B-B14F-4D97-AF65-F5344CB8AC3E}">
        <p14:creationId xmlns:p14="http://schemas.microsoft.com/office/powerpoint/2010/main" val="114628250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D6752-AF27-47DC-B9ED-67AACC42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E9A366-4433-42BB-B0F4-2D5296F7F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Undervalued currency </a:t>
            </a:r>
            <a:r>
              <a:rPr lang="en-US" dirty="0"/>
              <a:t>– helps with export</a:t>
            </a:r>
          </a:p>
        </p:txBody>
      </p:sp>
    </p:spTree>
    <p:extLst>
      <p:ext uri="{BB962C8B-B14F-4D97-AF65-F5344CB8AC3E}">
        <p14:creationId xmlns:p14="http://schemas.microsoft.com/office/powerpoint/2010/main" val="204032650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6A88A-4904-4749-89B0-F21040B9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EC5DFF-00A7-4778-A1D1-EFACB2873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China – </a:t>
            </a:r>
            <a:r>
              <a:rPr lang="en-US" b="1" dirty="0"/>
              <a:t>somewhat similar, but even more statist</a:t>
            </a:r>
          </a:p>
          <a:p>
            <a:r>
              <a:rPr lang="en-US" dirty="0"/>
              <a:t>Most large enterprises continued to be state-owned (to this day)</a:t>
            </a:r>
          </a:p>
        </p:txBody>
      </p:sp>
    </p:spTree>
    <p:extLst>
      <p:ext uri="{BB962C8B-B14F-4D97-AF65-F5344CB8AC3E}">
        <p14:creationId xmlns:p14="http://schemas.microsoft.com/office/powerpoint/2010/main" val="256575929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6A88A-4904-4749-89B0-F21040B9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EC5DFF-00A7-4778-A1D1-EFACB2873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China – </a:t>
            </a:r>
            <a:r>
              <a:rPr lang="en-US" b="1" dirty="0"/>
              <a:t>somewhat similar, but even more statist</a:t>
            </a:r>
          </a:p>
          <a:p>
            <a:r>
              <a:rPr lang="en-US" dirty="0"/>
              <a:t>Most large enterprises continued to be state-owned (to this day)</a:t>
            </a:r>
          </a:p>
          <a:p>
            <a:r>
              <a:rPr lang="en-US" b="1" dirty="0"/>
              <a:t>No liberalization after successful growth</a:t>
            </a:r>
          </a:p>
        </p:txBody>
      </p:sp>
    </p:spTree>
    <p:extLst>
      <p:ext uri="{BB962C8B-B14F-4D97-AF65-F5344CB8AC3E}">
        <p14:creationId xmlns:p14="http://schemas.microsoft.com/office/powerpoint/2010/main" val="104996201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6A88A-4904-4749-89B0-F21040B9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EC5DFF-00A7-4778-A1D1-EFACB2873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China – </a:t>
            </a:r>
            <a:r>
              <a:rPr lang="en-US" b="1" dirty="0"/>
              <a:t>somewhat similar, but even more statist</a:t>
            </a:r>
          </a:p>
          <a:p>
            <a:r>
              <a:rPr lang="en-US" dirty="0"/>
              <a:t>Most large enterprises continued to be state-owned (to this day)</a:t>
            </a:r>
          </a:p>
          <a:p>
            <a:r>
              <a:rPr lang="en-US" b="1" dirty="0"/>
              <a:t>No liberalization after successful growth</a:t>
            </a:r>
          </a:p>
          <a:p>
            <a:r>
              <a:rPr lang="en-US" b="1" dirty="0"/>
              <a:t>J, K, T attempted to catch up, not to become the undisputed leader </a:t>
            </a:r>
            <a:r>
              <a:rPr lang="en-US" dirty="0"/>
              <a:t>(x China‘s ambitions for next generation Internet, AI….)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3347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ADDF0-DE40-4C0F-A2FD-45F96D42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1A5F9-00FC-4299-BB4D-E6379CD9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J, K, T – </a:t>
            </a:r>
            <a:r>
              <a:rPr lang="en-US" b="1" dirty="0"/>
              <a:t>developmental state as a necessary evil</a:t>
            </a:r>
            <a:r>
              <a:rPr lang="en-US" dirty="0"/>
              <a:t>, a precursor to </a:t>
            </a:r>
            <a:r>
              <a:rPr lang="en-US" b="1" dirty="0"/>
              <a:t>capitalism</a:t>
            </a:r>
            <a:r>
              <a:rPr lang="en-US" dirty="0"/>
              <a:t> which isn‘t possible yet</a:t>
            </a:r>
          </a:p>
          <a:p>
            <a:r>
              <a:rPr lang="en-US" dirty="0"/>
              <a:t>= more or less in line with Western theorists of protectionism – Alexander Hamilton, Friedrich List</a:t>
            </a:r>
          </a:p>
        </p:txBody>
      </p:sp>
    </p:spTree>
    <p:extLst>
      <p:ext uri="{BB962C8B-B14F-4D97-AF65-F5344CB8AC3E}">
        <p14:creationId xmlns:p14="http://schemas.microsoft.com/office/powerpoint/2010/main" val="4249620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B652A-01C6-4248-B301-301E70D1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China‘s industrial policy programs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8BFBD4-26C0-42D7-AC6D-CA1CC7CB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2006 – MLP – „</a:t>
            </a:r>
            <a:r>
              <a:rPr lang="en-US" b="1" dirty="0"/>
              <a:t>let‘s development these X sectors</a:t>
            </a:r>
            <a:r>
              <a:rPr lang="en-US" dirty="0"/>
              <a:t>“</a:t>
            </a:r>
          </a:p>
          <a:p>
            <a:r>
              <a:rPr lang="en-US" dirty="0"/>
              <a:t>2010 – SEI - „let‘s development these X sectors </a:t>
            </a:r>
            <a:r>
              <a:rPr lang="en-US" b="1" dirty="0"/>
              <a:t>AND become the global leader in them</a:t>
            </a:r>
            <a:r>
              <a:rPr lang="en-US" dirty="0"/>
              <a:t>“</a:t>
            </a:r>
          </a:p>
          <a:p>
            <a:r>
              <a:rPr lang="en-US" dirty="0"/>
              <a:t>2015 – </a:t>
            </a:r>
            <a:r>
              <a:rPr lang="en-US" dirty="0" err="1"/>
              <a:t>MiC</a:t>
            </a:r>
            <a:r>
              <a:rPr lang="en-US" dirty="0"/>
              <a:t>, IDDS - „let‘s development these X sectors AND become the global leader in them </a:t>
            </a:r>
            <a:r>
              <a:rPr lang="en-US" b="1" dirty="0"/>
              <a:t>AND implement these technologies in the entire economy</a:t>
            </a:r>
            <a:r>
              <a:rPr lang="en-US" dirty="0"/>
              <a:t>“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5279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ADDF0-DE40-4C0F-A2FD-45F96D42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1A5F9-00FC-4299-BB4D-E6379CD9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J, K, T – </a:t>
            </a:r>
            <a:r>
              <a:rPr lang="en-US" b="1" dirty="0"/>
              <a:t>developmental state as a necessary evil</a:t>
            </a:r>
            <a:r>
              <a:rPr lang="en-US" dirty="0"/>
              <a:t>, a precursor to </a:t>
            </a:r>
            <a:r>
              <a:rPr lang="en-US" b="1" dirty="0"/>
              <a:t>capitalism</a:t>
            </a:r>
            <a:r>
              <a:rPr lang="en-US" dirty="0"/>
              <a:t> which isn‘t possible yet</a:t>
            </a:r>
          </a:p>
          <a:p>
            <a:r>
              <a:rPr lang="en-US" dirty="0"/>
              <a:t>= more or less in line with Western theorists of protectionism – Alexander Hamilton, Friedrich List</a:t>
            </a:r>
          </a:p>
          <a:p>
            <a:r>
              <a:rPr lang="en-US" dirty="0"/>
              <a:t>CH – </a:t>
            </a:r>
            <a:r>
              <a:rPr lang="en-US" b="1" dirty="0"/>
              <a:t>developmental state as a necessary evil</a:t>
            </a:r>
            <a:r>
              <a:rPr lang="en-US" dirty="0"/>
              <a:t>, a precursor to </a:t>
            </a:r>
            <a:r>
              <a:rPr lang="en-US" b="1" dirty="0"/>
              <a:t>socialism</a:t>
            </a:r>
            <a:r>
              <a:rPr lang="en-US" dirty="0"/>
              <a:t> which isn‘t possible yet</a:t>
            </a:r>
          </a:p>
        </p:txBody>
      </p:sp>
    </p:spTree>
    <p:extLst>
      <p:ext uri="{BB962C8B-B14F-4D97-AF65-F5344CB8AC3E}">
        <p14:creationId xmlns:p14="http://schemas.microsoft.com/office/powerpoint/2010/main" val="364949476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ADDF0-DE40-4C0F-A2FD-45F96D42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1A5F9-00FC-4299-BB4D-E6379CD9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J, K, T – </a:t>
            </a:r>
            <a:r>
              <a:rPr lang="en-US" b="1" dirty="0"/>
              <a:t>developmental state as a necessary evil</a:t>
            </a:r>
            <a:r>
              <a:rPr lang="en-US" dirty="0"/>
              <a:t>, a precursor to </a:t>
            </a:r>
            <a:r>
              <a:rPr lang="en-US" b="1" dirty="0"/>
              <a:t>capitalism</a:t>
            </a:r>
            <a:r>
              <a:rPr lang="en-US" dirty="0"/>
              <a:t> which isn‘t possible yet</a:t>
            </a:r>
          </a:p>
          <a:p>
            <a:r>
              <a:rPr lang="en-US" dirty="0"/>
              <a:t>= more or less in line with Western theorists of protectionism – Alexander Hamilton, Friedrich List</a:t>
            </a:r>
          </a:p>
          <a:p>
            <a:r>
              <a:rPr lang="en-US" dirty="0"/>
              <a:t>CH – </a:t>
            </a:r>
            <a:r>
              <a:rPr lang="en-US" b="1" dirty="0"/>
              <a:t>developmental state as a necessary evil</a:t>
            </a:r>
            <a:r>
              <a:rPr lang="en-US" dirty="0"/>
              <a:t>, a precursor to </a:t>
            </a:r>
            <a:r>
              <a:rPr lang="en-US" b="1" dirty="0"/>
              <a:t>socialism</a:t>
            </a:r>
            <a:r>
              <a:rPr lang="en-US" dirty="0"/>
              <a:t> which isn‘t possible yet</a:t>
            </a:r>
          </a:p>
          <a:p>
            <a:r>
              <a:rPr lang="en-US" dirty="0"/>
              <a:t>= </a:t>
            </a:r>
            <a:r>
              <a:rPr lang="en-US" b="1" dirty="0"/>
              <a:t>China does not yet posses the capacity for planning and redistribution necessary to achieve socialism, so it has to accept markets</a:t>
            </a:r>
          </a:p>
        </p:txBody>
      </p:sp>
    </p:spTree>
    <p:extLst>
      <p:ext uri="{BB962C8B-B14F-4D97-AF65-F5344CB8AC3E}">
        <p14:creationId xmlns:p14="http://schemas.microsoft.com/office/powerpoint/2010/main" val="291059406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ADDF0-DE40-4C0F-A2FD-45F96D42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developmental state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1A5F9-00FC-4299-BB4D-E6379CD9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CCP – China‘s advantage continues to be the ability to mobilize resources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926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16229-C8A2-45F5-935C-9A66F974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21E68-20B4-4A3C-BC66-087A9263F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Import-substituting industrialization </a:t>
            </a:r>
            <a:r>
              <a:rPr lang="en-US" dirty="0"/>
              <a:t>(</a:t>
            </a:r>
            <a:r>
              <a:rPr lang="en-US" b="1" dirty="0"/>
              <a:t>ISI</a:t>
            </a:r>
            <a:r>
              <a:rPr lang="en-US" dirty="0"/>
              <a:t>)</a:t>
            </a:r>
          </a:p>
          <a:p>
            <a:r>
              <a:rPr lang="en-US" b="1" dirty="0"/>
              <a:t>Not so important for us</a:t>
            </a:r>
            <a:r>
              <a:rPr lang="en-US" dirty="0"/>
              <a:t>, but often discussed in IPE</a:t>
            </a:r>
          </a:p>
          <a:p>
            <a:r>
              <a:rPr lang="en-US" dirty="0"/>
              <a:t>Latin America, circa 1945-1980</a:t>
            </a:r>
          </a:p>
        </p:txBody>
      </p:sp>
    </p:spTree>
    <p:extLst>
      <p:ext uri="{BB962C8B-B14F-4D97-AF65-F5344CB8AC3E}">
        <p14:creationId xmlns:p14="http://schemas.microsoft.com/office/powerpoint/2010/main" val="354373542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16229-C8A2-45F5-935C-9A66F974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21E68-20B4-4A3C-BC66-087A9263F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Protectionism, state-owned banks and large enterprises – similar to Asia</a:t>
            </a:r>
          </a:p>
        </p:txBody>
      </p:sp>
    </p:spTree>
    <p:extLst>
      <p:ext uri="{BB962C8B-B14F-4D97-AF65-F5344CB8AC3E}">
        <p14:creationId xmlns:p14="http://schemas.microsoft.com/office/powerpoint/2010/main" val="320220527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9BB0A-0528-4B77-BD9E-4444A55F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C4CF4-426A-46CB-A1C6-9D0CFEE0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But – no promotion of export! – closed economies</a:t>
            </a:r>
          </a:p>
        </p:txBody>
      </p:sp>
    </p:spTree>
    <p:extLst>
      <p:ext uri="{BB962C8B-B14F-4D97-AF65-F5344CB8AC3E}">
        <p14:creationId xmlns:p14="http://schemas.microsoft.com/office/powerpoint/2010/main" val="70218905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9BB0A-0528-4B77-BD9E-4444A55F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C4CF4-426A-46CB-A1C6-9D0CFEE0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But – no promotion of export! – closed economies</a:t>
            </a:r>
          </a:p>
          <a:p>
            <a:r>
              <a:rPr lang="en-US" b="1" dirty="0"/>
              <a:t>&gt; trade deficits &gt; financed by debt</a:t>
            </a:r>
          </a:p>
        </p:txBody>
      </p:sp>
    </p:spTree>
    <p:extLst>
      <p:ext uri="{BB962C8B-B14F-4D97-AF65-F5344CB8AC3E}">
        <p14:creationId xmlns:p14="http://schemas.microsoft.com/office/powerpoint/2010/main" val="319972149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9BB0A-0528-4B77-BD9E-4444A55F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C4CF4-426A-46CB-A1C6-9D0CFEE0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But – no promotion of export! – closed economies</a:t>
            </a:r>
          </a:p>
          <a:p>
            <a:r>
              <a:rPr lang="en-US" b="1" dirty="0"/>
              <a:t>&gt; trade deficits &gt; financed by debt</a:t>
            </a:r>
          </a:p>
          <a:p>
            <a:r>
              <a:rPr lang="en-US" b="1" dirty="0"/>
              <a:t>Overvalued currencies – to pay back the debt </a:t>
            </a:r>
            <a:r>
              <a:rPr lang="en-US" dirty="0"/>
              <a:t>– but exacerbated the trade</a:t>
            </a:r>
            <a:r>
              <a:rPr lang="cs-CZ" dirty="0"/>
              <a:t> </a:t>
            </a:r>
            <a:r>
              <a:rPr lang="en-US" dirty="0"/>
              <a:t>deficits</a:t>
            </a:r>
          </a:p>
        </p:txBody>
      </p:sp>
    </p:spTree>
    <p:extLst>
      <p:ext uri="{BB962C8B-B14F-4D97-AF65-F5344CB8AC3E}">
        <p14:creationId xmlns:p14="http://schemas.microsoft.com/office/powerpoint/2010/main" val="323032016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9BB0A-0528-4B77-BD9E-4444A55F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C4CF4-426A-46CB-A1C6-9D0CFEE0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But – no promotion of export! – closed economies</a:t>
            </a:r>
          </a:p>
          <a:p>
            <a:r>
              <a:rPr lang="en-US" b="1" dirty="0"/>
              <a:t>&gt; trade deficits &gt; financed by debt</a:t>
            </a:r>
          </a:p>
          <a:p>
            <a:r>
              <a:rPr lang="en-US" b="1" dirty="0"/>
              <a:t>Overvalued currencies – to pay back the debt </a:t>
            </a:r>
            <a:r>
              <a:rPr lang="en-US" dirty="0"/>
              <a:t>– but exacerbated the trade</a:t>
            </a:r>
            <a:r>
              <a:rPr lang="cs-CZ" dirty="0"/>
              <a:t> </a:t>
            </a:r>
            <a:r>
              <a:rPr lang="en-US" dirty="0"/>
              <a:t>deficits</a:t>
            </a:r>
          </a:p>
          <a:p>
            <a:r>
              <a:rPr lang="en-US" b="1" dirty="0"/>
              <a:t>Also – no sweeping land-reform </a:t>
            </a:r>
            <a:r>
              <a:rPr lang="en-US" dirty="0"/>
              <a:t>= surviving inequality, „old elite“</a:t>
            </a:r>
          </a:p>
        </p:txBody>
      </p:sp>
    </p:spTree>
    <p:extLst>
      <p:ext uri="{BB962C8B-B14F-4D97-AF65-F5344CB8AC3E}">
        <p14:creationId xmlns:p14="http://schemas.microsoft.com/office/powerpoint/2010/main" val="99412512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9BB0A-0528-4B77-BD9E-4444A55F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C4CF4-426A-46CB-A1C6-9D0CFEE0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But – no promotion of export! – closed economies</a:t>
            </a:r>
          </a:p>
          <a:p>
            <a:r>
              <a:rPr lang="en-US" b="1" dirty="0"/>
              <a:t>&gt; trade deficits &gt; financed by debt</a:t>
            </a:r>
          </a:p>
          <a:p>
            <a:r>
              <a:rPr lang="en-US" b="1" dirty="0"/>
              <a:t>Overvalued currencies – to pay back the debt </a:t>
            </a:r>
            <a:r>
              <a:rPr lang="en-US" dirty="0"/>
              <a:t>– but exacerbated the trade</a:t>
            </a:r>
            <a:r>
              <a:rPr lang="cs-CZ" dirty="0"/>
              <a:t> </a:t>
            </a:r>
            <a:r>
              <a:rPr lang="en-US" dirty="0"/>
              <a:t>deficits</a:t>
            </a:r>
          </a:p>
          <a:p>
            <a:r>
              <a:rPr lang="en-US" b="1" dirty="0"/>
              <a:t>Also – no sweeping land-reform </a:t>
            </a:r>
            <a:r>
              <a:rPr lang="en-US" dirty="0"/>
              <a:t>= surviving inequality, „old elite“</a:t>
            </a:r>
          </a:p>
          <a:p>
            <a:r>
              <a:rPr lang="en-US" b="1" dirty="0"/>
              <a:t>1980s – bankruptcies, transition to free trade (IMF, WB)</a:t>
            </a:r>
          </a:p>
        </p:txBody>
      </p:sp>
    </p:spTree>
    <p:extLst>
      <p:ext uri="{BB962C8B-B14F-4D97-AF65-F5344CB8AC3E}">
        <p14:creationId xmlns:p14="http://schemas.microsoft.com/office/powerpoint/2010/main" val="2569180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E1096-0DF9-48DF-B054-E311CA7C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Guidance Funds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3B981-C871-41F0-A5AF-7AB9D40CE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</a:t>
            </a:r>
            <a:r>
              <a:rPr lang="en-US" b="1" dirty="0"/>
              <a:t>tool</a:t>
            </a:r>
            <a:r>
              <a:rPr lang="en-US" dirty="0"/>
              <a:t> of industrial policy</a:t>
            </a:r>
          </a:p>
          <a:p>
            <a:r>
              <a:rPr lang="en-US" dirty="0"/>
              <a:t>The previous (MiC25 etc.) were programs laying out </a:t>
            </a:r>
            <a:r>
              <a:rPr lang="en-US" b="1" dirty="0"/>
              <a:t>goals</a:t>
            </a:r>
            <a:r>
              <a:rPr lang="en-US" dirty="0"/>
              <a:t>; this is about the </a:t>
            </a:r>
            <a:r>
              <a:rPr lang="en-US" b="1" dirty="0"/>
              <a:t>means</a:t>
            </a:r>
          </a:p>
        </p:txBody>
      </p:sp>
    </p:spTree>
    <p:extLst>
      <p:ext uri="{BB962C8B-B14F-4D97-AF65-F5344CB8AC3E}">
        <p14:creationId xmlns:p14="http://schemas.microsoft.com/office/powerpoint/2010/main" val="349016881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D6266-D938-4A02-9B58-B73D9AE6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16B224-3F39-432A-9517-B28DB906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Economists – identification of ISI with protectionism and Asia with free markets </a:t>
            </a:r>
          </a:p>
          <a:p>
            <a:r>
              <a:rPr lang="en-US" b="1" dirty="0"/>
              <a:t>= misinterpretation</a:t>
            </a:r>
          </a:p>
        </p:txBody>
      </p:sp>
    </p:spTree>
    <p:extLst>
      <p:ext uri="{BB962C8B-B14F-4D97-AF65-F5344CB8AC3E}">
        <p14:creationId xmlns:p14="http://schemas.microsoft.com/office/powerpoint/2010/main" val="421804399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71F76-BC36-41E0-BBDB-BB1EC11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therapy/Neoliberalism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6F0B8-1AD4-44D5-B27A-AC91C972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Eastern Europe after 1989</a:t>
            </a:r>
          </a:p>
          <a:p>
            <a:r>
              <a:rPr lang="en-US" b="1" dirty="0"/>
              <a:t>= full transition towards free market capitalism</a:t>
            </a:r>
          </a:p>
          <a:p>
            <a:r>
              <a:rPr lang="en-US" b="1" dirty="0"/>
              <a:t>= privatization of enterprises, market prices, free trade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0631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71F76-BC36-41E0-BBDB-BB1EC11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therapy/Neoliberalism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6F0B8-1AD4-44D5-B27A-AC91C972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idea – the Communist regimes have collapsed &gt;</a:t>
            </a:r>
            <a:r>
              <a:rPr lang="en-US" b="1" dirty="0"/>
              <a:t> there is no power capable of overseeing central planning</a:t>
            </a:r>
          </a:p>
        </p:txBody>
      </p:sp>
    </p:spTree>
    <p:extLst>
      <p:ext uri="{BB962C8B-B14F-4D97-AF65-F5344CB8AC3E}">
        <p14:creationId xmlns:p14="http://schemas.microsoft.com/office/powerpoint/2010/main" val="264458287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71F76-BC36-41E0-BBDB-BB1EC11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therapy/Neoliberalism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6F0B8-1AD4-44D5-B27A-AC91C972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idea – the Communist regimes have collapsed &gt;</a:t>
            </a:r>
            <a:r>
              <a:rPr lang="en-US" b="1" dirty="0"/>
              <a:t> there is no power capable of overseeing central planning </a:t>
            </a:r>
          </a:p>
          <a:p>
            <a:r>
              <a:rPr lang="en-US" dirty="0"/>
              <a:t>&gt; we must move quickly towards markets, </a:t>
            </a:r>
            <a:r>
              <a:rPr lang="en-US" b="1" dirty="0"/>
              <a:t>otherwise the managers of the SOE‘s will plunder the assets</a:t>
            </a:r>
          </a:p>
          <a:p>
            <a:r>
              <a:rPr lang="en-US" dirty="0"/>
              <a:t>= the need to dissolve public ownership relatively quickly, before it‘s completely hollowed out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7582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CBF83-4FF0-4168-8B3F-7F4EE201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therapy/Neoliberalism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B3726-AF68-4BAA-A58B-1E3A8BD3F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Derided and discredited today </a:t>
            </a:r>
            <a:r>
              <a:rPr lang="en-US" dirty="0"/>
              <a:t>– collapse of Russia, Ukraine </a:t>
            </a:r>
            <a:r>
              <a:rPr lang="en-US" dirty="0" err="1"/>
              <a:t>etc</a:t>
            </a:r>
            <a:r>
              <a:rPr lang="en-US" dirty="0"/>
              <a:t>, poverty, rise of oligarchs</a:t>
            </a:r>
          </a:p>
        </p:txBody>
      </p:sp>
    </p:spTree>
    <p:extLst>
      <p:ext uri="{BB962C8B-B14F-4D97-AF65-F5344CB8AC3E}">
        <p14:creationId xmlns:p14="http://schemas.microsoft.com/office/powerpoint/2010/main" val="417795983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CBF83-4FF0-4168-8B3F-7F4EE201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therapy/Neoliberalism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B3726-AF68-4BAA-A58B-1E3A8BD3F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Derided and discredited today </a:t>
            </a:r>
            <a:r>
              <a:rPr lang="en-US" dirty="0"/>
              <a:t>– collapse of Russia, Ukraine </a:t>
            </a:r>
            <a:r>
              <a:rPr lang="en-US" dirty="0" err="1"/>
              <a:t>etc</a:t>
            </a:r>
            <a:r>
              <a:rPr lang="en-US" dirty="0"/>
              <a:t>, poverty, rise of oligarchs</a:t>
            </a:r>
          </a:p>
          <a:p>
            <a:r>
              <a:rPr lang="en-US" dirty="0"/>
              <a:t>But – </a:t>
            </a:r>
            <a:r>
              <a:rPr lang="en-US" b="1" dirty="0"/>
              <a:t>Baltic countries, Poland, Czechia</a:t>
            </a:r>
            <a:r>
              <a:rPr lang="en-US" dirty="0"/>
              <a:t>, Slovakia, Slovenia, Hungary…</a:t>
            </a:r>
          </a:p>
          <a:p>
            <a:r>
              <a:rPr lang="en-US" dirty="0"/>
              <a:t>&gt; often reasonably successful!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15528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97EBE-ABD3-460F-9920-6E6CF7C3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therapy/Neoliberalism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4E9C6-2959-4879-A580-F56B01FB1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– We don‘t want shock therapy, because: </a:t>
            </a:r>
          </a:p>
          <a:p>
            <a:r>
              <a:rPr lang="en-US" dirty="0"/>
              <a:t>1) </a:t>
            </a:r>
            <a:r>
              <a:rPr lang="en-US" b="1" dirty="0"/>
              <a:t>we still basically believe that socialism will win in the end </a:t>
            </a:r>
          </a:p>
          <a:p>
            <a:r>
              <a:rPr lang="en-US" dirty="0"/>
              <a:t>2) </a:t>
            </a:r>
            <a:r>
              <a:rPr lang="en-US" b="1" dirty="0"/>
              <a:t>doing so would drastically curtail the Party‘s power</a:t>
            </a:r>
          </a:p>
        </p:txBody>
      </p:sp>
    </p:spTree>
    <p:extLst>
      <p:ext uri="{BB962C8B-B14F-4D97-AF65-F5344CB8AC3E}">
        <p14:creationId xmlns:p14="http://schemas.microsoft.com/office/powerpoint/2010/main" val="20668013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97EBE-ABD3-460F-9920-6E6CF7C3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therapy/Neoliberalism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4E9C6-2959-4879-A580-F56B01FB1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– We don‘t want shock therapy, because: </a:t>
            </a:r>
          </a:p>
          <a:p>
            <a:r>
              <a:rPr lang="en-US" dirty="0"/>
              <a:t>1) </a:t>
            </a:r>
            <a:r>
              <a:rPr lang="en-US" b="1" dirty="0"/>
              <a:t>we still basically believe that socialism will win in the end </a:t>
            </a:r>
          </a:p>
          <a:p>
            <a:r>
              <a:rPr lang="en-US" dirty="0"/>
              <a:t>2) </a:t>
            </a:r>
            <a:r>
              <a:rPr lang="en-US" b="1" dirty="0"/>
              <a:t>doing so would drastically curtail the Party‘s power</a:t>
            </a:r>
          </a:p>
          <a:p>
            <a:r>
              <a:rPr lang="en-US" dirty="0"/>
              <a:t>Eastern Europe – We don‘t want Chinese-style mixed economy because:</a:t>
            </a:r>
          </a:p>
          <a:p>
            <a:r>
              <a:rPr lang="en-US" dirty="0"/>
              <a:t>1) </a:t>
            </a:r>
            <a:r>
              <a:rPr lang="en-US" b="1" dirty="0"/>
              <a:t>we no longer believe in socialism</a:t>
            </a:r>
          </a:p>
          <a:p>
            <a:r>
              <a:rPr lang="en-US" dirty="0"/>
              <a:t>2) </a:t>
            </a:r>
            <a:r>
              <a:rPr lang="en-US" b="1" dirty="0"/>
              <a:t>doing so would mean keeping the security apparatus to oversee the SOEs</a:t>
            </a:r>
          </a:p>
        </p:txBody>
      </p:sp>
    </p:spTree>
    <p:extLst>
      <p:ext uri="{BB962C8B-B14F-4D97-AF65-F5344CB8AC3E}">
        <p14:creationId xmlns:p14="http://schemas.microsoft.com/office/powerpoint/2010/main" val="90437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BE82B-C8D0-4709-B46B-1A9B8595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i Jinping - intro">
            <a:hlinkClick r:id="" action="ppaction://media"/>
            <a:extLst>
              <a:ext uri="{FF2B5EF4-FFF2-40B4-BE49-F238E27FC236}">
                <a16:creationId xmlns:a16="http://schemas.microsoft.com/office/drawing/2014/main" id="{FA09E912-2CC5-4718-8CF5-2DE5019301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6547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E1096-0DF9-48DF-B054-E311CA7C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Guidance Funds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3B981-C871-41F0-A5AF-7AB9D40CE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US venture capital firms</a:t>
            </a:r>
          </a:p>
          <a:p>
            <a:r>
              <a:rPr lang="en-US" b="1" dirty="0"/>
              <a:t>But funded by SOEs and banks – indirect state capital</a:t>
            </a:r>
          </a:p>
        </p:txBody>
      </p:sp>
    </p:spTree>
    <p:extLst>
      <p:ext uri="{BB962C8B-B14F-4D97-AF65-F5344CB8AC3E}">
        <p14:creationId xmlns:p14="http://schemas.microsoft.com/office/powerpoint/2010/main" val="3130109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E1096-0DF9-48DF-B054-E311CA7C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Guidance Funds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3B981-C871-41F0-A5AF-7AB9D40CE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US venture capital firms</a:t>
            </a:r>
          </a:p>
          <a:p>
            <a:r>
              <a:rPr lang="en-US" b="1" dirty="0"/>
              <a:t>But funded by SOEs and banks – indirect state capital</a:t>
            </a:r>
          </a:p>
          <a:p>
            <a:r>
              <a:rPr lang="en-US" dirty="0"/>
              <a:t>„You have savings and profits? Give them to a designated fund!“</a:t>
            </a:r>
          </a:p>
        </p:txBody>
      </p:sp>
    </p:spTree>
    <p:extLst>
      <p:ext uri="{BB962C8B-B14F-4D97-AF65-F5344CB8AC3E}">
        <p14:creationId xmlns:p14="http://schemas.microsoft.com/office/powerpoint/2010/main" val="130193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E1096-0DF9-48DF-B054-E311CA7C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Guidance Funds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3B981-C871-41F0-A5AF-7AB9D40CE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US venture capital firms</a:t>
            </a:r>
          </a:p>
          <a:p>
            <a:r>
              <a:rPr lang="en-US" b="1" dirty="0"/>
              <a:t>But funded by SOEs and banks – indirect state capital</a:t>
            </a:r>
          </a:p>
          <a:p>
            <a:r>
              <a:rPr lang="en-US" dirty="0"/>
              <a:t>„You have savings and profits? Give them to a designated fund!“</a:t>
            </a:r>
            <a:endParaRPr lang="cs-CZ" dirty="0"/>
          </a:p>
          <a:p>
            <a:r>
              <a:rPr lang="en-US" b="1" dirty="0"/>
              <a:t>Investment</a:t>
            </a:r>
            <a:r>
              <a:rPr lang="en-US" dirty="0"/>
              <a:t> – both new startups and established firms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34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E1096-0DF9-48DF-B054-E311CA7C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Guidance Funds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3B981-C871-41F0-A5AF-7AB9D40CE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US venture capital firms</a:t>
            </a:r>
          </a:p>
          <a:p>
            <a:r>
              <a:rPr lang="en-US" b="1" dirty="0"/>
              <a:t>But funded by SOEs and banks – indirect state capital</a:t>
            </a:r>
          </a:p>
          <a:p>
            <a:r>
              <a:rPr lang="en-US" dirty="0"/>
              <a:t>„You have savings and profits? Give them to a designated fund!“</a:t>
            </a:r>
            <a:endParaRPr lang="cs-CZ" dirty="0"/>
          </a:p>
          <a:p>
            <a:r>
              <a:rPr lang="en-US" b="1" dirty="0"/>
              <a:t>Investment</a:t>
            </a:r>
            <a:r>
              <a:rPr lang="en-US" dirty="0"/>
              <a:t> – both new startups and established firms</a:t>
            </a:r>
          </a:p>
          <a:p>
            <a:r>
              <a:rPr lang="en-US" dirty="0"/>
              <a:t>2019 – total commitment </a:t>
            </a:r>
            <a:r>
              <a:rPr lang="en-US" b="1" dirty="0"/>
              <a:t>1,6 trillion USD – 11 % of Chinese GDP</a:t>
            </a:r>
          </a:p>
        </p:txBody>
      </p:sp>
    </p:spTree>
    <p:extLst>
      <p:ext uri="{BB962C8B-B14F-4D97-AF65-F5344CB8AC3E}">
        <p14:creationId xmlns:p14="http://schemas.microsoft.com/office/powerpoint/2010/main" val="2091773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F42DC-BFB7-450E-B2E9-87A9B505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84C4028-30F6-4D48-A1B3-46A9CD74F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6" y="863029"/>
            <a:ext cx="8344536" cy="5313934"/>
          </a:xfrm>
        </p:spPr>
      </p:pic>
    </p:spTree>
    <p:extLst>
      <p:ext uri="{BB962C8B-B14F-4D97-AF65-F5344CB8AC3E}">
        <p14:creationId xmlns:p14="http://schemas.microsoft.com/office/powerpoint/2010/main" val="4039567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BA8FF-282A-4060-B745-D2A91894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81F58E-382B-4BE9-8547-7619CA52C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376158"/>
            <a:ext cx="6644463" cy="5915105"/>
          </a:xfrm>
        </p:spPr>
      </p:pic>
    </p:spTree>
    <p:extLst>
      <p:ext uri="{BB962C8B-B14F-4D97-AF65-F5344CB8AC3E}">
        <p14:creationId xmlns:p14="http://schemas.microsoft.com/office/powerpoint/2010/main" val="401341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8D8DD-CB3D-428C-A743-271F5627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DC09DCAA-866F-4FB7-9F51-7ACA3A513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20" y="2034107"/>
            <a:ext cx="8306959" cy="3934374"/>
          </a:xfrm>
        </p:spPr>
      </p:pic>
    </p:spTree>
    <p:extLst>
      <p:ext uri="{BB962C8B-B14F-4D97-AF65-F5344CB8AC3E}">
        <p14:creationId xmlns:p14="http://schemas.microsoft.com/office/powerpoint/2010/main" val="3296113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37229D-B1FB-448B-8966-849893EF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0FF34BDA-EDBD-4554-B67E-D0967F01E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724694"/>
            <a:ext cx="7278482" cy="5671344"/>
          </a:xfrm>
        </p:spPr>
      </p:pic>
    </p:spTree>
    <p:extLst>
      <p:ext uri="{BB962C8B-B14F-4D97-AF65-F5344CB8AC3E}">
        <p14:creationId xmlns:p14="http://schemas.microsoft.com/office/powerpoint/2010/main" val="687104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8C38D-E1EB-4EAD-A05F-EAAEC3B4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credit system(s)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303B4-7D7C-4439-BC7A-8D64314F7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West – interpreted merely as a tool of social control</a:t>
            </a:r>
          </a:p>
        </p:txBody>
      </p:sp>
    </p:spTree>
    <p:extLst>
      <p:ext uri="{BB962C8B-B14F-4D97-AF65-F5344CB8AC3E}">
        <p14:creationId xmlns:p14="http://schemas.microsoft.com/office/powerpoint/2010/main" val="2528881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8C38D-E1EB-4EAD-A05F-EAAEC3B4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credit system(s)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303B4-7D7C-4439-BC7A-8D64314F7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West – interpreted merely as a tool of social control</a:t>
            </a:r>
          </a:p>
          <a:p>
            <a:r>
              <a:rPr lang="en-US" dirty="0"/>
              <a:t>Additional purpose – </a:t>
            </a:r>
            <a:r>
              <a:rPr lang="en-US" b="1" dirty="0"/>
              <a:t>another</a:t>
            </a:r>
            <a:r>
              <a:rPr lang="en-US" dirty="0"/>
              <a:t> </a:t>
            </a:r>
            <a:r>
              <a:rPr lang="en-US" b="1" dirty="0"/>
              <a:t>layer of regulation for businesses</a:t>
            </a:r>
          </a:p>
        </p:txBody>
      </p:sp>
    </p:spTree>
    <p:extLst>
      <p:ext uri="{BB962C8B-B14F-4D97-AF65-F5344CB8AC3E}">
        <p14:creationId xmlns:p14="http://schemas.microsoft.com/office/powerpoint/2010/main" val="88681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FA1A4-1571-488A-9789-93DE75CD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1342F0-BC66-4517-A583-34FB548D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era could be seen as China‘s most free market phase?</a:t>
            </a:r>
          </a:p>
        </p:txBody>
      </p:sp>
    </p:spTree>
    <p:extLst>
      <p:ext uri="{BB962C8B-B14F-4D97-AF65-F5344CB8AC3E}">
        <p14:creationId xmlns:p14="http://schemas.microsoft.com/office/powerpoint/2010/main" val="2292742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8C38D-E1EB-4EAD-A05F-EAAEC3B4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credit system(s)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303B4-7D7C-4439-BC7A-8D64314F7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West – interpreted merely as a tool of social control</a:t>
            </a:r>
          </a:p>
          <a:p>
            <a:r>
              <a:rPr lang="en-US" dirty="0"/>
              <a:t>Additional purpose – </a:t>
            </a:r>
            <a:r>
              <a:rPr lang="en-US" b="1" dirty="0"/>
              <a:t>another</a:t>
            </a:r>
            <a:r>
              <a:rPr lang="en-US" dirty="0"/>
              <a:t> </a:t>
            </a:r>
            <a:r>
              <a:rPr lang="en-US" b="1" dirty="0"/>
              <a:t>layer of regulation for businesses</a:t>
            </a:r>
          </a:p>
          <a:p>
            <a:r>
              <a:rPr lang="en-US" dirty="0"/>
              <a:t>If you follow laws, reduce your emissions, are fair to costumers, </a:t>
            </a:r>
            <a:r>
              <a:rPr lang="en-US" b="1" dirty="0"/>
              <a:t>contribute to national industrial and technological goals</a:t>
            </a:r>
            <a:r>
              <a:rPr lang="en-US" dirty="0"/>
              <a:t>, etc., you will be rewarded</a:t>
            </a:r>
          </a:p>
        </p:txBody>
      </p:sp>
    </p:spTree>
    <p:extLst>
      <p:ext uri="{BB962C8B-B14F-4D97-AF65-F5344CB8AC3E}">
        <p14:creationId xmlns:p14="http://schemas.microsoft.com/office/powerpoint/2010/main" val="188551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8C38D-E1EB-4EAD-A05F-EAAEC3B4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credit system(s)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303B4-7D7C-4439-BC7A-8D64314F7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West – interpreted merely as a tool of social control</a:t>
            </a:r>
          </a:p>
          <a:p>
            <a:r>
              <a:rPr lang="en-US" dirty="0"/>
              <a:t>Additional purpose – </a:t>
            </a:r>
            <a:r>
              <a:rPr lang="en-US" b="1" dirty="0"/>
              <a:t>another</a:t>
            </a:r>
            <a:r>
              <a:rPr lang="en-US" dirty="0"/>
              <a:t> </a:t>
            </a:r>
            <a:r>
              <a:rPr lang="en-US" b="1" dirty="0"/>
              <a:t>layer of regulation for businesses</a:t>
            </a:r>
          </a:p>
          <a:p>
            <a:r>
              <a:rPr lang="en-US" dirty="0"/>
              <a:t>If you follow laws, reduce your emissions, are fair to costumers, </a:t>
            </a:r>
            <a:r>
              <a:rPr lang="en-US" b="1" dirty="0"/>
              <a:t>contribute to national industrial and technological goals</a:t>
            </a:r>
            <a:r>
              <a:rPr lang="en-US" dirty="0"/>
              <a:t>, etc., you will be rewarded</a:t>
            </a:r>
          </a:p>
          <a:p>
            <a:r>
              <a:rPr lang="en-US" dirty="0"/>
              <a:t>- by cheaper loans, access to public procurement contracts</a:t>
            </a:r>
          </a:p>
        </p:txBody>
      </p:sp>
    </p:spTree>
    <p:extLst>
      <p:ext uri="{BB962C8B-B14F-4D97-AF65-F5344CB8AC3E}">
        <p14:creationId xmlns:p14="http://schemas.microsoft.com/office/powerpoint/2010/main" val="2568562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CC0B1-84C3-4D4B-A7F7-61E947BC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„Wish list approach“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8CAFD-66D9-4425-A4FA-8A53C7BD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Matt</a:t>
            </a:r>
            <a:r>
              <a:rPr lang="cs-CZ" dirty="0"/>
              <a:t> </a:t>
            </a:r>
            <a:r>
              <a:rPr lang="cs-CZ" dirty="0" err="1"/>
              <a:t>Sheehan</a:t>
            </a:r>
            <a:r>
              <a:rPr lang="cs-CZ" dirty="0"/>
              <a:t>: </a:t>
            </a:r>
            <a:r>
              <a:rPr lang="en-US" dirty="0"/>
              <a:t>How China’s Massive AI Plan Actually Works</a:t>
            </a:r>
            <a:endParaRPr lang="cs-CZ" dirty="0"/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2"/>
              </a:rPr>
              <a:t>Next Generation Artificial Intelligence Plan</a:t>
            </a:r>
            <a:r>
              <a:rPr lang="cs-CZ" b="0" i="0" u="none" strike="noStrike" dirty="0">
                <a:solidFill>
                  <a:srgbClr val="49A299"/>
                </a:solidFill>
                <a:effectLst/>
                <a:latin typeface="Avenir Light"/>
              </a:rPr>
              <a:t> </a:t>
            </a:r>
            <a:r>
              <a:rPr lang="cs-CZ" b="0" i="0" u="none" strike="noStrike" dirty="0">
                <a:effectLst/>
                <a:latin typeface="Avenir Light"/>
              </a:rPr>
              <a:t>– 2017</a:t>
            </a:r>
          </a:p>
        </p:txBody>
      </p:sp>
    </p:spTree>
    <p:extLst>
      <p:ext uri="{BB962C8B-B14F-4D97-AF65-F5344CB8AC3E}">
        <p14:creationId xmlns:p14="http://schemas.microsoft.com/office/powerpoint/2010/main" val="2421748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CC0B1-84C3-4D4B-A7F7-61E947BC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„Wish list approach“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8CAFD-66D9-4425-A4FA-8A53C7BD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Matt</a:t>
            </a:r>
            <a:r>
              <a:rPr lang="cs-CZ" dirty="0"/>
              <a:t> </a:t>
            </a:r>
            <a:r>
              <a:rPr lang="cs-CZ" dirty="0" err="1"/>
              <a:t>Sheehan</a:t>
            </a:r>
            <a:r>
              <a:rPr lang="cs-CZ" dirty="0"/>
              <a:t>: </a:t>
            </a:r>
            <a:r>
              <a:rPr lang="en-US" dirty="0"/>
              <a:t>How China’s Massive AI Plan Actually Works</a:t>
            </a:r>
            <a:endParaRPr lang="cs-CZ" dirty="0"/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2"/>
              </a:rPr>
              <a:t>Next Generation Artificial Intelligence Plan</a:t>
            </a:r>
            <a:r>
              <a:rPr lang="cs-CZ" b="0" i="0" u="none" strike="noStrike" dirty="0">
                <a:solidFill>
                  <a:srgbClr val="49A299"/>
                </a:solidFill>
                <a:effectLst/>
                <a:latin typeface="Avenir Light"/>
              </a:rPr>
              <a:t> </a:t>
            </a:r>
            <a:r>
              <a:rPr lang="cs-CZ" b="0" i="0" u="none" strike="noStrike" dirty="0">
                <a:effectLst/>
                <a:latin typeface="Avenir Light"/>
              </a:rPr>
              <a:t>– 2017</a:t>
            </a:r>
          </a:p>
          <a:p>
            <a:r>
              <a:rPr lang="en-US" dirty="0">
                <a:latin typeface="Avenir Light"/>
              </a:rPr>
              <a:t>A brimful of </a:t>
            </a:r>
            <a:r>
              <a:rPr lang="en-US" b="1" dirty="0">
                <a:latin typeface="Avenir Light"/>
              </a:rPr>
              <a:t>goals and targets – but no plan of how to acquire them</a:t>
            </a:r>
          </a:p>
        </p:txBody>
      </p:sp>
    </p:spTree>
    <p:extLst>
      <p:ext uri="{BB962C8B-B14F-4D97-AF65-F5344CB8AC3E}">
        <p14:creationId xmlns:p14="http://schemas.microsoft.com/office/powerpoint/2010/main" val="203217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CC0B1-84C3-4D4B-A7F7-61E947BC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„Wish list approach“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8CAFD-66D9-4425-A4FA-8A53C7BD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Matt</a:t>
            </a:r>
            <a:r>
              <a:rPr lang="cs-CZ" dirty="0"/>
              <a:t> </a:t>
            </a:r>
            <a:r>
              <a:rPr lang="cs-CZ" dirty="0" err="1"/>
              <a:t>Sheehan</a:t>
            </a:r>
            <a:r>
              <a:rPr lang="cs-CZ" dirty="0"/>
              <a:t>: </a:t>
            </a:r>
            <a:r>
              <a:rPr lang="en-US" dirty="0"/>
              <a:t>How China’s Massive AI Plan Actually Works</a:t>
            </a:r>
            <a:endParaRPr lang="cs-CZ" dirty="0"/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2"/>
              </a:rPr>
              <a:t>Next Generation Artificial Intelligence Plan</a:t>
            </a:r>
            <a:r>
              <a:rPr lang="cs-CZ" b="0" i="0" u="none" strike="noStrike" dirty="0">
                <a:solidFill>
                  <a:srgbClr val="49A299"/>
                </a:solidFill>
                <a:effectLst/>
                <a:latin typeface="Avenir Light"/>
              </a:rPr>
              <a:t> </a:t>
            </a:r>
            <a:r>
              <a:rPr lang="cs-CZ" b="0" i="0" u="none" strike="noStrike" dirty="0">
                <a:effectLst/>
                <a:latin typeface="Avenir Light"/>
              </a:rPr>
              <a:t>– 2017</a:t>
            </a:r>
          </a:p>
          <a:p>
            <a:r>
              <a:rPr lang="en-US" dirty="0">
                <a:latin typeface="Avenir Light"/>
              </a:rPr>
              <a:t>A brimful of </a:t>
            </a:r>
            <a:r>
              <a:rPr lang="en-US" b="1" dirty="0">
                <a:latin typeface="Avenir Light"/>
              </a:rPr>
              <a:t>goals and targets – but no plan of how to acquire them</a:t>
            </a:r>
          </a:p>
          <a:p>
            <a:r>
              <a:rPr lang="en-US" dirty="0">
                <a:latin typeface="Avenir Light"/>
              </a:rPr>
              <a:t>&gt; „</a:t>
            </a:r>
            <a:r>
              <a:rPr lang="en-US" b="1" dirty="0">
                <a:latin typeface="Avenir Light"/>
              </a:rPr>
              <a:t>let the local Party leaders figure this out, we will reward the successful ones</a:t>
            </a:r>
            <a:r>
              <a:rPr lang="en-US" dirty="0">
                <a:latin typeface="Avenir Ligh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72848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CC0B1-84C3-4D4B-A7F7-61E947BC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„Wish list approach“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8CAFD-66D9-4425-A4FA-8A53C7BD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Matt</a:t>
            </a:r>
            <a:r>
              <a:rPr lang="cs-CZ" dirty="0"/>
              <a:t> </a:t>
            </a:r>
            <a:r>
              <a:rPr lang="cs-CZ" dirty="0" err="1"/>
              <a:t>Sheehan</a:t>
            </a:r>
            <a:r>
              <a:rPr lang="cs-CZ" dirty="0"/>
              <a:t>: </a:t>
            </a:r>
            <a:r>
              <a:rPr lang="en-US" dirty="0"/>
              <a:t>How China’s Massive AI Plan Actually Works</a:t>
            </a:r>
            <a:endParaRPr lang="cs-CZ" dirty="0"/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2"/>
              </a:rPr>
              <a:t>Next Generation Artificial Intelligence Plan</a:t>
            </a:r>
            <a:r>
              <a:rPr lang="cs-CZ" b="0" i="0" u="none" strike="noStrike" dirty="0">
                <a:solidFill>
                  <a:srgbClr val="49A299"/>
                </a:solidFill>
                <a:effectLst/>
                <a:latin typeface="Avenir Light"/>
              </a:rPr>
              <a:t> </a:t>
            </a:r>
            <a:r>
              <a:rPr lang="cs-CZ" b="0" i="0" u="none" strike="noStrike" dirty="0">
                <a:effectLst/>
                <a:latin typeface="Avenir Light"/>
              </a:rPr>
              <a:t>– 2017</a:t>
            </a:r>
          </a:p>
          <a:p>
            <a:r>
              <a:rPr lang="en-US" dirty="0">
                <a:latin typeface="Avenir Light"/>
              </a:rPr>
              <a:t>A brimful of </a:t>
            </a:r>
            <a:r>
              <a:rPr lang="en-US" b="1" dirty="0">
                <a:latin typeface="Avenir Light"/>
              </a:rPr>
              <a:t>goals and targets – but no plan of how to acquire them</a:t>
            </a:r>
          </a:p>
          <a:p>
            <a:r>
              <a:rPr lang="en-US" dirty="0">
                <a:latin typeface="Avenir Light"/>
              </a:rPr>
              <a:t>&gt; „</a:t>
            </a:r>
            <a:r>
              <a:rPr lang="en-US" b="1" dirty="0">
                <a:latin typeface="Avenir Light"/>
              </a:rPr>
              <a:t>let the local Party leaders figure this out, we will reward the successful ones</a:t>
            </a:r>
            <a:r>
              <a:rPr lang="en-US" dirty="0">
                <a:latin typeface="Avenir Light"/>
              </a:rPr>
              <a:t>“</a:t>
            </a:r>
          </a:p>
          <a:p>
            <a:r>
              <a:rPr lang="en-US" dirty="0">
                <a:latin typeface="Avenir Light"/>
              </a:rPr>
              <a:t>= combination of </a:t>
            </a:r>
            <a:r>
              <a:rPr lang="en-US" b="1" dirty="0">
                <a:latin typeface="Avenir Light"/>
              </a:rPr>
              <a:t>central plans with local initiative </a:t>
            </a:r>
            <a:r>
              <a:rPr lang="en-US" dirty="0">
                <a:latin typeface="Avenir Light"/>
              </a:rPr>
              <a:t>– typical for China since the Great Leap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49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7F320-843A-4E7A-A187-1D15A62F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„Wish list approach“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57E4F-AD4A-4300-AB5E-344AE6B32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The central government isn’t issuing detailed marching orders to local officials for carrying out a master plan. Instead, it’s giving them </a:t>
            </a:r>
            <a:r>
              <a:rPr lang="en-US" b="1" i="0" dirty="0">
                <a:solidFill>
                  <a:srgbClr val="424242"/>
                </a:solidFill>
                <a:effectLst/>
                <a:latin typeface="Avenir Light"/>
              </a:rPr>
              <a:t>hundreds of ideas for “gifts” that it would like to receive, and saying, “surprise me.”</a:t>
            </a:r>
            <a:r>
              <a:rPr lang="cs-CZ" b="0" i="0" dirty="0">
                <a:solidFill>
                  <a:srgbClr val="424242"/>
                </a:solidFill>
                <a:effectLst/>
                <a:latin typeface="Avenir Light"/>
              </a:rPr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22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FC6EBE-2342-4522-8680-C1DF86D7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Examples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Sheehan‘s</a:t>
            </a:r>
            <a:r>
              <a:rPr lang="cs-CZ" dirty="0"/>
              <a:t> </a:t>
            </a:r>
            <a:r>
              <a:rPr lang="cs-CZ" dirty="0" err="1"/>
              <a:t>article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DB05A1-0F08-429E-A9F1-4E05DF77C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Are you in charge of transportation for the new megacity of 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Avenir Light"/>
              </a:rPr>
              <a:t>Xiong’an</a:t>
            </a:r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?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2"/>
              </a:rPr>
              <a:t>Partner with Baidu’s self-driving project</a:t>
            </a:r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, Apollo, to demonstrate autonomous vehicles in the city. </a:t>
            </a:r>
            <a:endParaRPr lang="cs-CZ" b="0" i="0" dirty="0">
              <a:solidFill>
                <a:srgbClr val="424242"/>
              </a:solidFill>
              <a:effectLst/>
              <a:latin typeface="Avenir Light"/>
            </a:endParaRPr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Head of the 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Avenir Light"/>
              </a:rPr>
              <a:t>Changping</a:t>
            </a:r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 branch of Beijing’s Public Security Bureau? Spend 2.75 million yuan ($437,000)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3"/>
              </a:rPr>
              <a:t>procuring AI person-tracking software</a:t>
            </a:r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 for security cameras. </a:t>
            </a:r>
            <a:endParaRPr lang="cs-CZ" b="0" i="0" dirty="0">
              <a:solidFill>
                <a:srgbClr val="424242"/>
              </a:solidFill>
              <a:effectLst/>
              <a:latin typeface="Avenir Light"/>
            </a:endParaRPr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President of a mid-tier engineering university in Shandong?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4"/>
              </a:rPr>
              <a:t>Open the province’s first AI research center</a:t>
            </a:r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 focusing on medical and marine AI. </a:t>
            </a:r>
            <a:endParaRPr lang="cs-CZ" b="0" i="0" dirty="0">
              <a:solidFill>
                <a:srgbClr val="424242"/>
              </a:solidFill>
              <a:effectLst/>
              <a:latin typeface="Avenir Light"/>
            </a:endParaRPr>
          </a:p>
          <a:p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Party chief of a Nanjing economic development zone? </a:t>
            </a:r>
            <a:r>
              <a:rPr lang="en-US" b="0" i="0" u="none" strike="noStrike" dirty="0">
                <a:solidFill>
                  <a:srgbClr val="49A299"/>
                </a:solidFill>
                <a:effectLst/>
                <a:latin typeface="Avenir Light"/>
                <a:hlinkClick r:id="rId5"/>
              </a:rPr>
              <a:t>Pour 8 billion yuan</a:t>
            </a:r>
            <a:r>
              <a:rPr lang="en-US" b="0" i="0" dirty="0">
                <a:solidFill>
                  <a:srgbClr val="424242"/>
                </a:solidFill>
                <a:effectLst/>
                <a:latin typeface="Avenir Light"/>
              </a:rPr>
              <a:t> ($1.3 billion) into an AI-focused venture capital fund and dole out 5 million yuan ($794,000) in R&amp;D subsidies to each firm that sets up shop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58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56598-8163-40EA-B795-F0D1C9B2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„Wish list approach“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ACD7CC-4626-479A-A38A-9DE192023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“government-steered market economy”</a:t>
            </a:r>
          </a:p>
        </p:txBody>
      </p:sp>
    </p:spTree>
    <p:extLst>
      <p:ext uri="{BB962C8B-B14F-4D97-AF65-F5344CB8AC3E}">
        <p14:creationId xmlns:p14="http://schemas.microsoft.com/office/powerpoint/2010/main" val="3066058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EEAF9-5FD6-43AE-83E2-6C4D6959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AI triad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CDBA1-33B8-4D3B-B212-938872296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</a:t>
            </a:r>
            <a:r>
              <a:rPr lang="en-US" b="1" dirty="0"/>
              <a:t>Collection of data </a:t>
            </a:r>
            <a:r>
              <a:rPr lang="en-US" dirty="0"/>
              <a:t>– sensors, cameras with facial recognition </a:t>
            </a:r>
            <a:r>
              <a:rPr lang="en-US" dirty="0" err="1"/>
              <a:t>etc</a:t>
            </a:r>
            <a:r>
              <a:rPr lang="cs-CZ" dirty="0"/>
              <a:t>.</a:t>
            </a:r>
            <a:endParaRPr lang="en-US" dirty="0"/>
          </a:p>
          <a:p>
            <a:r>
              <a:rPr lang="en-US" dirty="0"/>
              <a:t>2) </a:t>
            </a:r>
            <a:r>
              <a:rPr lang="en-US" b="1" dirty="0"/>
              <a:t>Quick transfer of data </a:t>
            </a:r>
            <a:r>
              <a:rPr lang="en-US" dirty="0"/>
              <a:t>– next generation Internet</a:t>
            </a:r>
          </a:p>
          <a:p>
            <a:r>
              <a:rPr lang="en-US" dirty="0"/>
              <a:t>3) </a:t>
            </a:r>
            <a:r>
              <a:rPr lang="en-US" b="1" dirty="0"/>
              <a:t>Processing od data </a:t>
            </a:r>
            <a:r>
              <a:rPr lang="en-US" dirty="0"/>
              <a:t>– algorithms, </a:t>
            </a:r>
            <a:r>
              <a:rPr lang="en-US" b="1" dirty="0"/>
              <a:t>advanced hardware</a:t>
            </a:r>
          </a:p>
        </p:txBody>
      </p:sp>
    </p:spTree>
    <p:extLst>
      <p:ext uri="{BB962C8B-B14F-4D97-AF65-F5344CB8AC3E}">
        <p14:creationId xmlns:p14="http://schemas.microsoft.com/office/powerpoint/2010/main" val="98276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FA1A4-1571-488A-9789-93DE75CD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1342F0-BC66-4517-A583-34FB548D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era could be seen as China‘s most free market phase?</a:t>
            </a:r>
          </a:p>
          <a:p>
            <a:r>
              <a:rPr lang="en-US" dirty="0"/>
              <a:t>When did China‘s current account surplus reach its peak?</a:t>
            </a:r>
          </a:p>
        </p:txBody>
      </p:sp>
    </p:spTree>
    <p:extLst>
      <p:ext uri="{BB962C8B-B14F-4D97-AF65-F5344CB8AC3E}">
        <p14:creationId xmlns:p14="http://schemas.microsoft.com/office/powerpoint/2010/main" val="701993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AF0AE-3078-4C5E-804E-9CF21186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AI triad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0D44B0-B0EE-481D-8E34-1FB6D5714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is </a:t>
            </a:r>
            <a:r>
              <a:rPr lang="en-US" b="1" dirty="0"/>
              <a:t>surprisingly weak in the creation of hardware</a:t>
            </a:r>
          </a:p>
          <a:p>
            <a:r>
              <a:rPr lang="en-US" dirty="0"/>
              <a:t>= mostly semiconductor chips</a:t>
            </a:r>
          </a:p>
        </p:txBody>
      </p:sp>
    </p:spTree>
    <p:extLst>
      <p:ext uri="{BB962C8B-B14F-4D97-AF65-F5344CB8AC3E}">
        <p14:creationId xmlns:p14="http://schemas.microsoft.com/office/powerpoint/2010/main" val="2555343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</p:txBody>
      </p:sp>
    </p:spTree>
    <p:extLst>
      <p:ext uri="{BB962C8B-B14F-4D97-AF65-F5344CB8AC3E}">
        <p14:creationId xmlns:p14="http://schemas.microsoft.com/office/powerpoint/2010/main" val="306142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</p:txBody>
      </p:sp>
    </p:spTree>
    <p:extLst>
      <p:ext uri="{BB962C8B-B14F-4D97-AF65-F5344CB8AC3E}">
        <p14:creationId xmlns:p14="http://schemas.microsoft.com/office/powerpoint/2010/main" val="3398646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  <a:p>
            <a:r>
              <a:rPr lang="en-US" b="1" dirty="0"/>
              <a:t>Semiconductor</a:t>
            </a:r>
            <a:r>
              <a:rPr lang="en-US" dirty="0"/>
              <a:t> materials must be used to do this</a:t>
            </a:r>
            <a:r>
              <a:rPr lang="cs-CZ" dirty="0"/>
              <a:t> - </a:t>
            </a:r>
            <a:r>
              <a:rPr lang="en-US" b="1" dirty="0"/>
              <a:t>silicon</a:t>
            </a:r>
          </a:p>
        </p:txBody>
      </p:sp>
    </p:spTree>
    <p:extLst>
      <p:ext uri="{BB962C8B-B14F-4D97-AF65-F5344CB8AC3E}">
        <p14:creationId xmlns:p14="http://schemas.microsoft.com/office/powerpoint/2010/main" val="300271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  <a:p>
            <a:r>
              <a:rPr lang="en-US" b="1" dirty="0"/>
              <a:t>Semiconductor</a:t>
            </a:r>
            <a:r>
              <a:rPr lang="en-US" dirty="0"/>
              <a:t> materials must be used to do this</a:t>
            </a:r>
            <a:r>
              <a:rPr lang="cs-CZ" dirty="0"/>
              <a:t> - </a:t>
            </a:r>
            <a:r>
              <a:rPr lang="en-US" b="1" dirty="0"/>
              <a:t>silicon</a:t>
            </a:r>
          </a:p>
          <a:p>
            <a:r>
              <a:rPr lang="en-US" b="1" dirty="0"/>
              <a:t>Chip – lots of transistors on a silicon wafer</a:t>
            </a:r>
          </a:p>
        </p:txBody>
      </p:sp>
    </p:spTree>
    <p:extLst>
      <p:ext uri="{BB962C8B-B14F-4D97-AF65-F5344CB8AC3E}">
        <p14:creationId xmlns:p14="http://schemas.microsoft.com/office/powerpoint/2010/main" val="1225652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C713B-F543-412A-A2CA-40105193B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Zástupný obsah 8" descr="Obsah obrázku elektronika, obvod&#10;&#10;Popis byl vytvořen automaticky">
            <a:extLst>
              <a:ext uri="{FF2B5EF4-FFF2-40B4-BE49-F238E27FC236}">
                <a16:creationId xmlns:a16="http://schemas.microsoft.com/office/drawing/2014/main" id="{D228BEF6-02FF-4AFC-BA7E-750A09F87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3" y="1825625"/>
            <a:ext cx="6539333" cy="4351338"/>
          </a:xfrm>
        </p:spPr>
      </p:pic>
    </p:spTree>
    <p:extLst>
      <p:ext uri="{BB962C8B-B14F-4D97-AF65-F5344CB8AC3E}">
        <p14:creationId xmlns:p14="http://schemas.microsoft.com/office/powerpoint/2010/main" val="1104081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  <a:p>
            <a:r>
              <a:rPr lang="en-US" b="1" dirty="0"/>
              <a:t>Semiconductor</a:t>
            </a:r>
            <a:r>
              <a:rPr lang="en-US" dirty="0"/>
              <a:t> materials must be used to do this</a:t>
            </a:r>
            <a:r>
              <a:rPr lang="cs-CZ" dirty="0"/>
              <a:t> - </a:t>
            </a:r>
            <a:r>
              <a:rPr lang="en-US" b="1" dirty="0"/>
              <a:t>silicon</a:t>
            </a:r>
          </a:p>
          <a:p>
            <a:r>
              <a:rPr lang="en-US" b="1" dirty="0"/>
              <a:t>Chip – lots of transistors on a silicon wafer</a:t>
            </a:r>
          </a:p>
          <a:p>
            <a:r>
              <a:rPr lang="en-US" dirty="0"/>
              <a:t>Invented – Bell labs, late 1950s</a:t>
            </a:r>
          </a:p>
        </p:txBody>
      </p:sp>
    </p:spTree>
    <p:extLst>
      <p:ext uri="{BB962C8B-B14F-4D97-AF65-F5344CB8AC3E}">
        <p14:creationId xmlns:p14="http://schemas.microsoft.com/office/powerpoint/2010/main" val="1660798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</a:t>
            </a:r>
            <a:r>
              <a:rPr lang="cs-CZ" b="1" dirty="0"/>
              <a:t>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9508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</a:t>
            </a:r>
          </a:p>
        </p:txBody>
      </p:sp>
    </p:spTree>
    <p:extLst>
      <p:ext uri="{BB962C8B-B14F-4D97-AF65-F5344CB8AC3E}">
        <p14:creationId xmlns:p14="http://schemas.microsoft.com/office/powerpoint/2010/main" val="3433526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 </a:t>
            </a:r>
          </a:p>
          <a:p>
            <a:r>
              <a:rPr lang="en-US" dirty="0"/>
              <a:t>&gt; double brute computing force</a:t>
            </a:r>
          </a:p>
        </p:txBody>
      </p:sp>
    </p:spTree>
    <p:extLst>
      <p:ext uri="{BB962C8B-B14F-4D97-AF65-F5344CB8AC3E}">
        <p14:creationId xmlns:p14="http://schemas.microsoft.com/office/powerpoint/2010/main" val="3566258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FA1A4-1571-488A-9789-93DE75CD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1342F0-BC66-4517-A583-34FB548D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era could be seen as China‘s most free market phase?</a:t>
            </a:r>
          </a:p>
          <a:p>
            <a:r>
              <a:rPr lang="en-US" dirty="0"/>
              <a:t>When did China‘s current account surplus reach its peak?</a:t>
            </a:r>
          </a:p>
          <a:p>
            <a:r>
              <a:rPr lang="en-US" dirty="0"/>
              <a:t>How were Chinese exports distinct from developing country exports in the 2000s?</a:t>
            </a:r>
          </a:p>
        </p:txBody>
      </p:sp>
    </p:spTree>
    <p:extLst>
      <p:ext uri="{BB962C8B-B14F-4D97-AF65-F5344CB8AC3E}">
        <p14:creationId xmlns:p14="http://schemas.microsoft.com/office/powerpoint/2010/main" val="2969833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32910-0625-4FEC-A0E3-14799086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CFC0DF4A-62BB-49A6-8EF9-B690A6D78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8" y="1825625"/>
            <a:ext cx="5878324" cy="4351338"/>
          </a:xfrm>
        </p:spPr>
      </p:pic>
    </p:spTree>
    <p:extLst>
      <p:ext uri="{BB962C8B-B14F-4D97-AF65-F5344CB8AC3E}">
        <p14:creationId xmlns:p14="http://schemas.microsoft.com/office/powerpoint/2010/main" val="3632624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 </a:t>
            </a:r>
          </a:p>
          <a:p>
            <a:r>
              <a:rPr lang="en-US" dirty="0"/>
              <a:t>&gt; double brute computing force</a:t>
            </a:r>
          </a:p>
          <a:p>
            <a:r>
              <a:rPr lang="en-US" b="1" dirty="0"/>
              <a:t>Self-fulfilling prophecy </a:t>
            </a:r>
            <a:r>
              <a:rPr lang="en-US" dirty="0"/>
              <a:t>– if you want to stay in business, you must keep up with the Law</a:t>
            </a:r>
          </a:p>
        </p:txBody>
      </p:sp>
    </p:spTree>
    <p:extLst>
      <p:ext uri="{BB962C8B-B14F-4D97-AF65-F5344CB8AC3E}">
        <p14:creationId xmlns:p14="http://schemas.microsoft.com/office/powerpoint/2010/main" val="2932849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 </a:t>
            </a:r>
          </a:p>
          <a:p>
            <a:r>
              <a:rPr lang="en-US" dirty="0"/>
              <a:t>&gt; double brute computing force</a:t>
            </a:r>
          </a:p>
          <a:p>
            <a:r>
              <a:rPr lang="en-US" b="1" dirty="0"/>
              <a:t>Self-fulfilling prophecy </a:t>
            </a:r>
            <a:r>
              <a:rPr lang="en-US" dirty="0"/>
              <a:t>– if you want to stay in business, you must keep up with the Law</a:t>
            </a:r>
          </a:p>
          <a:p>
            <a:r>
              <a:rPr lang="en-US" dirty="0"/>
              <a:t>Or focus on specific types of rudimentary, trailing edge chips</a:t>
            </a:r>
            <a:r>
              <a:rPr lang="cs-CZ" dirty="0"/>
              <a:t> – </a:t>
            </a:r>
            <a:r>
              <a:rPr lang="en-US" b="1" dirty="0"/>
              <a:t>Europe</a:t>
            </a:r>
            <a:r>
              <a:rPr lang="cs-CZ" b="1" dirty="0"/>
              <a:t>!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70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</p:txBody>
      </p:sp>
    </p:spTree>
    <p:extLst>
      <p:ext uri="{BB962C8B-B14F-4D97-AF65-F5344CB8AC3E}">
        <p14:creationId xmlns:p14="http://schemas.microsoft.com/office/powerpoint/2010/main" val="1134412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</p:txBody>
      </p:sp>
    </p:spTree>
    <p:extLst>
      <p:ext uri="{BB962C8B-B14F-4D97-AF65-F5344CB8AC3E}">
        <p14:creationId xmlns:p14="http://schemas.microsoft.com/office/powerpoint/2010/main" val="25019399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  <a:p>
            <a:r>
              <a:rPr lang="en-US" b="1" dirty="0"/>
              <a:t>Quintessential</a:t>
            </a:r>
            <a:r>
              <a:rPr lang="cs-CZ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national champion </a:t>
            </a:r>
            <a:r>
              <a:rPr lang="en-US" dirty="0"/>
              <a:t>on part with Huawei!</a:t>
            </a:r>
          </a:p>
        </p:txBody>
      </p:sp>
    </p:spTree>
    <p:extLst>
      <p:ext uri="{BB962C8B-B14F-4D97-AF65-F5344CB8AC3E}">
        <p14:creationId xmlns:p14="http://schemas.microsoft.com/office/powerpoint/2010/main" val="25640359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  <a:p>
            <a:r>
              <a:rPr lang="en-US" b="1" dirty="0"/>
              <a:t>Quintessential</a:t>
            </a:r>
            <a:r>
              <a:rPr lang="cs-CZ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national champion </a:t>
            </a:r>
            <a:r>
              <a:rPr lang="en-US" dirty="0"/>
              <a:t>on part with Huawei!</a:t>
            </a:r>
          </a:p>
          <a:p>
            <a:r>
              <a:rPr lang="en-US" b="1" dirty="0"/>
              <a:t>Extremely high</a:t>
            </a:r>
            <a:r>
              <a:rPr lang="cs-CZ" b="1" dirty="0"/>
              <a:t> support - </a:t>
            </a:r>
            <a:r>
              <a:rPr lang="en-US" b="1" dirty="0"/>
              <a:t>50% of its revenue comes from state subsidies</a:t>
            </a:r>
          </a:p>
        </p:txBody>
      </p:sp>
    </p:spTree>
    <p:extLst>
      <p:ext uri="{BB962C8B-B14F-4D97-AF65-F5344CB8AC3E}">
        <p14:creationId xmlns:p14="http://schemas.microsoft.com/office/powerpoint/2010/main" val="3960108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  <a:p>
            <a:r>
              <a:rPr lang="en-US" b="1" dirty="0"/>
              <a:t>Quintessential</a:t>
            </a:r>
            <a:r>
              <a:rPr lang="cs-CZ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national champion </a:t>
            </a:r>
            <a:r>
              <a:rPr lang="en-US" dirty="0"/>
              <a:t>on part with Huawei!</a:t>
            </a:r>
          </a:p>
          <a:p>
            <a:r>
              <a:rPr lang="en-US" dirty="0"/>
              <a:t>Extremely h</a:t>
            </a:r>
            <a:r>
              <a:rPr lang="cs-CZ" dirty="0" err="1"/>
              <a:t>igh</a:t>
            </a:r>
            <a:r>
              <a:rPr lang="cs-CZ" dirty="0"/>
              <a:t> support - </a:t>
            </a:r>
            <a:r>
              <a:rPr lang="en-US" dirty="0"/>
              <a:t>50% of its revenue comes from state subsidies</a:t>
            </a:r>
          </a:p>
          <a:p>
            <a:r>
              <a:rPr lang="en-US" dirty="0"/>
              <a:t>But </a:t>
            </a:r>
            <a:r>
              <a:rPr lang="en-US" b="1" dirty="0"/>
              <a:t>it is still far behind industry leaders and only has a small global market share</a:t>
            </a:r>
          </a:p>
        </p:txBody>
      </p:sp>
    </p:spTree>
    <p:extLst>
      <p:ext uri="{BB962C8B-B14F-4D97-AF65-F5344CB8AC3E}">
        <p14:creationId xmlns:p14="http://schemas.microsoft.com/office/powerpoint/2010/main" val="1465257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DC1DB-CC21-4120-9AA5-9F1416DE5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41767-3E4B-418D-BEB7-99B1750E2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SMIC‘s smallest transistors are </a:t>
            </a:r>
            <a:r>
              <a:rPr lang="en-US" b="1" dirty="0"/>
              <a:t>14 nm in size</a:t>
            </a:r>
          </a:p>
          <a:p>
            <a:r>
              <a:rPr lang="en-US" dirty="0"/>
              <a:t>The smallest produced on a large scale globally are </a:t>
            </a:r>
            <a:r>
              <a:rPr lang="en-US" b="1" dirty="0"/>
              <a:t>7nm</a:t>
            </a:r>
            <a:r>
              <a:rPr lang="en-US" dirty="0"/>
              <a:t>, the cutting edge is moving to </a:t>
            </a:r>
            <a:r>
              <a:rPr lang="en-US" b="1" dirty="0"/>
              <a:t>5nm</a:t>
            </a:r>
          </a:p>
        </p:txBody>
      </p:sp>
    </p:spTree>
    <p:extLst>
      <p:ext uri="{BB962C8B-B14F-4D97-AF65-F5344CB8AC3E}">
        <p14:creationId xmlns:p14="http://schemas.microsoft.com/office/powerpoint/2010/main" val="663436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DC1DB-CC21-4120-9AA5-9F1416DE5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41767-3E4B-418D-BEB7-99B1750E2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SMIC‘s smallest transistors are </a:t>
            </a:r>
            <a:r>
              <a:rPr lang="en-US" b="1" dirty="0"/>
              <a:t>14 nm in size</a:t>
            </a:r>
          </a:p>
          <a:p>
            <a:r>
              <a:rPr lang="en-US" dirty="0"/>
              <a:t>The smallest produced on a large scale globally are </a:t>
            </a:r>
            <a:r>
              <a:rPr lang="en-US" b="1" dirty="0"/>
              <a:t>7nm</a:t>
            </a:r>
            <a:r>
              <a:rPr lang="en-US" dirty="0"/>
              <a:t>, the cutting edge is moving to </a:t>
            </a:r>
            <a:r>
              <a:rPr lang="en-US" b="1" dirty="0"/>
              <a:t>5nm</a:t>
            </a:r>
          </a:p>
          <a:p>
            <a:r>
              <a:rPr lang="en-US" dirty="0"/>
              <a:t>Most of their production is even further from the frontier!</a:t>
            </a:r>
          </a:p>
        </p:txBody>
      </p:sp>
    </p:spTree>
    <p:extLst>
      <p:ext uri="{BB962C8B-B14F-4D97-AF65-F5344CB8AC3E}">
        <p14:creationId xmlns:p14="http://schemas.microsoft.com/office/powerpoint/2010/main" val="402556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FA1A4-1571-488A-9789-93DE75CD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1342F0-BC66-4517-A583-34FB548D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era could be seen as China‘s most free market phase?</a:t>
            </a:r>
          </a:p>
          <a:p>
            <a:r>
              <a:rPr lang="en-US" dirty="0"/>
              <a:t>When did China‘s current account surplus reach its peak?</a:t>
            </a:r>
          </a:p>
          <a:p>
            <a:r>
              <a:rPr lang="en-US" dirty="0"/>
              <a:t>How were Chinese exports distinct from developing country exports in the 2000s?</a:t>
            </a:r>
          </a:p>
          <a:p>
            <a:r>
              <a:rPr lang="en-US" dirty="0"/>
              <a:t>How did China stabilize its economy during the 2008 Financial crisis?</a:t>
            </a:r>
          </a:p>
        </p:txBody>
      </p:sp>
    </p:spTree>
    <p:extLst>
      <p:ext uri="{BB962C8B-B14F-4D97-AF65-F5344CB8AC3E}">
        <p14:creationId xmlns:p14="http://schemas.microsoft.com/office/powerpoint/2010/main" val="19700731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4D7D1-A278-4056-8606-B5022CB9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0D6E0640-4A5B-4092-ADF9-DBCF4FC44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20" y="535161"/>
            <a:ext cx="1704768" cy="5957714"/>
          </a:xfrm>
        </p:spPr>
      </p:pic>
    </p:spTree>
    <p:extLst>
      <p:ext uri="{BB962C8B-B14F-4D97-AF65-F5344CB8AC3E}">
        <p14:creationId xmlns:p14="http://schemas.microsoft.com/office/powerpoint/2010/main" val="2608336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AF152-45AC-4F8D-9D0F-1CC1BCE6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F20E5-CDBF-42AF-A8BE-1A985FF7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Perhaps the most sophisticated value chain in the world</a:t>
            </a:r>
          </a:p>
        </p:txBody>
      </p:sp>
    </p:spTree>
    <p:extLst>
      <p:ext uri="{BB962C8B-B14F-4D97-AF65-F5344CB8AC3E}">
        <p14:creationId xmlns:p14="http://schemas.microsoft.com/office/powerpoint/2010/main" val="3410426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AF152-45AC-4F8D-9D0F-1CC1BCE6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F20E5-CDBF-42AF-A8BE-1A985FF7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 country or company in the world is able to produce cutting edge chips on its own</a:t>
            </a:r>
          </a:p>
        </p:txBody>
      </p:sp>
    </p:spTree>
    <p:extLst>
      <p:ext uri="{BB962C8B-B14F-4D97-AF65-F5344CB8AC3E}">
        <p14:creationId xmlns:p14="http://schemas.microsoft.com/office/powerpoint/2010/main" val="10881652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AF152-45AC-4F8D-9D0F-1CC1BCE6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F20E5-CDBF-42AF-A8BE-1A985FF7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Dominated by </a:t>
            </a:r>
            <a:r>
              <a:rPr lang="en-US" b="1" dirty="0"/>
              <a:t>USA + Taiwan, Korea, Japan</a:t>
            </a:r>
            <a:r>
              <a:rPr lang="en-US" dirty="0"/>
              <a:t>; Netherlands</a:t>
            </a:r>
          </a:p>
        </p:txBody>
      </p:sp>
    </p:spTree>
    <p:extLst>
      <p:ext uri="{BB962C8B-B14F-4D97-AF65-F5344CB8AC3E}">
        <p14:creationId xmlns:p14="http://schemas.microsoft.com/office/powerpoint/2010/main" val="1159311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</p:txBody>
      </p:sp>
    </p:spTree>
    <p:extLst>
      <p:ext uri="{BB962C8B-B14F-4D97-AF65-F5344CB8AC3E}">
        <p14:creationId xmlns:p14="http://schemas.microsoft.com/office/powerpoint/2010/main" val="562512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</p:txBody>
      </p:sp>
    </p:spTree>
    <p:extLst>
      <p:ext uri="{BB962C8B-B14F-4D97-AF65-F5344CB8AC3E}">
        <p14:creationId xmlns:p14="http://schemas.microsoft.com/office/powerpoint/2010/main" val="29730362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  <a:p>
            <a:r>
              <a:rPr lang="en-US" b="1" dirty="0"/>
              <a:t>SME – equipment </a:t>
            </a:r>
            <a:r>
              <a:rPr lang="en-US" dirty="0"/>
              <a:t>– US + Japan + </a:t>
            </a:r>
            <a:r>
              <a:rPr lang="en-US" b="1" dirty="0"/>
              <a:t>Netherlands (ASML)</a:t>
            </a:r>
          </a:p>
        </p:txBody>
      </p:sp>
    </p:spTree>
    <p:extLst>
      <p:ext uri="{BB962C8B-B14F-4D97-AF65-F5344CB8AC3E}">
        <p14:creationId xmlns:p14="http://schemas.microsoft.com/office/powerpoint/2010/main" val="3262732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  <a:p>
            <a:r>
              <a:rPr lang="en-US" b="1" dirty="0"/>
              <a:t>SME – equipment </a:t>
            </a:r>
            <a:r>
              <a:rPr lang="en-US" dirty="0"/>
              <a:t>– US + Japan + </a:t>
            </a:r>
            <a:r>
              <a:rPr lang="en-US" b="1" dirty="0"/>
              <a:t>Netherlands (ASML)</a:t>
            </a:r>
          </a:p>
          <a:p>
            <a:r>
              <a:rPr lang="en-US" dirty="0"/>
              <a:t>- extreme-ultraviolet lithography</a:t>
            </a:r>
          </a:p>
        </p:txBody>
      </p:sp>
    </p:spTree>
    <p:extLst>
      <p:ext uri="{BB962C8B-B14F-4D97-AF65-F5344CB8AC3E}">
        <p14:creationId xmlns:p14="http://schemas.microsoft.com/office/powerpoint/2010/main" val="17246362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CC67F-3746-49F6-8F37-378ED0E8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3CC34AC1-AD6D-4BC6-BC79-96CF54F77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10569"/>
            <a:ext cx="6858000" cy="3981450"/>
          </a:xfrm>
        </p:spPr>
      </p:pic>
    </p:spTree>
    <p:extLst>
      <p:ext uri="{BB962C8B-B14F-4D97-AF65-F5344CB8AC3E}">
        <p14:creationId xmlns:p14="http://schemas.microsoft.com/office/powerpoint/2010/main" val="2732084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  <a:p>
            <a:r>
              <a:rPr lang="en-US" b="1" dirty="0"/>
              <a:t>SME – equipment </a:t>
            </a:r>
            <a:r>
              <a:rPr lang="en-US" dirty="0"/>
              <a:t>– US + Japan + </a:t>
            </a:r>
            <a:r>
              <a:rPr lang="en-US" b="1" dirty="0"/>
              <a:t>Netherlands (ASML)</a:t>
            </a:r>
          </a:p>
          <a:p>
            <a:r>
              <a:rPr lang="en-US" dirty="0"/>
              <a:t>- extreme-ultraviolet lithography – largest bumps on their mirrors are </a:t>
            </a:r>
            <a:r>
              <a:rPr lang="en-US" b="1" dirty="0"/>
              <a:t>smaller than one atom!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32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FA1A4-1571-488A-9789-93DE75CD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1342F0-BC66-4517-A583-34FB548D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era could be seen as China‘s most free market phase?</a:t>
            </a:r>
          </a:p>
          <a:p>
            <a:r>
              <a:rPr lang="en-US" dirty="0"/>
              <a:t>When did China‘s current account surplus reach its peak?</a:t>
            </a:r>
          </a:p>
          <a:p>
            <a:r>
              <a:rPr lang="en-US" dirty="0"/>
              <a:t>How were Chinese exports distinct from developing country exports in the 2000s?</a:t>
            </a:r>
          </a:p>
          <a:p>
            <a:r>
              <a:rPr lang="en-US" dirty="0"/>
              <a:t>How did China stabilize its economy during the 2008 Financial crisis?</a:t>
            </a:r>
          </a:p>
          <a:p>
            <a:r>
              <a:rPr lang="en-US" dirty="0"/>
              <a:t>&gt; bank loans to SOE – mostly construction sector &gt; </a:t>
            </a:r>
            <a:r>
              <a:rPr lang="en-US" b="1" dirty="0"/>
              <a:t>real estate bubble!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933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CE646-0543-4690-871C-DF07D711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0C7974-92F8-4FB5-8A5F-B9BFC75E2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37" y="2334419"/>
            <a:ext cx="7400925" cy="3333750"/>
          </a:xfrm>
        </p:spPr>
      </p:pic>
    </p:spTree>
    <p:extLst>
      <p:ext uri="{BB962C8B-B14F-4D97-AF65-F5344CB8AC3E}">
        <p14:creationId xmlns:p14="http://schemas.microsoft.com/office/powerpoint/2010/main" val="31105389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Together – </a:t>
            </a:r>
            <a:r>
              <a:rPr lang="en-US" b="1" dirty="0"/>
              <a:t>„fabs“ </a:t>
            </a:r>
            <a:r>
              <a:rPr lang="en-US" dirty="0"/>
              <a:t>– most expensive factories in the world – circa 20 billion dollars to create a production link</a:t>
            </a:r>
          </a:p>
        </p:txBody>
      </p:sp>
    </p:spTree>
    <p:extLst>
      <p:ext uri="{BB962C8B-B14F-4D97-AF65-F5344CB8AC3E}">
        <p14:creationId xmlns:p14="http://schemas.microsoft.com/office/powerpoint/2010/main" val="1472535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Together – </a:t>
            </a:r>
            <a:r>
              <a:rPr lang="en-US" b="1" dirty="0"/>
              <a:t>„fabs“ </a:t>
            </a:r>
            <a:r>
              <a:rPr lang="en-US" dirty="0"/>
              <a:t>– most expensive factories in the world – circa 20 billion dollars to create a production link</a:t>
            </a:r>
          </a:p>
          <a:p>
            <a:r>
              <a:rPr lang="en-US" b="1" dirty="0"/>
              <a:t>Non-monetary inputs – need for engineers with experience</a:t>
            </a:r>
            <a:r>
              <a:rPr lang="en-US" dirty="0"/>
              <a:t>, which is extremely rare</a:t>
            </a:r>
          </a:p>
        </p:txBody>
      </p:sp>
    </p:spTree>
    <p:extLst>
      <p:ext uri="{BB962C8B-B14F-4D97-AF65-F5344CB8AC3E}">
        <p14:creationId xmlns:p14="http://schemas.microsoft.com/office/powerpoint/2010/main" val="19071130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0A1F-5433-4137-BB9F-18F010F82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interiér, patro&#10;&#10;Popis byl vytvořen automaticky">
            <a:extLst>
              <a:ext uri="{FF2B5EF4-FFF2-40B4-BE49-F238E27FC236}">
                <a16:creationId xmlns:a16="http://schemas.microsoft.com/office/drawing/2014/main" id="{E4C2FD97-4C6A-4875-B7A3-50E591EBE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15319"/>
            <a:ext cx="7620000" cy="4171950"/>
          </a:xfrm>
        </p:spPr>
      </p:pic>
    </p:spTree>
    <p:extLst>
      <p:ext uri="{BB962C8B-B14F-4D97-AF65-F5344CB8AC3E}">
        <p14:creationId xmlns:p14="http://schemas.microsoft.com/office/powerpoint/2010/main" val="24455925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8BB49-6CB1-40DA-8584-E7E2BF49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96A31-1C9E-426A-97A0-9CB3A35F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Most important producer of chips in the world</a:t>
            </a:r>
            <a:r>
              <a:rPr lang="cs-CZ" b="1" dirty="0"/>
              <a:t> </a:t>
            </a:r>
            <a:r>
              <a:rPr lang="en-US" dirty="0"/>
              <a:t>– </a:t>
            </a:r>
            <a:r>
              <a:rPr lang="en-US" b="1" dirty="0"/>
              <a:t>TSMC – Taiwan</a:t>
            </a:r>
            <a:r>
              <a:rPr lang="cs-CZ" b="1" dirty="0"/>
              <a:t> </a:t>
            </a:r>
            <a:r>
              <a:rPr lang="en-US" dirty="0"/>
              <a:t>Semiconductor Manufacturing Company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954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8BB49-6CB1-40DA-8584-E7E2BF49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96A31-1C9E-426A-97A0-9CB3A35F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Most important producer of chips in the world</a:t>
            </a:r>
            <a:r>
              <a:rPr lang="cs-CZ" b="1" dirty="0"/>
              <a:t> </a:t>
            </a:r>
            <a:r>
              <a:rPr lang="en-US" dirty="0"/>
              <a:t>– </a:t>
            </a:r>
            <a:r>
              <a:rPr lang="en-US" b="1" dirty="0"/>
              <a:t>TSMC – Taiwan</a:t>
            </a:r>
            <a:r>
              <a:rPr lang="cs-CZ" b="1" dirty="0"/>
              <a:t> </a:t>
            </a:r>
            <a:r>
              <a:rPr lang="en-US" dirty="0"/>
              <a:t>Semiconductor Manufacturing Company</a:t>
            </a:r>
          </a:p>
          <a:p>
            <a:r>
              <a:rPr lang="en-US" dirty="0"/>
              <a:t>- </a:t>
            </a:r>
            <a:r>
              <a:rPr lang="en-US" b="1" dirty="0"/>
              <a:t>50% of global production </a:t>
            </a:r>
            <a:r>
              <a:rPr lang="en-US" dirty="0"/>
              <a:t>or so, even stronger on the cutting edge</a:t>
            </a:r>
          </a:p>
        </p:txBody>
      </p:sp>
    </p:spTree>
    <p:extLst>
      <p:ext uri="{BB962C8B-B14F-4D97-AF65-F5344CB8AC3E}">
        <p14:creationId xmlns:p14="http://schemas.microsoft.com/office/powerpoint/2010/main" val="17990980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77320-4330-4200-B9F3-B1DDBA02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8EF1FC4-5A15-40DF-B90F-8D9193D49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69" y="2036137"/>
            <a:ext cx="4219271" cy="3879788"/>
          </a:xfrm>
        </p:spPr>
      </p:pic>
    </p:spTree>
    <p:extLst>
      <p:ext uri="{BB962C8B-B14F-4D97-AF65-F5344CB8AC3E}">
        <p14:creationId xmlns:p14="http://schemas.microsoft.com/office/powerpoint/2010/main" val="18890256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8BB49-6CB1-40DA-8584-E7E2BF49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96A31-1C9E-426A-97A0-9CB3A35F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– no </a:t>
            </a:r>
            <a:r>
              <a:rPr lang="en-US" b="1" dirty="0"/>
              <a:t>EDA or SME</a:t>
            </a:r>
            <a:r>
              <a:rPr lang="en-US" dirty="0"/>
              <a:t>, few experiences engineers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526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7FB1-C377-44F2-9A86-F90C7604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C23C1C-61EB-4173-A65E-5EEF4C03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China‘s Achilles</a:t>
            </a:r>
            <a:r>
              <a:rPr lang="cs-CZ" b="1" dirty="0"/>
              <a:t>‘</a:t>
            </a:r>
            <a:r>
              <a:rPr lang="en-US" b="1" dirty="0"/>
              <a:t> heel!</a:t>
            </a:r>
          </a:p>
        </p:txBody>
      </p:sp>
    </p:spTree>
    <p:extLst>
      <p:ext uri="{BB962C8B-B14F-4D97-AF65-F5344CB8AC3E}">
        <p14:creationId xmlns:p14="http://schemas.microsoft.com/office/powerpoint/2010/main" val="25552546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7FB1-C377-44F2-9A86-F90C7604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C23C1C-61EB-4173-A65E-5EEF4C03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China‘s Achilles</a:t>
            </a:r>
            <a:r>
              <a:rPr lang="cs-CZ" b="1" dirty="0"/>
              <a:t>‘</a:t>
            </a:r>
            <a:r>
              <a:rPr lang="en-US" b="1" dirty="0"/>
              <a:t> heel!</a:t>
            </a:r>
          </a:p>
          <a:p>
            <a:endParaRPr lang="en-US" b="1" dirty="0"/>
          </a:p>
          <a:p>
            <a:r>
              <a:rPr lang="en-US" b="1" dirty="0"/>
              <a:t>&gt; huge resources are being invested into redressing it</a:t>
            </a:r>
          </a:p>
        </p:txBody>
      </p:sp>
    </p:spTree>
    <p:extLst>
      <p:ext uri="{BB962C8B-B14F-4D97-AF65-F5344CB8AC3E}">
        <p14:creationId xmlns:p14="http://schemas.microsoft.com/office/powerpoint/2010/main" val="24576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335EC-05BE-46BE-BFAE-D93F5CDD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DFC80-86CB-434B-BB9E-34724B5AF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was China‘s </a:t>
            </a:r>
            <a:r>
              <a:rPr lang="en-US" b="1" dirty="0"/>
              <a:t>long-term industrial policy thinking </a:t>
            </a:r>
            <a:r>
              <a:rPr lang="en-US" dirty="0"/>
              <a:t>influenced by the 2008-2009 counter-recessionary measures?</a:t>
            </a:r>
          </a:p>
        </p:txBody>
      </p:sp>
    </p:spTree>
    <p:extLst>
      <p:ext uri="{BB962C8B-B14F-4D97-AF65-F5344CB8AC3E}">
        <p14:creationId xmlns:p14="http://schemas.microsoft.com/office/powerpoint/2010/main" val="10886278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7FB1-C377-44F2-9A86-F90C7604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C23C1C-61EB-4173-A65E-5EEF4C03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China‘s Achilles</a:t>
            </a:r>
            <a:r>
              <a:rPr lang="cs-CZ" b="1" dirty="0"/>
              <a:t>‘</a:t>
            </a:r>
            <a:r>
              <a:rPr lang="en-US" b="1" dirty="0"/>
              <a:t> heel!</a:t>
            </a:r>
          </a:p>
          <a:p>
            <a:endParaRPr lang="en-US" b="1" dirty="0"/>
          </a:p>
          <a:p>
            <a:r>
              <a:rPr lang="en-US" b="1" dirty="0"/>
              <a:t>&gt; huge resources are being invested into redressing it</a:t>
            </a:r>
          </a:p>
          <a:p>
            <a:endParaRPr lang="en-US" dirty="0"/>
          </a:p>
          <a:p>
            <a:r>
              <a:rPr lang="en-US" dirty="0"/>
              <a:t>&gt; </a:t>
            </a:r>
            <a:r>
              <a:rPr lang="en-US" b="1" dirty="0"/>
              <a:t>US pressure is concentrated in this area</a:t>
            </a:r>
          </a:p>
        </p:txBody>
      </p:sp>
    </p:spTree>
    <p:extLst>
      <p:ext uri="{BB962C8B-B14F-4D97-AF65-F5344CB8AC3E}">
        <p14:creationId xmlns:p14="http://schemas.microsoft.com/office/powerpoint/2010/main" val="1146955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05240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  <a:p>
            <a:r>
              <a:rPr lang="en-US" dirty="0"/>
              <a:t>The goal should be </a:t>
            </a:r>
            <a:r>
              <a:rPr lang="en-US" b="1" dirty="0"/>
              <a:t>to prevent China from </a:t>
            </a:r>
            <a:r>
              <a:rPr lang="en-US" b="1" dirty="0">
                <a:solidFill>
                  <a:srgbClr val="FF0000"/>
                </a:solidFill>
              </a:rPr>
              <a:t>gaining a capacity to produce cutting edge chips</a:t>
            </a:r>
          </a:p>
        </p:txBody>
      </p:sp>
    </p:spTree>
    <p:extLst>
      <p:ext uri="{BB962C8B-B14F-4D97-AF65-F5344CB8AC3E}">
        <p14:creationId xmlns:p14="http://schemas.microsoft.com/office/powerpoint/2010/main" val="4129692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  <a:p>
            <a:r>
              <a:rPr lang="en-US" dirty="0"/>
              <a:t>The goal should be </a:t>
            </a:r>
            <a:r>
              <a:rPr lang="en-US" b="1" dirty="0"/>
              <a:t>to prevent China from </a:t>
            </a:r>
            <a:r>
              <a:rPr lang="en-US" b="1" dirty="0">
                <a:solidFill>
                  <a:srgbClr val="FF0000"/>
                </a:solidFill>
              </a:rPr>
              <a:t>gaining a capacity to produce cutting edge chips</a:t>
            </a:r>
          </a:p>
          <a:p>
            <a:r>
              <a:rPr lang="en-US" dirty="0"/>
              <a:t>&gt; China must be </a:t>
            </a:r>
            <a:r>
              <a:rPr lang="en-US" b="1" dirty="0"/>
              <a:t>prevented from importing SME (equipment) or licensing EDA software</a:t>
            </a:r>
          </a:p>
        </p:txBody>
      </p:sp>
    </p:spTree>
    <p:extLst>
      <p:ext uri="{BB962C8B-B14F-4D97-AF65-F5344CB8AC3E}">
        <p14:creationId xmlns:p14="http://schemas.microsoft.com/office/powerpoint/2010/main" val="8700761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  <a:p>
            <a:r>
              <a:rPr lang="en-US" dirty="0"/>
              <a:t>The goal should be </a:t>
            </a:r>
            <a:r>
              <a:rPr lang="en-US" b="1" dirty="0"/>
              <a:t>to prevent China from </a:t>
            </a:r>
            <a:r>
              <a:rPr lang="en-US" b="1" dirty="0">
                <a:solidFill>
                  <a:srgbClr val="FF0000"/>
                </a:solidFill>
              </a:rPr>
              <a:t>gaining a capacity to produce cutting edge chips</a:t>
            </a:r>
          </a:p>
          <a:p>
            <a:r>
              <a:rPr lang="en-US" dirty="0"/>
              <a:t>&gt; China must be </a:t>
            </a:r>
            <a:r>
              <a:rPr lang="en-US" b="1" dirty="0"/>
              <a:t>prevented from importing SME (equipment) or licensing EDA software</a:t>
            </a:r>
          </a:p>
          <a:p>
            <a:r>
              <a:rPr lang="en-US" b="1" dirty="0"/>
              <a:t>This embargo must include US allies </a:t>
            </a:r>
            <a:r>
              <a:rPr lang="en-US" dirty="0"/>
              <a:t>(Korea, Japan, Taiwan, Netherlands)</a:t>
            </a:r>
          </a:p>
        </p:txBody>
      </p:sp>
    </p:spTree>
    <p:extLst>
      <p:ext uri="{BB962C8B-B14F-4D97-AF65-F5344CB8AC3E}">
        <p14:creationId xmlns:p14="http://schemas.microsoft.com/office/powerpoint/2010/main" val="7554847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222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 </a:t>
            </a:r>
            <a:r>
              <a:rPr lang="en-US" dirty="0"/>
              <a:t>&gt; that would give them an even greater motivation to develop an indigenous production capacity!</a:t>
            </a:r>
          </a:p>
        </p:txBody>
      </p:sp>
    </p:spTree>
    <p:extLst>
      <p:ext uri="{BB962C8B-B14F-4D97-AF65-F5344CB8AC3E}">
        <p14:creationId xmlns:p14="http://schemas.microsoft.com/office/powerpoint/2010/main" val="29621117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 </a:t>
            </a:r>
            <a:r>
              <a:rPr lang="en-US" dirty="0"/>
              <a:t>&gt; that would give them an even greater motivation to develop an indigenous production capacity!</a:t>
            </a:r>
          </a:p>
          <a:p>
            <a:r>
              <a:rPr lang="en-US" b="1" dirty="0"/>
              <a:t>When China is dependent, the US and its allies can impose conditions for usage</a:t>
            </a:r>
            <a:r>
              <a:rPr lang="en-US" dirty="0"/>
              <a:t> – so that chips are not used for military purposes, surveillance of Uighurs, etc.</a:t>
            </a:r>
          </a:p>
        </p:txBody>
      </p:sp>
    </p:spTree>
    <p:extLst>
      <p:ext uri="{BB962C8B-B14F-4D97-AF65-F5344CB8AC3E}">
        <p14:creationId xmlns:p14="http://schemas.microsoft.com/office/powerpoint/2010/main" val="34622331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 </a:t>
            </a:r>
            <a:r>
              <a:rPr lang="en-US" dirty="0"/>
              <a:t>&gt; that would give them an even greater motivation to develop an indigenous production capacity!</a:t>
            </a:r>
          </a:p>
          <a:p>
            <a:r>
              <a:rPr lang="en-US" b="1" dirty="0"/>
              <a:t>When China is dependent, the US and its allies can impose conditions for usage</a:t>
            </a:r>
            <a:r>
              <a:rPr lang="en-US" dirty="0"/>
              <a:t> – so that chips are not used for military purposes, surveillance of Uighurs, etc.</a:t>
            </a:r>
          </a:p>
          <a:p>
            <a:endParaRPr lang="en-US" dirty="0"/>
          </a:p>
          <a:p>
            <a:r>
              <a:rPr lang="en-US" dirty="0"/>
              <a:t>Biden‘s strategy - in line with this approach</a:t>
            </a:r>
          </a:p>
        </p:txBody>
      </p:sp>
    </p:spTree>
    <p:extLst>
      <p:ext uri="{BB962C8B-B14F-4D97-AF65-F5344CB8AC3E}">
        <p14:creationId xmlns:p14="http://schemas.microsoft.com/office/powerpoint/2010/main" val="2828107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75A14-B9B7-450A-A621-8280671B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</a:t>
            </a:r>
            <a:r>
              <a:rPr lang="cs-CZ" dirty="0" err="1"/>
              <a:t>controls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4C5E88-1C59-429F-B3E5-76FC0928A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War-era legislation – it is possible for the US government to </a:t>
            </a:r>
            <a:r>
              <a:rPr lang="en-US" b="1" dirty="0"/>
              <a:t>ban the export of products which can be used for military purposes</a:t>
            </a:r>
          </a:p>
        </p:txBody>
      </p:sp>
    </p:spTree>
    <p:extLst>
      <p:ext uri="{BB962C8B-B14F-4D97-AF65-F5344CB8AC3E}">
        <p14:creationId xmlns:p14="http://schemas.microsoft.com/office/powerpoint/2010/main" val="4262143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335EC-05BE-46BE-BFAE-D93F5CDD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last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DFC80-86CB-434B-BB9E-34724B5AF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was China‘s long-term industrial policy thinking influenced by the 2008-2009 counter-recessionary measures?</a:t>
            </a:r>
          </a:p>
          <a:p>
            <a:r>
              <a:rPr lang="en-US" dirty="0"/>
              <a:t>Which economic sectors and technologies has China been trying to develop by its industrial policies?</a:t>
            </a:r>
          </a:p>
        </p:txBody>
      </p:sp>
    </p:spTree>
    <p:extLst>
      <p:ext uri="{BB962C8B-B14F-4D97-AF65-F5344CB8AC3E}">
        <p14:creationId xmlns:p14="http://schemas.microsoft.com/office/powerpoint/2010/main" val="22874354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75A14-B9B7-450A-A621-8280671B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controls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4C5E88-1C59-429F-B3E5-76FC0928A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War-era legislation – it is possible for the US government to </a:t>
            </a:r>
            <a:r>
              <a:rPr lang="en-US" b="1" dirty="0"/>
              <a:t>ban the export of products which can be used for military purposes</a:t>
            </a:r>
          </a:p>
          <a:p>
            <a:r>
              <a:rPr lang="en-US" dirty="0"/>
              <a:t>Much harsher than tariffs – outright ban of sale</a:t>
            </a:r>
          </a:p>
        </p:txBody>
      </p:sp>
    </p:spTree>
    <p:extLst>
      <p:ext uri="{BB962C8B-B14F-4D97-AF65-F5344CB8AC3E}">
        <p14:creationId xmlns:p14="http://schemas.microsoft.com/office/powerpoint/2010/main" val="20237611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75A14-B9B7-450A-A621-8280671B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controls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4C5E88-1C59-429F-B3E5-76FC0928A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War-era legislation – it is possible for the US government to </a:t>
            </a:r>
            <a:r>
              <a:rPr lang="en-US" b="1" dirty="0"/>
              <a:t>ban the export of products which can be used for military purposes</a:t>
            </a:r>
          </a:p>
          <a:p>
            <a:r>
              <a:rPr lang="en-US" dirty="0"/>
              <a:t>Much harsher than tariffs – outright ban of sale</a:t>
            </a:r>
          </a:p>
          <a:p>
            <a:endParaRPr lang="en-US" dirty="0"/>
          </a:p>
          <a:p>
            <a:r>
              <a:rPr lang="en-US" b="1" dirty="0"/>
              <a:t>Exterritorial</a:t>
            </a:r>
            <a:r>
              <a:rPr lang="en-US" dirty="0"/>
              <a:t> – falls on foreign companies using US inputs or IP</a:t>
            </a:r>
          </a:p>
        </p:txBody>
      </p:sp>
    </p:spTree>
    <p:extLst>
      <p:ext uri="{BB962C8B-B14F-4D97-AF65-F5344CB8AC3E}">
        <p14:creationId xmlns:p14="http://schemas.microsoft.com/office/powerpoint/2010/main" val="36286701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759D1-48AB-413D-AC23-39E07130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1A39B-0081-45A0-BECE-CC715F68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circa 2014, China ramped up </a:t>
            </a:r>
            <a:r>
              <a:rPr lang="en-US" b="1" dirty="0"/>
              <a:t>strategic purchases of foreign technological companies</a:t>
            </a:r>
          </a:p>
        </p:txBody>
      </p:sp>
    </p:spTree>
    <p:extLst>
      <p:ext uri="{BB962C8B-B14F-4D97-AF65-F5344CB8AC3E}">
        <p14:creationId xmlns:p14="http://schemas.microsoft.com/office/powerpoint/2010/main" val="18103158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759D1-48AB-413D-AC23-39E07130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1A39B-0081-45A0-BECE-CC715F68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circa 2014, China ramped up</a:t>
            </a:r>
            <a:r>
              <a:rPr lang="en-US" b="1" dirty="0"/>
              <a:t> strategic purchases of foreign technological companies</a:t>
            </a:r>
          </a:p>
          <a:p>
            <a:r>
              <a:rPr lang="en-US" dirty="0"/>
              <a:t>&gt; </a:t>
            </a:r>
            <a:r>
              <a:rPr lang="en-US" b="1" dirty="0"/>
              <a:t>a screening mechanism, which allows US authorities to stop the sale</a:t>
            </a:r>
          </a:p>
        </p:txBody>
      </p:sp>
    </p:spTree>
    <p:extLst>
      <p:ext uri="{BB962C8B-B14F-4D97-AF65-F5344CB8AC3E}">
        <p14:creationId xmlns:p14="http://schemas.microsoft.com/office/powerpoint/2010/main" val="489971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759D1-48AB-413D-AC23-39E07130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1A39B-0081-45A0-BECE-CC715F68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circa 2014, China ramped up </a:t>
            </a:r>
            <a:r>
              <a:rPr lang="en-US" b="1" dirty="0"/>
              <a:t>strategic purchases of foreign technological companies</a:t>
            </a:r>
          </a:p>
          <a:p>
            <a:r>
              <a:rPr lang="en-US" dirty="0"/>
              <a:t>&gt; </a:t>
            </a:r>
            <a:r>
              <a:rPr lang="en-US" b="1" dirty="0"/>
              <a:t>a screening mechanism, which allows US authorities to stop the sale</a:t>
            </a:r>
          </a:p>
          <a:p>
            <a:r>
              <a:rPr lang="en-US" dirty="0"/>
              <a:t>If the owner still wants to sell, he must find a different buyer, if he can‘t one, the government will temporarily purchase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385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23E93-786F-420F-84F0-F76F3CD1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FEF055-470B-4D48-A878-752FDA135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tighter regime of export controls and investment screenings </a:t>
            </a:r>
            <a:r>
              <a:rPr lang="en-US" b="1" dirty="0"/>
              <a:t>is being created in the EU as well! </a:t>
            </a:r>
          </a:p>
          <a:p>
            <a:r>
              <a:rPr lang="en-US" dirty="0"/>
              <a:t>– </a:t>
            </a:r>
            <a:r>
              <a:rPr lang="en-US" b="1" dirty="0"/>
              <a:t>two new EU regulations in 2021!</a:t>
            </a:r>
          </a:p>
        </p:txBody>
      </p:sp>
    </p:spTree>
    <p:extLst>
      <p:ext uri="{BB962C8B-B14F-4D97-AF65-F5344CB8AC3E}">
        <p14:creationId xmlns:p14="http://schemas.microsoft.com/office/powerpoint/2010/main" val="11780073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476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„China shock“ </a:t>
            </a:r>
            <a:r>
              <a:rPr lang="en-US" dirty="0"/>
              <a:t>– contrary to expectations of economists, the post-2000 surge of imports had negative impacts on many parts of US society</a:t>
            </a:r>
          </a:p>
        </p:txBody>
      </p:sp>
    </p:spTree>
    <p:extLst>
      <p:ext uri="{BB962C8B-B14F-4D97-AF65-F5344CB8AC3E}">
        <p14:creationId xmlns:p14="http://schemas.microsoft.com/office/powerpoint/2010/main" val="35400814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„China shock“ </a:t>
            </a:r>
            <a:r>
              <a:rPr lang="en-US" dirty="0"/>
              <a:t>– contrary to expectations of economists, the post-2000 surge of imports had negative impacts on many parts of US society</a:t>
            </a:r>
          </a:p>
          <a:p>
            <a:r>
              <a:rPr lang="en-US" dirty="0"/>
              <a:t>&gt; de-industrialization, followed by </a:t>
            </a:r>
            <a:r>
              <a:rPr lang="en-US" b="1" dirty="0"/>
              <a:t>permanently decreased wages and employment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692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Political conflict </a:t>
            </a:r>
            <a:r>
              <a:rPr lang="en-US" dirty="0"/>
              <a:t>– winners vs. losers of globalization</a:t>
            </a:r>
          </a:p>
        </p:txBody>
      </p:sp>
    </p:spTree>
    <p:extLst>
      <p:ext uri="{BB962C8B-B14F-4D97-AF65-F5344CB8AC3E}">
        <p14:creationId xmlns:p14="http://schemas.microsoft.com/office/powerpoint/2010/main" val="27607682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5995</Words>
  <Application>Microsoft Office PowerPoint</Application>
  <PresentationFormat>Širokoúhlá obrazovka</PresentationFormat>
  <Paragraphs>602</Paragraphs>
  <Slides>197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197</vt:i4>
      </vt:variant>
    </vt:vector>
  </HeadingPairs>
  <TitlesOfParts>
    <vt:vector size="203" baseType="lpstr">
      <vt:lpstr>Arial</vt:lpstr>
      <vt:lpstr>Avenir Light</vt:lpstr>
      <vt:lpstr>Calibri</vt:lpstr>
      <vt:lpstr>Calibri Light</vt:lpstr>
      <vt:lpstr>Times New Roman</vt:lpstr>
      <vt:lpstr>Motiv Office</vt:lpstr>
      <vt:lpstr>The US-Chinese trade war</vt:lpstr>
      <vt:lpstr>Prezentace aplikace PowerPoint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Prezentace aplikace PowerPoint</vt:lpstr>
      <vt:lpstr>Prezentace aplikace PowerPoint</vt:lpstr>
      <vt:lpstr>Today</vt:lpstr>
      <vt:lpstr>Today</vt:lpstr>
      <vt:lpstr>China‘s industrial policy programs</vt:lpstr>
      <vt:lpstr>China‘s industrial policy programs</vt:lpstr>
      <vt:lpstr>China‘s industrial policy programs</vt:lpstr>
      <vt:lpstr>Industrial Guidance Funds</vt:lpstr>
      <vt:lpstr>Industrial Guidance Funds</vt:lpstr>
      <vt:lpstr>Industrial Guidance Funds</vt:lpstr>
      <vt:lpstr>Industrial Guidance Funds</vt:lpstr>
      <vt:lpstr>Industrial Guidance Funds</vt:lpstr>
      <vt:lpstr>Prezentace aplikace PowerPoint</vt:lpstr>
      <vt:lpstr>Prezentace aplikace PowerPoint</vt:lpstr>
      <vt:lpstr>Prezentace aplikace PowerPoint</vt:lpstr>
      <vt:lpstr>Prezentace aplikace PowerPoint</vt:lpstr>
      <vt:lpstr>Social credit system(s)</vt:lpstr>
      <vt:lpstr>Social credit system(s)</vt:lpstr>
      <vt:lpstr>Social credit system(s)</vt:lpstr>
      <vt:lpstr>Social credit system(s)</vt:lpstr>
      <vt:lpstr>„Wish list approach“</vt:lpstr>
      <vt:lpstr>„Wish list approach“</vt:lpstr>
      <vt:lpstr>„Wish list approach“</vt:lpstr>
      <vt:lpstr>„Wish list approach“</vt:lpstr>
      <vt:lpstr>„Wish list approach“</vt:lpstr>
      <vt:lpstr>Examples from Sheehan‘s article</vt:lpstr>
      <vt:lpstr>„Wish list approach“</vt:lpstr>
      <vt:lpstr>The AI triad</vt:lpstr>
      <vt:lpstr>The AI triad</vt:lpstr>
      <vt:lpstr>Chips</vt:lpstr>
      <vt:lpstr>Chips</vt:lpstr>
      <vt:lpstr>Chips</vt:lpstr>
      <vt:lpstr>Chips</vt:lpstr>
      <vt:lpstr>Prezentace aplikace PowerPoint</vt:lpstr>
      <vt:lpstr>Chips</vt:lpstr>
      <vt:lpstr>Chips</vt:lpstr>
      <vt:lpstr>Chips</vt:lpstr>
      <vt:lpstr>Chips</vt:lpstr>
      <vt:lpstr>Prezentace aplikace PowerPoint</vt:lpstr>
      <vt:lpstr>Chips</vt:lpstr>
      <vt:lpstr>Chips</vt:lpstr>
      <vt:lpstr>Chips</vt:lpstr>
      <vt:lpstr>Chips</vt:lpstr>
      <vt:lpstr>Chips</vt:lpstr>
      <vt:lpstr>Chips</vt:lpstr>
      <vt:lpstr>Chips</vt:lpstr>
      <vt:lpstr>Chips</vt:lpstr>
      <vt:lpstr>Chips</vt:lpstr>
      <vt:lpstr>Prezentace aplikace PowerPoint</vt:lpstr>
      <vt:lpstr>The semiconductor value chain</vt:lpstr>
      <vt:lpstr>The semiconductor value chain</vt:lpstr>
      <vt:lpstr>The semiconductor value chain</vt:lpstr>
      <vt:lpstr>The semiconductor value chain</vt:lpstr>
      <vt:lpstr>The semiconductor value chain</vt:lpstr>
      <vt:lpstr>The semiconductor value chain</vt:lpstr>
      <vt:lpstr>The semiconductor value chain</vt:lpstr>
      <vt:lpstr>Prezentace aplikace PowerPoint</vt:lpstr>
      <vt:lpstr>The semiconductor value chain</vt:lpstr>
      <vt:lpstr>Prezentace aplikace PowerPoint</vt:lpstr>
      <vt:lpstr>The semiconductor value chain</vt:lpstr>
      <vt:lpstr>The semiconductor value chain</vt:lpstr>
      <vt:lpstr>Prezentace aplikace PowerPoint</vt:lpstr>
      <vt:lpstr>The semiconductor value chain</vt:lpstr>
      <vt:lpstr>The semiconductor value chain</vt:lpstr>
      <vt:lpstr>Prezentace aplikace PowerPoint</vt:lpstr>
      <vt:lpstr>The semiconductor value chain</vt:lpstr>
      <vt:lpstr>The semiconductor value chain</vt:lpstr>
      <vt:lpstr>The semiconductor value chain</vt:lpstr>
      <vt:lpstr>The semiconductor value chain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Export controls</vt:lpstr>
      <vt:lpstr>Export controls</vt:lpstr>
      <vt:lpstr>Export controls</vt:lpstr>
      <vt:lpstr>Investment screenings</vt:lpstr>
      <vt:lpstr>Investment screenings</vt:lpstr>
      <vt:lpstr>Investment screenings</vt:lpstr>
      <vt:lpstr>Prezentace aplikace PowerPoint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Prezentace aplikace PowerPoint</vt:lpstr>
      <vt:lpstr>Prezentace aplikace PowerPoint</vt:lpstr>
      <vt:lpstr>The US-China trade war</vt:lpstr>
      <vt:lpstr>The US-China trade war</vt:lpstr>
      <vt:lpstr>The US-China trade war</vt:lpstr>
      <vt:lpstr>The US-China trade war</vt:lpstr>
      <vt:lpstr>Prezentace aplikace PowerPoint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Threats to China‘s success story</vt:lpstr>
      <vt:lpstr>Threats to China‘s success story</vt:lpstr>
      <vt:lpstr>Threats to China‘s success story</vt:lpstr>
      <vt:lpstr>Prezentace aplikace PowerPoint</vt:lpstr>
      <vt:lpstr>Prezentace aplikace PowerPoint</vt:lpstr>
      <vt:lpstr>Threats to China‘s success story</vt:lpstr>
      <vt:lpstr>Threats to China‘s success story</vt:lpstr>
      <vt:lpstr>Poll</vt:lpstr>
      <vt:lpstr>Poll</vt:lpstr>
      <vt:lpstr>Threats to China‘s success story</vt:lpstr>
      <vt:lpstr>Threats to China‘s success story</vt:lpstr>
      <vt:lpstr>Prezentace aplikace PowerPoint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Prezentace aplikace PowerPoint</vt:lpstr>
      <vt:lpstr>Prezentace aplikace PowerPoint</vt:lpstr>
      <vt:lpstr>Threats to China‘s success story</vt:lpstr>
      <vt:lpstr>Threats to China‘s success story</vt:lpstr>
      <vt:lpstr>Threats to China‘s success story</vt:lpstr>
      <vt:lpstr>Prezentace aplikace PowerPoint</vt:lpstr>
      <vt:lpstr>Threats to China‘s success story</vt:lpstr>
      <vt:lpstr>Threats to China‘s success story</vt:lpstr>
      <vt:lpstr>Threats to China‘s success story</vt:lpstr>
      <vt:lpstr>Threats to China‘s success story</vt:lpstr>
      <vt:lpstr>Threats to China‘s success story</vt:lpstr>
      <vt:lpstr>Prezentace aplikace PowerPoint</vt:lpstr>
      <vt:lpstr>Prezentace aplikace PowerPoint</vt:lpstr>
      <vt:lpstr>Next time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Asian developmental state</vt:lpstr>
      <vt:lpstr>ISI</vt:lpstr>
      <vt:lpstr>ISI</vt:lpstr>
      <vt:lpstr>ISI</vt:lpstr>
      <vt:lpstr>ISI</vt:lpstr>
      <vt:lpstr>ISI</vt:lpstr>
      <vt:lpstr>ISI</vt:lpstr>
      <vt:lpstr>ISI</vt:lpstr>
      <vt:lpstr>ISI</vt:lpstr>
      <vt:lpstr>Shock therapy/Neoliberalism</vt:lpstr>
      <vt:lpstr>Shock therapy/Neoliberalism</vt:lpstr>
      <vt:lpstr>Shock therapy/Neoliberalism</vt:lpstr>
      <vt:lpstr>Shock therapy/Neoliberalism</vt:lpstr>
      <vt:lpstr>Shock therapy/Neoliberalism</vt:lpstr>
      <vt:lpstr>Shock therapy/Neoliberalism</vt:lpstr>
      <vt:lpstr>Shock therapy/Neoliberalism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Xi Jinping era II.</dc:title>
  <dc:creator>Petr Svatoň</dc:creator>
  <cp:lastModifiedBy>Petr Svatoň</cp:lastModifiedBy>
  <cp:revision>38</cp:revision>
  <dcterms:created xsi:type="dcterms:W3CDTF">2021-10-16T08:29:17Z</dcterms:created>
  <dcterms:modified xsi:type="dcterms:W3CDTF">2021-10-19T16:05:47Z</dcterms:modified>
</cp:coreProperties>
</file>