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Source Code Pro"/>
      <p:regular r:id="rId19"/>
      <p:bold r:id="rId20"/>
      <p:italic r:id="rId21"/>
      <p:boldItalic r:id="rId22"/>
    </p:embeddedFont>
    <p:embeddedFont>
      <p:font typeface="Oswald"/>
      <p:regular r:id="rId23"/>
      <p:bold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SourceCodePro-bold.fntdata"/><Relationship Id="rId11" Type="http://schemas.openxmlformats.org/officeDocument/2006/relationships/slide" Target="slides/slide6.xml"/><Relationship Id="rId22" Type="http://schemas.openxmlformats.org/officeDocument/2006/relationships/font" Target="fonts/SourceCodePro-boldItalic.fntdata"/><Relationship Id="rId10" Type="http://schemas.openxmlformats.org/officeDocument/2006/relationships/slide" Target="slides/slide5.xml"/><Relationship Id="rId21" Type="http://schemas.openxmlformats.org/officeDocument/2006/relationships/font" Target="fonts/SourceCodePro-italic.fntdata"/><Relationship Id="rId13" Type="http://schemas.openxmlformats.org/officeDocument/2006/relationships/slide" Target="slides/slide8.xml"/><Relationship Id="rId24" Type="http://schemas.openxmlformats.org/officeDocument/2006/relationships/font" Target="fonts/Oswald-bold.fntdata"/><Relationship Id="rId12" Type="http://schemas.openxmlformats.org/officeDocument/2006/relationships/slide" Target="slides/slide7.xml"/><Relationship Id="rId23" Type="http://schemas.openxmlformats.org/officeDocument/2006/relationships/font" Target="fonts/Oswal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SourceCodePro-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7dedb7dcb7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7dedb7dcb7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7dedb7dcb7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7dedb7dcb7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7dedb7dcb7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7dedb7dcb7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7dedb7dcb7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7dedb7dcb7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7dedb7dcb7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7dedb7dcb7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7dedb7dcb7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dedb7dcb7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7dedb7dcb7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7dedb7dcb7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7dedb7dcb7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dedb7dcb7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g7dedb7dcb7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dedb7dcb7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7dedb7dcb7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7dedb7dcb7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7dedb7dcb7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7dedb7dcb7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g7dedb7dcb7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dedb7dcb7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fmla="val 50000"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5" y="0"/>
            <a:ext cx="9144000" cy="31242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411175" y="644300"/>
            <a:ext cx="8282400" cy="21090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p:txBody>
      </p:sp>
      <p:sp>
        <p:nvSpPr>
          <p:cNvPr id="13" name="Google Shape;13;p2"/>
          <p:cNvSpPr txBox="1"/>
          <p:nvPr>
            <p:ph idx="1" type="subTitle"/>
          </p:nvPr>
        </p:nvSpPr>
        <p:spPr>
          <a:xfrm>
            <a:off x="411175" y="3398250"/>
            <a:ext cx="8282400" cy="1260600"/>
          </a:xfrm>
          <a:prstGeom prst="rect">
            <a:avLst/>
          </a:prstGeom>
        </p:spPr>
        <p:txBody>
          <a:bodyPr anchorCtr="0" anchor="ctr" bIns="91425" lIns="91425" spcFirstLastPara="1" rIns="91425" wrap="square" tIns="91425">
            <a:no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cap="flat" cmpd="sng" w="28575">
            <a:solidFill>
              <a:schemeClr val="dk1"/>
            </a:solidFill>
            <a:prstDash val="lgDash"/>
            <a:round/>
            <a:headEnd len="sm" w="sm" type="none"/>
            <a:tailEnd len="sm" w="sm" type="none"/>
          </a:ln>
        </p:spPr>
      </p:cxnSp>
      <p:sp>
        <p:nvSpPr>
          <p:cNvPr id="53" name="Google Shape;53;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3"/>
          <p:cNvSpPr txBox="1"/>
          <p:nvPr>
            <p:ph type="title"/>
          </p:nvPr>
        </p:nvSpPr>
        <p:spPr>
          <a:xfrm>
            <a:off x="430800" y="1889700"/>
            <a:ext cx="8282400" cy="15165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p:txBody>
      </p:sp>
      <p:sp>
        <p:nvSpPr>
          <p:cNvPr id="18" name="Google Shape;18;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1" name="Google Shape;21;p4"/>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3" name="Google Shape;23;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cap="flat" cmpd="sng" w="19050">
            <a:solidFill>
              <a:schemeClr val="dk2"/>
            </a:solidFill>
            <a:prstDash val="lgDash"/>
            <a:round/>
            <a:headEnd len="sm" w="sm" type="none"/>
            <a:tailEnd len="sm" w="sm" type="none"/>
          </a:ln>
        </p:spPr>
      </p:cxnSp>
      <p:sp>
        <p:nvSpPr>
          <p:cNvPr id="26" name="Google Shape;26;p5"/>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7" name="Google Shape;27;p5"/>
          <p:cNvSpPr txBox="1"/>
          <p:nvPr>
            <p:ph idx="1" type="body"/>
          </p:nvPr>
        </p:nvSpPr>
        <p:spPr>
          <a:xfrm>
            <a:off x="311700" y="1468825"/>
            <a:ext cx="3999900" cy="3099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Google Shape;28;p5"/>
          <p:cNvSpPr txBox="1"/>
          <p:nvPr>
            <p:ph idx="2" type="body"/>
          </p:nvPr>
        </p:nvSpPr>
        <p:spPr>
          <a:xfrm>
            <a:off x="4832400" y="1468825"/>
            <a:ext cx="3999900" cy="3099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cap="flat" cmpd="sng" w="19050">
            <a:solidFill>
              <a:schemeClr val="dk2"/>
            </a:solidFill>
            <a:prstDash val="lgDash"/>
            <a:round/>
            <a:headEnd len="sm" w="sm" type="none"/>
            <a:tailEnd len="sm" w="sm" type="none"/>
          </a:ln>
        </p:spPr>
      </p:cxnSp>
      <p:sp>
        <p:nvSpPr>
          <p:cNvPr id="35" name="Google Shape;35;p7"/>
          <p:cNvSpPr txBox="1"/>
          <p:nvPr>
            <p:ph type="title"/>
          </p:nvPr>
        </p:nvSpPr>
        <p:spPr>
          <a:xfrm>
            <a:off x="311700" y="6318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Google Shape;36;p7"/>
          <p:cNvSpPr txBox="1"/>
          <p:nvPr>
            <p:ph idx="1" type="body"/>
          </p:nvPr>
        </p:nvSpPr>
        <p:spPr>
          <a:xfrm>
            <a:off x="311700" y="1618204"/>
            <a:ext cx="2808000" cy="2950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7" name="Google Shape;37;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lt2"/>
        </a:solidFill>
      </p:bgPr>
    </p:bg>
    <p:spTree>
      <p:nvGrpSpPr>
        <p:cNvPr id="38" name="Shape 38"/>
        <p:cNvGrpSpPr/>
        <p:nvPr/>
      </p:nvGrpSpPr>
      <p:grpSpPr>
        <a:xfrm>
          <a:off x="0" y="0"/>
          <a:ext cx="0" cy="0"/>
          <a:chOff x="0" y="0"/>
          <a:chExt cx="0" cy="0"/>
        </a:xfrm>
      </p:grpSpPr>
      <p:sp>
        <p:nvSpPr>
          <p:cNvPr id="39" name="Google Shape;39;p8"/>
          <p:cNvSpPr txBox="1"/>
          <p:nvPr>
            <p:ph type="title"/>
          </p:nvPr>
        </p:nvSpPr>
        <p:spPr>
          <a:xfrm>
            <a:off x="490250" y="528900"/>
            <a:ext cx="5678100" cy="40857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1"/>
        </a:solidFill>
      </p:bgPr>
    </p:bg>
    <p:spTree>
      <p:nvGrpSpPr>
        <p:cNvPr id="4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577200" cy="0"/>
          </a:xfrm>
          <a:prstGeom prst="straightConnector1">
            <a:avLst/>
          </a:prstGeom>
          <a:noFill/>
          <a:ln cap="flat" cmpd="sng" w="19050">
            <a:solidFill>
              <a:schemeClr val="dk1"/>
            </a:solidFill>
            <a:prstDash val="lgDash"/>
            <a:round/>
            <a:headEnd len="sm" w="sm" type="none"/>
            <a:tailEnd len="sm" w="sm" type="none"/>
          </a:ln>
        </p:spPr>
      </p:cxnSp>
      <p:sp>
        <p:nvSpPr>
          <p:cNvPr id="44" name="Google Shape;44;p9"/>
          <p:cNvSpPr txBox="1"/>
          <p:nvPr>
            <p:ph type="title"/>
          </p:nvPr>
        </p:nvSpPr>
        <p:spPr>
          <a:xfrm>
            <a:off x="265500" y="1078750"/>
            <a:ext cx="4045200" cy="1789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p:txBody>
      </p:sp>
      <p:sp>
        <p:nvSpPr>
          <p:cNvPr id="45" name="Google Shape;45;p9"/>
          <p:cNvSpPr txBox="1"/>
          <p:nvPr>
            <p:ph idx="1" type="subTitle"/>
          </p:nvPr>
        </p:nvSpPr>
        <p:spPr>
          <a:xfrm>
            <a:off x="265500" y="29214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100"/>
              <a:buFont typeface="Oswald"/>
              <a:buNone/>
              <a:defRPr sz="2100">
                <a:latin typeface="Oswald"/>
                <a:ea typeface="Oswald"/>
                <a:cs typeface="Oswald"/>
                <a:sym typeface="Oswald"/>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odern-writer">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500"/>
            <a:ext cx="8520600" cy="7335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p:txBody>
      </p:sp>
      <p:sp>
        <p:nvSpPr>
          <p:cNvPr id="7" name="Google Shape;7;p1"/>
          <p:cNvSpPr txBox="1"/>
          <p:nvPr>
            <p:ph idx="1" type="body"/>
          </p:nvPr>
        </p:nvSpPr>
        <p:spPr>
          <a:xfrm>
            <a:off x="311700" y="1468825"/>
            <a:ext cx="8520600" cy="3099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indent="-317500" lvl="1" marL="914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indent="-317500" lvl="2" marL="1371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indent="-317500" lvl="3" marL="18288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indent="-317500" lvl="4" marL="22860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indent="-317500" lvl="5" marL="27432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indent="-317500" lvl="6" marL="32004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indent="-317500" lvl="7" marL="36576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indent="-317500" lvl="8" marL="41148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www.dailysignal.com/2020/01/29/why-trump-says-give-middle-east-peace-a-chance/?utm_source=rss&amp;utm_medium=rss&amp;utm_campaign=why-trump-says-give-middle-east-peace-a-chance&amp;mkt_tok=eyJpIjoiT1RrNU1XSmhNR1l3T1RrNSIsInQiOiI1RVN4bjFZY25DMzdXQndvdm81Z01FcmlcL0U5b3pCKzBoOEZDVXJhVlNFc1wvN2JTb1BRak1acVhUK2xyUjlGNE5XeGRQXC9reVoyaVwvUXBVNE5cL256VWdTanBcL0NBMEdZSUN2eGFtUWxpcGplQ3JwcW94dVozTU9qc3cxUndNZGxHSSJ9" TargetMode="External"/><Relationship Id="rId4" Type="http://schemas.openxmlformats.org/officeDocument/2006/relationships/hyperlink" Target="https://www.whitehouse.gov/wp-content/uploads/2020/01/Peace-to-Prosperity-0120.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Google Shape;62;p13"/>
          <p:cNvSpPr txBox="1"/>
          <p:nvPr>
            <p:ph type="ctrTitle"/>
          </p:nvPr>
        </p:nvSpPr>
        <p:spPr>
          <a:xfrm>
            <a:off x="411175" y="644300"/>
            <a:ext cx="8282400" cy="2109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The Trump Peace Plan</a:t>
            </a:r>
            <a:endParaRPr/>
          </a:p>
        </p:txBody>
      </p:sp>
      <p:sp>
        <p:nvSpPr>
          <p:cNvPr id="63" name="Google Shape;63;p13"/>
          <p:cNvSpPr txBox="1"/>
          <p:nvPr>
            <p:ph idx="1" type="subTitle"/>
          </p:nvPr>
        </p:nvSpPr>
        <p:spPr>
          <a:xfrm>
            <a:off x="411175" y="3398250"/>
            <a:ext cx="8282400" cy="1260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The Deal of the Century</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Stubborn or Naive or Brave?</a:t>
            </a:r>
            <a:endParaRPr/>
          </a:p>
        </p:txBody>
      </p:sp>
      <p:sp>
        <p:nvSpPr>
          <p:cNvPr id="117" name="Google Shape;117;p22"/>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a:t>Palestinians have been rejecting a series of peace plans... the Carter administration in 1978, the Reagan administration in 1982, and the Clinton administration in 2000. </a:t>
            </a:r>
            <a:endParaRPr/>
          </a:p>
          <a:p>
            <a:pPr indent="0" lvl="0" marL="0" rtl="0" algn="l">
              <a:spcBef>
                <a:spcPts val="1200"/>
              </a:spcBef>
              <a:spcAft>
                <a:spcPts val="0"/>
              </a:spcAft>
              <a:buNone/>
            </a:pPr>
            <a:r>
              <a:rPr lang="en"/>
              <a:t>Since 2014, the Palestinians have rejected negotiations with Israel unless it froze its settlement program. </a:t>
            </a:r>
            <a:endParaRPr/>
          </a:p>
          <a:p>
            <a:pPr indent="0" lvl="0" marL="457200" rtl="0" algn="l">
              <a:spcBef>
                <a:spcPts val="1200"/>
              </a:spcBef>
              <a:spcAft>
                <a:spcPts val="0"/>
              </a:spcAft>
              <a:buNone/>
            </a:pPr>
            <a:r>
              <a:rPr lang="en"/>
              <a:t>A condition that was not included in the Oslo peace negotiations.</a:t>
            </a:r>
            <a:endParaRPr/>
          </a:p>
          <a:p>
            <a:pPr indent="0" lvl="0" marL="0" rtl="0" algn="l">
              <a:spcBef>
                <a:spcPts val="12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Stubborn or Naive or Brave?</a:t>
            </a:r>
            <a:endParaRPr/>
          </a:p>
        </p:txBody>
      </p:sp>
      <p:sp>
        <p:nvSpPr>
          <p:cNvPr id="123" name="Google Shape;123;p23"/>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a:t>I</a:t>
            </a:r>
            <a:r>
              <a:rPr lang="en"/>
              <a:t>n December 2017 after the Trump administration recognized Jerusalem as Israel’s capital and moved the U.S. embassy there from Tel Aviv, the Palestinian Authority broke off diplomatic contacts with Washington.</a:t>
            </a:r>
            <a:endParaRPr/>
          </a:p>
          <a:p>
            <a:pPr indent="0" lvl="0" marL="0" rtl="0" algn="l">
              <a:spcBef>
                <a:spcPts val="1200"/>
              </a:spcBef>
              <a:spcAft>
                <a:spcPts val="0"/>
              </a:spcAft>
              <a:buNone/>
            </a:pPr>
            <a:r>
              <a:rPr lang="en"/>
              <a:t>The Palestinians’ “all or nothing” negotiating stance has left them with nothing that gives hope for a better future. </a:t>
            </a:r>
            <a:endParaRPr/>
          </a:p>
          <a:p>
            <a:pPr indent="0" lvl="0" marL="0" rtl="0" algn="l">
              <a:spcBef>
                <a:spcPts val="12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4"/>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Arab buy-in</a:t>
            </a:r>
            <a:endParaRPr/>
          </a:p>
        </p:txBody>
      </p:sp>
      <p:sp>
        <p:nvSpPr>
          <p:cNvPr id="129" name="Google Shape;129;p24"/>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Trump administration’s “outside-in” strategy, which seeks to enlist support from Arab states that already have made peace with Israel (Egypt and Jordan) as well as Arab Gulf oil states that fear Iran more than Israel (Saudi Arabia, United Arab Emirates, Bahrain, Kuwait) is VERY good strategy for regional politics and 21st Century peace </a:t>
            </a:r>
            <a:r>
              <a:rPr lang="en"/>
              <a:t>initiatives</a:t>
            </a:r>
            <a:r>
              <a:rPr lang="en"/>
              <a:t>. </a:t>
            </a:r>
            <a:endParaRPr/>
          </a:p>
          <a:p>
            <a:pPr indent="0" lvl="0" marL="0" rtl="0" algn="l">
              <a:spcBef>
                <a:spcPts val="1600"/>
              </a:spcBef>
              <a:spcAft>
                <a:spcPts val="0"/>
              </a:spcAft>
              <a:buNone/>
            </a:pPr>
            <a:r>
              <a:rPr lang="en"/>
              <a:t>Bahrain, Oman,and UAE all had representation at the rollout event.</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5"/>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New realities </a:t>
            </a:r>
            <a:endParaRPr/>
          </a:p>
        </p:txBody>
      </p:sp>
      <p:sp>
        <p:nvSpPr>
          <p:cNvPr id="135" name="Google Shape;135;p25"/>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With Iran’s increased aggression against its Sunni neighbors</a:t>
            </a:r>
            <a:endParaRPr/>
          </a:p>
          <a:p>
            <a:pPr indent="0" lvl="0" marL="0" rtl="0" algn="l">
              <a:spcBef>
                <a:spcPts val="1600"/>
              </a:spcBef>
              <a:spcAft>
                <a:spcPts val="0"/>
              </a:spcAft>
              <a:buNone/>
            </a:pPr>
            <a:r>
              <a:rPr lang="en"/>
              <a:t>Saudi Arabia and other Sunni kingdoms have formed an unspoken alliance with Israel against Tehran. </a:t>
            </a:r>
            <a:endParaRPr/>
          </a:p>
          <a:p>
            <a:pPr indent="0" lvl="0" marL="0" rtl="0" algn="l">
              <a:spcBef>
                <a:spcPts val="1600"/>
              </a:spcBef>
              <a:spcAft>
                <a:spcPts val="0"/>
              </a:spcAft>
              <a:buNone/>
            </a:pPr>
            <a:r>
              <a:rPr lang="en"/>
              <a:t>They have more pressing concerns than Mahmoud Abbas’s latest tantrum. </a:t>
            </a:r>
            <a:endParaRPr/>
          </a:p>
          <a:p>
            <a:pPr indent="0" lvl="0" marL="0" rtl="0" algn="l">
              <a:spcBef>
                <a:spcPts val="1600"/>
              </a:spcBef>
              <a:spcAft>
                <a:spcPts val="1600"/>
              </a:spcAft>
              <a:buNone/>
            </a:pPr>
            <a:r>
              <a:rPr lang="en"/>
              <a:t>And without the undying support of the Saudis and other critical allies, the Palestinians have lost much of their leverage.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Key Points</a:t>
            </a:r>
            <a:endParaRPr/>
          </a:p>
        </p:txBody>
      </p:sp>
      <p:sp>
        <p:nvSpPr>
          <p:cNvPr id="69" name="Google Shape;69;p14"/>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342900" lvl="0" marL="457200" rtl="0" algn="l">
              <a:spcBef>
                <a:spcPts val="1200"/>
              </a:spcBef>
              <a:spcAft>
                <a:spcPts val="0"/>
              </a:spcAft>
              <a:buSzPts val="1800"/>
              <a:buAutoNum type="arabicPeriod"/>
            </a:pPr>
            <a:r>
              <a:rPr lang="en"/>
              <a:t>Trump’s vision for peace is the most pro-Israeli peace initiative ever promoted by the United States.</a:t>
            </a:r>
            <a:endParaRPr/>
          </a:p>
          <a:p>
            <a:pPr indent="-342900" lvl="0" marL="457200" rtl="0" algn="l">
              <a:spcBef>
                <a:spcPts val="0"/>
              </a:spcBef>
              <a:spcAft>
                <a:spcPts val="0"/>
              </a:spcAft>
              <a:buSzPts val="1800"/>
              <a:buAutoNum type="arabicPeriod"/>
            </a:pPr>
            <a:r>
              <a:rPr lang="en"/>
              <a:t>Despite the economic benefits and the diplomatic pathway to a Palestinian state offered by the initiative, Palestinian leaders immediately rejected the plan.</a:t>
            </a:r>
            <a:endParaRPr/>
          </a:p>
          <a:p>
            <a:pPr indent="-342900" lvl="0" marL="457200" rtl="0" algn="l">
              <a:spcBef>
                <a:spcPts val="0"/>
              </a:spcBef>
              <a:spcAft>
                <a:spcPts val="0"/>
              </a:spcAft>
              <a:buSzPts val="1800"/>
              <a:buAutoNum type="arabicPeriod"/>
            </a:pPr>
            <a:r>
              <a:rPr lang="en"/>
              <a:t>Although the Palestinians swiftly rejected Trump’s peace initiative, other Arab states have supported the plan and told the Palestinians “not so fast.”</a:t>
            </a:r>
            <a:endParaRPr/>
          </a:p>
          <a:p>
            <a:pPr indent="0" lvl="0" marL="0" rtl="0" algn="l">
              <a:spcBef>
                <a:spcPts val="12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PRO-Israel</a:t>
            </a:r>
            <a:endParaRPr/>
          </a:p>
        </p:txBody>
      </p:sp>
      <p:sp>
        <p:nvSpPr>
          <p:cNvPr id="75" name="Google Shape;75;p15"/>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latin typeface="Arial"/>
                <a:ea typeface="Arial"/>
                <a:cs typeface="Arial"/>
                <a:sym typeface="Arial"/>
              </a:rPr>
              <a:t>Trump’s vision for peace is the most pro-Israeli peace initiative ever promoted by the United States. </a:t>
            </a:r>
            <a:endParaRPr sz="1100">
              <a:solidFill>
                <a:srgbClr val="000000"/>
              </a:solidFill>
              <a:latin typeface="Arial"/>
              <a:ea typeface="Arial"/>
              <a:cs typeface="Arial"/>
              <a:sym typeface="Arial"/>
            </a:endParaRPr>
          </a:p>
          <a:p>
            <a:pPr indent="0" lvl="0" marL="0" rtl="0" algn="l">
              <a:spcBef>
                <a:spcPts val="1600"/>
              </a:spcBef>
              <a:spcAft>
                <a:spcPts val="0"/>
              </a:spcAft>
              <a:buNone/>
            </a:pPr>
            <a:r>
              <a:rPr lang="en" sz="1100">
                <a:solidFill>
                  <a:srgbClr val="000000"/>
                </a:solidFill>
                <a:latin typeface="Arial"/>
                <a:ea typeface="Arial"/>
                <a:cs typeface="Arial"/>
                <a:sym typeface="Arial"/>
              </a:rPr>
              <a:t>It accords a high priority to Israeli security needs…</a:t>
            </a:r>
            <a:endParaRPr sz="1100">
              <a:solidFill>
                <a:srgbClr val="000000"/>
              </a:solidFill>
              <a:latin typeface="Arial"/>
              <a:ea typeface="Arial"/>
              <a:cs typeface="Arial"/>
              <a:sym typeface="Arial"/>
            </a:endParaRPr>
          </a:p>
          <a:p>
            <a:pPr indent="0" lvl="0" marL="0" rtl="0" algn="l">
              <a:spcBef>
                <a:spcPts val="1600"/>
              </a:spcBef>
              <a:spcAft>
                <a:spcPts val="0"/>
              </a:spcAft>
              <a:buNone/>
            </a:pPr>
            <a:r>
              <a:rPr lang="en" sz="1100">
                <a:solidFill>
                  <a:srgbClr val="000000"/>
                </a:solidFill>
                <a:latin typeface="Arial"/>
                <a:ea typeface="Arial"/>
                <a:cs typeface="Arial"/>
                <a:sym typeface="Arial"/>
              </a:rPr>
              <a:t>Recognizes Israel’s vital interest in retaining control of the border with Jordan.</a:t>
            </a:r>
            <a:endParaRPr sz="1100">
              <a:solidFill>
                <a:srgbClr val="000000"/>
              </a:solidFill>
              <a:latin typeface="Arial"/>
              <a:ea typeface="Arial"/>
              <a:cs typeface="Arial"/>
              <a:sym typeface="Arial"/>
            </a:endParaRPr>
          </a:p>
          <a:p>
            <a:pPr indent="0" lvl="0" marL="0" rtl="0" algn="l">
              <a:spcBef>
                <a:spcPts val="1600"/>
              </a:spcBef>
              <a:spcAft>
                <a:spcPts val="0"/>
              </a:spcAft>
              <a:buNone/>
            </a:pPr>
            <a:r>
              <a:rPr lang="en" sz="1100">
                <a:solidFill>
                  <a:srgbClr val="000000"/>
                </a:solidFill>
                <a:latin typeface="Arial"/>
                <a:ea typeface="Arial"/>
                <a:cs typeface="Arial"/>
                <a:sym typeface="Arial"/>
              </a:rPr>
              <a:t>Sets up U.S. recognition of Israeli sovereignty over many settlements and Jewish holy sites in the disputed territory of the West Bank.</a:t>
            </a:r>
            <a:endParaRPr sz="1100">
              <a:solidFill>
                <a:srgbClr val="000000"/>
              </a:solidFill>
              <a:latin typeface="Arial"/>
              <a:ea typeface="Arial"/>
              <a:cs typeface="Arial"/>
              <a:sym typeface="Arial"/>
            </a:endParaRPr>
          </a:p>
          <a:p>
            <a:pPr indent="0" lvl="0" marL="0" rtl="0" algn="l">
              <a:spcBef>
                <a:spcPts val="1600"/>
              </a:spcBef>
              <a:spcAft>
                <a:spcPts val="0"/>
              </a:spcAft>
              <a:buNone/>
            </a:pPr>
            <a:r>
              <a:t/>
            </a:r>
            <a:endParaRPr sz="1100">
              <a:solidFill>
                <a:srgbClr val="000000"/>
              </a:solidFill>
              <a:latin typeface="Arial"/>
              <a:ea typeface="Arial"/>
              <a:cs typeface="Arial"/>
              <a:sym typeface="Arial"/>
            </a:endParaRPr>
          </a:p>
          <a:p>
            <a:pPr indent="0" lvl="0" marL="0" rtl="0" algn="l">
              <a:spcBef>
                <a:spcPts val="12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PRO-Palestinian</a:t>
            </a:r>
            <a:endParaRPr/>
          </a:p>
        </p:txBody>
      </p:sp>
      <p:sp>
        <p:nvSpPr>
          <p:cNvPr id="81" name="Google Shape;81;p16"/>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000000"/>
                </a:solidFill>
                <a:latin typeface="Arial"/>
                <a:ea typeface="Arial"/>
                <a:cs typeface="Arial"/>
                <a:sym typeface="Arial"/>
              </a:rPr>
              <a:t>This economic program, which has been compared to the </a:t>
            </a:r>
            <a:r>
              <a:rPr lang="en" sz="1100" u="sng">
                <a:solidFill>
                  <a:schemeClr val="hlink"/>
                </a:solidFill>
                <a:latin typeface="Arial"/>
                <a:ea typeface="Arial"/>
                <a:cs typeface="Arial"/>
                <a:sym typeface="Arial"/>
                <a:hlinkClick r:id="rId3"/>
              </a:rPr>
              <a:t>Marshall Plan</a:t>
            </a:r>
            <a:r>
              <a:rPr lang="en" sz="1100">
                <a:solidFill>
                  <a:srgbClr val="000000"/>
                </a:solidFill>
                <a:latin typeface="Arial"/>
                <a:ea typeface="Arial"/>
                <a:cs typeface="Arial"/>
                <a:sym typeface="Arial"/>
              </a:rPr>
              <a:t> through which the U.S. helped stabilize western Europe after World War II, would boost prosperity among Palestinians, free them from dependence on foreign handouts, and give their children hope for a much brighter future.</a:t>
            </a:r>
            <a:endParaRPr sz="1100">
              <a:solidFill>
                <a:srgbClr val="000000"/>
              </a:solidFill>
              <a:latin typeface="Arial"/>
              <a:ea typeface="Arial"/>
              <a:cs typeface="Arial"/>
              <a:sym typeface="Arial"/>
            </a:endParaRPr>
          </a:p>
          <a:p>
            <a:pPr indent="0" lvl="0" marL="0" rtl="0" algn="l">
              <a:spcBef>
                <a:spcPts val="1600"/>
              </a:spcBef>
              <a:spcAft>
                <a:spcPts val="0"/>
              </a:spcAft>
              <a:buNone/>
            </a:pPr>
            <a:r>
              <a:rPr lang="en" sz="1100">
                <a:solidFill>
                  <a:srgbClr val="000000"/>
                </a:solidFill>
                <a:latin typeface="Arial"/>
                <a:ea typeface="Arial"/>
                <a:cs typeface="Arial"/>
                <a:sym typeface="Arial"/>
              </a:rPr>
              <a:t>Trump’s vision also includes </a:t>
            </a:r>
            <a:r>
              <a:rPr lang="en" sz="1100" u="sng">
                <a:solidFill>
                  <a:srgbClr val="000000"/>
                </a:solidFill>
                <a:latin typeface="Arial"/>
                <a:ea typeface="Arial"/>
                <a:cs typeface="Arial"/>
                <a:sym typeface="Arial"/>
                <a:hlinkClick r:id="rId4"/>
              </a:rPr>
              <a:t>important benefits</a:t>
            </a:r>
            <a:r>
              <a:rPr lang="en" sz="1100">
                <a:solidFill>
                  <a:srgbClr val="000000"/>
                </a:solidFill>
                <a:latin typeface="Arial"/>
                <a:ea typeface="Arial"/>
                <a:cs typeface="Arial"/>
                <a:sym typeface="Arial"/>
              </a:rPr>
              <a:t> for Palestinians, who were offered the opportunity to build a state of their own, supported by a $50 billion regional development plan for the Palestinian territories and nearby Arab states.</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en" sz="1100">
                <a:solidFill>
                  <a:srgbClr val="000000"/>
                </a:solidFill>
                <a:latin typeface="Arial"/>
                <a:ea typeface="Arial"/>
                <a:cs typeface="Arial"/>
                <a:sym typeface="Arial"/>
              </a:rPr>
              <a:t>More than half of the $50 billion would be invested in infrastructure and business projects in the Palestinian territories in the first 10 years, with the remainder invested in Egypt, Jordan, and Lebanon.</a:t>
            </a:r>
            <a:endParaRPr sz="1100">
              <a:solidFill>
                <a:srgbClr val="000000"/>
              </a:solidFill>
              <a:latin typeface="Arial"/>
              <a:ea typeface="Arial"/>
              <a:cs typeface="Arial"/>
              <a:sym typeface="Arial"/>
            </a:endParaRPr>
          </a:p>
          <a:p>
            <a:pPr indent="0" lvl="0" marL="0" rtl="0" algn="l">
              <a:spcBef>
                <a:spcPts val="1200"/>
              </a:spcBef>
              <a:spcAft>
                <a:spcPts val="1600"/>
              </a:spcAft>
              <a:buNone/>
            </a:pPr>
            <a:r>
              <a:t/>
            </a:r>
            <a:endParaRPr sz="1100">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it Got Right</a:t>
            </a:r>
            <a:endParaRPr/>
          </a:p>
        </p:txBody>
      </p:sp>
      <p:sp>
        <p:nvSpPr>
          <p:cNvPr id="87" name="Google Shape;87;p17"/>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t>
            </a:r>
            <a:r>
              <a:rPr lang="en"/>
              <a:t>he Palestinian Authority’s maximal demands for a sovereign state controlling all the territory in the West Bank and Gaza, with a capital in East Jerusalem, and recognition of the “right of return” for millions of Palestinian refugees to Israel.</a:t>
            </a:r>
            <a:endParaRPr/>
          </a:p>
          <a:p>
            <a:pPr indent="0" lvl="0" marL="0" rtl="0" algn="l">
              <a:spcBef>
                <a:spcPts val="1600"/>
              </a:spcBef>
              <a:spcAft>
                <a:spcPts val="0"/>
              </a:spcAft>
              <a:buNone/>
            </a:pPr>
            <a:r>
              <a:rPr lang="en"/>
              <a:t>These ‘demands’ were always unrealistic and posed unacceptable risks to Israeli security.</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It Got Right</a:t>
            </a:r>
            <a:endParaRPr/>
          </a:p>
        </p:txBody>
      </p:sp>
      <p:sp>
        <p:nvSpPr>
          <p:cNvPr id="93" name="Google Shape;93;p18"/>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Trump’s initiative will serve as a marker that could encourage Palestinian leaders to take a more realistic approach to negotiations in the future and improve the long-term prospects for peace.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What It Got Wrong</a:t>
            </a:r>
            <a:endParaRPr/>
          </a:p>
        </p:txBody>
      </p:sp>
      <p:sp>
        <p:nvSpPr>
          <p:cNvPr id="99" name="Google Shape;99;p19"/>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Israel will </a:t>
            </a:r>
            <a:r>
              <a:rPr lang="en"/>
              <a:t>begin annexing all settlements in the West Bank as well as the Jordan Valley. </a:t>
            </a:r>
            <a:endParaRPr/>
          </a:p>
          <a:p>
            <a:pPr indent="0" lvl="0" marL="0" rtl="0" algn="l">
              <a:spcBef>
                <a:spcPts val="1600"/>
              </a:spcBef>
              <a:spcAft>
                <a:spcPts val="0"/>
              </a:spcAft>
              <a:buNone/>
            </a:pPr>
            <a:r>
              <a:rPr lang="en"/>
              <a:t>The Palestinians missed an opportunity to miss an opportunity for peace </a:t>
            </a:r>
            <a:endParaRPr/>
          </a:p>
          <a:p>
            <a:pPr indent="0" lvl="0" marL="0" rtl="0" algn="l">
              <a:spcBef>
                <a:spcPts val="1600"/>
              </a:spcBef>
              <a:spcAft>
                <a:spcPts val="1600"/>
              </a:spcAft>
              <a:buNone/>
            </a:pPr>
            <a:r>
              <a:rPr lang="en"/>
              <a:t>Mr Trump’s blatant support for Israel and his snub of the Palestinians in drafting his plan has let Mr Netanyahu do whatever he wants.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Requirements For A Viable Palestinian State</a:t>
            </a:r>
            <a:endParaRPr/>
          </a:p>
        </p:txBody>
      </p:sp>
      <p:sp>
        <p:nvSpPr>
          <p:cNvPr id="105" name="Google Shape;105;p20"/>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A Palestinian state must be governed by the rule of law, ensure political freedoms and human rights for its citizens, have transparent financial institutions, end its program of terrorist incitement through education, achieve “civilian and law enforcement control over all its territory,” and demilitarize its population.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372500"/>
            <a:ext cx="8520600" cy="7335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Requirements For A Viable Palestinian State</a:t>
            </a:r>
            <a:endParaRPr/>
          </a:p>
          <a:p>
            <a:pPr indent="0" lvl="0" marL="0" rtl="0" algn="l">
              <a:spcBef>
                <a:spcPts val="0"/>
              </a:spcBef>
              <a:spcAft>
                <a:spcPts val="0"/>
              </a:spcAft>
              <a:buNone/>
            </a:pPr>
            <a:r>
              <a:t/>
            </a:r>
            <a:endParaRPr/>
          </a:p>
        </p:txBody>
      </p:sp>
      <p:sp>
        <p:nvSpPr>
          <p:cNvPr id="111" name="Google Shape;111;p21"/>
          <p:cNvSpPr txBox="1"/>
          <p:nvPr>
            <p:ph idx="1" type="body"/>
          </p:nvPr>
        </p:nvSpPr>
        <p:spPr>
          <a:xfrm>
            <a:off x="311700" y="1468825"/>
            <a:ext cx="8520600" cy="309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Gaza, this means disarming terrorist organizations, demilitarizing the Strip, and putting the Palestinian Authority or another party acceptable to Israel in full control.</a:t>
            </a:r>
            <a:endParaRPr/>
          </a:p>
          <a:p>
            <a:pPr indent="0" lvl="0" marL="0" rtl="0" algn="l">
              <a:spcBef>
                <a:spcPts val="1600"/>
              </a:spcBef>
              <a:spcAft>
                <a:spcPts val="0"/>
              </a:spcAft>
              <a:buNone/>
            </a:pPr>
            <a:r>
              <a:rPr lang="en"/>
              <a:t>The framework also includes detailed plans for Palestinian infrastructure, security, and economic improvement.</a:t>
            </a:r>
            <a:endParaRPr/>
          </a:p>
          <a:p>
            <a:pPr indent="0" lvl="0" marL="0" rtl="0" algn="l">
              <a:spcBef>
                <a:spcPts val="12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