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73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75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745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4674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0747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1130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0998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856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1072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597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249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0121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7338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9839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1641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1664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0115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4354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30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0A4892B-EF0E-4315-949C-183207CE24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162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3E5349-32C1-40FA-AAF3-42CD9399F9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243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30175"/>
            <a:ext cx="2055813" cy="59912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6625" cy="59912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B9D93F1-B6B1-4D7B-A592-FA512ECCA4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805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AD446D-C662-4B13-9460-D0B3502A3F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18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1E89AA2-A8A4-4C31-AE66-4C8E08DBF1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27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36E8A5-18B5-4834-B0D1-BCBA45498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034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64F233-2F26-465D-9E67-8208C46BAF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11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AF040D-D99B-4AF9-8A0A-5656448C91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140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26A9CAD-29C9-4000-ADB9-6F8E245A48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24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D39D56B-CFB4-4DCE-B3AB-B9063F6B60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436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BF05F2C-97C1-43FD-A6A5-AC02BDA2DA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529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rgbClr val="0077C7"/>
              </a:gs>
              <a:gs pos="100000">
                <a:srgbClr val="0088E4"/>
              </a:gs>
            </a:gsLst>
            <a:lin ang="81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75" y="4267200"/>
            <a:ext cx="9139238" cy="2589213"/>
            <a:chOff x="2" y="2688"/>
            <a:chExt cx="5757" cy="1631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3528" y="3715"/>
              <a:ext cx="791" cy="520"/>
              <a:chOff x="3528" y="3715"/>
              <a:chExt cx="791" cy="520"/>
            </a:xfrm>
          </p:grpSpPr>
          <p:sp>
            <p:nvSpPr>
              <p:cNvPr id="1029" name="Oval 5"/>
              <p:cNvSpPr>
                <a:spLocks noChangeArrowheads="1"/>
              </p:cNvSpPr>
              <p:nvPr/>
            </p:nvSpPr>
            <p:spPr bwMode="auto">
              <a:xfrm>
                <a:off x="3687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" name="Oval 6"/>
              <p:cNvSpPr>
                <a:spLocks noChangeArrowheads="1"/>
              </p:cNvSpPr>
              <p:nvPr/>
            </p:nvSpPr>
            <p:spPr bwMode="auto">
              <a:xfrm>
                <a:off x="3727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" name="Oval 7"/>
              <p:cNvSpPr>
                <a:spLocks noChangeArrowheads="1"/>
              </p:cNvSpPr>
              <p:nvPr/>
            </p:nvSpPr>
            <p:spPr bwMode="auto">
              <a:xfrm>
                <a:off x="3783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" name="Oval 8"/>
              <p:cNvSpPr>
                <a:spLocks noChangeArrowheads="1"/>
              </p:cNvSpPr>
              <p:nvPr/>
            </p:nvSpPr>
            <p:spPr bwMode="auto">
              <a:xfrm>
                <a:off x="3823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Oval 9"/>
              <p:cNvSpPr>
                <a:spLocks noChangeArrowheads="1"/>
              </p:cNvSpPr>
              <p:nvPr/>
            </p:nvSpPr>
            <p:spPr bwMode="auto">
              <a:xfrm>
                <a:off x="3857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>
                <a:off x="3576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/>
            </p:nvSpPr>
            <p:spPr bwMode="auto">
              <a:xfrm>
                <a:off x="3696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2C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/>
            </p:nvSpPr>
            <p:spPr bwMode="auto">
              <a:xfrm>
                <a:off x="3528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Freeform 13"/>
              <p:cNvSpPr>
                <a:spLocks noChangeArrowheads="1"/>
              </p:cNvSpPr>
              <p:nvPr/>
            </p:nvSpPr>
            <p:spPr bwMode="auto">
              <a:xfrm>
                <a:off x="3570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Freeform 14"/>
              <p:cNvSpPr>
                <a:spLocks noChangeArrowheads="1"/>
              </p:cNvSpPr>
              <p:nvPr/>
            </p:nvSpPr>
            <p:spPr bwMode="auto">
              <a:xfrm>
                <a:off x="4038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Oval 15"/>
              <p:cNvSpPr>
                <a:spLocks noChangeArrowheads="1"/>
              </p:cNvSpPr>
              <p:nvPr/>
            </p:nvSpPr>
            <p:spPr bwMode="auto">
              <a:xfrm>
                <a:off x="3911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40" name="Group 16"/>
            <p:cNvGrpSpPr>
              <a:grpSpLocks/>
            </p:cNvGrpSpPr>
            <p:nvPr/>
          </p:nvGrpSpPr>
          <p:grpSpPr bwMode="auto">
            <a:xfrm>
              <a:off x="1776" y="3631"/>
              <a:ext cx="1625" cy="682"/>
              <a:chOff x="1776" y="3631"/>
              <a:chExt cx="1625" cy="682"/>
            </a:xfrm>
          </p:grpSpPr>
          <p:sp>
            <p:nvSpPr>
              <p:cNvPr id="1041" name="Oval 17"/>
              <p:cNvSpPr>
                <a:spLocks noChangeArrowheads="1"/>
              </p:cNvSpPr>
              <p:nvPr/>
            </p:nvSpPr>
            <p:spPr bwMode="auto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Oval 18"/>
              <p:cNvSpPr>
                <a:spLocks noChangeArrowheads="1"/>
              </p:cNvSpPr>
              <p:nvPr/>
            </p:nvSpPr>
            <p:spPr bwMode="auto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Oval 19"/>
              <p:cNvSpPr>
                <a:spLocks noChangeArrowheads="1"/>
              </p:cNvSpPr>
              <p:nvPr/>
            </p:nvSpPr>
            <p:spPr bwMode="auto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Oval 20"/>
              <p:cNvSpPr>
                <a:spLocks noChangeArrowheads="1"/>
              </p:cNvSpPr>
              <p:nvPr/>
            </p:nvSpPr>
            <p:spPr bwMode="auto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Oval 21"/>
              <p:cNvSpPr>
                <a:spLocks noChangeArrowheads="1"/>
              </p:cNvSpPr>
              <p:nvPr/>
            </p:nvSpPr>
            <p:spPr bwMode="auto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Oval 22"/>
              <p:cNvSpPr>
                <a:spLocks noChangeArrowheads="1"/>
              </p:cNvSpPr>
              <p:nvPr/>
            </p:nvSpPr>
            <p:spPr bwMode="auto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Oval 23"/>
              <p:cNvSpPr>
                <a:spLocks noChangeArrowheads="1"/>
              </p:cNvSpPr>
              <p:nvPr/>
            </p:nvSpPr>
            <p:spPr bwMode="auto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Oval 24"/>
              <p:cNvSpPr>
                <a:spLocks noChangeArrowheads="1"/>
              </p:cNvSpPr>
              <p:nvPr/>
            </p:nvSpPr>
            <p:spPr bwMode="auto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26"/>
              <p:cNvSpPr>
                <a:spLocks noChangeArrowheads="1"/>
              </p:cNvSpPr>
              <p:nvPr/>
            </p:nvSpPr>
            <p:spPr bwMode="auto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2C0"/>
                  </a:gs>
                  <a:gs pos="100000">
                    <a:srgbClr val="0088E4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27"/>
              <p:cNvSpPr>
                <a:spLocks noChangeArrowheads="1"/>
              </p:cNvSpPr>
              <p:nvPr/>
            </p:nvSpPr>
            <p:spPr bwMode="auto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2" name="Freeform 28"/>
              <p:cNvSpPr>
                <a:spLocks noChangeArrowheads="1"/>
              </p:cNvSpPr>
              <p:nvPr/>
            </p:nvSpPr>
            <p:spPr bwMode="auto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9"/>
              <p:cNvSpPr>
                <a:spLocks noChangeArrowheads="1"/>
              </p:cNvSpPr>
              <p:nvPr/>
            </p:nvSpPr>
            <p:spPr bwMode="auto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4" name="Freeform 30"/>
              <p:cNvSpPr>
                <a:spLocks noChangeArrowheads="1"/>
              </p:cNvSpPr>
              <p:nvPr/>
            </p:nvSpPr>
            <p:spPr bwMode="auto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5" name="Freeform 31"/>
              <p:cNvSpPr>
                <a:spLocks noChangeArrowheads="1"/>
              </p:cNvSpPr>
              <p:nvPr/>
            </p:nvSpPr>
            <p:spPr bwMode="auto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6" name="Freeform 32"/>
              <p:cNvSpPr>
                <a:spLocks noChangeArrowheads="1"/>
              </p:cNvSpPr>
              <p:nvPr/>
            </p:nvSpPr>
            <p:spPr bwMode="auto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7" name="Freeform 33"/>
              <p:cNvSpPr>
                <a:spLocks noChangeArrowheads="1"/>
              </p:cNvSpPr>
              <p:nvPr/>
            </p:nvSpPr>
            <p:spPr bwMode="auto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8" name="Freeform 34"/>
              <p:cNvSpPr>
                <a:spLocks noChangeArrowheads="1"/>
              </p:cNvSpPr>
              <p:nvPr/>
            </p:nvSpPr>
            <p:spPr bwMode="auto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59" name="Group 35"/>
            <p:cNvGrpSpPr>
              <a:grpSpLocks/>
            </p:cNvGrpSpPr>
            <p:nvPr/>
          </p:nvGrpSpPr>
          <p:grpSpPr bwMode="auto">
            <a:xfrm>
              <a:off x="4128" y="3360"/>
              <a:ext cx="1350" cy="820"/>
              <a:chOff x="4128" y="3360"/>
              <a:chExt cx="1350" cy="820"/>
            </a:xfrm>
          </p:grpSpPr>
          <p:sp>
            <p:nvSpPr>
              <p:cNvPr id="1060" name="Freeform 36"/>
              <p:cNvSpPr>
                <a:spLocks noChangeArrowheads="1"/>
              </p:cNvSpPr>
              <p:nvPr/>
            </p:nvSpPr>
            <p:spPr bwMode="auto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1" name="Freeform 37"/>
              <p:cNvSpPr>
                <a:spLocks noChangeArrowheads="1"/>
              </p:cNvSpPr>
              <p:nvPr/>
            </p:nvSpPr>
            <p:spPr bwMode="auto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2" name="Freeform 38"/>
              <p:cNvSpPr>
                <a:spLocks noChangeArrowheads="1"/>
              </p:cNvSpPr>
              <p:nvPr/>
            </p:nvSpPr>
            <p:spPr bwMode="auto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E8EE4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3" name="Freeform 39"/>
              <p:cNvSpPr>
                <a:spLocks noChangeArrowheads="1"/>
              </p:cNvSpPr>
              <p:nvPr/>
            </p:nvSpPr>
            <p:spPr bwMode="auto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4" name="Freeform 40"/>
              <p:cNvSpPr>
                <a:spLocks noChangeArrowheads="1"/>
              </p:cNvSpPr>
              <p:nvPr/>
            </p:nvSpPr>
            <p:spPr bwMode="auto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5" name="Freeform 41"/>
              <p:cNvSpPr>
                <a:spLocks noChangeArrowheads="1"/>
              </p:cNvSpPr>
              <p:nvPr/>
            </p:nvSpPr>
            <p:spPr bwMode="auto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6" name="Freeform 42"/>
              <p:cNvSpPr>
                <a:spLocks noChangeArrowheads="1"/>
              </p:cNvSpPr>
              <p:nvPr/>
            </p:nvSpPr>
            <p:spPr bwMode="auto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7" name="Freeform 43"/>
              <p:cNvSpPr>
                <a:spLocks noChangeArrowheads="1"/>
              </p:cNvSpPr>
              <p:nvPr/>
            </p:nvSpPr>
            <p:spPr bwMode="auto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8" name="Freeform 44"/>
              <p:cNvSpPr>
                <a:spLocks noChangeArrowheads="1"/>
              </p:cNvSpPr>
              <p:nvPr/>
            </p:nvSpPr>
            <p:spPr bwMode="auto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78BE3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9" name="Freeform 45"/>
              <p:cNvSpPr>
                <a:spLocks noChangeArrowheads="1"/>
              </p:cNvSpPr>
              <p:nvPr/>
            </p:nvSpPr>
            <p:spPr bwMode="auto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0" name="Freeform 46"/>
              <p:cNvSpPr>
                <a:spLocks noChangeArrowheads="1"/>
              </p:cNvSpPr>
              <p:nvPr/>
            </p:nvSpPr>
            <p:spPr bwMode="auto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1" name="Oval 47"/>
              <p:cNvSpPr>
                <a:spLocks noChangeArrowheads="1"/>
              </p:cNvSpPr>
              <p:nvPr/>
            </p:nvSpPr>
            <p:spPr bwMode="auto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2" name="Oval 48"/>
              <p:cNvSpPr>
                <a:spLocks noChangeArrowheads="1"/>
              </p:cNvSpPr>
              <p:nvPr/>
            </p:nvSpPr>
            <p:spPr bwMode="auto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3" name="Oval 49"/>
              <p:cNvSpPr>
                <a:spLocks noChangeArrowheads="1"/>
              </p:cNvSpPr>
              <p:nvPr/>
            </p:nvSpPr>
            <p:spPr bwMode="auto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4" name="Oval 50"/>
              <p:cNvSpPr>
                <a:spLocks noChangeArrowheads="1"/>
              </p:cNvSpPr>
              <p:nvPr/>
            </p:nvSpPr>
            <p:spPr bwMode="auto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5" name="Oval 51"/>
              <p:cNvSpPr>
                <a:spLocks noChangeArrowheads="1"/>
              </p:cNvSpPr>
              <p:nvPr/>
            </p:nvSpPr>
            <p:spPr bwMode="auto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6" name="Oval 52"/>
              <p:cNvSpPr>
                <a:spLocks noChangeArrowheads="1"/>
              </p:cNvSpPr>
              <p:nvPr/>
            </p:nvSpPr>
            <p:spPr bwMode="auto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77" name="Group 53"/>
            <p:cNvGrpSpPr>
              <a:grpSpLocks/>
            </p:cNvGrpSpPr>
            <p:nvPr/>
          </p:nvGrpSpPr>
          <p:grpSpPr bwMode="auto">
            <a:xfrm>
              <a:off x="5280" y="3024"/>
              <a:ext cx="424" cy="257"/>
              <a:chOff x="5280" y="3024"/>
              <a:chExt cx="424" cy="257"/>
            </a:xfrm>
          </p:grpSpPr>
          <p:sp>
            <p:nvSpPr>
              <p:cNvPr id="1078" name="Freeform 54"/>
              <p:cNvSpPr>
                <a:spLocks noChangeArrowheads="1"/>
              </p:cNvSpPr>
              <p:nvPr/>
            </p:nvSpPr>
            <p:spPr bwMode="auto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9" name="Freeform 55"/>
              <p:cNvSpPr>
                <a:spLocks noChangeArrowheads="1"/>
              </p:cNvSpPr>
              <p:nvPr/>
            </p:nvSpPr>
            <p:spPr bwMode="auto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0" name="Freeform 56"/>
              <p:cNvSpPr>
                <a:spLocks noChangeArrowheads="1"/>
              </p:cNvSpPr>
              <p:nvPr/>
            </p:nvSpPr>
            <p:spPr bwMode="auto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1" name="Freeform 57"/>
              <p:cNvSpPr>
                <a:spLocks noChangeArrowheads="1"/>
              </p:cNvSpPr>
              <p:nvPr/>
            </p:nvSpPr>
            <p:spPr bwMode="auto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2" name="Freeform 58"/>
              <p:cNvSpPr>
                <a:spLocks noChangeArrowheads="1"/>
              </p:cNvSpPr>
              <p:nvPr/>
            </p:nvSpPr>
            <p:spPr bwMode="auto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3" name="Freeform 59"/>
              <p:cNvSpPr>
                <a:spLocks noChangeArrowheads="1"/>
              </p:cNvSpPr>
              <p:nvPr/>
            </p:nvSpPr>
            <p:spPr bwMode="auto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4" name="Freeform 60"/>
              <p:cNvSpPr>
                <a:spLocks noChangeArrowheads="1"/>
              </p:cNvSpPr>
              <p:nvPr/>
            </p:nvSpPr>
            <p:spPr bwMode="auto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08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6" cy="131"/>
                <a:chOff x="5381" y="3085"/>
                <a:chExt cx="226" cy="131"/>
              </a:xfrm>
            </p:grpSpPr>
            <p:sp>
              <p:nvSpPr>
                <p:cNvPr id="1086" name="Oval 62"/>
                <p:cNvSpPr>
                  <a:spLocks noChangeArrowheads="1"/>
                </p:cNvSpPr>
                <p:nvPr/>
              </p:nvSpPr>
              <p:spPr bwMode="auto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87" name="Oval 63"/>
                <p:cNvSpPr>
                  <a:spLocks noChangeArrowheads="1"/>
                </p:cNvSpPr>
                <p:nvPr/>
              </p:nvSpPr>
              <p:spPr bwMode="auto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88" name="Oval 64"/>
                <p:cNvSpPr>
                  <a:spLocks noChangeArrowheads="1"/>
                </p:cNvSpPr>
                <p:nvPr/>
              </p:nvSpPr>
              <p:spPr bwMode="auto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89" name="Oval 65"/>
                <p:cNvSpPr>
                  <a:spLocks noChangeArrowheads="1"/>
                </p:cNvSpPr>
                <p:nvPr/>
              </p:nvSpPr>
              <p:spPr bwMode="auto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090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0175"/>
            <a:ext cx="82248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91" name="Rectangle 6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anose="020B0604020202020204" pitchFamily="34" charset="-128"/>
              </a:defRPr>
            </a:lvl1pPr>
          </a:lstStyle>
          <a:p>
            <a:endParaRPr lang="cs-CZ" altLang="cs-CZ"/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anose="020B0604020202020204" pitchFamily="34" charset="-128"/>
              </a:defRPr>
            </a:lvl1pPr>
          </a:lstStyle>
          <a:p>
            <a:endParaRPr lang="cs-CZ" altLang="cs-CZ"/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anose="020B0604020202020204" pitchFamily="34" charset="-128"/>
              </a:defRPr>
            </a:lvl1pPr>
          </a:lstStyle>
          <a:p>
            <a:fld id="{C27EDE5E-17E8-400C-A351-BEB3CB78718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Zahraniční politika francouzské IV. republiky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1945-1958</a:t>
            </a:r>
          </a:p>
        </p:txBody>
      </p:sp>
    </p:spTree>
    <p:extLst>
      <p:ext uri="{BB962C8B-B14F-4D97-AF65-F5344CB8AC3E}">
        <p14:creationId xmlns:p14="http://schemas.microsoft.com/office/powerpoint/2010/main" val="848193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Vznik NATO (1949)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76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dirty="0"/>
              <a:t>Období strategické konvergence mezi USA a Francií.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dirty="0"/>
              <a:t>Francie má zájem na vytvoření bezpečnostní organizace v Evropě, jejímž členem by byly USA, ale nikoliv Německo (záruka před hrozbou ze strany SSSR a možným obnovením německé hrozby, posílení pozice Francie v Evropě vzhledem k absenci Německa v organizaci).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dirty="0"/>
              <a:t>USA mají zájem na tom, aby Francie opustila konfrontační politiku ve vztahu k Německu a nový ministr zahraničí D. </a:t>
            </a:r>
            <a:r>
              <a:rPr lang="cs-CZ" altLang="cs-CZ" sz="1600" dirty="0" err="1"/>
              <a:t>Acheson</a:t>
            </a:r>
            <a:r>
              <a:rPr lang="cs-CZ" altLang="cs-CZ" sz="1600" dirty="0"/>
              <a:t> bere více v potaz obavy Francie.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dirty="0"/>
              <a:t>Jedním z hlavních amerických důvodů pro vznik aliance je tak snaha ujistit Francii o americkém závazku zůstat i nadále v Evropě.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dirty="0"/>
              <a:t>Podpis </a:t>
            </a:r>
            <a:r>
              <a:rPr lang="cs-CZ" altLang="cs-CZ" sz="1600" b="1" dirty="0"/>
              <a:t>Bruselské smlouvy </a:t>
            </a:r>
            <a:r>
              <a:rPr lang="cs-CZ" altLang="cs-CZ" sz="1600" dirty="0"/>
              <a:t>17. března 1948 (vznik </a:t>
            </a:r>
            <a:r>
              <a:rPr lang="cs-CZ" altLang="cs-CZ" sz="1600" b="1" dirty="0"/>
              <a:t>Západní unie</a:t>
            </a:r>
            <a:r>
              <a:rPr lang="cs-CZ" altLang="cs-CZ" sz="1600" dirty="0"/>
              <a:t>; bezpečnostní garance mezi státy západní Evropy, došlo k rozšíření obranné aliance Francie a Velké Británie, kterou založila smlouva z </a:t>
            </a:r>
            <a:r>
              <a:rPr lang="cs-CZ" altLang="cs-CZ" sz="1600" dirty="0" err="1"/>
              <a:t>Dunquerque</a:t>
            </a:r>
            <a:r>
              <a:rPr lang="cs-CZ" altLang="cs-CZ" sz="1600" dirty="0"/>
              <a:t> z roku 1947 o státy Beneluxu).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dirty="0"/>
              <a:t>Z pohledu Francie je takováto bezpečnostní spolupráce smysluplná jen při účasti USA = písemné apely francouzských představitelů vyzývající USA k jednáním. USA nicméně v první řadě jednají s Velkou Británií, jednání je posléze rozšířeno o všechny členy Západní unie a Kanadu.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dirty="0"/>
              <a:t>Výsledkem těchto jednání je podpis </a:t>
            </a:r>
            <a:r>
              <a:rPr lang="cs-CZ" altLang="cs-CZ" sz="1600" b="1" dirty="0"/>
              <a:t>Severoatlantické smlouvy </a:t>
            </a:r>
            <a:r>
              <a:rPr lang="cs-CZ" altLang="cs-CZ" sz="1600" dirty="0"/>
              <a:t>4. dubna 1949 ve Washingtonu (vznik NATO; 12 zakládajících členů).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dirty="0"/>
              <a:t>Z pohledu Francie je pro ni vznik NATO výhodný hned ze tří důvodů: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b="1" i="1" dirty="0"/>
              <a:t>1) Účast USA na obraně Evropy;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b="1" i="1" dirty="0"/>
              <a:t>2) Zachování určité kontroly nad znovuvyzbrojením  Německa = vstup Německa do NATO vyžaduje jednomyslnost členů NATO;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 b="1" i="1" dirty="0"/>
              <a:t>3) Posílení vlivu Francie v západní Evropě při nepřítomnosti Německa v NATO.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4341-CE2D-49B9-8DAF-64DC0F0A4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Francie a vznik Evropského společenství uhlí a oceli (ESUO, 1952)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CC1E3-9E48-4B68-B1B7-EC5CC7C0F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500" dirty="0"/>
              <a:t>V meziválečném období ve Francii existuje poměrně silné panevropské hnutí.</a:t>
            </a:r>
          </a:p>
          <a:p>
            <a:pPr algn="just"/>
            <a:r>
              <a:rPr lang="cs-CZ" sz="1500" dirty="0"/>
              <a:t>Po druhé světové válce dochází k obnovení zájmu Francie o politickou a ekonomickou integraci Evropy. V zahraničně politickém diskurzu Francie se myšlenka sjednocené Evropy začíná objevovat od poloviny roku 1947.</a:t>
            </a:r>
          </a:p>
          <a:p>
            <a:pPr algn="just"/>
            <a:r>
              <a:rPr lang="cs-CZ" sz="1500" dirty="0"/>
              <a:t>Velký zájem má Francie zejména na ekonomické integraci, kde ale naráží na skeptický postoj Velké Británie.</a:t>
            </a:r>
          </a:p>
          <a:p>
            <a:pPr algn="just"/>
            <a:r>
              <a:rPr lang="cs-CZ" sz="1500" dirty="0"/>
              <a:t>Tváří britskému skepticismu Francie jedná zejména s Itálií a státy Beneluxu.</a:t>
            </a:r>
          </a:p>
          <a:p>
            <a:pPr algn="just"/>
            <a:r>
              <a:rPr lang="cs-CZ" sz="1500" dirty="0"/>
              <a:t>V politické oblasti navrhl ministr zahraničí </a:t>
            </a:r>
            <a:r>
              <a:rPr lang="cs-CZ" sz="1500" dirty="0" err="1"/>
              <a:t>Bidault</a:t>
            </a:r>
            <a:r>
              <a:rPr lang="cs-CZ" sz="1500" dirty="0"/>
              <a:t> vytvoření Shromáždění evropských států, ale jeho návrh se opět setkal se zdrženlivou britskou reakcí. Výsledkem je nakonec vznik Rady Evropy, jejíž pravomoci jsou jen velmi omezené.</a:t>
            </a:r>
          </a:p>
          <a:p>
            <a:pPr algn="just"/>
            <a:r>
              <a:rPr lang="cs-CZ" sz="1500" dirty="0"/>
              <a:t>Zásadní posun tak představuje až </a:t>
            </a:r>
            <a:r>
              <a:rPr lang="cs-CZ" sz="1500" b="1" dirty="0" err="1"/>
              <a:t>Schumanův</a:t>
            </a:r>
            <a:r>
              <a:rPr lang="cs-CZ" sz="1500" b="1" dirty="0"/>
              <a:t> plán </a:t>
            </a:r>
            <a:r>
              <a:rPr lang="cs-CZ" sz="1500" dirty="0"/>
              <a:t>z 9. května 1950, jenž má za cíl vytvoření Evropského společenství uhlí a oceli (skutečný autorem plánu byl Jean </a:t>
            </a:r>
            <a:r>
              <a:rPr lang="cs-CZ" sz="1500" dirty="0" err="1"/>
              <a:t>Monnet</a:t>
            </a:r>
            <a:r>
              <a:rPr lang="cs-CZ" sz="1500" dirty="0"/>
              <a:t>, který v něm vidí zárodek budoucích „Spojených států“ Evropských). Jádrem plánu je podřízení francouzsko-německé produkce uhlí a oceli pod kontrolu nadnárodního Vysokého úřadu.  Z pohledu Francie má plán 3 hlavní benefity: a) ekonomický přínos; b) spolupráce v těchto oblastech zlepší vzájemné vztahy a sníží riziko války s Německem; c) alternativa k dosavadním francouzským snahám o dohled nad Porůřím. </a:t>
            </a:r>
          </a:p>
          <a:p>
            <a:pPr algn="just"/>
            <a:r>
              <a:rPr lang="cs-CZ" sz="1500" dirty="0"/>
              <a:t>Podpisem </a:t>
            </a:r>
            <a:r>
              <a:rPr lang="cs-CZ" sz="1500" b="1" i="1" dirty="0"/>
              <a:t>Pařížské smlouvy </a:t>
            </a:r>
            <a:r>
              <a:rPr lang="cs-CZ" sz="1500" dirty="0"/>
              <a:t>z 18. 4. 1951 dochází ke vzniku ESUO  (1952).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333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Plevenův plán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Vypuknutí Korejské války významně zesílilo tlak na znovuvyzbrojení Německa.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Francie, která se takového vývoje obává přichází s řešením v podobě tzv. Plevenova plánu (ve skutečnosti jde opět o myšlenku Jeana Monneta) na vytvoření společných evropských obranných sil.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Z pohledu Monneta měl plán 2 hlavní přednosti: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1) Představuje zásadní krok k evropské integraci;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2) Jeho realizace by znemožnila obnovení německé vojenské hrozby;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Plán je oficiálně představen premiérem René Plevenem na zasedání Národního shromáždění 24. října 1950.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Obsah Plevenova plánu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Cílem je vytvoření společné evropské armády složené z vojáků jednotlivých evropských zemí (včetně Německa).</a:t>
            </a:r>
          </a:p>
          <a:p>
            <a:pPr marL="338138" indent="-338138"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Mělo dojít ke sjednocení velení této armády do jednoho centra, pod společné evropské ministerstvo obrany.</a:t>
            </a:r>
          </a:p>
          <a:p>
            <a:pPr marL="338138" indent="-338138"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Plán předpokládal, že evropské ministerstvo obrany bude spravováno prostřednictvím rady ministrů zahraničních věcí.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2088"/>
            <a:ext cx="82296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Návrh na založení Evropského obranného společenství (EOS)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Plevenův plán je spojenci zpočátku přijat spíše kriticky, avšak v průběhu roku 1951 USA a VB svůj postoj přehodnotily.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V roce 1951 jsou proto v Paříži zahájena jednání o vytvoření společné evropské armády.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Během těchto jednání Francie pokračuje ve snaze co nejvíce limitovat německou vojenskou moc (za žádnou cenu nesmí dojít k obnovení německého generálního štábu, největší jednotkou v rámci společné evropské armády mají být brigády).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Už během těchto jednání ale roste ve Francii odpor k plánu (zejména z řad gaullistů, kteří se po volbách v roce 1951 stali největší politickou formací).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Teprve po zárukách ze strany VB a USA týkajících se vytvořeného Evropského obranného společenství je otevřena cesta dohodě.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Podpis smlouvy o vzniku EOS 27. května 1952.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6213"/>
            <a:ext cx="8229600" cy="1344612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Neúpěšná ratifikace smlouvy o EOS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00650"/>
          </a:xfrm>
          <a:ln/>
        </p:spPr>
        <p:txBody>
          <a:bodyPr lIns="0" tIns="0" rIns="0" bIns="0"/>
          <a:lstStyle/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Smlouva o EOS nemá ve Francii podporu většiny politiků a veřejnosti (kritika supranacionality, obavy ze ztráty národní identity francouzské armády)  = odkládání ratifikace.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Předložit smlouvu k ratifikaci se odvážil až v roce 1954 premiér Pierre Mendes-France;  stalo se tak ve velmi nehodném období: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A) Éra zmírnění napětí po konci Korejské války a smrti Stalina.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B) Trauma z francouzské porážky ve válce v Indočíně.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Mendes-France usiluje o kompromis s odpůrci smlouvy ve Francii a snaží se získat ústupky od dalších signatářů smlouvy, avšak v obou případech neúspěšně.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Ratifikace smlouvy v Národním shromáždění skončila v srpnu 1954 neúspěchem (proti především gaullisté, komunisté, radikálové i někteří socialisté).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30175"/>
            <a:ext cx="8226425" cy="1435100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Západoevropská unie a vstup Německa do NATO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6425" cy="4887913"/>
          </a:xfrm>
          <a:ln/>
        </p:spPr>
        <p:txBody>
          <a:bodyPr lIns="0" tIns="0" rIns="0" bIns="0"/>
          <a:lstStyle/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Po neúspěšné ratifikaci smlouvy o EOS ve Francii hledají USA a VB jiné způsoby, jak posílit evropskou bezpečnost a zapojit Německo do obrany Evropy.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VB navrhuje řešit aktuální bezpečnostní potřeby Evropy v rámci již existující struktury, na základě Bruselské smlouvy.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Ke konsensu o podobě nové bezpečnostní organizace došlo na konferenci v Paříži (v září 1954) = vznik Západoevropské unie.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ZEU vzniká ma základě mezivládního principu spolupráce, navazuje na stávající strukturu Západní unie. Za členy nové organizace jsou přijaty Itálie i SRN. Smlouva zakládající ZEU definitivně (k 20. říjnu 1955) ukončila okupační statut SRN, uznala jeho suverenitu a otevřela cestu členství SRN v NATO (Německo ovšem podléhá omezením pokud jde o vývoj zbraní hromadného ničení a musí akceptovat přítomnost cizích vojsk na svém území). 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I díky zárukám poskytnutým smlouvou o ZEU proti nekontrolovatelnému znovuvyzbrojení Německa Francie nakonec souhlasí se vstupem Německa do NATO (stále ale ještě přetrvává silný odpor proti znovuvyzbrojení Německa = ve vládě je pro vstup 11 ministrů, proti je 6 ministrů, dalších 6 ministrů se zdrželo hlasování).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Schválení smlouvy o ZEU a vstupu Německa do NATO předcházela dohoda mezi Francií a Německem o dalším statutu Sárska.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4625"/>
            <a:ext cx="8226425" cy="1344613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Francie a Evropská společenství  ve 2. polovině 50. let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33363" y="1687513"/>
            <a:ext cx="8226425" cy="4706937"/>
          </a:xfrm>
          <a:ln/>
        </p:spPr>
        <p:txBody>
          <a:bodyPr lIns="0" tIns="0" rIns="0" bIns="0"/>
          <a:lstStyle/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Pokračuje spor mezi stoupenci a odpůrci hlubší evropské integrace (ve Francii je pro něj charakteristické, že stoupenci integrace rovněž podporují úzkou spolupráci s USA a VB, zatímco odpůrci zdůrazňují potřebu udržení nezávislosti Francie).</a:t>
            </a:r>
          </a:p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Ve Francii mají v tomto období navrch spíše odpůrci hlubší integrace (zabránili i tomu, aby se Jean Monnet znovu stal vysokým komisařem ESUO), avšak integrační proces se rozbíhá díky iniciativě dalších členů ESUO.</a:t>
            </a:r>
          </a:p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Na jednání ministrů zahraničí ESUO v Messině (červen 1955) je přijata deklarace volající po zahájení další fáze evropské integrace a to prostřednictvím ekonomické integrace.</a:t>
            </a:r>
          </a:p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Dalším jednáním o této problematice je pověřen tzv. Spaakův výbor, jehož závěrečná zpráva předpokládá paralelní budování společného trhu a evropské organizace na podporu a kontrolu jaderného výzkumu.</a:t>
            </a:r>
          </a:p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Dilema pro Francii jak k těmto plánům přistupovat = Francie je mnohem ochotnější akceptovat vznik EUROATOMu než vytvoření společného trhu, avšak postupně převládá uvědomění si toho, že evropští partneři neumožní vytvoření EUROATOMU bez paralelního vytvoření společného trhu.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00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4625"/>
            <a:ext cx="8226425" cy="1344613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Francie a EUROATOM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6425" cy="4432300"/>
          </a:xfrm>
          <a:ln/>
        </p:spPr>
        <p:txBody>
          <a:bodyPr lIns="0" tIns="0" rIns="0" bIns="0"/>
          <a:lstStyle/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Pokud jde o vztah k EUROATOM, stoupenci prohloubení integrace jako Jean </a:t>
            </a:r>
            <a:r>
              <a:rPr lang="cs-CZ" altLang="cs-CZ" sz="1800" dirty="0" err="1"/>
              <a:t>Monnet</a:t>
            </a:r>
            <a:r>
              <a:rPr lang="cs-CZ" altLang="cs-CZ" sz="1800" dirty="0"/>
              <a:t> doufali, že vznik organizace povede jen k mírovému využívání atomové energie a současně organizaci chápali jako základ pro vytvoření společné evropské energetické politiky.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Odpůrci hlubší integrace jsou ochotní se vznikem organizace souhlasit za 2 podmínek: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1) Smlouva o </a:t>
            </a:r>
            <a:r>
              <a:rPr lang="cs-CZ" altLang="cs-CZ" sz="1800" dirty="0" err="1"/>
              <a:t>EUROATOMu</a:t>
            </a:r>
            <a:r>
              <a:rPr lang="cs-CZ" altLang="cs-CZ" sz="1800" dirty="0"/>
              <a:t> nesmí nijak omezit francouzské právo vyrobit jaderné zbraně;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2) Odmítání jakéhokoliv spojení EUROATOM a ESUO (zabránit vzniku organizace </a:t>
            </a:r>
            <a:r>
              <a:rPr lang="cs-CZ" altLang="cs-CZ" sz="1800" dirty="0" err="1"/>
              <a:t>supranacionální</a:t>
            </a:r>
            <a:r>
              <a:rPr lang="cs-CZ" altLang="cs-CZ" sz="1800" dirty="0"/>
              <a:t> povahy);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V debatě v Národním shromáždění (květen 1956) se francouzská vláda v zásadě ztotožnila s požadavky odpůrců hlubší integrace, i když oznámila, že Francie neprovede jaderný pokus před 1. lednem 1961.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Výsledná podoba EUROATOM odpovídá francouzským představám.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4625"/>
            <a:ext cx="8226425" cy="1344613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Francie a EHS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6425" cy="4808538"/>
          </a:xfrm>
          <a:ln/>
        </p:spPr>
        <p:txBody>
          <a:bodyPr lIns="0" tIns="0" rIns="0" bIns="0"/>
          <a:lstStyle/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Ačkoliv vlády IV. republiky ve 2. polovině 50. let vznik EHS podporují, jejich vyjednávací pozice bere v úvahu: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a) Silným odporem části politických elit i veřejnosti proti budování supranacionálních struktur.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b) Specifickými prvky a problémy francouzské ekonomiky (rozsáhlý zemědělský sektor, protekcionismus, silná sociální ochrana státu).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Spor o to, zda mají ekonomické reformy předcházet vstupu země do EHS (Mollet X Mendes-France).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V jednáních s evropskými partnery  o vzniku společného trhu Francie nakonec vyjednala řadu ústupků (především úspěch G. Molleta):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1) Prodloužení přechodného období z 12 let na 15 let.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2) K přechodu do 2. fáze (hlasování kvalifikovanou většinou) se mělo přejít až po splnění cílů 1. fáze (plní se na základě jednomyslného hlasování).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3) Ústupky Francii v oblasti harmonizace sociální legislativy.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4) Francie smí pokračovat ve své dosavadní politice subvencí.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5) Vyjádřena vůle zřídit společnou zemědělskou politiku.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52413"/>
            <a:ext cx="8229600" cy="11906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1. fáze vývoje francouzské zahraniční politiky (září 1944 - květen 1947)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5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První fáze vývoje zahraniční politiky francouzské IV. republiky byla spjata s působením generála De </a:t>
            </a:r>
            <a:r>
              <a:rPr lang="cs-CZ" altLang="cs-CZ" sz="2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Gaulla</a:t>
            </a: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funkci předsedy prozatímní vlády (do jeho rezignace 20. ledna 1946) a současně s působením Francouzské komunistické strany (PCF) ve vládě.</a:t>
            </a:r>
          </a:p>
          <a:p>
            <a:pPr>
              <a:spcBef>
                <a:spcPts val="5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Fungování vlády tzv. Třetí síly, tvořené třemi velkými politickými stranami – PCF, socialisty (SFIO) a křesťanskými demokraty (MRP).</a:t>
            </a:r>
          </a:p>
          <a:p>
            <a:pPr>
              <a:spcBef>
                <a:spcPts val="5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Zahraniční politika Francie v tomto období odráží priority De </a:t>
            </a:r>
            <a:r>
              <a:rPr lang="cs-CZ" altLang="cs-CZ" sz="2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Gaulla</a:t>
            </a: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současně bere ohled na názory komunistů, aby PCF neodešla do opozice.</a:t>
            </a:r>
          </a:p>
          <a:p>
            <a:pPr>
              <a:spcBef>
                <a:spcPts val="5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Tato fáze s konečnou platností konči vypuzením komunistů z vlády v květnu 1947, jež bylo výsledkem zhoršující se mezinárodní situace na počátku studené války.</a:t>
            </a:r>
          </a:p>
          <a:p>
            <a:pPr>
              <a:spcBef>
                <a:spcPts val="550"/>
              </a:spcBef>
              <a:buClrTx/>
              <a:buSzTx/>
              <a:buFontTx/>
              <a:buNone/>
            </a:pPr>
            <a:endParaRPr lang="cs-CZ" altLang="cs-CZ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2088"/>
            <a:ext cx="82296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Základní cíle francouzské zahraniční politiky v tomto období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1) Snaha obnovit předválečné postavení  Francie ve světě.</a:t>
            </a:r>
          </a:p>
          <a:p>
            <a:pPr>
              <a:spcBef>
                <a:spcPts val="8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2) Realizace represivní politiky vůči Německu s cílem zabránit opětovnému obnovení německé moci.</a:t>
            </a:r>
          </a:p>
          <a:p>
            <a:pPr>
              <a:spcBef>
                <a:spcPts val="8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3) Snaha, aby Francie hrála roli prostředníka mezi USA a SSSR.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2088"/>
            <a:ext cx="82296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Závislost Francie na americké ekonomické pomoci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Kritická ekonomická situace v zemi nutí francouzské politické představitele usilovat o stále další americkou ekonomickou pomoc.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V prosinci 1945 se francouzským představitelům podařilo dojednat ve Washingtonu půjčku ve výši 550 milionů USD od vládní Export-Import Bank.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V lednu 1946 Francie zahájila nová jednání s USA o další pomoci (cílem je získat půjčku za podmínek, za jakých ji obdržela Velká Británie, což se ale ukázalo být nereálné.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28. května 1946 uzavřena dohoda </a:t>
            </a:r>
            <a:r>
              <a:rPr lang="cs-CZ" altLang="cs-CZ" sz="2000" b="1"/>
              <a:t>Blum-Byrnes</a:t>
            </a:r>
            <a:r>
              <a:rPr lang="cs-CZ" altLang="cs-CZ" sz="2000"/>
              <a:t>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Po uzavření dohody začala Francie s USA jednat také o poskytnutí půjčky od Mezinárodní banky pro obnovu a rozvoj (IBRD).  V květnu 1947 schválila banka Francii pomoc ve výši 250 milionů USD.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Obsah dohody Blum-Byrnes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1) Dohoda stanovila celkovou výši francouzských válečných dluhů na 720 milionů USD (úrok 2%, splatnost 35 let).</a:t>
            </a:r>
          </a:p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2) Na základě dohody měla Export-Import Bank půjčit Francii dalších 650 milionů dolarů.</a:t>
            </a:r>
          </a:p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3) Měla být zahájena jednání o další půjčce = nákup amerických obchodních lodí.</a:t>
            </a:r>
          </a:p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4) Francie se přihlásila k politice liberalizace světového obchodu.</a:t>
            </a:r>
          </a:p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5) zrušení kvót na dovoz amerických filmů do Francie.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2088"/>
            <a:ext cx="82296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Naléhavá potřeba další americké ekonomické pomoci Francii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V průběhu roku 1947 se ekonomická situace ve Francii zásadním způsobem zhoršila, čehož se Moskva a francouzští komunisté rozhodli využít (vlna stávek).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Francie se ocitla před hrozbou ekonomického a potenciálně i politického kolapsu, včetně hrozby nastolení komunistické vlády.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Naléhavá potřeba (na konci léta 1947 měla Francie finanční rezervy jen ve výši 240 milionů USD k pokrytí předpokládaného deficitu obchodní bilance ve výši 450 milionů USD) poskytnutí další americké finanční pomoci do té doby, než do Evropy dojde ekonomická pomoc poskytnutá v rámci Marshallova plánu.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Odhad, že na dobu šesti měsíců do konce března 1948 bude Francie potřebovat až 615 milionů USD.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V říjnu 1947 se na francouzský ministr zahraničí Bidault obrátil s prosbou o finanční pomoc na USA a varoval, že jinak Francii hrozí, že bude „ekonomicky zardoušena“.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Jednání mezi USA a Francii vedly Trumanovu administrativu k rozhodnutí požádat Kongres o poskytnutí dodatečných 328 milionů dolarů na překlenutí francouzské finanční krize. Kongres souhlasil a nakonec Francii schválil pomoc ve výši 312 milionů USD.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Tyto peníze pomohly Francii vyřešit největší krizi. V následujících letech (1948-1952) jsou francouzské potřeby kryty pomocí poskytnutou v rámci Marshallova plánu.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Další významnou finanční pomoc Francie obdržela na vedení války v Indočíně (podle různých odhadů USA financovaly 50-90% francouzských vojenských výdajů na válku.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AC15D-100C-46D4-AF18-2D65F7AE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9971" y="1268761"/>
            <a:ext cx="3483937" cy="345638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>
              <a:lnSpc>
                <a:spcPct val="90000"/>
              </a:lnSpc>
            </a:pPr>
            <a:r>
              <a:rPr lang="en-US" sz="3600" dirty="0">
                <a:solidFill>
                  <a:schemeClr val="tx1"/>
                </a:solidFill>
              </a:rPr>
              <a:t>Georges</a:t>
            </a:r>
            <a:r>
              <a:rPr lang="cs-CZ" sz="3600" dirty="0">
                <a:solidFill>
                  <a:schemeClr val="tx1"/>
                </a:solidFill>
              </a:rPr>
              <a:t> </a:t>
            </a:r>
            <a:r>
              <a:rPr lang="cs-CZ" sz="3600" dirty="0" err="1">
                <a:solidFill>
                  <a:schemeClr val="tx1"/>
                </a:solidFill>
              </a:rPr>
              <a:t>Bidault</a:t>
            </a:r>
            <a:r>
              <a:rPr lang="cs-CZ" sz="3600" dirty="0">
                <a:solidFill>
                  <a:schemeClr val="tx1"/>
                </a:solidFill>
              </a:rPr>
              <a:t> (1899-1983)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br>
              <a:rPr lang="cs-CZ" sz="3600" dirty="0">
                <a:solidFill>
                  <a:schemeClr val="tx1"/>
                </a:solidFill>
              </a:rPr>
            </a:br>
            <a:r>
              <a:rPr lang="cs-CZ" sz="2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Významný politik IV. republiky. Byl trojnásobným francouzským premiérem (červen-prosinec 1946, říjen 1949-únor 1950 a únor-červenec 1950), v letech 1944-1946, 1947-1948 a 1953-1954 se vlád účastnil jako ministr zahraničí a v letech 1951-1952 zastával funkci ministra obrany.</a:t>
            </a:r>
            <a:endParaRPr lang="en-US" sz="2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32D11849-B24C-4B7C-9295-EFE2240CDC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9"/>
          <a:stretch/>
        </p:blipFill>
        <p:spPr>
          <a:xfrm>
            <a:off x="20" y="10"/>
            <a:ext cx="4518095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529564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Londýnské dohody (únor 1948)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Jsou dokladem proměny francouzské zahraniční politiky v otázce Německa.</a:t>
            </a:r>
          </a:p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Na konferenci ministrů zahraničí USA, VB a Francie Bidault tváří neústupnosti západních spojenců ustoupil v otázce vytvoření centrální německé vlády a Francie se s definitivní platností vzdala plánů na odtržení Porúří od Německa.</a:t>
            </a:r>
          </a:p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Od svých spojenců ale získala významné ústupky, když tito souhlasili s mezinárodní správou Porúří, která by vykonávala dohled nad německým těžkým průmyslem (především pak nad distribucí uhlí, koksu a oceli).</a:t>
            </a:r>
          </a:p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USA Francii neoficiálně slíbily, že budou pokračovat snahy vytvořit regionální bezpečnostní uspořádání, jehož budou členem (k uklidnění francouzských obav z amerického stažení se z Evropy).</a:t>
            </a:r>
          </a:p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Prosazení dohod se ve Francii ukázalo být velmi obtížné. Spor probíhající ve vládě se podařilo vyřešit až v červnu, kdy francouzská vláda konečně souhlasí s plánem na vytvoření centrální německé vlády. Ještě bouřlivější byla debata v Národním shromáždění, které zahraniční politiku vlády nakonec podpořilo poměrem hlasů 297:289.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Problematika Sárska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196752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 dirty="0"/>
              <a:t>Souhlas ostatních velmocí s ekonomickým začleněním Sárska do Francouzské unie (1947).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 dirty="0"/>
              <a:t>Ihned po vzniku Německa dává </a:t>
            </a:r>
            <a:r>
              <a:rPr lang="cs-CZ" altLang="cs-CZ" sz="1800" dirty="0" err="1"/>
              <a:t>Adenauer</a:t>
            </a:r>
            <a:r>
              <a:rPr lang="cs-CZ" altLang="cs-CZ" sz="1800" dirty="0"/>
              <a:t> najevo, že Sársko vždy bylo německým územím a nesmí být politicky ani ekonomický odděleno od zbytku Německa.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 dirty="0"/>
              <a:t>Francie reaguje snahou učinit Sársko politicky autonomním (zajištěním jeho vstupu  do Rady Evropy).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 dirty="0"/>
              <a:t>Výsledkem jsou nakonec </a:t>
            </a:r>
            <a:r>
              <a:rPr lang="cs-CZ" altLang="cs-CZ" sz="1800" b="1" dirty="0"/>
              <a:t>dohody z </a:t>
            </a:r>
            <a:r>
              <a:rPr lang="cs-CZ" altLang="cs-CZ" sz="1800" b="1" dirty="0" err="1"/>
              <a:t>Petersbergu</a:t>
            </a:r>
            <a:r>
              <a:rPr lang="cs-CZ" altLang="cs-CZ" sz="1800" b="1" dirty="0"/>
              <a:t> </a:t>
            </a:r>
            <a:r>
              <a:rPr lang="cs-CZ" altLang="cs-CZ" sz="1800" dirty="0"/>
              <a:t>(listopad 1949) = vstup Sárska i Německa do Rady Evropy.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 dirty="0"/>
              <a:t>Výsledkem jednání mezi Francií a Sárskem je série dohod zaručujících politickou autonomii Sárska při zachování francouzsko-sárské ekonomické unie.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 dirty="0"/>
              <a:t>Německo však i nadále dává najevo, že se s tímto uspořádáním nesmíří. Stejně tak obyvatelé Sárska chtějí autonomii na Francii nebo opětovné připojení k Německu.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 b="1" dirty="0"/>
              <a:t>Francouzsko-německé dohody </a:t>
            </a:r>
            <a:r>
              <a:rPr lang="cs-CZ" altLang="cs-CZ" sz="1800" dirty="0"/>
              <a:t>z roku 1954 = plán etablovat nezávislé Sársko pod záštitou Západoevropské unie. Obyvateli Sárska je tento plán odmítnut v referendu (1955).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 b="1" dirty="0"/>
              <a:t>Sárská smlouva</a:t>
            </a:r>
            <a:r>
              <a:rPr lang="cs-CZ" altLang="cs-CZ" sz="1800" dirty="0"/>
              <a:t> (1956) umožnila připojení Sárska k Německu od 1. ledna 1957.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2607</Words>
  <Application>Microsoft Office PowerPoint</Application>
  <PresentationFormat>On-screen Show (4:3)</PresentationFormat>
  <Paragraphs>124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</vt:lpstr>
      <vt:lpstr>Times New Roman</vt:lpstr>
      <vt:lpstr>Wingdings</vt:lpstr>
      <vt:lpstr>Výchozí návrh</vt:lpstr>
      <vt:lpstr>Zahraniční politika francouzské IV. republiky</vt:lpstr>
      <vt:lpstr>1. fáze vývoje francouzské zahraniční politiky (září 1944 - květen 1947)</vt:lpstr>
      <vt:lpstr>Základní cíle francouzské zahraniční politiky v tomto období</vt:lpstr>
      <vt:lpstr>Závislost Francie na americké ekonomické pomoci</vt:lpstr>
      <vt:lpstr>Obsah dohody Blum-Byrnes</vt:lpstr>
      <vt:lpstr>Naléhavá potřeba další americké ekonomické pomoci Francii</vt:lpstr>
      <vt:lpstr>Georges Bidault (1899-1983)  Významný politik IV. republiky. Byl trojnásobným francouzským premiérem (červen-prosinec 1946, říjen 1949-únor 1950 a únor-červenec 1950), v letech 1944-1946, 1947-1948 a 1953-1954 se vlád účastnil jako ministr zahraničí a v letech 1951-1952 zastával funkci ministra obrany.</vt:lpstr>
      <vt:lpstr>Londýnské dohody (únor 1948)</vt:lpstr>
      <vt:lpstr>Problematika Sárska</vt:lpstr>
      <vt:lpstr>Vznik NATO (1949)</vt:lpstr>
      <vt:lpstr>Francie a vznik Evropského společenství uhlí a oceli (ESUO, 1952)</vt:lpstr>
      <vt:lpstr>Plevenův plán</vt:lpstr>
      <vt:lpstr>Obsah Plevenova plánu</vt:lpstr>
      <vt:lpstr>Návrh na založení Evropského obranného společenství (EOS)</vt:lpstr>
      <vt:lpstr>Neúpěšná ratifikace smlouvy o EOS</vt:lpstr>
      <vt:lpstr>Západoevropská unie a vstup Německa do NATO</vt:lpstr>
      <vt:lpstr>Francie a Evropská společenství  ve 2. polovině 50. let</vt:lpstr>
      <vt:lpstr>Francie a EUROATOM</vt:lpstr>
      <vt:lpstr>Francie a EHS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francouzské IV. republiky</dc:title>
  <dc:creator> </dc:creator>
  <cp:lastModifiedBy> </cp:lastModifiedBy>
  <cp:revision>13</cp:revision>
  <dcterms:created xsi:type="dcterms:W3CDTF">2020-10-22T14:48:13Z</dcterms:created>
  <dcterms:modified xsi:type="dcterms:W3CDTF">2021-01-12T16:11:44Z</dcterms:modified>
</cp:coreProperties>
</file>