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669088" cy="97536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4" autoAdjust="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84A83-2D72-42A9-83EF-49E981CD1F2E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9BC49-DF36-4B6F-935E-CDC69DD7B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058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67B00-7A11-4AEB-9556-3E8C34C972B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5304D-2851-4941-A678-2BE3112F56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335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304D-2851-4941-A678-2BE3112F56AD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6B67-4EA3-425E-B01F-B2B7EB46FB4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1ADA7F-F180-4AA8-A8E2-9B9A1633FE3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6B67-4EA3-425E-B01F-B2B7EB46FB4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DA7F-F180-4AA8-A8E2-9B9A1633FE3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E1ADA7F-F180-4AA8-A8E2-9B9A1633FE3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6B67-4EA3-425E-B01F-B2B7EB46FB4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6B67-4EA3-425E-B01F-B2B7EB46FB4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E1ADA7F-F180-4AA8-A8E2-9B9A1633FE3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6B67-4EA3-425E-B01F-B2B7EB46FB4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1ADA7F-F180-4AA8-A8E2-9B9A1633FE3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656B67-4EA3-425E-B01F-B2B7EB46FB4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ADA7F-F180-4AA8-A8E2-9B9A1633FE3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6B67-4EA3-425E-B01F-B2B7EB46FB4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E1ADA7F-F180-4AA8-A8E2-9B9A1633FE3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6B67-4EA3-425E-B01F-B2B7EB46FB4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E1ADA7F-F180-4AA8-A8E2-9B9A1633FE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6B67-4EA3-425E-B01F-B2B7EB46FB4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1ADA7F-F180-4AA8-A8E2-9B9A1633FE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1ADA7F-F180-4AA8-A8E2-9B9A1633FE3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6B67-4EA3-425E-B01F-B2B7EB46FB4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E1ADA7F-F180-4AA8-A8E2-9B9A1633FE3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656B67-4EA3-425E-B01F-B2B7EB46FB4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656B67-4EA3-425E-B01F-B2B7EB46FB41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1ADA7F-F180-4AA8-A8E2-9B9A1633FE3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252806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endParaRPr lang="cs-CZ" sz="3300" dirty="0"/>
          </a:p>
          <a:p>
            <a:r>
              <a:rPr lang="cs-CZ" sz="3600" dirty="0"/>
              <a:t>Mezinárodní právo a jeho role </a:t>
            </a:r>
            <a:r>
              <a:rPr lang="cs-CZ" sz="3600"/>
              <a:t>při </a:t>
            </a:r>
            <a:r>
              <a:rPr lang="cs-CZ" sz="3600" smtClean="0"/>
              <a:t>strukturování </a:t>
            </a:r>
            <a:r>
              <a:rPr lang="cs-CZ" sz="3600" dirty="0"/>
              <a:t>systému mezinárodních </a:t>
            </a:r>
            <a:r>
              <a:rPr lang="cs-CZ" sz="3600" dirty="0" smtClean="0"/>
              <a:t>vztahů</a:t>
            </a:r>
            <a:endParaRPr lang="cs-CZ" sz="3300" dirty="0"/>
          </a:p>
          <a:p>
            <a:endParaRPr lang="cs-CZ" sz="3300" dirty="0"/>
          </a:p>
          <a:p>
            <a:r>
              <a:rPr lang="cs-CZ" sz="3100" dirty="0"/>
              <a:t>Ivo Pospíšil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147636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Mezinárodní instituce</a:t>
            </a:r>
            <a:br>
              <a:rPr lang="cs-CZ" b="1" dirty="0"/>
            </a:b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Anglická škola (</a:t>
            </a:r>
            <a:r>
              <a:rPr lang="cs-CZ" dirty="0" err="1"/>
              <a:t>Hedley</a:t>
            </a:r>
            <a:r>
              <a:rPr lang="cs-CZ" dirty="0"/>
              <a:t> Bull: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Anarchical</a:t>
            </a:r>
            <a:r>
              <a:rPr lang="cs-CZ" dirty="0"/>
              <a:t> Society: A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in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3091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právo není zcela nahlíženo jako „služka“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: hovoří o společenství států či mezinárodním společenství (society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, </a:t>
            </a:r>
            <a:r>
              <a:rPr lang="cs-CZ" dirty="0" err="1"/>
              <a:t>international</a:t>
            </a:r>
            <a:r>
              <a:rPr lang="cs-CZ" dirty="0"/>
              <a:t> society), které existuje pouze tehdy, pokud skupina států sdílí určité společné zájmy a hodnoty a je ochotna být vázána určitou množinou společných pravidel a sdílet společné instituce</a:t>
            </a:r>
          </a:p>
          <a:p>
            <a:pPr lvl="0"/>
            <a:r>
              <a:rPr lang="cs-CZ" dirty="0"/>
              <a:t>právní normy nezávislé na okamžitých zájmech a krátkodobých preferencích států se objevují a jsou dodržovány tehdy, pokud státy dojdou k přesvědčení, že je v jejich dlouhodobém zájmu účastnit se mezinárodního právního systému</a:t>
            </a:r>
          </a:p>
          <a:p>
            <a:r>
              <a:rPr lang="cs-CZ" dirty="0"/>
              <a:t>otázkou však zůstává, co všechno lze považovat za mezinárodní pravidlo – nejsou to všechny právní normy, ale pouze takové, které nejsou nikdy či pouze výjimečně porušovány (jsou to jen mezinárodní obyčeje, u nichž existuje mezi státy rozšířené </a:t>
            </a:r>
            <a:r>
              <a:rPr lang="cs-CZ" dirty="0" err="1"/>
              <a:t>opinio</a:t>
            </a:r>
            <a:r>
              <a:rPr lang="cs-CZ" dirty="0"/>
              <a:t> </a:t>
            </a:r>
            <a:r>
              <a:rPr lang="cs-CZ" dirty="0" err="1"/>
              <a:t>iuris</a:t>
            </a:r>
            <a:r>
              <a:rPr lang="cs-CZ" dirty="0"/>
              <a:t>!)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Neo</a:t>
            </a:r>
            <a:r>
              <a:rPr lang="cs-CZ" dirty="0"/>
              <a:t>-liberalismus, </a:t>
            </a:r>
            <a:r>
              <a:rPr lang="cs-CZ" dirty="0" err="1"/>
              <a:t>institucionalismus</a:t>
            </a:r>
            <a:r>
              <a:rPr lang="cs-CZ" dirty="0"/>
              <a:t> (teorie mezinárodních režimů) (Robert </a:t>
            </a:r>
            <a:r>
              <a:rPr lang="cs-CZ" dirty="0" err="1"/>
              <a:t>Keohane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881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právní normy jsou součástí ustavených mezinárodních institucí (jedná se o všechny trvalé a vzájemně propojené množiny pravidel, formálních i neformálních, která předepisují určité role a s nimi spojené chování, omezují jednání a modelují očekávání)</a:t>
            </a:r>
          </a:p>
          <a:p>
            <a:pPr lvl="0"/>
            <a:r>
              <a:rPr lang="cs-CZ" dirty="0"/>
              <a:t>existují 3 druhy institucí: </a:t>
            </a:r>
          </a:p>
          <a:p>
            <a:pPr>
              <a:buNone/>
            </a:pPr>
            <a:r>
              <a:rPr lang="cs-CZ" dirty="0"/>
              <a:t>mezivládní a </a:t>
            </a:r>
            <a:r>
              <a:rPr lang="cs-CZ" dirty="0" err="1"/>
              <a:t>transnacionální</a:t>
            </a:r>
            <a:r>
              <a:rPr lang="cs-CZ" dirty="0"/>
              <a:t> organizace</a:t>
            </a:r>
          </a:p>
          <a:p>
            <a:pPr>
              <a:buNone/>
            </a:pPr>
            <a:r>
              <a:rPr lang="cs-CZ" dirty="0"/>
              <a:t>mezinárodní režimy (soubory pravidel, která se týkají určité oblasti vztahů mezi subjekty mezinárodní politiky)</a:t>
            </a:r>
          </a:p>
          <a:p>
            <a:pPr>
              <a:buNone/>
            </a:pPr>
            <a:r>
              <a:rPr lang="cs-CZ" dirty="0"/>
              <a:t>konvence (neformální a nezávazná pravidla, která modelují očekávání aktérů mezinárodních vztahů) – státy dodržují tato pravidla proto, že jejich dodržování je očekáváno ostatními státy a nedodržení vyžaduje vynaložit další dodatečné náklady (tam, kde se státu vyplatí tyto náklady investovat, nemá důvodu pravidlo dodržet; existují dočasně před tím, než se z konvencí stane součást závazných režimů či mezinárodních organizací; stěžejním je princip reciprocity 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534400" cy="758952"/>
          </a:xfrm>
        </p:spPr>
        <p:txBody>
          <a:bodyPr>
            <a:noAutofit/>
          </a:bodyPr>
          <a:lstStyle/>
          <a:p>
            <a:r>
              <a:rPr lang="cs-CZ" sz="2600" dirty="0"/>
              <a:t>Konstruktivismus (K. </a:t>
            </a:r>
            <a:r>
              <a:rPr lang="cs-CZ" sz="2600" dirty="0" err="1"/>
              <a:t>Sikkink</a:t>
            </a:r>
            <a:r>
              <a:rPr lang="cs-CZ" sz="2600" dirty="0"/>
              <a:t>: </a:t>
            </a:r>
            <a:r>
              <a:rPr lang="cs-CZ" sz="2600" dirty="0" err="1"/>
              <a:t>Activists</a:t>
            </a:r>
            <a:r>
              <a:rPr lang="cs-CZ" sz="2600" dirty="0"/>
              <a:t> </a:t>
            </a:r>
            <a:r>
              <a:rPr lang="cs-CZ" sz="2600" dirty="0" err="1"/>
              <a:t>Beyond</a:t>
            </a:r>
            <a:r>
              <a:rPr lang="cs-CZ" sz="2600" dirty="0"/>
              <a:t> </a:t>
            </a:r>
            <a:r>
              <a:rPr lang="cs-CZ" sz="2600" dirty="0" err="1"/>
              <a:t>Borders</a:t>
            </a:r>
            <a:r>
              <a:rPr lang="cs-CZ" sz="2600" dirty="0"/>
              <a:t>, A. </a:t>
            </a:r>
            <a:r>
              <a:rPr lang="cs-CZ" sz="2600" dirty="0" err="1"/>
              <a:t>Wendt</a:t>
            </a:r>
            <a:r>
              <a:rPr lang="cs-CZ" sz="2600" dirty="0"/>
              <a:t>: </a:t>
            </a:r>
            <a:r>
              <a:rPr lang="cs-CZ" sz="2600" dirty="0" err="1"/>
              <a:t>Anarchy</a:t>
            </a:r>
            <a:r>
              <a:rPr lang="cs-CZ" sz="2600" dirty="0"/>
              <a:t> </a:t>
            </a:r>
            <a:r>
              <a:rPr lang="cs-CZ" sz="2600" dirty="0" err="1"/>
              <a:t>is</a:t>
            </a:r>
            <a:r>
              <a:rPr lang="cs-CZ" sz="2600" dirty="0"/>
              <a:t> </a:t>
            </a:r>
            <a:r>
              <a:rPr lang="cs-CZ" sz="2600" dirty="0" err="1"/>
              <a:t>What</a:t>
            </a:r>
            <a:r>
              <a:rPr lang="cs-CZ" sz="2600" dirty="0"/>
              <a:t> </a:t>
            </a:r>
            <a:r>
              <a:rPr lang="cs-CZ" sz="2600" dirty="0" err="1"/>
              <a:t>States</a:t>
            </a:r>
            <a:r>
              <a:rPr lang="cs-CZ" sz="2600" dirty="0"/>
              <a:t> </a:t>
            </a:r>
            <a:r>
              <a:rPr lang="cs-CZ" sz="2600" dirty="0" err="1"/>
              <a:t>Make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It</a:t>
            </a:r>
            <a:r>
              <a:rPr lang="cs-CZ" sz="2600" dirty="0"/>
              <a:t>: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Social</a:t>
            </a:r>
            <a:r>
              <a:rPr lang="cs-CZ" sz="2600" dirty="0"/>
              <a:t> </a:t>
            </a:r>
            <a:r>
              <a:rPr lang="cs-CZ" sz="2600" dirty="0" err="1"/>
              <a:t>Construction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Power</a:t>
            </a:r>
            <a:r>
              <a:rPr lang="cs-CZ" sz="2600" dirty="0"/>
              <a:t> </a:t>
            </a:r>
            <a:r>
              <a:rPr lang="cs-CZ" sz="2600" dirty="0" err="1"/>
              <a:t>Politics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20" y="1571612"/>
            <a:ext cx="8503920" cy="485778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socializační teorie mezinárodních vztahů: mezinárodní politika není anarchická, ale je založena na stupni socializace jejích aktérů</a:t>
            </a:r>
          </a:p>
          <a:p>
            <a:pPr lvl="0"/>
            <a:r>
              <a:rPr lang="cs-CZ" dirty="0"/>
              <a:t>relevantní jsou přitom všichni aktéři, kteří vstupují do mezinárodní interakce (státy, mezinárodní organizace, </a:t>
            </a:r>
            <a:r>
              <a:rPr lang="cs-CZ" dirty="0" err="1"/>
              <a:t>transnacionální</a:t>
            </a:r>
            <a:r>
              <a:rPr lang="cs-CZ" dirty="0"/>
              <a:t> sítě)</a:t>
            </a:r>
          </a:p>
          <a:p>
            <a:pPr lvl="0"/>
            <a:r>
              <a:rPr lang="cs-CZ" dirty="0"/>
              <a:t>mezinárodní právo působí jako socializační nástroj: právní normy mají autonomní charakter, účinkují na základě svých imanentních universálních kvalit (čím větší je tento charakter norem, tím větší je jejich potenciální účinnost – například v oblasti lidských práv – čím univerzálnější charakter to které právo má, tím je jeho potenciální účinek na aktéry mezinárodních vztahů vyšší, neboť mohou být sdíleny více aktéry)</a:t>
            </a:r>
          </a:p>
          <a:p>
            <a:r>
              <a:rPr lang="cs-CZ" dirty="0"/>
              <a:t>dokladem socializace je tzv. kaskáda norem (</a:t>
            </a:r>
            <a:r>
              <a:rPr lang="cs-CZ" dirty="0" err="1"/>
              <a:t>norm</a:t>
            </a:r>
            <a:r>
              <a:rPr lang="cs-CZ" dirty="0"/>
              <a:t> </a:t>
            </a:r>
            <a:r>
              <a:rPr lang="cs-CZ" dirty="0" err="1"/>
              <a:t>cascade</a:t>
            </a:r>
            <a:r>
              <a:rPr lang="cs-CZ" dirty="0"/>
              <a:t>) a přelévání (</a:t>
            </a:r>
            <a:r>
              <a:rPr lang="cs-CZ" dirty="0" err="1"/>
              <a:t>spill</a:t>
            </a:r>
            <a:r>
              <a:rPr lang="cs-CZ" dirty="0"/>
              <a:t>-</a:t>
            </a:r>
            <a:r>
              <a:rPr lang="cs-CZ" dirty="0" err="1"/>
              <a:t>over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/>
              <a:t>IV. Věda mezinárodního práva a pohled na roli práva v mezinárodních vztazích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Dochází k sbližování obou oborů: </a:t>
            </a:r>
          </a:p>
          <a:p>
            <a:r>
              <a:rPr lang="cs-CZ" dirty="0"/>
              <a:t>na poli mezinárodních vztahů získávají dominanci teorie, které přiznávají mezinárodnímu právu organizující (nejen služebnou) roli (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!) a naopak </a:t>
            </a:r>
          </a:p>
          <a:p>
            <a:r>
              <a:rPr lang="cs-CZ" dirty="0"/>
              <a:t>relativizují se pohledy právníků na možnosti reálného prosazení práva v mezinárodních vztazích (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David </a:t>
            </a:r>
            <a:r>
              <a:rPr lang="cs-CZ" sz="3200" dirty="0" err="1"/>
              <a:t>Kennedy</a:t>
            </a:r>
            <a:r>
              <a:rPr lang="cs-CZ" sz="3200" dirty="0"/>
              <a:t>: </a:t>
            </a:r>
            <a:r>
              <a:rPr lang="cs-CZ" sz="3200" dirty="0" err="1"/>
              <a:t>International</a:t>
            </a:r>
            <a:r>
              <a:rPr lang="cs-CZ" sz="3200" dirty="0"/>
              <a:t> </a:t>
            </a:r>
            <a:r>
              <a:rPr lang="cs-CZ" sz="3200" dirty="0" err="1"/>
              <a:t>Legal</a:t>
            </a:r>
            <a:r>
              <a:rPr lang="cs-CZ" sz="3200" dirty="0"/>
              <a:t> </a:t>
            </a:r>
            <a:r>
              <a:rPr lang="cs-CZ" sz="3200" dirty="0" err="1"/>
              <a:t>Structures</a:t>
            </a:r>
            <a:endParaRPr lang="cs-CZ" sz="3200" dirty="0"/>
          </a:p>
          <a:p>
            <a:r>
              <a:rPr lang="cs-CZ" sz="3200" dirty="0"/>
              <a:t> Friedrich </a:t>
            </a:r>
            <a:r>
              <a:rPr lang="cs-CZ" sz="3200" dirty="0" err="1"/>
              <a:t>Kratochwil</a:t>
            </a:r>
            <a:r>
              <a:rPr lang="cs-CZ" sz="3200" dirty="0"/>
              <a:t>: </a:t>
            </a:r>
            <a:r>
              <a:rPr lang="cs-CZ" sz="3200" dirty="0" err="1"/>
              <a:t>Rules</a:t>
            </a:r>
            <a:r>
              <a:rPr lang="cs-CZ" sz="3200" dirty="0"/>
              <a:t>, </a:t>
            </a:r>
            <a:r>
              <a:rPr lang="cs-CZ" sz="3200" dirty="0" err="1"/>
              <a:t>Norms</a:t>
            </a:r>
            <a:r>
              <a:rPr lang="cs-CZ" sz="3200" dirty="0"/>
              <a:t> </a:t>
            </a:r>
            <a:r>
              <a:rPr lang="cs-CZ" sz="3200" dirty="0" err="1"/>
              <a:t>and</a:t>
            </a:r>
            <a:r>
              <a:rPr lang="cs-CZ" sz="3200" dirty="0"/>
              <a:t> </a:t>
            </a:r>
            <a:r>
              <a:rPr lang="cs-CZ" sz="3200" dirty="0" err="1"/>
              <a:t>Decisions</a:t>
            </a:r>
            <a:r>
              <a:rPr lang="cs-CZ" sz="3200" dirty="0"/>
              <a:t> On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Conditions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Practical</a:t>
            </a:r>
            <a:r>
              <a:rPr lang="cs-CZ" sz="3200" dirty="0"/>
              <a:t> </a:t>
            </a:r>
            <a:r>
              <a:rPr lang="cs-CZ" sz="3200" dirty="0" err="1"/>
              <a:t>and</a:t>
            </a:r>
            <a:r>
              <a:rPr lang="cs-CZ" sz="3200" dirty="0"/>
              <a:t> </a:t>
            </a:r>
            <a:r>
              <a:rPr lang="cs-CZ" sz="3200" dirty="0" err="1"/>
              <a:t>Legal</a:t>
            </a:r>
            <a:r>
              <a:rPr lang="cs-CZ" sz="3200" dirty="0"/>
              <a:t> </a:t>
            </a:r>
            <a:r>
              <a:rPr lang="cs-CZ" sz="3200" dirty="0" err="1"/>
              <a:t>Reasoning</a:t>
            </a:r>
            <a:r>
              <a:rPr lang="cs-CZ" sz="3200" dirty="0"/>
              <a:t> in </a:t>
            </a:r>
            <a:r>
              <a:rPr lang="cs-CZ" sz="3200" dirty="0" err="1"/>
              <a:t>International</a:t>
            </a:r>
            <a:r>
              <a:rPr lang="cs-CZ" sz="3200" dirty="0"/>
              <a:t> Relations </a:t>
            </a:r>
            <a:r>
              <a:rPr lang="cs-CZ" sz="3200" dirty="0" err="1"/>
              <a:t>and</a:t>
            </a:r>
            <a:r>
              <a:rPr lang="cs-CZ" sz="3200" dirty="0"/>
              <a:t> </a:t>
            </a:r>
            <a:r>
              <a:rPr lang="cs-CZ" sz="3200" dirty="0" err="1"/>
              <a:t>Domestic</a:t>
            </a:r>
            <a:r>
              <a:rPr lang="cs-CZ" sz="3200" dirty="0"/>
              <a:t> </a:t>
            </a:r>
            <a:r>
              <a:rPr lang="cs-CZ" sz="3200" dirty="0" err="1"/>
              <a:t>Affairs</a:t>
            </a:r>
            <a:endParaRPr lang="cs-CZ" sz="3200" dirty="0"/>
          </a:p>
          <a:p>
            <a:r>
              <a:rPr lang="cs-CZ" sz="3200" dirty="0"/>
              <a:t> </a:t>
            </a:r>
            <a:r>
              <a:rPr lang="cs-CZ" sz="3200" dirty="0" err="1"/>
              <a:t>Marti</a:t>
            </a:r>
            <a:r>
              <a:rPr lang="cs-CZ" sz="3200" dirty="0"/>
              <a:t> </a:t>
            </a:r>
            <a:r>
              <a:rPr lang="cs-CZ" sz="3200" dirty="0" err="1"/>
              <a:t>Koskenniemi</a:t>
            </a:r>
            <a:r>
              <a:rPr lang="cs-CZ" sz="3200" dirty="0"/>
              <a:t>: </a:t>
            </a:r>
            <a:r>
              <a:rPr lang="cs-CZ" sz="3200" dirty="0" err="1"/>
              <a:t>From</a:t>
            </a:r>
            <a:r>
              <a:rPr lang="cs-CZ" sz="3200" dirty="0"/>
              <a:t> </a:t>
            </a:r>
            <a:r>
              <a:rPr lang="cs-CZ" sz="3200" dirty="0" err="1"/>
              <a:t>Apology</a:t>
            </a:r>
            <a:r>
              <a:rPr lang="cs-CZ" sz="3200" dirty="0"/>
              <a:t> to </a:t>
            </a:r>
            <a:r>
              <a:rPr lang="cs-CZ" sz="3200" dirty="0" err="1"/>
              <a:t>Utopia</a:t>
            </a:r>
            <a:endParaRPr lang="cs-CZ" sz="3200" dirty="0"/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503920" cy="478634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staví se proti dřívějšímu pojímání MP právní (</a:t>
            </a:r>
            <a:r>
              <a:rPr lang="cs-CZ" dirty="0" err="1"/>
              <a:t>normativistickou</a:t>
            </a:r>
            <a:r>
              <a:rPr lang="cs-CZ" dirty="0"/>
              <a:t>) vědou jako systému nezávislého na reálných mezinárodních vztazích (</a:t>
            </a:r>
            <a:r>
              <a:rPr lang="cs-CZ" dirty="0" err="1"/>
              <a:t>autopoiesis</a:t>
            </a:r>
            <a:r>
              <a:rPr lang="cs-CZ" dirty="0"/>
              <a:t>) či jako ideologie: namísto idealismu, normativismu a univerzalismu staví heterogenitu, konflikt a partikularismus</a:t>
            </a:r>
          </a:p>
          <a:p>
            <a:pPr lvl="0"/>
            <a:r>
              <a:rPr lang="cs-CZ" dirty="0"/>
              <a:t>mezinárodní právo není předem daný projekt toho, co by mělo být, ale pouze reflektuje to, co v reálu existuje</a:t>
            </a:r>
          </a:p>
          <a:p>
            <a:pPr lvl="0"/>
            <a:r>
              <a:rPr lang="cs-CZ" dirty="0"/>
              <a:t>právo nelze vykládat samo ze sebe (normativismus), ale je třeba studovat, jakým způsobem do práva vstupují další, </a:t>
            </a:r>
            <a:r>
              <a:rPr lang="cs-CZ" dirty="0" err="1"/>
              <a:t>extralegální</a:t>
            </a:r>
            <a:r>
              <a:rPr lang="cs-CZ" dirty="0"/>
              <a:t> jevy</a:t>
            </a:r>
          </a:p>
          <a:p>
            <a:pPr lvl="0"/>
            <a:r>
              <a:rPr lang="cs-CZ" dirty="0"/>
              <a:t>mezinárodní právo je třeba více relativizovat a </a:t>
            </a:r>
            <a:r>
              <a:rPr lang="cs-CZ" dirty="0" err="1"/>
              <a:t>partikularizovat</a:t>
            </a:r>
            <a:r>
              <a:rPr lang="cs-CZ" dirty="0"/>
              <a:t>: současné pojetí z něj vytváří nositele </a:t>
            </a:r>
            <a:r>
              <a:rPr lang="cs-CZ" dirty="0" err="1"/>
              <a:t>euroamerických</a:t>
            </a:r>
            <a:r>
              <a:rPr lang="cs-CZ" dirty="0"/>
              <a:t> civilizačních hodnot, které jsou povyšovány skrze mezinárodní právo na hodnoty univerzální    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F309A17-9060-BA43-8A98-DC02EBF88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b="1" dirty="0"/>
              <a:t>V. Pojem mezinárodního práva a jeho vývoj</a:t>
            </a:r>
            <a:br>
              <a:rPr lang="cs-CZ" sz="3200" b="1" dirty="0"/>
            </a:br>
            <a:r>
              <a:rPr lang="cs-CZ" sz="3200" b="1" dirty="0"/>
              <a:t>Definice MP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81F2E57-42D6-3F4A-8996-1DDCD2E2543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800" dirty="0"/>
              <a:t>Definice</a:t>
            </a:r>
            <a:r>
              <a:rPr lang="en-GB" altLang="cs-CZ" sz="2800" dirty="0"/>
              <a:t> </a:t>
            </a:r>
            <a:r>
              <a:rPr lang="en-GB" altLang="cs-CZ" sz="2800" dirty="0" err="1"/>
              <a:t>mezinárodního</a:t>
            </a:r>
            <a:r>
              <a:rPr lang="en-GB" altLang="cs-CZ" sz="2800" dirty="0"/>
              <a:t> </a:t>
            </a:r>
            <a:r>
              <a:rPr lang="en-GB" altLang="cs-CZ" sz="2800" dirty="0" err="1"/>
              <a:t>práva</a:t>
            </a:r>
            <a:r>
              <a:rPr lang="en-GB" altLang="cs-CZ" sz="2800" dirty="0"/>
              <a:t> </a:t>
            </a:r>
            <a:endParaRPr lang="cs-CZ" altLang="cs-CZ" sz="2800" dirty="0"/>
          </a:p>
          <a:p>
            <a:pPr marL="0" indent="0">
              <a:buNone/>
            </a:pPr>
            <a:r>
              <a:rPr lang="cs-CZ" altLang="cs-CZ" sz="2800" b="1" dirty="0"/>
              <a:t>Mezinárodní právo</a:t>
            </a:r>
            <a:r>
              <a:rPr lang="cs-CZ" altLang="cs-CZ" sz="2800" dirty="0"/>
              <a:t> </a:t>
            </a:r>
          </a:p>
          <a:p>
            <a:endParaRPr lang="cs-CZ" altLang="cs-CZ" sz="2800" dirty="0"/>
          </a:p>
          <a:p>
            <a:pPr marL="0" indent="0">
              <a:buNone/>
            </a:pPr>
            <a:r>
              <a:rPr lang="cs-CZ" altLang="cs-CZ" sz="2800" dirty="0"/>
              <a:t>= souhrn právních pravidel (norem), která upravují vzájemné vztahy rovných subjektů, zpravidla států</a:t>
            </a:r>
          </a:p>
          <a:p>
            <a:endParaRPr lang="cs-CZ" altLang="cs-CZ" sz="2800" dirty="0"/>
          </a:p>
          <a:p>
            <a:pPr marL="0" indent="0">
              <a:buNone/>
            </a:pPr>
            <a:r>
              <a:rPr lang="cs-CZ" altLang="cs-CZ" sz="2800" dirty="0"/>
              <a:t>= souhrn právních norem regulujících vztahy mezi subjekty mezinárodního společenství, jež umožňují mírovou koexistenci a rozvoj mezinárodního společenství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654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B6E5778-2A50-914C-B7A1-CF6AC13DF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Tradiční a moderní 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590E9B2-9599-2646-9843-B56CCF9BD07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b="1" dirty="0"/>
              <a:t>Tradiční mezinárodní systém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/>
              <a:t>1. nízký stupeň organizovanosti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2. partikulární úprava vztahů ad hoc mezi několika mocensky silnými státy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3.  spíše výraz reálné politické síly a rovnováhy různých politických sil  (zlatá éra realismu a balance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power</a:t>
            </a:r>
            <a:r>
              <a:rPr lang="cs-CZ" altLang="cs-CZ" sz="2400" dirty="0"/>
              <a:t>)</a:t>
            </a:r>
            <a:endParaRPr lang="cs-CZ" altLang="cs-CZ" sz="24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b="1" dirty="0"/>
              <a:t>Moderní mezinárodní právo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/>
              <a:t>1. existence obecného mezinárodního práva vedle partikulárního práva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2. zapojování všech států a dalších subjektů mezinárodního práva (mezinárodní organizace, jednotlivci)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3. uplatňování zásady svrchované rovnosti mezi státy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677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2237AEB-69F5-BA42-8151-196F41EB2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moderního 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A1F2234-B2F2-FA4B-9F35-B551D96EEF5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cs-CZ" altLang="cs-CZ" b="1" dirty="0"/>
          </a:p>
          <a:p>
            <a:pPr marL="609600" indent="-609600">
              <a:buFont typeface="Wingdings" pitchFamily="2" charset="2"/>
              <a:buNone/>
            </a:pPr>
            <a:r>
              <a:rPr lang="cs-CZ" altLang="cs-CZ" b="1" dirty="0"/>
              <a:t> </a:t>
            </a:r>
            <a:endParaRPr lang="cs-CZ" altLang="cs-CZ" dirty="0"/>
          </a:p>
          <a:p>
            <a:pPr marL="609600" indent="-609600"/>
            <a:r>
              <a:rPr lang="cs-CZ" altLang="cs-CZ" dirty="0"/>
              <a:t>Souřadnost, neexistence nadřazeného normotvůrce</a:t>
            </a:r>
          </a:p>
          <a:p>
            <a:pPr marL="609600" indent="-609600"/>
            <a:r>
              <a:rPr lang="cs-CZ" altLang="cs-CZ" dirty="0"/>
              <a:t>Výskyt nepsaných norem</a:t>
            </a:r>
          </a:p>
          <a:p>
            <a:pPr marL="609600" indent="-609600"/>
            <a:r>
              <a:rPr lang="cs-CZ" altLang="cs-CZ" dirty="0"/>
              <a:t>Dynamičnost právní regulace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046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BD158E-5375-084E-90FF-A686AE607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AED089F-63AE-BC4E-8426-FE31C31DB09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 dirty="0"/>
              <a:t>Mezinárodní právo mezinárodních prostorů (mořské právo, kosmické právo, právo regulující režim Antarktidy)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 dirty="0"/>
              <a:t>Mezinárodní právo národních prostorů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 dirty="0"/>
              <a:t>Mezinárodní právo upravující postavení orgánů pro mezinárodní styky (diplomatické a konzulární právo)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 dirty="0"/>
              <a:t>Mezinárodní právo trestní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 dirty="0"/>
              <a:t>Mezinárodní právo válečné a humanitární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 dirty="0"/>
              <a:t>Mezinárodní právo upravující postavení fyzických osob (mezinárodní právo upravující státní občanství, ochranu základních lidských práv a svobod)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49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sz="3600" dirty="0"/>
              <a:t>I. Právo a jiné normativní systémy</a:t>
            </a:r>
          </a:p>
          <a:p>
            <a:pPr marL="0" lvl="0" indent="0">
              <a:buNone/>
            </a:pPr>
            <a:r>
              <a:rPr lang="cs-CZ" sz="3600" dirty="0"/>
              <a:t>II. Vztah mezi právní vědou a vědou o politice (o mezinárodních vztazích)</a:t>
            </a:r>
          </a:p>
          <a:p>
            <a:pPr marL="0" lvl="0" indent="0">
              <a:buNone/>
            </a:pPr>
            <a:r>
              <a:rPr lang="cs-CZ" sz="3600" dirty="0"/>
              <a:t>III. Teorie mezinárodních vztahů a jejich poměr k mezinárodnímu právu a spravedlnosti</a:t>
            </a:r>
          </a:p>
          <a:p>
            <a:pPr marL="0" lvl="0" indent="0">
              <a:buNone/>
            </a:pPr>
            <a:r>
              <a:rPr lang="cs-CZ" sz="3600" dirty="0"/>
              <a:t>IV. Teorie mezinárodního práva a jejich postoj k mezinárodním vztahům</a:t>
            </a:r>
          </a:p>
          <a:p>
            <a:pPr marL="0" lvl="0" indent="0">
              <a:buNone/>
            </a:pPr>
            <a:r>
              <a:rPr lang="cs-CZ" sz="3600" dirty="0"/>
              <a:t>V. Pojem mezinárodního práva a jeho vývoj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6E6E323-0DBD-7E46-A666-D86F7119F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Obecné a partikulární MP, dispozitivní a kogentní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D5BDC0F-2533-F14F-A973-C7DC24B1D50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70000" lnSpcReduction="20000"/>
          </a:bodyPr>
          <a:lstStyle/>
          <a:p>
            <a:r>
              <a:rPr lang="cs-CZ" altLang="cs-CZ" sz="3400" b="1" dirty="0"/>
              <a:t>Obecné mezinárodní právo</a:t>
            </a:r>
            <a:r>
              <a:rPr lang="cs-CZ" altLang="cs-CZ" sz="3400" dirty="0"/>
              <a:t> = právní normy platné pro všechny subjekty mezinárodního práva (působí inter omnium), plyne především z mezinárodního obyčejového práva.</a:t>
            </a:r>
            <a:endParaRPr lang="cs-CZ" altLang="cs-CZ" sz="3400" b="1" dirty="0"/>
          </a:p>
          <a:p>
            <a:r>
              <a:rPr lang="cs-CZ" altLang="cs-CZ" sz="3400" b="1" dirty="0"/>
              <a:t>Partikulární právo</a:t>
            </a:r>
            <a:r>
              <a:rPr lang="cs-CZ" altLang="cs-CZ" sz="3400" dirty="0"/>
              <a:t> = právní pravidla závazná pouze mezi skupinou subjektů (v krajním případě dvěma subjekty) mezinárodního práva. </a:t>
            </a:r>
            <a:endParaRPr lang="cs-CZ" altLang="cs-CZ" sz="3400" b="1" dirty="0"/>
          </a:p>
          <a:p>
            <a:r>
              <a:rPr lang="cs-CZ" altLang="cs-CZ" sz="3400" b="1" dirty="0"/>
              <a:t>Dispozitivní pravidla</a:t>
            </a:r>
            <a:r>
              <a:rPr lang="cs-CZ" altLang="cs-CZ" sz="3400" dirty="0"/>
              <a:t> = právní normy, od nichž se subjekty mezinárodního práva mohou odchýlit, které mohou měnit a to jak v rovině obecného mezinárodního práva, tak v rovině práva partikulárního.</a:t>
            </a:r>
            <a:endParaRPr lang="cs-CZ" altLang="cs-CZ" sz="3400" b="1" dirty="0"/>
          </a:p>
          <a:p>
            <a:r>
              <a:rPr lang="cs-CZ" altLang="cs-CZ" sz="3400" b="1" dirty="0"/>
              <a:t>Kogentní pravidla (ius </a:t>
            </a:r>
            <a:r>
              <a:rPr lang="cs-CZ" altLang="cs-CZ" sz="3400" b="1" dirty="0" err="1"/>
              <a:t>cogens</a:t>
            </a:r>
            <a:r>
              <a:rPr lang="cs-CZ" altLang="cs-CZ" sz="3400" b="1" dirty="0"/>
              <a:t>, </a:t>
            </a:r>
            <a:r>
              <a:rPr lang="cs-CZ" altLang="cs-CZ" sz="3400" b="1" dirty="0" err="1"/>
              <a:t>peremptory</a:t>
            </a:r>
            <a:r>
              <a:rPr lang="cs-CZ" altLang="cs-CZ" sz="3400" b="1" dirty="0"/>
              <a:t> </a:t>
            </a:r>
            <a:r>
              <a:rPr lang="cs-CZ" altLang="cs-CZ" sz="3400" b="1" dirty="0" err="1"/>
              <a:t>rules</a:t>
            </a:r>
            <a:r>
              <a:rPr lang="cs-CZ" altLang="cs-CZ" sz="3400" b="1" dirty="0"/>
              <a:t>) = </a:t>
            </a:r>
            <a:r>
              <a:rPr lang="cs-CZ" altLang="cs-CZ" sz="3400" dirty="0"/>
              <a:t>právní normy, které platí absolutně pro všechny subjekty mezinárodního práva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151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E7436CD-D760-774B-8837-573FF2990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kogentní normy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6981A98-7BAB-3C40-88E4-78DDC079260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endParaRPr lang="cs-CZ" altLang="cs-CZ" sz="2400" dirty="0"/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čl. 53 </a:t>
            </a:r>
            <a:r>
              <a:rPr lang="cs-CZ" altLang="cs-CZ" sz="2400" i="1" dirty="0"/>
              <a:t>Vídeňské úmluvy o smluvním právu z roku 1969:</a:t>
            </a:r>
            <a:r>
              <a:rPr lang="cs-CZ" altLang="cs-CZ" sz="2400" dirty="0"/>
              <a:t> </a:t>
            </a:r>
          </a:p>
          <a:p>
            <a:r>
              <a:rPr lang="cs-CZ" altLang="cs-CZ" sz="2400" dirty="0"/>
              <a:t>„Pravidla, která byla přijata a uznána mezinárodním společenstvím jako celkem jako normy, od nichž se nelze odchýlit a které mohou být měněny pouze jinými pravidly obecného mezinárodního práva kogentní povahy.“</a:t>
            </a:r>
            <a:endParaRPr lang="cs-CZ" altLang="cs-CZ" sz="2400" b="1" dirty="0"/>
          </a:p>
          <a:p>
            <a:pPr>
              <a:buFont typeface="Wingdings" pitchFamily="2" charset="2"/>
              <a:buNone/>
            </a:pPr>
            <a:r>
              <a:rPr lang="cs-CZ" altLang="cs-CZ" sz="2400" b="1" dirty="0"/>
              <a:t>Příklady kogentních pravidel mezinárodního práva</a:t>
            </a:r>
            <a:endParaRPr lang="cs-CZ" altLang="cs-CZ" sz="2400" dirty="0"/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1. Zákaz použití síly a hrozby silou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2. Princip sebeurčení národů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3. Ochrana lidských práv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4. Ochrana životního prostředí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933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BD95879-0B87-7D4F-B71A-3DADDE6BE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mezinárodního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228BD14-440A-F648-AD0E-245A63C121F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cs-CZ" altLang="cs-CZ" sz="2400" b="1" dirty="0"/>
              <a:t>Čl. 38 Statutu Mezinárodního soudního dvora</a:t>
            </a:r>
            <a:endParaRPr lang="cs-CZ" altLang="cs-CZ" sz="2400" dirty="0"/>
          </a:p>
          <a:p>
            <a:pPr marL="609600" indent="-609600"/>
            <a:r>
              <a:rPr lang="cs-CZ" altLang="cs-CZ" dirty="0"/>
              <a:t>mezinárodní úmluvy (smlouvy)</a:t>
            </a:r>
          </a:p>
          <a:p>
            <a:pPr marL="609600" indent="-609600"/>
            <a:r>
              <a:rPr lang="cs-CZ" altLang="cs-CZ" dirty="0"/>
              <a:t>mezinárodní obyčej</a:t>
            </a:r>
          </a:p>
          <a:p>
            <a:pPr marL="609600" indent="-609600"/>
            <a:r>
              <a:rPr lang="cs-CZ" altLang="cs-CZ" dirty="0"/>
              <a:t>obecné zásady právní uznávané civilizovanými národy</a:t>
            </a:r>
          </a:p>
          <a:p>
            <a:pPr marL="609600" indent="-609600"/>
            <a:r>
              <a:rPr lang="cs-CZ" altLang="cs-CZ" dirty="0"/>
              <a:t>soudní rozhodnutí a učení nejkvalifikovanějších znalců práva</a:t>
            </a:r>
          </a:p>
          <a:p>
            <a:pPr marL="609600" indent="-609600"/>
            <a:r>
              <a:rPr lang="cs-CZ" altLang="cs-CZ" dirty="0" err="1"/>
              <a:t>equitas</a:t>
            </a:r>
            <a:r>
              <a:rPr lang="cs-CZ" alt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973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A4901B8-877F-024E-B037-0A7C7C19E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smlouvy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7D7C60D-BF53-0F47-B0CF-C9BB82AF4B4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i="1" dirty="0"/>
          </a:p>
          <a:p>
            <a:pPr>
              <a:buFont typeface="Wingdings" pitchFamily="2" charset="2"/>
              <a:buNone/>
            </a:pPr>
            <a:r>
              <a:rPr lang="cs-CZ" altLang="cs-CZ" i="1" dirty="0"/>
              <a:t>Vídeňská úmluva o smluvním právu z roku 1969:</a:t>
            </a:r>
            <a:endParaRPr lang="cs-CZ" altLang="cs-CZ" dirty="0"/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r>
              <a:rPr lang="cs-CZ" altLang="cs-CZ" dirty="0"/>
              <a:t> „Mezinárodní dohoda, která je uzavřena mezi státy písemnou formou a řídí se mezinárodním právem.“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7802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22B254B-A32C-3544-84BC-8C3062C79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obyčeje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7262FA1-B6A2-854A-B128-CC9435065EA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400" b="1" dirty="0"/>
              <a:t>Mezinárodní obyčej</a:t>
            </a:r>
            <a:r>
              <a:rPr lang="cs-CZ" altLang="cs-CZ" sz="2400" dirty="0"/>
              <a:t> = nepsaný pramen mezinárodního práva, forma, která je typická v oblasti obecného mezinárodního práva.</a:t>
            </a:r>
            <a:endParaRPr lang="cs-CZ" altLang="cs-CZ" sz="2400" b="1" dirty="0"/>
          </a:p>
          <a:p>
            <a:r>
              <a:rPr lang="cs-CZ" altLang="cs-CZ" sz="2400" b="1" dirty="0"/>
              <a:t>Materiální prvek obyčeje</a:t>
            </a:r>
            <a:r>
              <a:rPr lang="cs-CZ" altLang="cs-CZ" sz="2400" dirty="0"/>
              <a:t> (usus </a:t>
            </a:r>
            <a:r>
              <a:rPr lang="cs-CZ" altLang="cs-CZ" sz="2400" dirty="0" err="1"/>
              <a:t>longaevus</a:t>
            </a:r>
            <a:r>
              <a:rPr lang="cs-CZ" altLang="cs-CZ" sz="2400" dirty="0"/>
              <a:t>) = kvalifikovaná praxe subjektů mezinárodního práva: jedná se o praxi opakovanou, stejnorodou, nepřetržitou, dlouhodobou, rozšířenou a reprezentativní.</a:t>
            </a:r>
            <a:endParaRPr lang="cs-CZ" altLang="cs-CZ" sz="2400" b="1" dirty="0"/>
          </a:p>
          <a:p>
            <a:r>
              <a:rPr lang="cs-CZ" altLang="cs-CZ" sz="2400" b="1" dirty="0"/>
              <a:t>Subjektivní prvek obyčeje</a:t>
            </a:r>
            <a:r>
              <a:rPr lang="cs-CZ" altLang="cs-CZ" sz="2400" dirty="0"/>
              <a:t>  (</a:t>
            </a:r>
            <a:r>
              <a:rPr lang="cs-CZ" altLang="cs-CZ" sz="2400" dirty="0" err="1"/>
              <a:t>opinio</a:t>
            </a:r>
            <a:r>
              <a:rPr lang="cs-CZ" altLang="cs-CZ" sz="2400" dirty="0"/>
              <a:t> </a:t>
            </a:r>
            <a:r>
              <a:rPr lang="cs-CZ" altLang="cs-CZ" sz="2400" dirty="0" err="1"/>
              <a:t>necessitatis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iuris</a:t>
            </a:r>
            <a:r>
              <a:rPr lang="cs-CZ" altLang="cs-CZ" sz="2400" dirty="0"/>
              <a:t>) = přesvědčení subjektů mezinárodního práva o právní závaznosti pravidla.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343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C329F9B-7E11-C944-B5A7-2ABC76377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mezinárodních soudů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BD0F66F-9B18-FE4D-8EC6-0798F51E69E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/>
              <a:t>1. rozhodnutí soudních orgánů v mezinárodní praxi nemá charakter precedentů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/>
              <a:t>2. rozhodnutí zavazují toliko strany příslušného sporu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/>
              <a:t>3. rozhodnutí mají nepřímý vliv na chování také jiných subjektů mezinárodního práva, neboť  lze očekávat, že soudní orgány budou příslušný právní názor zastávat také v budoucnu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/>
              <a:t>4. Soudní rozhodnutí mají zásadní vliv ve vztahu k obyčejové normotvorbě: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/>
              <a:t>	a) soudní rozhodnutí může ovlivnit praxi států tak, že takové právní pravidlo se posléze stává obyčejem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/>
              <a:t>	b) v rozhodnutích soudních orgánů se často formulují pravidla, která v praxi existují ve formě obyčejové.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758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318686A-660F-A148-90BD-E247C7D2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8341D8D-9FA1-6341-9436-36655911099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/>
            <a:r>
              <a:rPr lang="cs-CZ" altLang="cs-CZ" dirty="0"/>
              <a:t>zákaz hrozby silou a použití síly</a:t>
            </a:r>
          </a:p>
          <a:p>
            <a:pPr marL="609600" indent="-609600"/>
            <a:r>
              <a:rPr lang="cs-CZ" altLang="cs-CZ" dirty="0"/>
              <a:t>pokojné řešení sporů</a:t>
            </a:r>
          </a:p>
          <a:p>
            <a:pPr marL="609600" indent="-609600"/>
            <a:r>
              <a:rPr lang="cs-CZ" altLang="cs-CZ" dirty="0"/>
              <a:t>zásada nevměšování</a:t>
            </a:r>
          </a:p>
          <a:p>
            <a:pPr marL="609600" indent="-609600"/>
            <a:r>
              <a:rPr lang="cs-CZ" altLang="cs-CZ" dirty="0"/>
              <a:t>zásada povinné spolupráce států</a:t>
            </a:r>
          </a:p>
          <a:p>
            <a:pPr marL="609600" indent="-609600"/>
            <a:r>
              <a:rPr lang="cs-CZ" altLang="cs-CZ" dirty="0"/>
              <a:t>zásada rovnosti a sebeurčení národů</a:t>
            </a:r>
          </a:p>
          <a:p>
            <a:pPr marL="609600" indent="-609600"/>
            <a:r>
              <a:rPr lang="cs-CZ" altLang="cs-CZ" dirty="0"/>
              <a:t>zásada svrchované rovnosti států</a:t>
            </a:r>
          </a:p>
          <a:p>
            <a:pPr marL="609600" indent="-609600"/>
            <a:r>
              <a:rPr lang="cs-CZ" altLang="cs-CZ" dirty="0"/>
              <a:t>zásada dodržování mezinárodněprávních závazků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397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AD28643-E2F4-D04B-98DF-28351D433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CF844F1-C6D7-224D-98D2-3D2F10FB339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dirty="0"/>
              <a:t>útvary (entity), jimž normy mezinárodního práva přiznávají způsobilost k právům a povinnostem vyplývajícím z mezinárodního práva (tzv. mezinárodněprávní subjektivitu).</a:t>
            </a:r>
          </a:p>
          <a:p>
            <a:pPr>
              <a:buFont typeface="Wingdings" pitchFamily="2" charset="2"/>
              <a:buNone/>
            </a:pPr>
            <a:endParaRPr lang="cs-CZ" altLang="cs-CZ" b="1" dirty="0"/>
          </a:p>
          <a:p>
            <a:r>
              <a:rPr lang="cs-CZ" altLang="cs-CZ" b="1" dirty="0"/>
              <a:t>Originální subjektivita (objektivní subjektivita)</a:t>
            </a:r>
          </a:p>
          <a:p>
            <a:r>
              <a:rPr lang="cs-CZ" altLang="cs-CZ" b="1" dirty="0"/>
              <a:t>Odvozená subjektivita (subjektivní subjektivita)</a:t>
            </a:r>
            <a:r>
              <a:rPr lang="cs-CZ" alt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5010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E7204CF-8BC6-D941-967D-315618C19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MP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7FF5D16-E36A-354B-BFAA-A335FCCC6C4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dirty="0"/>
              <a:t>1. Státy</a:t>
            </a:r>
            <a:endParaRPr lang="cs-CZ" altLang="cs-CZ" b="1" dirty="0"/>
          </a:p>
          <a:p>
            <a:pPr>
              <a:buFont typeface="Wingdings" pitchFamily="2" charset="2"/>
              <a:buNone/>
            </a:pPr>
            <a:r>
              <a:rPr lang="cs-CZ" altLang="cs-CZ" dirty="0"/>
              <a:t>2. Mezinárodní organizace</a:t>
            </a:r>
            <a:endParaRPr lang="cs-CZ" altLang="cs-CZ" b="1" dirty="0"/>
          </a:p>
          <a:p>
            <a:pPr>
              <a:buFont typeface="Wingdings" pitchFamily="2" charset="2"/>
              <a:buNone/>
            </a:pPr>
            <a:r>
              <a:rPr lang="cs-CZ" altLang="cs-CZ" dirty="0"/>
              <a:t>3. Partikulární subjekty mezinárodního práva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999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6CE9919-B2CA-5346-9540-C4494F3DF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</a:t>
            </a:r>
            <a:r>
              <a:rPr lang="cs-CZ" b="1" dirty="0"/>
              <a:t>Právo a jiné normativní systémy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1B489D3-25E8-7E4E-80FA-2600493550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600" dirty="0"/>
              <a:t>Právo: spravedlnost v. </a:t>
            </a:r>
            <a:r>
              <a:rPr lang="cs-CZ" sz="3600" dirty="0" smtClean="0"/>
              <a:t>nespravedlnost</a:t>
            </a:r>
          </a:p>
          <a:p>
            <a:r>
              <a:rPr lang="cs-CZ" sz="3600" dirty="0" smtClean="0"/>
              <a:t>Morálka</a:t>
            </a:r>
            <a:r>
              <a:rPr lang="cs-CZ" sz="3600" dirty="0"/>
              <a:t>: dobro v. zlo</a:t>
            </a:r>
          </a:p>
          <a:p>
            <a:r>
              <a:rPr lang="cs-CZ" sz="3600" dirty="0"/>
              <a:t>Náboženství: sakrální </a:t>
            </a:r>
            <a:r>
              <a:rPr lang="cs-CZ" sz="3600" dirty="0" err="1"/>
              <a:t>v.profánní</a:t>
            </a:r>
            <a:endParaRPr lang="cs-CZ" sz="3600" dirty="0"/>
          </a:p>
          <a:p>
            <a:r>
              <a:rPr lang="cs-CZ" sz="3600" dirty="0"/>
              <a:t>Trh: zisk v. </a:t>
            </a:r>
            <a:r>
              <a:rPr lang="cs-CZ" sz="3600" dirty="0" smtClean="0"/>
              <a:t>ztráta</a:t>
            </a:r>
          </a:p>
          <a:p>
            <a:r>
              <a:rPr lang="cs-CZ" sz="3600" dirty="0" smtClean="0"/>
              <a:t>Politika: přítel v. </a:t>
            </a:r>
            <a:r>
              <a:rPr lang="cs-CZ" sz="3600" smtClean="0"/>
              <a:t>nepřítel</a:t>
            </a: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68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II. Vztah mezi právní vědou a vědou o politice (mezinárodních vztazích)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sz="3600" dirty="0"/>
              <a:t>Jaký je rozdíl mezi vědou o politice a právní vědou?</a:t>
            </a:r>
          </a:p>
          <a:p>
            <a:pPr lvl="0"/>
            <a:r>
              <a:rPr lang="cs-CZ" sz="3600" dirty="0"/>
              <a:t>Interakce mezi oběma obory a budování </a:t>
            </a:r>
            <a:r>
              <a:rPr lang="cs-CZ" sz="3600" dirty="0" err="1"/>
              <a:t>interdisciplinarity</a:t>
            </a:r>
            <a:endParaRPr lang="cs-CZ" sz="3600" dirty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o politice a právní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Věda o politice: jak se společenství a instituce organizují a interagují mezi sebou navzájem (jaké jsou mechanismy vytváření institucí, kde získávají legitimitu, autoritu, moc atd., jaké jsou procesy jejich utváření a fungování, jak se tvoří hodnoty a zájmy, které reprezentují)</a:t>
            </a:r>
          </a:p>
          <a:p>
            <a:r>
              <a:rPr lang="cs-CZ" dirty="0"/>
              <a:t>Právní věda: existence, význam a rozsah aplikace a účinků právních norem (izolovaně od politických procesů); čistá právní věda, tzv. normativismus, se snažila vysvětlovat právo naprosto izolovaně od </a:t>
            </a:r>
            <a:r>
              <a:rPr lang="cs-CZ" dirty="0" err="1"/>
              <a:t>extralegálních</a:t>
            </a:r>
            <a:r>
              <a:rPr lang="cs-CZ" dirty="0"/>
              <a:t> jevů (existence právních norem se neodvíjí od politické legitimity jejich tvůrce, ale existují zde samy o sobě, </a:t>
            </a:r>
            <a:r>
              <a:rPr lang="cs-CZ" dirty="0" err="1"/>
              <a:t>Grundnorm</a:t>
            </a:r>
            <a:r>
              <a:rPr lang="cs-CZ" dirty="0"/>
              <a:t> a hierarchie právního řádu)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Interakce mezi oběma obory a budování </a:t>
            </a:r>
            <a:r>
              <a:rPr lang="cs-CZ" dirty="0" err="1"/>
              <a:t>interdisciplinarity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Obor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dirty="0"/>
              <a:t>zabývá se oblastí soudního rozhodování (</a:t>
            </a:r>
            <a:r>
              <a:rPr lang="cs-CZ" dirty="0" err="1"/>
              <a:t>judicial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); studuje chování soudů jako ryze politických aktérů (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justices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courts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studium judikatury U.S. </a:t>
            </a:r>
            <a:r>
              <a:rPr lang="cs-CZ" dirty="0" err="1"/>
              <a:t>Supreme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k výkladům ústavního práva (60. léta)</a:t>
            </a:r>
          </a:p>
          <a:p>
            <a:pPr>
              <a:buFontTx/>
              <a:buChar char="-"/>
            </a:pPr>
            <a:r>
              <a:rPr lang="cs-CZ" dirty="0"/>
              <a:t>evropská integrace a rozhodování ESD (90. léta: A. M. </a:t>
            </a:r>
            <a:r>
              <a:rPr lang="cs-CZ" dirty="0" err="1"/>
              <a:t>Slaughter</a:t>
            </a:r>
            <a:r>
              <a:rPr lang="cs-CZ" dirty="0"/>
              <a:t>, M. </a:t>
            </a:r>
            <a:r>
              <a:rPr lang="cs-CZ" dirty="0" err="1"/>
              <a:t>Shapiro</a:t>
            </a:r>
            <a:r>
              <a:rPr lang="cs-CZ" dirty="0"/>
              <a:t>, A. Stone </a:t>
            </a:r>
            <a:r>
              <a:rPr lang="cs-CZ" dirty="0" err="1"/>
              <a:t>Sweet</a:t>
            </a:r>
            <a:r>
              <a:rPr lang="cs-CZ" dirty="0"/>
              <a:t>, Ran </a:t>
            </a:r>
            <a:r>
              <a:rPr lang="cs-CZ" dirty="0" err="1"/>
              <a:t>Hirschl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přenos výzkumu do oblasti mezinárodní politiky (přelom století)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/>
              <a:t>III. Teorie mezinárodní politiky a jejich vztah k právu a spravedlnosti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Vstupní otázky:</a:t>
            </a:r>
          </a:p>
          <a:p>
            <a:pPr lvl="0"/>
            <a:r>
              <a:rPr lang="cs-CZ" dirty="0"/>
              <a:t>Je právo „služkou“ a výplodem (výsledkem) politiky? Je tedy výsledkem představ mocnějšího a slouží prosazování momentálních zájmů mocnějšího (v liberální demokracii toho, kdo dosahuje aktuálně početní většiny)? </a:t>
            </a:r>
          </a:p>
          <a:p>
            <a:r>
              <a:rPr lang="cs-CZ" dirty="0"/>
              <a:t>Má být politika naopak svazována a limitována právem, v jakém rozsahu?</a:t>
            </a:r>
          </a:p>
          <a:p>
            <a:pPr lvl="0"/>
            <a:r>
              <a:rPr lang="cs-CZ" dirty="0"/>
              <a:t>  Jsou politika a právo izolované jevy, tj. je nalézání spravedlnosti úplně izolováno od politických zájmů?</a:t>
            </a:r>
          </a:p>
          <a:p>
            <a:pPr lvl="0"/>
            <a:r>
              <a:rPr lang="cs-CZ" dirty="0"/>
              <a:t> V oblasti mezinárodní politiky: jsou a mají být normy mezinárodního práva nezávislými (autonomními) na mocenských vztazích, které existují mezi státy? 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cs-CZ" sz="2800" dirty="0"/>
              <a:t>Realismus (Hans </a:t>
            </a:r>
            <a:r>
              <a:rPr lang="cs-CZ" sz="2800" dirty="0" err="1"/>
              <a:t>Morgenthau</a:t>
            </a:r>
            <a:r>
              <a:rPr lang="cs-CZ" sz="2800" dirty="0"/>
              <a:t>: </a:t>
            </a:r>
            <a:r>
              <a:rPr lang="cs-CZ" sz="2800" dirty="0" err="1"/>
              <a:t>Politics</a:t>
            </a:r>
            <a:r>
              <a:rPr lang="cs-CZ" sz="2800" dirty="0"/>
              <a:t> </a:t>
            </a:r>
            <a:r>
              <a:rPr lang="cs-CZ" sz="2800" dirty="0" err="1"/>
              <a:t>Among</a:t>
            </a:r>
            <a:r>
              <a:rPr lang="cs-CZ" sz="2800" dirty="0"/>
              <a:t> </a:t>
            </a:r>
            <a:r>
              <a:rPr lang="cs-CZ" sz="2800" dirty="0" err="1"/>
              <a:t>Nations</a:t>
            </a:r>
            <a:r>
              <a:rPr lang="cs-CZ" sz="2800" dirty="0"/>
              <a:t>, Edward </a:t>
            </a:r>
            <a:r>
              <a:rPr lang="cs-CZ" sz="2800" dirty="0" err="1"/>
              <a:t>Hallett</a:t>
            </a:r>
            <a:r>
              <a:rPr lang="cs-CZ" sz="2800" dirty="0"/>
              <a:t> </a:t>
            </a:r>
            <a:r>
              <a:rPr lang="cs-CZ" sz="2800" dirty="0" err="1"/>
              <a:t>Carr</a:t>
            </a:r>
            <a:r>
              <a:rPr lang="cs-CZ" sz="2800" dirty="0"/>
              <a:t>: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Twenty</a:t>
            </a:r>
            <a:r>
              <a:rPr lang="cs-CZ" sz="2800" dirty="0"/>
              <a:t> </a:t>
            </a:r>
            <a:r>
              <a:rPr lang="cs-CZ" sz="2800" dirty="0" err="1"/>
              <a:t>Years</a:t>
            </a:r>
            <a:r>
              <a:rPr lang="cs-CZ" sz="2800" dirty="0"/>
              <a:t> </a:t>
            </a:r>
            <a:r>
              <a:rPr lang="cs-CZ" sz="2800" dirty="0" err="1"/>
              <a:t>Crisis</a:t>
            </a:r>
            <a:r>
              <a:rPr lang="cs-CZ" sz="2800" dirty="0"/>
              <a:t> 1919 - 1939, </a:t>
            </a:r>
            <a:r>
              <a:rPr lang="cs-CZ" sz="2800" dirty="0" err="1"/>
              <a:t>Georg</a:t>
            </a:r>
            <a:r>
              <a:rPr lang="cs-CZ" sz="2800" dirty="0"/>
              <a:t> </a:t>
            </a:r>
            <a:r>
              <a:rPr lang="cs-CZ" sz="2800" dirty="0" err="1"/>
              <a:t>Schwarzenberger</a:t>
            </a:r>
            <a:r>
              <a:rPr lang="cs-CZ" sz="2800" dirty="0"/>
              <a:t>: </a:t>
            </a:r>
            <a:r>
              <a:rPr lang="cs-CZ" sz="2800" dirty="0" err="1"/>
              <a:t>Power</a:t>
            </a:r>
            <a:r>
              <a:rPr lang="cs-CZ" sz="2800" dirty="0"/>
              <a:t> </a:t>
            </a:r>
            <a:r>
              <a:rPr lang="cs-CZ" sz="2800" dirty="0" err="1"/>
              <a:t>Politics</a:t>
            </a:r>
            <a:r>
              <a:rPr lang="cs-CZ" sz="2800" dirty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503920" cy="45720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400" dirty="0"/>
              <a:t>skutečná politika je prostým bojem o moc, který státy – je-li to pro ně výhodné - legitimizují biologickou, etickou či právní argumentací</a:t>
            </a:r>
          </a:p>
          <a:p>
            <a:pPr lvl="0"/>
            <a:r>
              <a:rPr lang="cs-CZ" sz="2400" dirty="0"/>
              <a:t>mezinárodní právo je jedním z takových ospravedlnění politiky, je produktem vůle mocenských aktérů, závislé na rozdělení moci a na momentální změně zájmů a vůle hegemona</a:t>
            </a:r>
          </a:p>
          <a:p>
            <a:pPr lvl="0"/>
            <a:r>
              <a:rPr lang="cs-CZ" sz="2400" dirty="0"/>
              <a:t>právní normy vznikají a mohou získat určitou akceptaci, pouze když jsou prosazovány hegemonem nebo dominantní skupinou mocných států a odpovídají jejich zájmům</a:t>
            </a:r>
          </a:p>
          <a:p>
            <a:r>
              <a:rPr lang="cs-CZ" sz="2400" dirty="0"/>
              <a:t>právní normy nemohou hrát autonomní roli, neboť prosazované nezávisle někým jiným než hegemonem představují naopak hrozbu mezinárodní stabilitě – prosazování mezinárodního práva si musejí ponechat mocenští aktéři, nikoliv je předávat zdánlivě nezávislým mezinárodním institucím</a:t>
            </a:r>
            <a:endParaRPr lang="cs-CZ" sz="2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928670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/>
              <a:t>Strukturální (</a:t>
            </a:r>
            <a:r>
              <a:rPr lang="cs-CZ" dirty="0" err="1"/>
              <a:t>Neo</a:t>
            </a:r>
            <a:r>
              <a:rPr lang="cs-CZ" dirty="0"/>
              <a:t>-)realismus (</a:t>
            </a:r>
            <a:r>
              <a:rPr lang="cs-CZ" dirty="0" err="1"/>
              <a:t>Kenneth</a:t>
            </a:r>
            <a:r>
              <a:rPr lang="cs-CZ" dirty="0"/>
              <a:t> </a:t>
            </a:r>
            <a:r>
              <a:rPr lang="cs-CZ" dirty="0" err="1"/>
              <a:t>Walz</a:t>
            </a:r>
            <a:r>
              <a:rPr lang="cs-CZ" dirty="0"/>
              <a:t>: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existují pouze 3 strukturální principy mezinárodních vztahů: uspořádávající princip, specifikace funkcí různých aktérů politiky a distribuce schopností a vlastností mezi tyto aktéry</a:t>
            </a:r>
          </a:p>
          <a:p>
            <a:pPr lvl="0"/>
            <a:r>
              <a:rPr lang="cs-CZ" dirty="0"/>
              <a:t>mezinárodní politika má čistě anarchickou povahu, která je antitezí řádu a práva jako organizačního nástroje</a:t>
            </a:r>
          </a:p>
          <a:p>
            <a:pPr lvl="0"/>
            <a:r>
              <a:rPr lang="cs-CZ" dirty="0"/>
              <a:t>realitou anarchie je pouze moc, soupeření o urovnání sporů, což je protikladem hierarchického řádu uvnitř států, založených na autoritě, správě a právu</a:t>
            </a:r>
          </a:p>
          <a:p>
            <a:pPr lvl="0"/>
            <a:r>
              <a:rPr lang="cs-CZ" dirty="0"/>
              <a:t>mezinárodní právo a mezinárodní instituce nemají na chování států žádný vliv – jsou založeny na aktuálním rozložení (struktuře) sil, maximálně slouží prosazování zájmů velmocí, nejsou nezávislé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</TotalTime>
  <Words>1336</Words>
  <Application>Microsoft Office PowerPoint</Application>
  <PresentationFormat>Předvádění na obrazovce (4:3)</PresentationFormat>
  <Paragraphs>173</Paragraphs>
  <Slides>28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Administrativní</vt:lpstr>
      <vt:lpstr>           Mezinárodní instituce </vt:lpstr>
      <vt:lpstr>Osnova</vt:lpstr>
      <vt:lpstr>I. Právo a jiné normativní systémy</vt:lpstr>
      <vt:lpstr>II. Vztah mezi právní vědou a vědou o politice (mezinárodních vztazích) </vt:lpstr>
      <vt:lpstr>Věda o politice a právní věda</vt:lpstr>
      <vt:lpstr>Interakce mezi oběma obory a budování interdisciplinarity</vt:lpstr>
      <vt:lpstr>III. Teorie mezinárodní politiky a jejich vztah k právu a spravedlnosti </vt:lpstr>
      <vt:lpstr>Realismus (Hans Morgenthau: Politics Among Nations, Edward Hallett Carr: The Twenty Years Crisis 1919 - 1939, Georg Schwarzenberger: Power Politics) </vt:lpstr>
      <vt:lpstr>Strukturální (Neo-)realismus (Kenneth Walz: Theory of International Politics) </vt:lpstr>
      <vt:lpstr>Anglická škola (Hedley Bull: The Anarchical Society: A Study of Order in World Politics)</vt:lpstr>
      <vt:lpstr>Neo-liberalismus, institucionalismus (teorie mezinárodních režimů) (Robert Keohane)</vt:lpstr>
      <vt:lpstr>Konstruktivismus (K. Sikkink: Activists Beyond Borders, A. Wendt: Anarchy is What States Make of It: the Social Construction of Power Politics</vt:lpstr>
      <vt:lpstr>IV. Věda mezinárodního práva a pohled na roli práva v mezinárodních vztazích </vt:lpstr>
      <vt:lpstr>Critical International Legal Studies</vt:lpstr>
      <vt:lpstr>Critical International Legal Studies</vt:lpstr>
      <vt:lpstr> V. Pojem mezinárodního práva a jeho vývoj Definice MP</vt:lpstr>
      <vt:lpstr>Tradiční a moderní MP</vt:lpstr>
      <vt:lpstr>Specifika moderního MP</vt:lpstr>
      <vt:lpstr>Systém MP</vt:lpstr>
      <vt:lpstr>Obecné a partikulární MP, dispozitivní a kogentní pravidla</vt:lpstr>
      <vt:lpstr>Definice kogentní normy</vt:lpstr>
      <vt:lpstr>Prameny mezinárodního práva</vt:lpstr>
      <vt:lpstr>Mezinárodní smlouvy</vt:lpstr>
      <vt:lpstr>Mezinárodní obyčeje</vt:lpstr>
      <vt:lpstr>Rozhodnutí mezinárodních soudů</vt:lpstr>
      <vt:lpstr>Zásady MP</vt:lpstr>
      <vt:lpstr>Subjekty MP</vt:lpstr>
      <vt:lpstr>Subjekty MP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Judicializace mezinárodní politiky</dc:title>
  <dc:creator>Ivo Pospíšil</dc:creator>
  <cp:lastModifiedBy>Pospíšil Ivo JUDr. Ph.D.</cp:lastModifiedBy>
  <cp:revision>18</cp:revision>
  <cp:lastPrinted>2020-10-13T08:25:26Z</cp:lastPrinted>
  <dcterms:created xsi:type="dcterms:W3CDTF">2009-10-03T15:57:02Z</dcterms:created>
  <dcterms:modified xsi:type="dcterms:W3CDTF">2020-10-13T08:28:02Z</dcterms:modified>
</cp:coreProperties>
</file>