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73" r:id="rId4"/>
    <p:sldId id="278" r:id="rId5"/>
    <p:sldId id="277" r:id="rId6"/>
    <p:sldId id="274" r:id="rId7"/>
    <p:sldId id="279" r:id="rId8"/>
    <p:sldId id="275" r:id="rId9"/>
    <p:sldId id="280" r:id="rId10"/>
    <p:sldId id="281" r:id="rId11"/>
    <p:sldId id="295" r:id="rId12"/>
    <p:sldId id="282" r:id="rId13"/>
    <p:sldId id="285" r:id="rId14"/>
    <p:sldId id="283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7" r:id="rId27"/>
    <p:sldId id="301" r:id="rId28"/>
    <p:sldId id="300" r:id="rId29"/>
    <p:sldId id="298" r:id="rId30"/>
    <p:sldId id="299" r:id="rId31"/>
    <p:sldId id="302" r:id="rId32"/>
    <p:sldId id="303" r:id="rId33"/>
    <p:sldId id="304" r:id="rId34"/>
    <p:sldId id="309" r:id="rId35"/>
    <p:sldId id="306" r:id="rId36"/>
    <p:sldId id="307" r:id="rId37"/>
    <p:sldId id="308" r:id="rId38"/>
    <p:sldId id="310" r:id="rId39"/>
    <p:sldId id="271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556AF-E9F0-7B47-B4A7-BEE2DCD1ACF5}" v="27" dt="2021-11-22T18:41:13.2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1" autoAdjust="0"/>
    <p:restoredTop sz="95748" autoAdjust="0"/>
  </p:normalViewPr>
  <p:slideViewPr>
    <p:cSldViewPr snapToGrid="0">
      <p:cViewPr varScale="1">
        <p:scale>
          <a:sx n="105" d="100"/>
          <a:sy n="105" d="100"/>
        </p:scale>
        <p:origin x="148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Jusko" userId="9c047079-7d34-4614-9d9b-4788ba959305" providerId="ADAL" clId="{7225B4D2-B164-DD49-8BC9-A3411FB07A60}"/>
    <pc:docChg chg="modSld">
      <pc:chgData name="Jakub Jusko" userId="9c047079-7d34-4614-9d9b-4788ba959305" providerId="ADAL" clId="{7225B4D2-B164-DD49-8BC9-A3411FB07A60}" dt="2021-09-12T20:29:55.601" v="0" actId="790"/>
      <pc:docMkLst>
        <pc:docMk/>
      </pc:docMkLst>
      <pc:sldChg chg="modSp mod">
        <pc:chgData name="Jakub Jusko" userId="9c047079-7d34-4614-9d9b-4788ba959305" providerId="ADAL" clId="{7225B4D2-B164-DD49-8BC9-A3411FB07A60}" dt="2021-09-12T20:29:55.601" v="0" actId="790"/>
        <pc:sldMkLst>
          <pc:docMk/>
          <pc:sldMk cId="1158939877" sldId="256"/>
        </pc:sldMkLst>
        <pc:spChg chg="mod">
          <ac:chgData name="Jakub Jusko" userId="9c047079-7d34-4614-9d9b-4788ba959305" providerId="ADAL" clId="{7225B4D2-B164-DD49-8BC9-A3411FB07A60}" dt="2021-09-12T20:29:55.601" v="0" actId="790"/>
          <ac:spMkLst>
            <pc:docMk/>
            <pc:sldMk cId="1158939877" sldId="256"/>
            <ac:spMk id="2" creationId="{4AA6C805-D43D-9246-8F45-F7D14F2D25C7}"/>
          </ac:spMkLst>
        </pc:spChg>
      </pc:sldChg>
    </pc:docChg>
  </pc:docChgLst>
  <pc:docChgLst>
    <pc:chgData name="Jakub Jusko" userId="9c047079-7d34-4614-9d9b-4788ba959305" providerId="ADAL" clId="{06E556AF-E9F0-7B47-B4A7-BEE2DCD1ACF5}"/>
    <pc:docChg chg="undo redo custSel addSld delSld modSld sldOrd">
      <pc:chgData name="Jakub Jusko" userId="9c047079-7d34-4614-9d9b-4788ba959305" providerId="ADAL" clId="{06E556AF-E9F0-7B47-B4A7-BEE2DCD1ACF5}" dt="2021-11-22T18:43:55.438" v="176" actId="115"/>
      <pc:docMkLst>
        <pc:docMk/>
      </pc:docMkLst>
      <pc:sldChg chg="del ord">
        <pc:chgData name="Jakub Jusko" userId="9c047079-7d34-4614-9d9b-4788ba959305" providerId="ADAL" clId="{06E556AF-E9F0-7B47-B4A7-BEE2DCD1ACF5}" dt="2021-11-22T18:17:37.798" v="3" actId="2696"/>
        <pc:sldMkLst>
          <pc:docMk/>
          <pc:sldMk cId="509630020" sldId="271"/>
        </pc:sldMkLst>
      </pc:sldChg>
      <pc:sldChg chg="modSp add mod ord">
        <pc:chgData name="Jakub Jusko" userId="9c047079-7d34-4614-9d9b-4788ba959305" providerId="ADAL" clId="{06E556AF-E9F0-7B47-B4A7-BEE2DCD1ACF5}" dt="2021-11-22T18:41:13.240" v="153"/>
        <pc:sldMkLst>
          <pc:docMk/>
          <pc:sldMk cId="970528646" sldId="271"/>
        </pc:sldMkLst>
        <pc:spChg chg="mod">
          <ac:chgData name="Jakub Jusko" userId="9c047079-7d34-4614-9d9b-4788ba959305" providerId="ADAL" clId="{06E556AF-E9F0-7B47-B4A7-BEE2DCD1ACF5}" dt="2021-11-22T18:41:13.240" v="153"/>
          <ac:spMkLst>
            <pc:docMk/>
            <pc:sldMk cId="970528646" sldId="271"/>
            <ac:spMk id="5" creationId="{674C9A7E-58A1-7F45-A225-947BCA22B5C6}"/>
          </ac:spMkLst>
        </pc:spChg>
      </pc:sldChg>
      <pc:sldChg chg="modSp add del mod ord">
        <pc:chgData name="Jakub Jusko" userId="9c047079-7d34-4614-9d9b-4788ba959305" providerId="ADAL" clId="{06E556AF-E9F0-7B47-B4A7-BEE2DCD1ACF5}" dt="2021-11-22T18:38:03.881" v="132" actId="2696"/>
        <pc:sldMkLst>
          <pc:docMk/>
          <pc:sldMk cId="2009535190" sldId="271"/>
        </pc:sldMkLst>
        <pc:spChg chg="mod">
          <ac:chgData name="Jakub Jusko" userId="9c047079-7d34-4614-9d9b-4788ba959305" providerId="ADAL" clId="{06E556AF-E9F0-7B47-B4A7-BEE2DCD1ACF5}" dt="2021-11-22T18:31:13.669" v="113" actId="1076"/>
          <ac:spMkLst>
            <pc:docMk/>
            <pc:sldMk cId="2009535190" sldId="271"/>
            <ac:spMk id="4" creationId="{3E573155-9A35-0B4C-A41A-D83430193B02}"/>
          </ac:spMkLst>
        </pc:spChg>
        <pc:spChg chg="mod">
          <ac:chgData name="Jakub Jusko" userId="9c047079-7d34-4614-9d9b-4788ba959305" providerId="ADAL" clId="{06E556AF-E9F0-7B47-B4A7-BEE2DCD1ACF5}" dt="2021-11-22T18:38:01.408" v="131" actId="255"/>
          <ac:spMkLst>
            <pc:docMk/>
            <pc:sldMk cId="2009535190" sldId="271"/>
            <ac:spMk id="5" creationId="{674C9A7E-58A1-7F45-A225-947BCA22B5C6}"/>
          </ac:spMkLst>
        </pc:spChg>
      </pc:sldChg>
      <pc:sldChg chg="ord">
        <pc:chgData name="Jakub Jusko" userId="9c047079-7d34-4614-9d9b-4788ba959305" providerId="ADAL" clId="{06E556AF-E9F0-7B47-B4A7-BEE2DCD1ACF5}" dt="2021-11-22T18:22:54.895" v="20" actId="20578"/>
        <pc:sldMkLst>
          <pc:docMk/>
          <pc:sldMk cId="700105788" sldId="274"/>
        </pc:sldMkLst>
      </pc:sldChg>
      <pc:sldChg chg="modSp mod">
        <pc:chgData name="Jakub Jusko" userId="9c047079-7d34-4614-9d9b-4788ba959305" providerId="ADAL" clId="{06E556AF-E9F0-7B47-B4A7-BEE2DCD1ACF5}" dt="2021-11-22T18:43:55.438" v="176" actId="115"/>
        <pc:sldMkLst>
          <pc:docMk/>
          <pc:sldMk cId="944340695" sldId="291"/>
        </pc:sldMkLst>
        <pc:spChg chg="mod">
          <ac:chgData name="Jakub Jusko" userId="9c047079-7d34-4614-9d9b-4788ba959305" providerId="ADAL" clId="{06E556AF-E9F0-7B47-B4A7-BEE2DCD1ACF5}" dt="2021-11-22T18:43:55.438" v="176" actId="115"/>
          <ac:spMkLst>
            <pc:docMk/>
            <pc:sldMk cId="944340695" sldId="291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35:57.291" v="119" actId="20577"/>
        <pc:sldMkLst>
          <pc:docMk/>
          <pc:sldMk cId="763338890" sldId="292"/>
        </pc:sldMkLst>
        <pc:spChg chg="mod">
          <ac:chgData name="Jakub Jusko" userId="9c047079-7d34-4614-9d9b-4788ba959305" providerId="ADAL" clId="{06E556AF-E9F0-7B47-B4A7-BEE2DCD1ACF5}" dt="2021-11-22T18:35:57.291" v="119" actId="20577"/>
          <ac:spMkLst>
            <pc:docMk/>
            <pc:sldMk cId="763338890" sldId="292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31.786" v="172" actId="115"/>
        <pc:sldMkLst>
          <pc:docMk/>
          <pc:sldMk cId="1201919448" sldId="293"/>
        </pc:sldMkLst>
        <pc:spChg chg="mod">
          <ac:chgData name="Jakub Jusko" userId="9c047079-7d34-4614-9d9b-4788ba959305" providerId="ADAL" clId="{06E556AF-E9F0-7B47-B4A7-BEE2DCD1ACF5}" dt="2021-11-22T18:43:31.786" v="172" actId="115"/>
          <ac:spMkLst>
            <pc:docMk/>
            <pc:sldMk cId="1201919448" sldId="293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17.754" v="169" actId="115"/>
        <pc:sldMkLst>
          <pc:docMk/>
          <pc:sldMk cId="1748491170" sldId="297"/>
        </pc:sldMkLst>
        <pc:spChg chg="mod">
          <ac:chgData name="Jakub Jusko" userId="9c047079-7d34-4614-9d9b-4788ba959305" providerId="ADAL" clId="{06E556AF-E9F0-7B47-B4A7-BEE2DCD1ACF5}" dt="2021-11-22T18:43:17.754" v="169" actId="115"/>
          <ac:spMkLst>
            <pc:docMk/>
            <pc:sldMk cId="1748491170" sldId="297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2:39.609" v="161" actId="115"/>
        <pc:sldMkLst>
          <pc:docMk/>
          <pc:sldMk cId="3418778019" sldId="298"/>
        </pc:sldMkLst>
        <pc:spChg chg="mod">
          <ac:chgData name="Jakub Jusko" userId="9c047079-7d34-4614-9d9b-4788ba959305" providerId="ADAL" clId="{06E556AF-E9F0-7B47-B4A7-BEE2DCD1ACF5}" dt="2021-11-22T18:42:39.609" v="161" actId="115"/>
          <ac:spMkLst>
            <pc:docMk/>
            <pc:sldMk cId="3418778019" sldId="298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2:31.642" v="158" actId="115"/>
        <pc:sldMkLst>
          <pc:docMk/>
          <pc:sldMk cId="368275806" sldId="299"/>
        </pc:sldMkLst>
        <pc:spChg chg="mod">
          <ac:chgData name="Jakub Jusko" userId="9c047079-7d34-4614-9d9b-4788ba959305" providerId="ADAL" clId="{06E556AF-E9F0-7B47-B4A7-BEE2DCD1ACF5}" dt="2021-11-22T18:42:31.642" v="158" actId="115"/>
          <ac:spMkLst>
            <pc:docMk/>
            <pc:sldMk cId="368275806" sldId="299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2:46.917" v="162" actId="115"/>
        <pc:sldMkLst>
          <pc:docMk/>
          <pc:sldMk cId="3649729183" sldId="300"/>
        </pc:sldMkLst>
        <pc:spChg chg="mod">
          <ac:chgData name="Jakub Jusko" userId="9c047079-7d34-4614-9d9b-4788ba959305" providerId="ADAL" clId="{06E556AF-E9F0-7B47-B4A7-BEE2DCD1ACF5}" dt="2021-11-22T18:42:46.917" v="162" actId="115"/>
          <ac:spMkLst>
            <pc:docMk/>
            <pc:sldMk cId="3649729183" sldId="300"/>
            <ac:spMk id="5" creationId="{674C9A7E-58A1-7F45-A225-947BCA22B5C6}"/>
          </ac:spMkLst>
        </pc:spChg>
      </pc:sldChg>
      <pc:sldChg chg="modSp mod">
        <pc:chgData name="Jakub Jusko" userId="9c047079-7d34-4614-9d9b-4788ba959305" providerId="ADAL" clId="{06E556AF-E9F0-7B47-B4A7-BEE2DCD1ACF5}" dt="2021-11-22T18:43:06.097" v="165" actId="115"/>
        <pc:sldMkLst>
          <pc:docMk/>
          <pc:sldMk cId="3633251516" sldId="301"/>
        </pc:sldMkLst>
        <pc:spChg chg="mod">
          <ac:chgData name="Jakub Jusko" userId="9c047079-7d34-4614-9d9b-4788ba959305" providerId="ADAL" clId="{06E556AF-E9F0-7B47-B4A7-BEE2DCD1ACF5}" dt="2021-11-22T18:43:06.097" v="165" actId="115"/>
          <ac:spMkLst>
            <pc:docMk/>
            <pc:sldMk cId="3633251516" sldId="301"/>
            <ac:spMk id="5" creationId="{674C9A7E-58A1-7F45-A225-947BCA22B5C6}"/>
          </ac:spMkLst>
        </pc:spChg>
      </pc:sldChg>
      <pc:sldChg chg="ord">
        <pc:chgData name="Jakub Jusko" userId="9c047079-7d34-4614-9d9b-4788ba959305" providerId="ADAL" clId="{06E556AF-E9F0-7B47-B4A7-BEE2DCD1ACF5}" dt="2021-11-22T18:39:15.999" v="141" actId="20578"/>
        <pc:sldMkLst>
          <pc:docMk/>
          <pc:sldMk cId="598913084" sldId="310"/>
        </pc:sldMkLst>
      </pc:sldChg>
      <pc:sldChg chg="add del">
        <pc:chgData name="Jakub Jusko" userId="9c047079-7d34-4614-9d9b-4788ba959305" providerId="ADAL" clId="{06E556AF-E9F0-7B47-B4A7-BEE2DCD1ACF5}" dt="2021-11-22T18:37:57.929" v="128"/>
        <pc:sldMkLst>
          <pc:docMk/>
          <pc:sldMk cId="4126424118" sldId="31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0004D1A2-E289-AA47-B94B-01BB01C920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55F562C7-770A-4DC7-96BB-3CD0DDDE67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C687E64B-5AC4-3A41-A1D1-731CB04E7B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7635DD7C-E644-6A43-A1B7-1DE38233F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F14E04A5-4797-1348-B7F6-EE6C8A968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1541" y="414000"/>
            <a:ext cx="1555860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600" y="2012703"/>
            <a:ext cx="41327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75ADEBBD-800A-EE45-B7A1-67CD94DC86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F4C3194-85F4-774C-9C36-260FA06190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E4039839-F51B-5042-9375-558343FF76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EDD78AE1-E8DB-9E40-A0CD-AFB2C1BDD2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EAFC13FF-A91C-FD4E-ACB1-45B8F39513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84A610E-C5AF-7441-A9B6-66F370901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8B5418F-6235-B841-A95D-FB1A7B7E64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E4235525-362F-0D45-BD44-45A52C405F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3427" y="6048000"/>
            <a:ext cx="876594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sz="4800" dirty="0">
                <a:latin typeface="Garamond" panose="02020404030301010803" pitchFamily="18" charset="0"/>
              </a:rPr>
              <a:t>Výskum volebnej účasti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>
                <a:latin typeface="Garamond" panose="02020404030301010803" pitchFamily="18" charset="0"/>
              </a:rPr>
              <a:t>Jakub </a:t>
            </a:r>
            <a:r>
              <a:rPr lang="cs-CZ" dirty="0" err="1">
                <a:latin typeface="Garamond" panose="02020404030301010803" pitchFamily="18" charset="0"/>
              </a:rPr>
              <a:t>Jusko</a:t>
            </a:r>
            <a:endParaRPr lang="cs-CZ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45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1) Model </a:t>
            </a:r>
            <a:r>
              <a:rPr lang="sk-SK" sz="2300" b="1" dirty="0" err="1">
                <a:latin typeface="Constantia" panose="02030602050306030303" pitchFamily="18" charset="0"/>
              </a:rPr>
              <a:t>socio</a:t>
            </a:r>
            <a:r>
              <a:rPr lang="sk-SK" sz="2300" b="1" dirty="0">
                <a:latin typeface="Constantia" panose="02030602050306030303" pitchFamily="18" charset="0"/>
              </a:rPr>
              <a:t>-ekonomického statusu (SES, </a:t>
            </a:r>
            <a:r>
              <a:rPr lang="sk-SK" sz="2300" b="1" dirty="0" err="1">
                <a:latin typeface="Constantia" panose="02030602050306030303" pitchFamily="18" charset="0"/>
              </a:rPr>
              <a:t>the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resource</a:t>
            </a:r>
            <a:r>
              <a:rPr lang="sk-SK" sz="2300" b="1" dirty="0">
                <a:latin typeface="Constantia" panose="02030602050306030303" pitchFamily="18" charset="0"/>
              </a:rPr>
              <a:t> model)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Participácia je akt riadený individuálnymi prostriedkami (čas, peniaze, </a:t>
            </a:r>
            <a:r>
              <a:rPr lang="sk-SK" dirty="0" err="1">
                <a:latin typeface="Constantia" panose="02030602050306030303" pitchFamily="18" charset="0"/>
              </a:rPr>
              <a:t>skills</a:t>
            </a:r>
            <a:r>
              <a:rPr lang="sk-SK" dirty="0">
                <a:latin typeface="Constantia" panose="020306020503060303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Osoby, ktoré pracujú, majú vysoký príjem a vyšší SES majú väčšiu šancu na širšie spektrum prostriedkov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Osoby s nízkym SES majú menšiu šancu na participáciu, pretože: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nevedia ustáť náklady na volenie (ako voliť, registrovanie)</a:t>
            </a: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potreba koncentrácie na vlastné materiálne blaho nezvyšuje občiansky záujem a tým aj záujem o politiku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7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5165998"/>
          </a:xfrm>
        </p:spPr>
        <p:txBody>
          <a:bodyPr/>
          <a:lstStyle/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1) Model </a:t>
            </a:r>
            <a:r>
              <a:rPr lang="sk-SK" sz="2300" b="1" dirty="0" err="1">
                <a:latin typeface="Constantia" panose="02030602050306030303" pitchFamily="18" charset="0"/>
              </a:rPr>
              <a:t>socio</a:t>
            </a:r>
            <a:r>
              <a:rPr lang="sk-SK" sz="2300" b="1" dirty="0">
                <a:latin typeface="Constantia" panose="02030602050306030303" pitchFamily="18" charset="0"/>
              </a:rPr>
              <a:t>-ekonomického statusu (SES, </a:t>
            </a:r>
            <a:r>
              <a:rPr lang="sk-SK" sz="2300" b="1" dirty="0" err="1">
                <a:latin typeface="Constantia" panose="02030602050306030303" pitchFamily="18" charset="0"/>
              </a:rPr>
              <a:t>the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resource</a:t>
            </a:r>
            <a:r>
              <a:rPr lang="sk-SK" sz="2300" b="1" dirty="0">
                <a:latin typeface="Constantia" panose="02030602050306030303" pitchFamily="18" charset="0"/>
              </a:rPr>
              <a:t> model)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Vek</a:t>
            </a:r>
            <a:r>
              <a:rPr lang="sk-SK" dirty="0">
                <a:latin typeface="Constantia" panose="02030602050306030303" pitchFamily="18" charset="0"/>
              </a:rPr>
              <a:t> (+): mladí voliči nemajú jasno v ich politických záujmoch, dospelí častejšie prijímajú spoločenské normy, zmeny v spoločenských sieťach (skupinách)</a:t>
            </a:r>
          </a:p>
          <a:p>
            <a:pPr marL="54000" indent="0">
              <a:buNone/>
            </a:pPr>
            <a:endParaRPr lang="sk-SK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Vzdelanie</a:t>
            </a:r>
            <a:r>
              <a:rPr lang="sk-SK" dirty="0">
                <a:latin typeface="Constantia" panose="02030602050306030303" pitchFamily="18" charset="0"/>
              </a:rPr>
              <a:t> (+): prispieva k zdrojom, proxy sociálnej triedy a </a:t>
            </a:r>
            <a:r>
              <a:rPr lang="sk-SK" dirty="0" err="1">
                <a:latin typeface="Constantia" panose="02030602050306030303" pitchFamily="18" charset="0"/>
              </a:rPr>
              <a:t>skills</a:t>
            </a: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                           jeden z najsilnejších </a:t>
            </a:r>
            <a:r>
              <a:rPr lang="sk-SK" dirty="0" err="1">
                <a:latin typeface="Constantia" panose="02030602050306030303" pitchFamily="18" charset="0"/>
              </a:rPr>
              <a:t>prediktorov</a:t>
            </a:r>
            <a:r>
              <a:rPr lang="sk-SK" dirty="0">
                <a:latin typeface="Constantia" panose="02030602050306030303" pitchFamily="18" charset="0"/>
              </a:rPr>
              <a:t>, paradox zvyšujúcej vzdelanosti (a nezvyšujúcej sa účasti)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Príjem</a:t>
            </a:r>
            <a:r>
              <a:rPr lang="sk-SK" dirty="0">
                <a:latin typeface="Constantia" panose="02030602050306030303" pitchFamily="18" charset="0"/>
              </a:rPr>
              <a:t> (+): malé no zväčša signifikantné efekty</a:t>
            </a:r>
          </a:p>
          <a:p>
            <a:pPr marL="54000" indent="0">
              <a:buNone/>
            </a:pPr>
            <a:r>
              <a:rPr lang="sk-SK" u="sng" dirty="0">
                <a:latin typeface="Constantia" panose="02030602050306030303" pitchFamily="18" charset="0"/>
              </a:rPr>
              <a:t>                 </a:t>
            </a: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5165998"/>
          </a:xfrm>
        </p:spPr>
        <p:txBody>
          <a:bodyPr/>
          <a:lstStyle/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1) Model </a:t>
            </a:r>
            <a:r>
              <a:rPr lang="sk-SK" sz="2300" b="1" dirty="0" err="1">
                <a:latin typeface="Constantia" panose="02030602050306030303" pitchFamily="18" charset="0"/>
              </a:rPr>
              <a:t>socio</a:t>
            </a:r>
            <a:r>
              <a:rPr lang="sk-SK" sz="2300" b="1" dirty="0">
                <a:latin typeface="Constantia" panose="02030602050306030303" pitchFamily="18" charset="0"/>
              </a:rPr>
              <a:t>-ekonomického statusu (SES, </a:t>
            </a:r>
            <a:r>
              <a:rPr lang="sk-SK" sz="2300" b="1" dirty="0" err="1">
                <a:latin typeface="Constantia" panose="02030602050306030303" pitchFamily="18" charset="0"/>
              </a:rPr>
              <a:t>the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resource</a:t>
            </a:r>
            <a:r>
              <a:rPr lang="sk-SK" sz="2300" b="1" dirty="0">
                <a:latin typeface="Constantia" panose="02030602050306030303" pitchFamily="18" charset="0"/>
              </a:rPr>
              <a:t> model)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Rezidenčná stabilita</a:t>
            </a:r>
            <a:r>
              <a:rPr lang="sk-SK" dirty="0">
                <a:latin typeface="Constantia" panose="02030602050306030303" pitchFamily="18" charset="0"/>
              </a:rPr>
              <a:t> (+): väčšie ukotvenie občanov v komunite -&gt; silnejšie komunitné väzby -&gt; lepšia znalosť miestnych (politických) záležitostí</a:t>
            </a:r>
          </a:p>
          <a:p>
            <a:pPr>
              <a:buFont typeface="Arial" panose="020B0604020202020204" pitchFamily="34" charset="0"/>
              <a:buChar char="•"/>
            </a:pPr>
            <a:endParaRPr lang="sk-SK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Región</a:t>
            </a:r>
            <a:r>
              <a:rPr lang="sk-SK" dirty="0">
                <a:latin typeface="Constantia" panose="02030602050306030303" pitchFamily="18" charset="0"/>
              </a:rPr>
              <a:t> (-): možné veľké rozdiely v rámci krajiny, ako kontrolná premenná</a:t>
            </a:r>
            <a:endParaRPr lang="sk-SK" u="sng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127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10" name="Zástupný objekt pre obsah 9">
            <a:extLst>
              <a:ext uri="{FF2B5EF4-FFF2-40B4-BE49-F238E27FC236}">
                <a16:creationId xmlns:a16="http://schemas.microsoft.com/office/drawing/2014/main" id="{F127D25A-D306-1F48-BD32-148F29C8B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0" y="475488"/>
            <a:ext cx="8069713" cy="5584476"/>
          </a:xfrm>
        </p:spPr>
      </p:pic>
    </p:spTree>
    <p:extLst>
      <p:ext uri="{BB962C8B-B14F-4D97-AF65-F5344CB8AC3E}">
        <p14:creationId xmlns:p14="http://schemas.microsoft.com/office/powerpoint/2010/main" val="139176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1) Model </a:t>
            </a:r>
            <a:r>
              <a:rPr lang="sk-SK" b="1" dirty="0" err="1">
                <a:latin typeface="Constantia" panose="02030602050306030303" pitchFamily="18" charset="0"/>
              </a:rPr>
              <a:t>socio</a:t>
            </a:r>
            <a:r>
              <a:rPr lang="sk-SK" b="1" dirty="0">
                <a:latin typeface="Constantia" panose="02030602050306030303" pitchFamily="18" charset="0"/>
              </a:rPr>
              <a:t>-ekonomického statusu (SES,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resource</a:t>
            </a:r>
            <a:r>
              <a:rPr lang="sk-SK" b="1" dirty="0">
                <a:latin typeface="Constantia" panose="02030602050306030303" pitchFamily="18" charset="0"/>
              </a:rPr>
              <a:t> model)</a:t>
            </a:r>
          </a:p>
          <a:p>
            <a:pPr marL="54000" indent="0">
              <a:buNone/>
            </a:pPr>
            <a:endParaRPr lang="sk-SK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Menej „úspešné“ premenné:</a:t>
            </a:r>
          </a:p>
          <a:p>
            <a:pPr>
              <a:buFontTx/>
              <a:buChar char="-"/>
            </a:pPr>
            <a:r>
              <a:rPr lang="sk-SK" dirty="0" err="1">
                <a:latin typeface="Constantia" panose="02030602050306030303" pitchFamily="18" charset="0"/>
              </a:rPr>
              <a:t>gender</a:t>
            </a:r>
            <a:r>
              <a:rPr lang="sk-SK" dirty="0">
                <a:latin typeface="Constantia" panose="02030602050306030303" pitchFamily="18" charset="0"/>
              </a:rPr>
              <a:t> ALE výskum </a:t>
            </a:r>
            <a:r>
              <a:rPr lang="sk-SK" dirty="0" err="1">
                <a:latin typeface="Constantia" panose="02030602050306030303" pitchFamily="18" charset="0"/>
              </a:rPr>
              <a:t>Burns</a:t>
            </a:r>
            <a:r>
              <a:rPr lang="sk-SK" dirty="0">
                <a:latin typeface="Constantia" panose="02030602050306030303" pitchFamily="18" charset="0"/>
              </a:rPr>
              <a:t> et al. (2001) – ženy orientované na kariéru mali vyššiu VÚ ako ženy s menej náročnými prácami (alebo bez zamestnania)</a:t>
            </a:r>
          </a:p>
          <a:p>
            <a:pPr>
              <a:buFontTx/>
              <a:buChar char="-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rasa a občianstvo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Tx/>
              <a:buChar char="-"/>
            </a:pPr>
            <a:r>
              <a:rPr lang="sk-SK" dirty="0">
                <a:latin typeface="Constantia" panose="02030602050306030303" pitchFamily="18" charset="0"/>
              </a:rPr>
              <a:t>manželský status – viac angažovaný partner, väčšia snaha o “dobré občianstvo“ </a:t>
            </a:r>
            <a:r>
              <a:rPr lang="sk-SK" dirty="0" err="1">
                <a:latin typeface="Constantia" panose="02030602050306030303" pitchFamily="18" charset="0"/>
              </a:rPr>
              <a:t>vs</a:t>
            </a:r>
            <a:r>
              <a:rPr lang="sk-SK" dirty="0">
                <a:latin typeface="Constantia" panose="02030602050306030303" pitchFamily="18" charset="0"/>
              </a:rPr>
              <a:t>. menej voľného času</a:t>
            </a:r>
          </a:p>
        </p:txBody>
      </p:sp>
    </p:spTree>
    <p:extLst>
      <p:ext uri="{BB962C8B-B14F-4D97-AF65-F5344CB8AC3E}">
        <p14:creationId xmlns:p14="http://schemas.microsoft.com/office/powerpoint/2010/main" val="374695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2) Model racionálnej voľby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Zameriava sa na „</a:t>
            </a:r>
            <a:r>
              <a:rPr lang="sk-SK" dirty="0" err="1">
                <a:latin typeface="Constantia" panose="02030602050306030303" pitchFamily="18" charset="0"/>
              </a:rPr>
              <a:t>kalkul</a:t>
            </a:r>
            <a:r>
              <a:rPr lang="sk-SK" dirty="0">
                <a:latin typeface="Constantia" panose="02030602050306030303" pitchFamily="18" charset="0"/>
              </a:rPr>
              <a:t> volenia“ voliča, ktorý by mal voliť, ak benefity prevážia nad nákladmi voľby</a:t>
            </a:r>
          </a:p>
          <a:p>
            <a:pPr marL="54000" indent="0" algn="ctr">
              <a:buNone/>
            </a:pPr>
            <a:endParaRPr lang="sk-SK" sz="3200" b="1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sk-SK" sz="3200" b="1" dirty="0">
                <a:latin typeface="Constantia" panose="02030602050306030303" pitchFamily="18" charset="0"/>
              </a:rPr>
              <a:t>R = PB - C</a:t>
            </a: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Volič by mal odvoliť, ak PB &gt; C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Modifikovaná verzia: R = PB – C + D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15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2) Model racionálnej voľby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Občianska povinnosť</a:t>
            </a:r>
            <a:r>
              <a:rPr lang="sk-SK" dirty="0">
                <a:latin typeface="Constantia" panose="02030602050306030303" pitchFamily="18" charset="0"/>
              </a:rPr>
              <a:t> (D) (+): „v demokracii je morálna povinnosť každého voliča ísť k voľbám“, „potrebné na zachovanie demokracie“, „nesplnenie = previnenie“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Inštrumentálne benefity</a:t>
            </a:r>
            <a:r>
              <a:rPr lang="sk-SK" dirty="0">
                <a:latin typeface="Constantia" panose="02030602050306030303" pitchFamily="18" charset="0"/>
              </a:rPr>
              <a:t> (B) (+): zaujíma ma, kto vyhrá voľby, osobný prospech z víťazstva</a:t>
            </a:r>
          </a:p>
          <a:p>
            <a:pPr>
              <a:buFont typeface="Arial" panose="020B0604020202020204" pitchFamily="34" charset="0"/>
              <a:buChar char="•"/>
            </a:pPr>
            <a:endParaRPr lang="sk-SK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u="sng" dirty="0">
                <a:latin typeface="Constantia" panose="02030602050306030303" pitchFamily="18" charset="0"/>
              </a:rPr>
              <a:t>Náklady </a:t>
            </a:r>
            <a:r>
              <a:rPr lang="sk-SK" dirty="0">
                <a:latin typeface="Constantia" panose="02030602050306030303" pitchFamily="18" charset="0"/>
              </a:rPr>
              <a:t>(C) (-): čas na voľbu, ako „ťažké“ je ísť voliť (menej úspešné)</a:t>
            </a:r>
            <a:endParaRPr lang="sk-SK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16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2) Model racionálnej voľby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Pr) </a:t>
            </a:r>
            <a:r>
              <a:rPr lang="sk-SK" b="1" dirty="0" err="1">
                <a:latin typeface="Constantia" panose="02030602050306030303" pitchFamily="18" charset="0"/>
              </a:rPr>
              <a:t>Blais</a:t>
            </a:r>
            <a:r>
              <a:rPr lang="sk-SK" b="1" dirty="0">
                <a:latin typeface="Constantia" panose="02030602050306030303" pitchFamily="18" charset="0"/>
              </a:rPr>
              <a:t> et al. (2000): </a:t>
            </a:r>
            <a:r>
              <a:rPr lang="sk-SK" b="1" dirty="0" err="1">
                <a:latin typeface="Constantia" panose="02030602050306030303" pitchFamily="18" charset="0"/>
              </a:rPr>
              <a:t>The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calculus</a:t>
            </a:r>
            <a:r>
              <a:rPr lang="sk-SK" b="1" dirty="0">
                <a:latin typeface="Constantia" panose="02030602050306030303" pitchFamily="18" charset="0"/>
              </a:rPr>
              <a:t> of </a:t>
            </a:r>
            <a:r>
              <a:rPr lang="sk-SK" b="1" dirty="0" err="1">
                <a:latin typeface="Constantia" panose="02030602050306030303" pitchFamily="18" charset="0"/>
              </a:rPr>
              <a:t>voting</a:t>
            </a:r>
            <a:r>
              <a:rPr lang="sk-SK" b="1" dirty="0">
                <a:latin typeface="Constantia" panose="02030602050306030303" pitchFamily="18" charset="0"/>
              </a:rPr>
              <a:t>: </a:t>
            </a:r>
            <a:r>
              <a:rPr lang="sk-SK" b="1" dirty="0" err="1">
                <a:latin typeface="Constantia" panose="02030602050306030303" pitchFamily="18" charset="0"/>
              </a:rPr>
              <a:t>An</a:t>
            </a:r>
            <a:r>
              <a:rPr lang="sk-SK" b="1" dirty="0">
                <a:latin typeface="Constantia" panose="02030602050306030303" pitchFamily="18" charset="0"/>
              </a:rPr>
              <a:t> </a:t>
            </a:r>
            <a:r>
              <a:rPr lang="sk-SK" b="1" dirty="0" err="1">
                <a:latin typeface="Constantia" panose="02030602050306030303" pitchFamily="18" charset="0"/>
              </a:rPr>
              <a:t>empirical</a:t>
            </a:r>
            <a:r>
              <a:rPr lang="sk-SK" b="1" dirty="0">
                <a:latin typeface="Constantia" panose="02030602050306030303" pitchFamily="18" charset="0"/>
              </a:rPr>
              <a:t> test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Dotazníky (1808 respondentov), FPTP volebný systém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1995 Quebec referendum a 1996 British Columbia provinčné voľby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Skúmanie P, B, C, D + politický záujem na volebnú účasť respondenta (ex </a:t>
            </a:r>
            <a:r>
              <a:rPr lang="sk-SK" dirty="0" err="1">
                <a:latin typeface="Constantia" panose="02030602050306030303" pitchFamily="18" charset="0"/>
              </a:rPr>
              <a:t>ante</a:t>
            </a:r>
            <a:r>
              <a:rPr lang="sk-SK" dirty="0">
                <a:latin typeface="Constantia" panose="02030602050306030303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Záver: 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C – voľby sú vnímané ako nízko-nákladová činnosť (ale informačné náklady môžu byť podstatné)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B – respondenti brali dané voľby ako dôležité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P – respondenti preceňujú ich pravdepodobnosť rozhodujúceho hlasu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D – najsilnejšia motivácia ísť k voľbám (zo všetkých premenných)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961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952638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2) Model racionálnej voľby – pohľad na faktor veku 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Rozdiely spojené s vekom v rámci nákladov súvisiacich s voľbou -&gt; ako sa ľudia dostávajú do dospelosti, dosahujú výsledky, rozširujú sociálne siete, zvyšujú svoju kapacitu pol. znalosti a zlepšujú pol. </a:t>
            </a:r>
            <a:r>
              <a:rPr lang="sk-SK" dirty="0" err="1">
                <a:latin typeface="Constantia" panose="02030602050306030303" pitchFamily="18" charset="0"/>
              </a:rPr>
              <a:t>skills</a:t>
            </a:r>
            <a:r>
              <a:rPr lang="sk-SK" dirty="0">
                <a:latin typeface="Constantia" panose="02030602050306030303" pitchFamily="18" charset="0"/>
              </a:rPr>
              <a:t> -&gt; náklady na získanie informácií       -&gt; korelácia s vekom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Rozšírenie vysvetlenia 2) o </a:t>
            </a:r>
            <a:r>
              <a:rPr lang="sk-SK" dirty="0" err="1">
                <a:latin typeface="Constantia" panose="02030602050306030303" pitchFamily="18" charset="0"/>
              </a:rPr>
              <a:t>behaviorálnu</a:t>
            </a:r>
            <a:r>
              <a:rPr lang="sk-SK" dirty="0">
                <a:latin typeface="Constantia" panose="02030602050306030303" pitchFamily="18" charset="0"/>
              </a:rPr>
              <a:t> zložku =&gt; volenie je </a:t>
            </a:r>
            <a:r>
              <a:rPr lang="sk-SK" b="1" u="sng" dirty="0">
                <a:latin typeface="Constantia" panose="02030602050306030303" pitchFamily="18" charset="0"/>
              </a:rPr>
              <a:t>habituálne </a:t>
            </a:r>
            <a:r>
              <a:rPr lang="sk-SK" dirty="0">
                <a:latin typeface="Constantia" panose="02030602050306030303" pitchFamily="18" charset="0"/>
              </a:rPr>
              <a:t>= volenie v jedných voľbách uľahčuje volenie v nasledujúcich voľbách, čím je VÚ pravdepodobnejšia (viac ako vek a vzdelanie)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Dôležité najmä u mladších členov </a:t>
            </a:r>
            <a:r>
              <a:rPr lang="sk-SK" dirty="0" err="1">
                <a:latin typeface="Constantia" panose="02030602050306030303" pitchFamily="18" charset="0"/>
              </a:rPr>
              <a:t>elektorátu</a:t>
            </a:r>
            <a:r>
              <a:rPr lang="sk-SK" dirty="0">
                <a:latin typeface="Constantia" panose="02030602050306030303" pitchFamily="18" charset="0"/>
              </a:rPr>
              <a:t> (prvovoličov...) -&gt; zmena vo volebnom chovaní je silnejšia ako u zvyšku populácie -&gt; </a:t>
            </a:r>
            <a:r>
              <a:rPr lang="sk-SK" dirty="0" err="1">
                <a:latin typeface="Constantia" panose="02030602050306030303" pitchFamily="18" charset="0"/>
              </a:rPr>
              <a:t>snowball</a:t>
            </a:r>
            <a:r>
              <a:rPr lang="sk-SK" dirty="0">
                <a:latin typeface="Constantia" panose="02030602050306030303" pitchFamily="18" charset="0"/>
              </a:rPr>
              <a:t> efekt na dlhodobé politické správanie (a opačne)</a:t>
            </a:r>
          </a:p>
          <a:p>
            <a:pPr>
              <a:buFont typeface="Arial" panose="020B0604020202020204" pitchFamily="34" charset="0"/>
              <a:buChar char="•"/>
            </a:pPr>
            <a:endParaRPr lang="sk-SK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b="1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b="1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</p:txBody>
      </p:sp>
      <p:sp>
        <p:nvSpPr>
          <p:cNvPr id="2" name="Šípka nadol 1">
            <a:extLst>
              <a:ext uri="{FF2B5EF4-FFF2-40B4-BE49-F238E27FC236}">
                <a16:creationId xmlns:a16="http://schemas.microsoft.com/office/drawing/2014/main" id="{0FC083C8-7C2C-AF49-BB6F-EAEA4AD02297}"/>
              </a:ext>
            </a:extLst>
          </p:cNvPr>
          <p:cNvSpPr/>
          <p:nvPr/>
        </p:nvSpPr>
        <p:spPr bwMode="auto">
          <a:xfrm>
            <a:off x="5279136" y="3429000"/>
            <a:ext cx="265176" cy="3048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1919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 algn="ctr">
              <a:buNone/>
            </a:pPr>
            <a:r>
              <a:rPr lang="sk-SK" dirty="0">
                <a:latin typeface="Constantia" panose="02030602050306030303" pitchFamily="18" charset="0"/>
              </a:rPr>
              <a:t>„Volenie ako najbežnejší a najdôležitejší akt občana v demokracii“ </a:t>
            </a:r>
            <a:r>
              <a:rPr lang="sk-SK" dirty="0" err="1">
                <a:latin typeface="Constantia" panose="02030602050306030303" pitchFamily="18" charset="0"/>
              </a:rPr>
              <a:t>Aldrich</a:t>
            </a:r>
            <a:r>
              <a:rPr lang="sk-SK" dirty="0">
                <a:latin typeface="Constantia" panose="02030602050306030303" pitchFamily="18" charset="0"/>
              </a:rPr>
              <a:t> 1993</a:t>
            </a: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sk-SK" dirty="0">
                <a:latin typeface="Constantia" panose="02030602050306030303" pitchFamily="18" charset="0"/>
              </a:rPr>
              <a:t>„Jeden z najdôležitejších indikátorov demokratickej výkonnosti (</a:t>
            </a:r>
            <a:r>
              <a:rPr lang="sk-SK" dirty="0" err="1">
                <a:latin typeface="Constantia" panose="02030602050306030303" pitchFamily="18" charset="0"/>
              </a:rPr>
              <a:t>performance</a:t>
            </a:r>
            <a:r>
              <a:rPr lang="sk-SK" dirty="0">
                <a:latin typeface="Constantia" panose="02030602050306030303" pitchFamily="18" charset="0"/>
              </a:rPr>
              <a:t>)“ </a:t>
            </a:r>
            <a:r>
              <a:rPr lang="sk-SK" dirty="0" err="1">
                <a:latin typeface="Constantia" panose="02030602050306030303" pitchFamily="18" charset="0"/>
              </a:rPr>
              <a:t>Powell</a:t>
            </a:r>
            <a:r>
              <a:rPr lang="sk-SK" dirty="0">
                <a:latin typeface="Constantia" panose="02030602050306030303" pitchFamily="18" charset="0"/>
              </a:rPr>
              <a:t> 1982</a:t>
            </a: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r>
              <a:rPr lang="sk-SK" dirty="0">
                <a:latin typeface="Constantia" panose="02030602050306030303" pitchFamily="18" charset="0"/>
              </a:rPr>
              <a:t>„Dôležitý faktor volebných výsledkov“ </a:t>
            </a:r>
          </a:p>
        </p:txBody>
      </p:sp>
    </p:spTree>
    <p:extLst>
      <p:ext uri="{BB962C8B-B14F-4D97-AF65-F5344CB8AC3E}">
        <p14:creationId xmlns:p14="http://schemas.microsoft.com/office/powerpoint/2010/main" val="3670288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3) Mobilizačný model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Niekedy braný v rámci modelu racionálnej voľby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Politické strany a organizácie absorbujú časť nákladov na participáciu (C) poskytovaním informácií o stranách, kandidátoch, politickom procese tak, aby C už neprevážilo B.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Bremeno participácie je na organizáciách, ktoré mobilizujú racionálne „deaktivovanú“ verejnosť</a:t>
            </a: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8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787998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3) Mobilizačný model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Stranícka + nestranícka mobilizácia (GOTV</a:t>
            </a:r>
            <a:r>
              <a:rPr lang="sk-SK" sz="2300" dirty="0">
                <a:latin typeface="Constantia" panose="02030602050306030303" pitchFamily="18" charset="0"/>
              </a:rPr>
              <a:t>) (+): spravidla silnejší efekt straníckej mobilizácie</a:t>
            </a:r>
            <a:endParaRPr lang="sk-SK" sz="2300" u="sng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Vystavenie sa médiám</a:t>
            </a:r>
            <a:r>
              <a:rPr lang="sk-SK" sz="2300" dirty="0">
                <a:latin typeface="Constantia" panose="02030602050306030303" pitchFamily="18" charset="0"/>
              </a:rPr>
              <a:t> (+): 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vystavovanie sa (politickým) správam vedie k vyššej miere politickej informovanosti 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čítanie novín, pozeranie televízie, počúvanie rádia má pozitívny účinok na VÚ (zvýšením množstva obsahu ale nedôjde per </a:t>
            </a:r>
            <a:r>
              <a:rPr lang="sk-SK" sz="2300" dirty="0" err="1">
                <a:latin typeface="Constantia" panose="02030602050306030303" pitchFamily="18" charset="0"/>
              </a:rPr>
              <a:t>se</a:t>
            </a:r>
            <a:r>
              <a:rPr lang="sk-SK" sz="2300" dirty="0">
                <a:latin typeface="Constantia" panose="02030602050306030303" pitchFamily="18" charset="0"/>
              </a:rPr>
              <a:t> k zvýšeniu)</a:t>
            </a:r>
          </a:p>
        </p:txBody>
      </p:sp>
    </p:spTree>
    <p:extLst>
      <p:ext uri="{BB962C8B-B14F-4D97-AF65-F5344CB8AC3E}">
        <p14:creationId xmlns:p14="http://schemas.microsoft.com/office/powerpoint/2010/main" val="944340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05472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171576"/>
            <a:ext cx="8064900" cy="5509640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Pr.) </a:t>
            </a:r>
            <a:r>
              <a:rPr lang="sk-SK" sz="2300" b="1" dirty="0" err="1">
                <a:latin typeface="Constantia" panose="02030602050306030303" pitchFamily="18" charset="0"/>
              </a:rPr>
              <a:t>Green</a:t>
            </a:r>
            <a:r>
              <a:rPr lang="sk-SK" sz="2300" b="1" dirty="0">
                <a:latin typeface="Constantia" panose="02030602050306030303" pitchFamily="18" charset="0"/>
              </a:rPr>
              <a:t> et al. 2013 - </a:t>
            </a:r>
            <a:r>
              <a:rPr lang="sk-SK" sz="2300" b="1" dirty="0" err="1">
                <a:latin typeface="Constantia" panose="02030602050306030303" pitchFamily="18" charset="0"/>
              </a:rPr>
              <a:t>Field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Experiments</a:t>
            </a:r>
            <a:r>
              <a:rPr lang="sk-SK" sz="2300" b="1" dirty="0">
                <a:latin typeface="Constantia" panose="02030602050306030303" pitchFamily="18" charset="0"/>
              </a:rPr>
              <a:t> and </a:t>
            </a:r>
            <a:r>
              <a:rPr lang="sk-SK" sz="2300" b="1" dirty="0" err="1">
                <a:latin typeface="Constantia" panose="02030602050306030303" pitchFamily="18" charset="0"/>
              </a:rPr>
              <a:t>the</a:t>
            </a:r>
            <a:r>
              <a:rPr lang="sk-SK" sz="2300" b="1" dirty="0">
                <a:latin typeface="Constantia" panose="02030602050306030303" pitchFamily="18" charset="0"/>
              </a:rPr>
              <a:t> Study of </a:t>
            </a:r>
            <a:r>
              <a:rPr lang="sk-SK" sz="2300" b="1" dirty="0" err="1">
                <a:latin typeface="Constantia" panose="02030602050306030303" pitchFamily="18" charset="0"/>
              </a:rPr>
              <a:t>Voter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Turnout</a:t>
            </a:r>
            <a:endParaRPr lang="sk-SK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 err="1">
                <a:latin typeface="Constantia" panose="02030602050306030303" pitchFamily="18" charset="0"/>
              </a:rPr>
              <a:t>Field</a:t>
            </a:r>
            <a:r>
              <a:rPr lang="sk-SK" sz="2300" dirty="0">
                <a:latin typeface="Constantia" panose="02030602050306030303" pitchFamily="18" charset="0"/>
              </a:rPr>
              <a:t> experimenty vykonávané v prostredí reálnych volieb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Intervencie sú kampaňové výzvy (GOTV)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Údaje o VÚ – nie dotazníky ale administratívne výsledky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Spôsoby: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door to door =&gt; navýšenie 2,54 </a:t>
            </a:r>
            <a:r>
              <a:rPr lang="sk-SK" sz="2300" dirty="0" err="1">
                <a:latin typeface="Constantia" panose="02030602050306030303" pitchFamily="18" charset="0"/>
              </a:rPr>
              <a:t>p.b</a:t>
            </a:r>
            <a:r>
              <a:rPr lang="sk-SK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telefonáty =&gt; navýšenie 0,16-1,94 </a:t>
            </a:r>
            <a:r>
              <a:rPr lang="sk-SK" sz="2300" dirty="0" err="1">
                <a:latin typeface="Constantia" panose="02030602050306030303" pitchFamily="18" charset="0"/>
              </a:rPr>
              <a:t>p.b</a:t>
            </a:r>
            <a:r>
              <a:rPr lang="sk-SK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 err="1">
                <a:latin typeface="Constantia" panose="02030602050306030303" pitchFamily="18" charset="0"/>
              </a:rPr>
              <a:t>direct</a:t>
            </a:r>
            <a:r>
              <a:rPr lang="sk-SK" sz="2300" dirty="0">
                <a:latin typeface="Constantia" panose="02030602050306030303" pitchFamily="18" charset="0"/>
              </a:rPr>
              <a:t> mail + letáky nechané u dverí =&gt; navýšenie 1 </a:t>
            </a:r>
            <a:r>
              <a:rPr lang="sk-SK" sz="2300" dirty="0" err="1">
                <a:latin typeface="Constantia" panose="02030602050306030303" pitchFamily="18" charset="0"/>
              </a:rPr>
              <a:t>p.b</a:t>
            </a:r>
            <a:r>
              <a:rPr lang="sk-SK" sz="2300" dirty="0">
                <a:latin typeface="Constantia" panose="020306020503060303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Nepersonálne techniky prinášajú slabšie efekty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Argumenty: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sociálny nátlak, poďakovanie, tesnosť volieb, občianska povinnosť...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3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281088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171576"/>
            <a:ext cx="8064900" cy="5509640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4) Socializačno-psychologický model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b="1" dirty="0">
                <a:latin typeface="Constantia" panose="02030602050306030303" pitchFamily="18" charset="0"/>
              </a:rPr>
              <a:t>S</a:t>
            </a:r>
            <a:r>
              <a:rPr lang="sk-SK" sz="2300" dirty="0">
                <a:latin typeface="Constantia" panose="02030602050306030303" pitchFamily="18" charset="0"/>
              </a:rPr>
              <a:t> - </a:t>
            </a:r>
            <a:r>
              <a:rPr lang="sk-SK" sz="2300" dirty="0" err="1">
                <a:latin typeface="Constantia" panose="02030602050306030303" pitchFamily="18" charset="0"/>
              </a:rPr>
              <a:t>Formatívna</a:t>
            </a:r>
            <a:r>
              <a:rPr lang="sk-SK" sz="2300" dirty="0">
                <a:latin typeface="Constantia" panose="02030602050306030303" pitchFamily="18" charset="0"/>
              </a:rPr>
              <a:t> časť života medzi detstvom a dospelosťou je všeobecne považovaná za kľúčovú periódu získania základov politických postojov a správaní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Dôležitá rola rodičov, učiteľov, školy, médií,...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b="1" dirty="0">
                <a:latin typeface="Constantia" panose="02030602050306030303" pitchFamily="18" charset="0"/>
              </a:rPr>
              <a:t>P</a:t>
            </a:r>
            <a:r>
              <a:rPr lang="sk-SK" sz="2300" dirty="0">
                <a:latin typeface="Constantia" panose="02030602050306030303" pitchFamily="18" charset="0"/>
              </a:rPr>
              <a:t> - viac kognitívne charakteristiky - </a:t>
            </a:r>
            <a:r>
              <a:rPr lang="sk-SK" sz="2300" u="sng" dirty="0">
                <a:latin typeface="Constantia" panose="02030602050306030303" pitchFamily="18" charset="0"/>
              </a:rPr>
              <a:t>záujem o politiku</a:t>
            </a:r>
            <a:r>
              <a:rPr lang="sk-SK" sz="2300" dirty="0">
                <a:latin typeface="Constantia" panose="02030602050306030303" pitchFamily="18" charset="0"/>
              </a:rPr>
              <a:t> (+), </a:t>
            </a:r>
            <a:r>
              <a:rPr lang="sk-SK" sz="2300" u="sng" dirty="0">
                <a:latin typeface="Constantia" panose="02030602050306030303" pitchFamily="18" charset="0"/>
              </a:rPr>
              <a:t>politická znalosť </a:t>
            </a:r>
            <a:r>
              <a:rPr lang="sk-SK" sz="2300" dirty="0">
                <a:latin typeface="Constantia" panose="02030602050306030303" pitchFamily="18" charset="0"/>
              </a:rPr>
              <a:t>(+) =&gt; majú fungovať ako </a:t>
            </a:r>
            <a:r>
              <a:rPr lang="sk-SK" sz="2300" i="1" dirty="0" err="1">
                <a:latin typeface="Constantia" panose="02030602050306030303" pitchFamily="18" charset="0"/>
              </a:rPr>
              <a:t>resources</a:t>
            </a:r>
            <a:r>
              <a:rPr lang="sk-SK" sz="2300" i="1" dirty="0">
                <a:latin typeface="Constantia" panose="02030602050306030303" pitchFamily="18" charset="0"/>
              </a:rPr>
              <a:t>, </a:t>
            </a:r>
            <a:r>
              <a:rPr lang="sk-SK" sz="2300" dirty="0">
                <a:latin typeface="Constantia" panose="02030602050306030303" pitchFamily="18" charset="0"/>
              </a:rPr>
              <a:t>znižujú 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 personálne preferencie asociované so </a:t>
            </a:r>
            <a:r>
              <a:rPr lang="sk-SK" sz="2300" u="sng" dirty="0">
                <a:latin typeface="Constantia" panose="02030602050306030303" pitchFamily="18" charset="0"/>
              </a:rPr>
              <a:t>straníckou identifikáciou, ideológiou</a:t>
            </a:r>
            <a:r>
              <a:rPr lang="sk-SK" sz="2300" dirty="0">
                <a:latin typeface="Constantia" panose="02030602050306030303" pitchFamily="18" charset="0"/>
              </a:rPr>
              <a:t> (+) =&gt; majú fungovať ako benefity (radosť zo samotného aktu)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19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1) Štúdie na individuálnej 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817752"/>
            <a:ext cx="8064900" cy="5509640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4) Socializačno-psychologický model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b="1" dirty="0">
                <a:latin typeface="Constantia" panose="02030602050306030303" pitchFamily="18" charset="0"/>
              </a:rPr>
              <a:t>S</a:t>
            </a:r>
            <a:r>
              <a:rPr lang="sk-SK" sz="2300" dirty="0">
                <a:latin typeface="Constantia" panose="02030602050306030303" pitchFamily="18" charset="0"/>
              </a:rPr>
              <a:t> – menej úspešné: vzdelanie rodičov a SES; politická diskusia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b="1" dirty="0">
                <a:latin typeface="Constantia" panose="02030602050306030303" pitchFamily="18" charset="0"/>
              </a:rPr>
              <a:t>P</a:t>
            </a:r>
            <a:r>
              <a:rPr lang="sk-SK" sz="2300" dirty="0">
                <a:latin typeface="Constantia" panose="02030602050306030303" pitchFamily="18" charset="0"/>
              </a:rPr>
              <a:t> – menej úspešné: kognitívne znalosti, dôvera v inštitúcie, spokojnosť s demokraciou, dôvera v iných, mentálne zdravie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23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467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2) Štúdie na makro-úrovni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84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2) Štúdie na makro-úrovni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1) Inštitucionálne premenné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Povinné volenie</a:t>
            </a:r>
            <a:r>
              <a:rPr lang="sk-SK" sz="2300" dirty="0">
                <a:latin typeface="Constantia" panose="02030602050306030303" pitchFamily="18" charset="0"/>
              </a:rPr>
              <a:t> (+): 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krajiny, kde občania majú zákonom stanovenú povinnosť ísť voliť majú vyššiu VÚ 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„len“ polovičný efekt v prípade neuplatnenia sankcie, či čiastočnej sankcie (oproti plným sankciám)</a:t>
            </a:r>
          </a:p>
          <a:p>
            <a:pPr marL="54000" indent="0">
              <a:buNone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Dôležitosť volieb</a:t>
            </a:r>
            <a:r>
              <a:rPr lang="sk-SK" sz="2300" dirty="0">
                <a:latin typeface="Constantia" panose="02030602050306030303" pitchFamily="18" charset="0"/>
              </a:rPr>
              <a:t> (+): 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čím dôležitejšie voľby (silnejšie zastupiteľské teleso), tým silnejší stimul participácie, 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čím viac volieb v daný deň, tým vyššia účasť</a:t>
            </a:r>
          </a:p>
        </p:txBody>
      </p:sp>
    </p:spTree>
    <p:extLst>
      <p:ext uri="{BB962C8B-B14F-4D97-AF65-F5344CB8AC3E}">
        <p14:creationId xmlns:p14="http://schemas.microsoft.com/office/powerpoint/2010/main" val="1748491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2) Štúdie na makro-úrovni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1) Inštitucionálne premenné</a:t>
            </a:r>
          </a:p>
          <a:p>
            <a:pPr marL="54000" indent="0">
              <a:buNone/>
            </a:pPr>
            <a:endParaRPr lang="sk-SK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Iné: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Volebný systém </a:t>
            </a:r>
            <a:r>
              <a:rPr lang="sk-SK" sz="2300" dirty="0">
                <a:latin typeface="Constantia" panose="02030602050306030303" pitchFamily="18" charset="0"/>
              </a:rPr>
              <a:t>(PR+, FPTP-): argumentačne zvládnuté ALE len minorita prípadov (najmä zvýšením prípadov o krajiny mimo západnej Európy</a:t>
            </a:r>
            <a:endParaRPr lang="sk-SK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Zníženie veku na volenie</a:t>
            </a:r>
            <a:r>
              <a:rPr lang="sk-SK" sz="2300" dirty="0">
                <a:latin typeface="Constantia" panose="02030602050306030303" pitchFamily="18" charset="0"/>
              </a:rPr>
              <a:t> (-): ťažké na meranie (nie veľa mimo hranice 18 rokov)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Jedna komora, volenie vo voľný deň, ľahší spôsob volenia</a:t>
            </a:r>
            <a:r>
              <a:rPr lang="sk-SK" sz="2300" dirty="0">
                <a:latin typeface="Constantia" panose="02030602050306030303" pitchFamily="18" charset="0"/>
              </a:rPr>
              <a:t>: nejasné závery</a:t>
            </a:r>
            <a:endParaRPr lang="sk-SK" sz="2300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2515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2) Štúdie na makro-úrovni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532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2) </a:t>
            </a:r>
            <a:r>
              <a:rPr lang="sk-SK" sz="2300" b="1" dirty="0" err="1">
                <a:latin typeface="Constantia" panose="02030602050306030303" pitchFamily="18" charset="0"/>
              </a:rPr>
              <a:t>Socio</a:t>
            </a:r>
            <a:r>
              <a:rPr lang="sk-SK" sz="2300" b="1" dirty="0">
                <a:latin typeface="Constantia" panose="02030602050306030303" pitchFamily="18" charset="0"/>
              </a:rPr>
              <a:t>-ekonomické premenné</a:t>
            </a:r>
          </a:p>
          <a:p>
            <a:pPr marL="54000" indent="0">
              <a:buNone/>
            </a:pPr>
            <a:endParaRPr lang="sk-SK" sz="2300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Veľkosť populácie</a:t>
            </a:r>
            <a:r>
              <a:rPr lang="sk-SK" sz="2300" dirty="0">
                <a:latin typeface="Constantia" panose="02030602050306030303" pitchFamily="18" charset="0"/>
              </a:rPr>
              <a:t> (-): menšie krajiny majú homogénnejšie obyvateľstvo, bližšie vzťahy medzi sebou a zástupcami, (možno pocit, že ich hlas môže rozhodnúť – P)</a:t>
            </a: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Iné: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 Ekonomický rozvoj krajiny</a:t>
            </a:r>
            <a:r>
              <a:rPr lang="sk-SK" sz="2300" dirty="0">
                <a:latin typeface="Constantia" panose="02030602050306030303" pitchFamily="18" charset="0"/>
              </a:rPr>
              <a:t> (+): dlhodobý i krátkodobý, spojené s argumentom veku a vzdelania ALE nejasné závery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Hustota obyvateľstva</a:t>
            </a:r>
            <a:r>
              <a:rPr lang="sk-SK" sz="2300" dirty="0">
                <a:latin typeface="Constantia" panose="02030602050306030303" pitchFamily="18" charset="0"/>
              </a:rPr>
              <a:t> (-), </a:t>
            </a:r>
            <a:r>
              <a:rPr lang="sk-SK" sz="2300" u="sng" dirty="0">
                <a:latin typeface="Constantia" panose="02030602050306030303" pitchFamily="18" charset="0"/>
              </a:rPr>
              <a:t>korupcia</a:t>
            </a:r>
            <a:r>
              <a:rPr lang="sk-SK" sz="2300" dirty="0">
                <a:latin typeface="Constantia" panose="02030602050306030303" pitchFamily="18" charset="0"/>
              </a:rPr>
              <a:t> (-): málo prípadov</a:t>
            </a:r>
            <a:endParaRPr lang="sk-SK" sz="2300" u="sng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729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2) Štúdie na makro-úrovni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3) Politické a stranícke premenné</a:t>
            </a:r>
          </a:p>
          <a:p>
            <a:pPr marL="54000" indent="0">
              <a:buNone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Tesnosť volieb</a:t>
            </a:r>
            <a:r>
              <a:rPr lang="sk-SK" sz="2300" dirty="0">
                <a:latin typeface="Constantia" panose="02030602050306030303" pitchFamily="18" charset="0"/>
              </a:rPr>
              <a:t> (+): 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súvisí s P v rámci racionálneho modelu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čím je menšia medzera medzi dvoma hlavnými kandidátmi/stranami -&gt; tým vyššia šanca, že občanov hlas sa bude počítať =&gt; tesné voľby privolávajú mediálne pokrytie a viac straníckej mobilizácie</a:t>
            </a: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- </a:t>
            </a:r>
            <a:r>
              <a:rPr lang="sk-SK" sz="2300" dirty="0" err="1">
                <a:latin typeface="Constantia" panose="02030602050306030303" pitchFamily="18" charset="0"/>
              </a:rPr>
              <a:t>Blais</a:t>
            </a:r>
            <a:r>
              <a:rPr lang="sk-SK" sz="2300" dirty="0">
                <a:latin typeface="Constantia" panose="02030602050306030303" pitchFamily="18" charset="0"/>
              </a:rPr>
              <a:t> (2000) funguje </a:t>
            </a:r>
            <a:r>
              <a:rPr lang="sk-SK" sz="2300" dirty="0" err="1">
                <a:latin typeface="Constantia" panose="02030602050306030303" pitchFamily="18" charset="0"/>
              </a:rPr>
              <a:t>vs</a:t>
            </a:r>
            <a:r>
              <a:rPr lang="sk-SK" sz="2300" dirty="0">
                <a:latin typeface="Constantia" panose="02030602050306030303" pitchFamily="18" charset="0"/>
              </a:rPr>
              <a:t>. </a:t>
            </a:r>
            <a:r>
              <a:rPr lang="sk-SK" sz="2300" dirty="0" err="1">
                <a:latin typeface="Constantia" panose="02030602050306030303" pitchFamily="18" charset="0"/>
              </a:rPr>
              <a:t>Stockemer</a:t>
            </a:r>
            <a:r>
              <a:rPr lang="sk-SK" sz="2300" dirty="0">
                <a:latin typeface="Constantia" panose="02030602050306030303" pitchFamily="18" charset="0"/>
              </a:rPr>
              <a:t> (2017) nie</a:t>
            </a:r>
          </a:p>
        </p:txBody>
      </p:sp>
    </p:spTree>
    <p:extLst>
      <p:ext uri="{BB962C8B-B14F-4D97-AF65-F5344CB8AC3E}">
        <p14:creationId xmlns:p14="http://schemas.microsoft.com/office/powerpoint/2010/main" val="341877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Volebná účasť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3367678"/>
          </a:xfrm>
        </p:spPr>
        <p:txBody>
          <a:bodyPr/>
          <a:lstStyle/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  <p:pic>
        <p:nvPicPr>
          <p:cNvPr id="1026" name="Picture 2" descr="Vote Leave: Official Brexit campaign referred to police over breaches of  electoral law | Politics News | Sky News">
            <a:extLst>
              <a:ext uri="{FF2B5EF4-FFF2-40B4-BE49-F238E27FC236}">
                <a16:creationId xmlns:a16="http://schemas.microsoft.com/office/drawing/2014/main" id="{19CE478F-8DC0-2A4D-B995-DB27A483D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24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076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2) Štúdie na makro-úrovni</a:t>
            </a:r>
            <a:br>
              <a:rPr lang="sk-SK" dirty="0">
                <a:latin typeface="Garamond" panose="02020404030301010803" pitchFamily="18" charset="0"/>
              </a:rPr>
            </a:b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>
                <a:latin typeface="Constantia" panose="02030602050306030303" pitchFamily="18" charset="0"/>
              </a:rPr>
              <a:t>3) Politické a stranícke premenné</a:t>
            </a:r>
          </a:p>
          <a:p>
            <a:pPr marL="54000" indent="0">
              <a:buNone/>
            </a:pPr>
            <a:endParaRPr lang="sk-SK" sz="2300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sz="2300" dirty="0">
                <a:latin typeface="Constantia" panose="02030602050306030303" pitchFamily="18" charset="0"/>
              </a:rPr>
              <a:t>Menej úspešné: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u="sng" dirty="0">
                <a:latin typeface="Constantia" panose="02030602050306030303" pitchFamily="18" charset="0"/>
              </a:rPr>
              <a:t>Počet strán</a:t>
            </a:r>
            <a:r>
              <a:rPr lang="sk-SK" sz="2300" dirty="0">
                <a:latin typeface="Constantia" panose="02030602050306030303" pitchFamily="18" charset="0"/>
              </a:rPr>
              <a:t> (+): čím viac strán súťaží, tým viac možností na výber majú voliči + lepšia mobilizácia -&gt; skôr bude reflektovať ich názor </a:t>
            </a:r>
            <a:r>
              <a:rPr lang="sk-SK" sz="2300" b="1" dirty="0" err="1">
                <a:latin typeface="Constantia" panose="02030602050306030303" pitchFamily="18" charset="0"/>
              </a:rPr>
              <a:t>vs</a:t>
            </a:r>
            <a:r>
              <a:rPr lang="sk-SK" sz="2300" b="1" dirty="0">
                <a:latin typeface="Constantia" panose="02030602050306030303" pitchFamily="18" charset="0"/>
              </a:rPr>
              <a:t>.</a:t>
            </a:r>
            <a:r>
              <a:rPr lang="sk-SK" sz="2300" dirty="0">
                <a:latin typeface="Constantia" panose="02030602050306030303" pitchFamily="18" charset="0"/>
              </a:rPr>
              <a:t> viac strán značí komplikovanejší systém na pochopenie (nutných viac </a:t>
            </a:r>
            <a:r>
              <a:rPr lang="sk-SK" sz="2300" dirty="0" err="1">
                <a:latin typeface="Constantia" panose="02030602050306030303" pitchFamily="18" charset="0"/>
              </a:rPr>
              <a:t>info</a:t>
            </a:r>
            <a:r>
              <a:rPr lang="sk-SK" sz="2300" dirty="0">
                <a:latin typeface="Constantia" panose="02030602050306030303" pitchFamily="18" charset="0"/>
              </a:rPr>
              <a:t>) + koaličné vládnutie</a:t>
            </a:r>
            <a:endParaRPr lang="sk-SK" sz="2300" u="sng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758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203212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Súčasný výskum volebnej účasti</a:t>
            </a:r>
          </a:p>
        </p:txBody>
      </p:sp>
    </p:spTree>
    <p:extLst>
      <p:ext uri="{BB962C8B-B14F-4D97-AF65-F5344CB8AC3E}">
        <p14:creationId xmlns:p14="http://schemas.microsoft.com/office/powerpoint/2010/main" val="931717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Súčasný výskum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 err="1">
                <a:latin typeface="Constantia" panose="02030602050306030303" pitchFamily="18" charset="0"/>
              </a:rPr>
              <a:t>Haman</a:t>
            </a:r>
            <a:r>
              <a:rPr lang="sk-SK" sz="2300" b="1" dirty="0">
                <a:latin typeface="Constantia" panose="02030602050306030303" pitchFamily="18" charset="0"/>
              </a:rPr>
              <a:t> a Školník 2020 - </a:t>
            </a:r>
            <a:r>
              <a:rPr lang="sk-SK" sz="2300" b="1" dirty="0" err="1">
                <a:latin typeface="Constantia" panose="02030602050306030303" pitchFamily="18" charset="0"/>
              </a:rPr>
              <a:t>Socioeconomic</a:t>
            </a:r>
            <a:r>
              <a:rPr lang="sk-SK" sz="2300" b="1" dirty="0">
                <a:latin typeface="Constantia" panose="02030602050306030303" pitchFamily="18" charset="0"/>
              </a:rPr>
              <a:t> or </a:t>
            </a:r>
            <a:r>
              <a:rPr lang="sk-SK" sz="2300" b="1" dirty="0" err="1">
                <a:latin typeface="Constantia" panose="02030602050306030303" pitchFamily="18" charset="0"/>
              </a:rPr>
              <a:t>Political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Variables</a:t>
            </a:r>
            <a:r>
              <a:rPr lang="sk-SK" sz="2300" b="1" dirty="0">
                <a:latin typeface="Constantia" panose="02030602050306030303" pitchFamily="18" charset="0"/>
              </a:rPr>
              <a:t>? </a:t>
            </a:r>
            <a:r>
              <a:rPr lang="sk-SK" sz="2300" b="1" dirty="0" err="1">
                <a:latin typeface="Constantia" panose="02030602050306030303" pitchFamily="18" charset="0"/>
              </a:rPr>
              <a:t>The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Determinants</a:t>
            </a:r>
            <a:r>
              <a:rPr lang="sk-SK" sz="2300" b="1" dirty="0">
                <a:latin typeface="Constantia" panose="02030602050306030303" pitchFamily="18" charset="0"/>
              </a:rPr>
              <a:t> of </a:t>
            </a:r>
            <a:r>
              <a:rPr lang="sk-SK" sz="2300" b="1" dirty="0" err="1">
                <a:latin typeface="Constantia" panose="02030602050306030303" pitchFamily="18" charset="0"/>
              </a:rPr>
              <a:t>Voter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Turnout</a:t>
            </a:r>
            <a:r>
              <a:rPr lang="sk-SK" sz="2300" b="1" dirty="0">
                <a:latin typeface="Constantia" panose="02030602050306030303" pitchFamily="18" charset="0"/>
              </a:rPr>
              <a:t> in </a:t>
            </a:r>
            <a:r>
              <a:rPr lang="sk-SK" sz="2300" b="1" dirty="0" err="1">
                <a:latin typeface="Constantia" panose="02030602050306030303" pitchFamily="18" charset="0"/>
              </a:rPr>
              <a:t>Czech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Municipalities</a:t>
            </a:r>
            <a:endParaRPr lang="sk-SK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Socioekonomické a politické premenné na lokálnej úrovni v ČR (voľby 2018)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6229 obcí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300" dirty="0">
                <a:latin typeface="Constantia" panose="02030602050306030303" pitchFamily="18" charset="0"/>
              </a:rPr>
              <a:t>Okrem “bežných“ premenných aj kvalita života v obci </a:t>
            </a:r>
            <a:r>
              <a:rPr lang="sk-SK" sz="2300" i="1" dirty="0">
                <a:latin typeface="Constantia" panose="02030602050306030303" pitchFamily="18" charset="0"/>
              </a:rPr>
              <a:t>(Obce v </a:t>
            </a:r>
            <a:r>
              <a:rPr lang="sk-SK" sz="2300" i="1" dirty="0" err="1">
                <a:latin typeface="Constantia" panose="02030602050306030303" pitchFamily="18" charset="0"/>
              </a:rPr>
              <a:t>datech</a:t>
            </a:r>
            <a:r>
              <a:rPr lang="sk-SK" sz="2300" i="1" dirty="0">
                <a:latin typeface="Constantia" panose="02030602050306030303" pitchFamily="18" charset="0"/>
              </a:rPr>
              <a:t>): </a:t>
            </a:r>
            <a:r>
              <a:rPr lang="sk-SK" sz="2300" dirty="0">
                <a:latin typeface="Constantia" panose="02030602050306030303" pitchFamily="18" charset="0"/>
              </a:rPr>
              <a:t>vyššia kvalita života v obci =&gt; volebná účasť </a:t>
            </a:r>
            <a:endParaRPr lang="sk-SK" sz="2300" i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sz="2300" dirty="0">
              <a:latin typeface="Constantia" panose="02030602050306030303" pitchFamily="18" charset="0"/>
            </a:endParaRPr>
          </a:p>
        </p:txBody>
      </p:sp>
      <p:sp>
        <p:nvSpPr>
          <p:cNvPr id="2" name="Šípka nahor 1">
            <a:extLst>
              <a:ext uri="{FF2B5EF4-FFF2-40B4-BE49-F238E27FC236}">
                <a16:creationId xmlns:a16="http://schemas.microsoft.com/office/drawing/2014/main" id="{1283725F-B2EF-DB4A-B2E8-55D3683CA82B}"/>
              </a:ext>
            </a:extLst>
          </p:cNvPr>
          <p:cNvSpPr/>
          <p:nvPr/>
        </p:nvSpPr>
        <p:spPr bwMode="auto">
          <a:xfrm>
            <a:off x="7437120" y="4267200"/>
            <a:ext cx="377952" cy="417576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152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Súčasný výskum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1E44A72-212E-0348-A0EE-B5F28412F5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72" y="0"/>
            <a:ext cx="4679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4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Súčasný výskum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pic>
        <p:nvPicPr>
          <p:cNvPr id="1026" name="Picture 2" descr="Two Buttons Meme - Imgflip">
            <a:extLst>
              <a:ext uri="{FF2B5EF4-FFF2-40B4-BE49-F238E27FC236}">
                <a16:creationId xmlns:a16="http://schemas.microsoft.com/office/drawing/2014/main" id="{B05ED02C-A924-204C-9CED-36FC88F7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0"/>
            <a:ext cx="4535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95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Súčasný výskum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 err="1">
                <a:latin typeface="Constantia" panose="02030602050306030303" pitchFamily="18" charset="0"/>
              </a:rPr>
              <a:t>Merkley</a:t>
            </a:r>
            <a:r>
              <a:rPr lang="sk-SK" sz="2300" b="1" dirty="0">
                <a:latin typeface="Constantia" panose="02030602050306030303" pitchFamily="18" charset="0"/>
              </a:rPr>
              <a:t> et al. 2022 - </a:t>
            </a:r>
            <a:r>
              <a:rPr lang="sk-SK" sz="2300" b="1" dirty="0" err="1">
                <a:latin typeface="Constantia" panose="02030602050306030303" pitchFamily="18" charset="0"/>
              </a:rPr>
              <a:t>Communicating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safety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precautions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can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help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maintain</a:t>
            </a:r>
            <a:r>
              <a:rPr lang="sk-SK" sz="2300" b="1" dirty="0">
                <a:latin typeface="Constantia" panose="02030602050306030303" pitchFamily="18" charset="0"/>
              </a:rPr>
              <a:t> in-person </a:t>
            </a:r>
            <a:r>
              <a:rPr lang="sk-SK" sz="2300" b="1" dirty="0" err="1">
                <a:latin typeface="Constantia" panose="02030602050306030303" pitchFamily="18" charset="0"/>
              </a:rPr>
              <a:t>voter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turnout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during</a:t>
            </a:r>
            <a:r>
              <a:rPr lang="sk-SK" sz="2300" b="1" dirty="0">
                <a:latin typeface="Constantia" panose="02030602050306030303" pitchFamily="18" charset="0"/>
              </a:rPr>
              <a:t> a </a:t>
            </a:r>
            <a:r>
              <a:rPr lang="sk-SK" sz="2300" b="1" dirty="0" err="1">
                <a:latin typeface="Constantia" panose="02030602050306030303" pitchFamily="18" charset="0"/>
              </a:rPr>
              <a:t>pandemic</a:t>
            </a:r>
            <a:endParaRPr lang="sk-SK" sz="2300" b="1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COVID-19 a zvýšený stres a náklady na volenie osobne (možné riziko nákazy) (USA)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Skúmanie zámeru voliť (</a:t>
            </a:r>
            <a:r>
              <a:rPr lang="sk-SK" dirty="0" err="1">
                <a:latin typeface="Constantia" panose="02030602050306030303" pitchFamily="18" charset="0"/>
              </a:rPr>
              <a:t>intentions</a:t>
            </a:r>
            <a:r>
              <a:rPr lang="sk-SK" dirty="0">
                <a:latin typeface="Constantia" panose="02030602050306030303" pitchFamily="18" charset="0"/>
              </a:rPr>
              <a:t>) pomocou </a:t>
            </a:r>
            <a:r>
              <a:rPr lang="sk-SK" dirty="0" err="1">
                <a:latin typeface="Constantia" panose="02030602050306030303" pitchFamily="18" charset="0"/>
              </a:rPr>
              <a:t>survey</a:t>
            </a:r>
            <a:r>
              <a:rPr lang="sk-SK" dirty="0">
                <a:latin typeface="Constantia" panose="02030602050306030303" pitchFamily="18" charset="0"/>
              </a:rPr>
              <a:t> experimentu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>
                <a:latin typeface="Constantia" panose="02030602050306030303" pitchFamily="18" charset="0"/>
              </a:rPr>
              <a:t>Primovanie</a:t>
            </a:r>
            <a:r>
              <a:rPr lang="sk-SK" dirty="0">
                <a:latin typeface="Constantia" panose="02030602050306030303" pitchFamily="18" charset="0"/>
              </a:rPr>
              <a:t> respondentov aby mysleli na COVID-19 =&gt;       zámeru voliť ak by boli voľby zajtra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ALE možné znížiť poukazovaním inštitúcie na bezpečnostné opatrenia</a:t>
            </a:r>
          </a:p>
        </p:txBody>
      </p:sp>
      <p:sp>
        <p:nvSpPr>
          <p:cNvPr id="6" name="Šípka nadol 5">
            <a:extLst>
              <a:ext uri="{FF2B5EF4-FFF2-40B4-BE49-F238E27FC236}">
                <a16:creationId xmlns:a16="http://schemas.microsoft.com/office/drawing/2014/main" id="{D8F938CF-D6C4-D548-95FE-AB064B9EAAD4}"/>
              </a:ext>
            </a:extLst>
          </p:cNvPr>
          <p:cNvSpPr/>
          <p:nvPr/>
        </p:nvSpPr>
        <p:spPr bwMode="auto">
          <a:xfrm>
            <a:off x="7126014" y="3941379"/>
            <a:ext cx="304800" cy="43187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370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Súčasný výskum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690664"/>
          </a:xfrm>
        </p:spPr>
        <p:txBody>
          <a:bodyPr/>
          <a:lstStyle/>
          <a:p>
            <a:pPr marL="54000" indent="0">
              <a:buNone/>
            </a:pPr>
            <a:r>
              <a:rPr lang="sk-SK" sz="2300" b="1" dirty="0" err="1">
                <a:latin typeface="Constantia" panose="02030602050306030303" pitchFamily="18" charset="0"/>
              </a:rPr>
              <a:t>Petitpas</a:t>
            </a:r>
            <a:r>
              <a:rPr lang="sk-SK" sz="2300" b="1" dirty="0">
                <a:latin typeface="Constantia" panose="02030602050306030303" pitchFamily="18" charset="0"/>
              </a:rPr>
              <a:t> et al. 2021 - </a:t>
            </a:r>
            <a:r>
              <a:rPr lang="sk-SK" sz="2300" b="1" dirty="0" err="1">
                <a:latin typeface="Constantia" panose="02030602050306030303" pitchFamily="18" charset="0"/>
              </a:rPr>
              <a:t>Does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E-Voting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matter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for</a:t>
            </a:r>
            <a:r>
              <a:rPr lang="sk-SK" sz="2300" b="1" dirty="0">
                <a:latin typeface="Constantia" panose="02030602050306030303" pitchFamily="18" charset="0"/>
              </a:rPr>
              <a:t> </a:t>
            </a:r>
            <a:r>
              <a:rPr lang="sk-SK" sz="2300" b="1" dirty="0" err="1">
                <a:latin typeface="Constantia" panose="02030602050306030303" pitchFamily="18" charset="0"/>
              </a:rPr>
              <a:t>turnout</a:t>
            </a:r>
            <a:r>
              <a:rPr lang="sk-SK" sz="2300" b="1" dirty="0">
                <a:latin typeface="Constantia" panose="02030602050306030303" pitchFamily="18" charset="0"/>
              </a:rPr>
              <a:t>, and to </a:t>
            </a:r>
            <a:r>
              <a:rPr lang="sk-SK" sz="2300" b="1" dirty="0" err="1">
                <a:latin typeface="Constantia" panose="02030602050306030303" pitchFamily="18" charset="0"/>
              </a:rPr>
              <a:t>whom</a:t>
            </a:r>
            <a:r>
              <a:rPr lang="sk-SK" sz="2300" b="1" dirty="0">
                <a:latin typeface="Constantia" panose="02030602050306030303" pitchFamily="18" charset="0"/>
              </a:rPr>
              <a:t>?</a:t>
            </a:r>
          </a:p>
          <a:p>
            <a:pPr marL="54000" indent="0">
              <a:buNone/>
            </a:pPr>
            <a:endParaRPr lang="sk-SK" sz="2300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Analýza </a:t>
            </a:r>
            <a:r>
              <a:rPr lang="sk-SK" dirty="0" err="1">
                <a:latin typeface="Constantia" panose="02030602050306030303" pitchFamily="18" charset="0"/>
              </a:rPr>
              <a:t>e</a:t>
            </a:r>
            <a:r>
              <a:rPr lang="sk-SK" dirty="0">
                <a:latin typeface="Constantia" panose="02030602050306030303" pitchFamily="18" charset="0"/>
              </a:rPr>
              <a:t>-volenia u 30 volieb v Ženeve (Švajčiarsko) medzi 2008 a 2016 (najväčšia skúsenosť s </a:t>
            </a:r>
            <a:r>
              <a:rPr lang="sk-SK" dirty="0" err="1">
                <a:latin typeface="Constantia" panose="02030602050306030303" pitchFamily="18" charset="0"/>
              </a:rPr>
              <a:t>e</a:t>
            </a:r>
            <a:r>
              <a:rPr lang="sk-SK" dirty="0">
                <a:latin typeface="Constantia" panose="02030602050306030303" pitchFamily="18" charset="0"/>
              </a:rPr>
              <a:t>-voľbou na svete) na </a:t>
            </a:r>
            <a:r>
              <a:rPr lang="sk-SK" dirty="0" err="1">
                <a:latin typeface="Constantia" panose="02030602050306030303" pitchFamily="18" charset="0"/>
              </a:rPr>
              <a:t>indi</a:t>
            </a:r>
            <a:r>
              <a:rPr lang="sk-SK" dirty="0">
                <a:latin typeface="Constantia" panose="02030602050306030303" pitchFamily="18" charset="0"/>
              </a:rPr>
              <a:t>-úrovni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Zmiešané výsledky </a:t>
            </a:r>
            <a:r>
              <a:rPr lang="sk-SK" dirty="0" err="1">
                <a:latin typeface="Constantia" panose="02030602050306030303" pitchFamily="18" charset="0"/>
              </a:rPr>
              <a:t>e</a:t>
            </a:r>
            <a:r>
              <a:rPr lang="sk-SK" dirty="0">
                <a:latin typeface="Constantia" panose="02030602050306030303" pitchFamily="18" charset="0"/>
              </a:rPr>
              <a:t>-volenia dovtedy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Ponúknutie </a:t>
            </a:r>
            <a:r>
              <a:rPr lang="sk-SK" dirty="0" err="1">
                <a:latin typeface="Constantia" panose="02030602050306030303" pitchFamily="18" charset="0"/>
              </a:rPr>
              <a:t>e</a:t>
            </a:r>
            <a:r>
              <a:rPr lang="sk-SK" dirty="0">
                <a:latin typeface="Constantia" panose="02030602050306030303" pitchFamily="18" charset="0"/>
              </a:rPr>
              <a:t>-volenia ako alternatívneho spôsobu volenia (znížené náklady) =&gt;      VÚ u </a:t>
            </a:r>
            <a:r>
              <a:rPr lang="sk-SK" dirty="0" err="1">
                <a:latin typeface="Constantia" panose="02030602050306030303" pitchFamily="18" charset="0"/>
              </a:rPr>
              <a:t>nevoličov</a:t>
            </a:r>
            <a:r>
              <a:rPr lang="sk-SK" dirty="0">
                <a:latin typeface="Constantia" panose="02030602050306030303" pitchFamily="18" charset="0"/>
              </a:rPr>
              <a:t> a občasných voličov (nehabituálnych)</a:t>
            </a:r>
          </a:p>
        </p:txBody>
      </p:sp>
      <p:sp>
        <p:nvSpPr>
          <p:cNvPr id="2" name="Šípka nahor 1">
            <a:extLst>
              <a:ext uri="{FF2B5EF4-FFF2-40B4-BE49-F238E27FC236}">
                <a16:creationId xmlns:a16="http://schemas.microsoft.com/office/drawing/2014/main" id="{2EEAC586-3C91-6C40-A1D9-6F59367DAAC5}"/>
              </a:ext>
            </a:extLst>
          </p:cNvPr>
          <p:cNvSpPr/>
          <p:nvPr/>
        </p:nvSpPr>
        <p:spPr bwMode="auto">
          <a:xfrm>
            <a:off x="2112580" y="4004440"/>
            <a:ext cx="283779" cy="248519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5497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780960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latin typeface="Garamond" panose="02020404030301010803" pitchFamily="18" charset="0"/>
              </a:rPr>
              <a:t>Výzvy do budúcna</a:t>
            </a:r>
            <a:endParaRPr lang="sk-SK" dirty="0">
              <a:solidFill>
                <a:schemeClr val="accent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1537336"/>
            <a:ext cx="8064900" cy="494266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Výskum poskytol nové </a:t>
            </a:r>
            <a:r>
              <a:rPr lang="sk-SK" dirty="0" err="1">
                <a:latin typeface="Constantia" panose="02030602050306030303" pitchFamily="18" charset="0"/>
              </a:rPr>
              <a:t>prediktory</a:t>
            </a:r>
            <a:r>
              <a:rPr lang="sk-SK" dirty="0">
                <a:latin typeface="Constantia" panose="02030602050306030303" pitchFamily="18" charset="0"/>
              </a:rPr>
              <a:t> VÚ (korupcia, počasie, etnická </a:t>
            </a:r>
            <a:r>
              <a:rPr lang="sk-SK" dirty="0" err="1">
                <a:latin typeface="Constantia" panose="02030602050306030303" pitchFamily="18" charset="0"/>
              </a:rPr>
              <a:t>frakcionalizácia</a:t>
            </a:r>
            <a:r>
              <a:rPr lang="sk-SK" dirty="0">
                <a:latin typeface="Constantia" panose="02030602050306030303" pitchFamily="18" charset="0"/>
              </a:rPr>
              <a:t>...) a lepšie techniky modelovania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sk-SK" dirty="0">
                <a:latin typeface="Constantia" panose="02030602050306030303" pitchFamily="18" charset="0"/>
              </a:rPr>
              <a:t>Nutné brať výskum </a:t>
            </a:r>
            <a:r>
              <a:rPr lang="sk-SK" dirty="0" err="1">
                <a:latin typeface="Constantia" panose="02030602050306030303" pitchFamily="18" charset="0"/>
              </a:rPr>
              <a:t>kontextuálne</a:t>
            </a:r>
            <a:r>
              <a:rPr lang="sk-SK" dirty="0">
                <a:latin typeface="Constantia" panose="02030602050306030303" pitchFamily="18" charset="0"/>
              </a:rPr>
              <a:t> (v rámci regiónov, krajín) a brať tieto kontexty do úvahy</a:t>
            </a:r>
          </a:p>
          <a:p>
            <a:pPr marL="511200" indent="-457200">
              <a:buAutoNum type="arabicParenR"/>
            </a:pPr>
            <a:endParaRPr lang="sk-SK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sk-SK" dirty="0">
                <a:latin typeface="Constantia" panose="02030602050306030303" pitchFamily="18" charset="0"/>
              </a:rPr>
              <a:t>Nutná lepšia komparácia rôznych úrovní analýzy (lokálna – regionálna – národná) aj medzi krajinami</a:t>
            </a:r>
          </a:p>
          <a:p>
            <a:pPr marL="511200" indent="-457200">
              <a:buAutoNum type="arabicParenR"/>
            </a:pPr>
            <a:endParaRPr lang="sk-SK" dirty="0">
              <a:latin typeface="Constantia" panose="02030602050306030303" pitchFamily="18" charset="0"/>
            </a:endParaRPr>
          </a:p>
          <a:p>
            <a:pPr marL="511200" indent="-457200">
              <a:buAutoNum type="arabicParenR"/>
            </a:pPr>
            <a:r>
              <a:rPr lang="sk-SK" dirty="0">
                <a:latin typeface="Constantia" panose="02030602050306030303" pitchFamily="18" charset="0"/>
              </a:rPr>
              <a:t>Snaha o lepšie „uchopenie“ a meranie premenných (najmä závislej premennej TURNOUT) – TURNOUT ako: </a:t>
            </a:r>
          </a:p>
          <a:p>
            <a:pPr marL="511200" indent="-457200">
              <a:buAutoNum type="alphaLcParenR"/>
            </a:pPr>
            <a:r>
              <a:rPr lang="sk-SK" dirty="0">
                <a:latin typeface="Constantia" panose="02030602050306030303" pitchFamily="18" charset="0"/>
              </a:rPr>
              <a:t>% registrovaných voličov</a:t>
            </a:r>
          </a:p>
          <a:p>
            <a:pPr marL="511200" indent="-457200">
              <a:buAutoNum type="alphaLcParenR"/>
            </a:pPr>
            <a:r>
              <a:rPr lang="sk-SK" dirty="0">
                <a:latin typeface="Constantia" panose="02030602050306030303" pitchFamily="18" charset="0"/>
              </a:rPr>
              <a:t>% voličov oprávnených voliť (na základe veku) 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-&gt; nie nutne náš problém</a:t>
            </a:r>
          </a:p>
        </p:txBody>
      </p:sp>
    </p:spTree>
    <p:extLst>
      <p:ext uri="{BB962C8B-B14F-4D97-AF65-F5344CB8AC3E}">
        <p14:creationId xmlns:p14="http://schemas.microsoft.com/office/powerpoint/2010/main" val="2079318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pic>
        <p:nvPicPr>
          <p:cNvPr id="2054" name="Picture 6" descr="Not sure if  higher voter turnout this election Or all my friends are just getting older - Not sure if  higher voter turnout this election Or all my friends are just getting older  Futurama Fry">
            <a:extLst>
              <a:ext uri="{FF2B5EF4-FFF2-40B4-BE49-F238E27FC236}">
                <a16:creationId xmlns:a16="http://schemas.microsoft.com/office/drawing/2014/main" id="{4DB51505-08DA-E34B-838C-AB7A8DC0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52450"/>
            <a:ext cx="76708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3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12" y="162978"/>
            <a:ext cx="8064900" cy="451576"/>
          </a:xfrm>
        </p:spPr>
        <p:txBody>
          <a:bodyPr/>
          <a:lstStyle/>
          <a:p>
            <a:r>
              <a:rPr lang="sk-SK" sz="1800" dirty="0">
                <a:solidFill>
                  <a:schemeClr val="tx1"/>
                </a:solidFill>
                <a:latin typeface="Garamond" panose="02020404030301010803" pitchFamily="18" charset="0"/>
              </a:rPr>
              <a:t>Literatúra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614554"/>
            <a:ext cx="8064900" cy="6105142"/>
          </a:xfrm>
        </p:spPr>
        <p:txBody>
          <a:bodyPr/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Aldrich</a:t>
            </a:r>
            <a:r>
              <a:rPr lang="sk-SK" sz="1200" dirty="0">
                <a:latin typeface="Garamond" panose="02020404030301010803" pitchFamily="18" charset="0"/>
              </a:rPr>
              <a:t>, J. H. (1993). </a:t>
            </a:r>
            <a:r>
              <a:rPr lang="sk-SK" sz="1200" dirty="0" err="1">
                <a:latin typeface="Garamond" panose="02020404030301010803" pitchFamily="18" charset="0"/>
              </a:rPr>
              <a:t>Rational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choice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, 246-278.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 (2006). </a:t>
            </a:r>
            <a:r>
              <a:rPr lang="sk-SK" sz="1200" dirty="0" err="1">
                <a:latin typeface="Garamond" panose="02020404030301010803" pitchFamily="18" charset="0"/>
              </a:rPr>
              <a:t>What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affects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?. Annu. Rev. Polit. </a:t>
            </a:r>
            <a:r>
              <a:rPr lang="sk-SK" sz="1200" dirty="0" err="1">
                <a:latin typeface="Garamond" panose="02020404030301010803" pitchFamily="18" charset="0"/>
              </a:rPr>
              <a:t>Sci</a:t>
            </a:r>
            <a:r>
              <a:rPr lang="sk-SK" sz="1200" dirty="0">
                <a:latin typeface="Garamond" panose="02020404030301010803" pitchFamily="18" charset="0"/>
              </a:rPr>
              <a:t>., 9, 111-125.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Blais</a:t>
            </a:r>
            <a:r>
              <a:rPr lang="sk-SK" sz="1200" dirty="0">
                <a:latin typeface="Garamond" panose="02020404030301010803" pitchFamily="18" charset="0"/>
              </a:rPr>
              <a:t>, A., </a:t>
            </a:r>
            <a:r>
              <a:rPr lang="sk-SK" sz="1200" dirty="0" err="1">
                <a:latin typeface="Garamond" panose="02020404030301010803" pitchFamily="18" charset="0"/>
              </a:rPr>
              <a:t>Young</a:t>
            </a:r>
            <a:r>
              <a:rPr lang="sk-SK" sz="1200" dirty="0">
                <a:latin typeface="Garamond" panose="02020404030301010803" pitchFamily="18" charset="0"/>
              </a:rPr>
              <a:t>, R., &amp; </a:t>
            </a:r>
            <a:r>
              <a:rPr lang="sk-SK" sz="1200" dirty="0" err="1">
                <a:latin typeface="Garamond" panose="02020404030301010803" pitchFamily="18" charset="0"/>
              </a:rPr>
              <a:t>Lapp</a:t>
            </a:r>
            <a:r>
              <a:rPr lang="sk-SK" sz="1200" dirty="0">
                <a:latin typeface="Garamond" panose="02020404030301010803" pitchFamily="18" charset="0"/>
              </a:rPr>
              <a:t>, M. (2000).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calculus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empirical</a:t>
            </a:r>
            <a:r>
              <a:rPr lang="sk-SK" sz="1200" dirty="0">
                <a:latin typeface="Garamond" panose="02020404030301010803" pitchFamily="18" charset="0"/>
              </a:rPr>
              <a:t> test. </a:t>
            </a:r>
            <a:r>
              <a:rPr lang="sk-SK" sz="1200" dirty="0" err="1">
                <a:latin typeface="Garamond" panose="02020404030301010803" pitchFamily="18" charset="0"/>
              </a:rPr>
              <a:t>European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, 37(2), 181-201.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Burns</a:t>
            </a:r>
            <a:r>
              <a:rPr lang="sk-SK" sz="1200" dirty="0">
                <a:latin typeface="Garamond" panose="02020404030301010803" pitchFamily="18" charset="0"/>
              </a:rPr>
              <a:t>, N., </a:t>
            </a:r>
            <a:r>
              <a:rPr lang="sk-SK" sz="1200" dirty="0" err="1">
                <a:latin typeface="Garamond" panose="02020404030301010803" pitchFamily="18" charset="0"/>
              </a:rPr>
              <a:t>Schlozman</a:t>
            </a:r>
            <a:r>
              <a:rPr lang="sk-SK" sz="1200" dirty="0">
                <a:latin typeface="Garamond" panose="02020404030301010803" pitchFamily="18" charset="0"/>
              </a:rPr>
              <a:t>, K. L., &amp; </a:t>
            </a:r>
            <a:r>
              <a:rPr lang="sk-SK" sz="1200" dirty="0" err="1">
                <a:latin typeface="Garamond" panose="02020404030301010803" pitchFamily="18" charset="0"/>
              </a:rPr>
              <a:t>Verba</a:t>
            </a:r>
            <a:r>
              <a:rPr lang="sk-SK" sz="1200" dirty="0">
                <a:latin typeface="Garamond" panose="02020404030301010803" pitchFamily="18" charset="0"/>
              </a:rPr>
              <a:t>, S. (2021).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private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roots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action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Harvard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University</a:t>
            </a:r>
            <a:r>
              <a:rPr lang="sk-SK" sz="12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Cancela</a:t>
            </a:r>
            <a:r>
              <a:rPr lang="sk-SK" sz="1200" dirty="0">
                <a:latin typeface="Garamond" panose="02020404030301010803" pitchFamily="18" charset="0"/>
              </a:rPr>
              <a:t>, J., &amp; </a:t>
            </a:r>
            <a:r>
              <a:rPr lang="sk-SK" sz="1200" dirty="0" err="1">
                <a:latin typeface="Garamond" panose="02020404030301010803" pitchFamily="18" charset="0"/>
              </a:rPr>
              <a:t>Geys</a:t>
            </a:r>
            <a:r>
              <a:rPr lang="sk-SK" sz="1200" dirty="0">
                <a:latin typeface="Garamond" panose="02020404030301010803" pitchFamily="18" charset="0"/>
              </a:rPr>
              <a:t>, B. (2016).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A 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national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subnational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42, 264-275.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Downs</a:t>
            </a:r>
            <a:r>
              <a:rPr lang="sk-SK" sz="1200" dirty="0">
                <a:latin typeface="Garamond" panose="02020404030301010803" pitchFamily="18" charset="0"/>
              </a:rPr>
              <a:t>, A. (1957). </a:t>
            </a:r>
            <a:r>
              <a:rPr lang="sk-SK" sz="1200" dirty="0" err="1">
                <a:latin typeface="Garamond" panose="02020404030301010803" pitchFamily="18" charset="0"/>
              </a:rPr>
              <a:t>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economic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theory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democracy</a:t>
            </a:r>
            <a:r>
              <a:rPr lang="sk-SK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Fisher</a:t>
            </a:r>
            <a:r>
              <a:rPr lang="sk-SK" sz="1200" dirty="0">
                <a:latin typeface="Garamond" panose="02020404030301010803" pitchFamily="18" charset="0"/>
              </a:rPr>
              <a:t>, J., </a:t>
            </a:r>
            <a:r>
              <a:rPr lang="sk-SK" sz="1200" dirty="0" err="1">
                <a:latin typeface="Garamond" panose="02020404030301010803" pitchFamily="18" charset="0"/>
              </a:rPr>
              <a:t>Fieldhouse</a:t>
            </a:r>
            <a:r>
              <a:rPr lang="sk-SK" sz="1200" dirty="0">
                <a:latin typeface="Garamond" panose="02020404030301010803" pitchFamily="18" charset="0"/>
              </a:rPr>
              <a:t>, E., </a:t>
            </a:r>
            <a:r>
              <a:rPr lang="sk-SK" sz="1200" dirty="0" err="1">
                <a:latin typeface="Garamond" panose="02020404030301010803" pitchFamily="18" charset="0"/>
              </a:rPr>
              <a:t>Franklin</a:t>
            </a:r>
            <a:r>
              <a:rPr lang="sk-SK" sz="1200" dirty="0">
                <a:latin typeface="Garamond" panose="02020404030301010803" pitchFamily="18" charset="0"/>
              </a:rPr>
              <a:t>, M. N., </a:t>
            </a:r>
            <a:r>
              <a:rPr lang="sk-SK" sz="1200" dirty="0" err="1">
                <a:latin typeface="Garamond" panose="02020404030301010803" pitchFamily="18" charset="0"/>
              </a:rPr>
              <a:t>Gibson</a:t>
            </a:r>
            <a:r>
              <a:rPr lang="sk-SK" sz="1200" dirty="0">
                <a:latin typeface="Garamond" panose="02020404030301010803" pitchFamily="18" charset="0"/>
              </a:rPr>
              <a:t>, R., </a:t>
            </a:r>
            <a:r>
              <a:rPr lang="sk-SK" sz="1200" dirty="0" err="1">
                <a:latin typeface="Garamond" panose="02020404030301010803" pitchFamily="18" charset="0"/>
              </a:rPr>
              <a:t>Cantijoch</a:t>
            </a:r>
            <a:r>
              <a:rPr lang="sk-SK" sz="1200" dirty="0">
                <a:latin typeface="Garamond" panose="02020404030301010803" pitchFamily="18" charset="0"/>
              </a:rPr>
              <a:t>, M., &amp; </a:t>
            </a:r>
            <a:r>
              <a:rPr lang="sk-SK" sz="1200" dirty="0" err="1">
                <a:latin typeface="Garamond" panose="02020404030301010803" pitchFamily="18" charset="0"/>
              </a:rPr>
              <a:t>Wlezien</a:t>
            </a:r>
            <a:r>
              <a:rPr lang="sk-SK" sz="1200" dirty="0">
                <a:latin typeface="Garamond" panose="02020404030301010803" pitchFamily="18" charset="0"/>
              </a:rPr>
              <a:t>, C. (</a:t>
            </a:r>
            <a:r>
              <a:rPr lang="sk-SK" sz="1200" dirty="0" err="1">
                <a:latin typeface="Garamond" panose="02020404030301010803" pitchFamily="18" charset="0"/>
              </a:rPr>
              <a:t>Eds</a:t>
            </a:r>
            <a:r>
              <a:rPr lang="sk-SK" sz="1200" dirty="0">
                <a:latin typeface="Garamond" panose="02020404030301010803" pitchFamily="18" charset="0"/>
              </a:rPr>
              <a:t>.). (2018).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Routledge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handbook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behavior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(</a:t>
            </a:r>
            <a:r>
              <a:rPr lang="sk-SK" sz="1200" dirty="0" err="1">
                <a:latin typeface="Garamond" panose="02020404030301010803" pitchFamily="18" charset="0"/>
              </a:rPr>
              <a:t>pp</a:t>
            </a:r>
            <a:r>
              <a:rPr lang="sk-SK" sz="1200" dirty="0">
                <a:latin typeface="Garamond" panose="02020404030301010803" pitchFamily="18" charset="0"/>
              </a:rPr>
              <a:t>. 280-292). </a:t>
            </a:r>
            <a:r>
              <a:rPr lang="sk-SK" sz="1200" dirty="0" err="1">
                <a:latin typeface="Garamond" panose="02020404030301010803" pitchFamily="18" charset="0"/>
              </a:rPr>
              <a:t>London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Routledge</a:t>
            </a:r>
            <a:r>
              <a:rPr lang="sk-SK" sz="1200" dirty="0">
                <a:latin typeface="Garamond" panose="02020404030301010803" pitchFamily="18" charset="0"/>
              </a:rPr>
              <a:t>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Geys</a:t>
            </a:r>
            <a:r>
              <a:rPr lang="sk-SK" sz="1200" dirty="0">
                <a:latin typeface="Garamond" panose="02020404030301010803" pitchFamily="18" charset="0"/>
              </a:rPr>
              <a:t>, B. (2006). </a:t>
            </a:r>
            <a:r>
              <a:rPr lang="sk-SK" sz="1200" dirty="0" err="1">
                <a:latin typeface="Garamond" panose="02020404030301010803" pitchFamily="18" charset="0"/>
              </a:rPr>
              <a:t>Explaining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A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aggregate</a:t>
            </a:r>
            <a:r>
              <a:rPr lang="sk-SK" sz="1200" dirty="0">
                <a:latin typeface="Garamond" panose="02020404030301010803" pitchFamily="18" charset="0"/>
              </a:rPr>
              <a:t>-level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25(4), 637-663.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Gomez</a:t>
            </a:r>
            <a:r>
              <a:rPr lang="sk-SK" sz="1200" dirty="0">
                <a:latin typeface="Garamond" panose="02020404030301010803" pitchFamily="18" charset="0"/>
              </a:rPr>
              <a:t>, B. T., </a:t>
            </a:r>
            <a:r>
              <a:rPr lang="sk-SK" sz="1200" dirty="0" err="1">
                <a:latin typeface="Garamond" panose="02020404030301010803" pitchFamily="18" charset="0"/>
              </a:rPr>
              <a:t>Hansford</a:t>
            </a:r>
            <a:r>
              <a:rPr lang="sk-SK" sz="1200" dirty="0">
                <a:latin typeface="Garamond" panose="02020404030301010803" pitchFamily="18" charset="0"/>
              </a:rPr>
              <a:t>, T. G., &amp; </a:t>
            </a:r>
            <a:r>
              <a:rPr lang="sk-SK" sz="1200" dirty="0" err="1">
                <a:latin typeface="Garamond" panose="02020404030301010803" pitchFamily="18" charset="0"/>
              </a:rPr>
              <a:t>Krause</a:t>
            </a:r>
            <a:r>
              <a:rPr lang="sk-SK" sz="1200" dirty="0">
                <a:latin typeface="Garamond" panose="02020404030301010803" pitchFamily="18" charset="0"/>
              </a:rPr>
              <a:t>, G. A. (2007).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Republicans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should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pray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for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rain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, and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 in US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Politics</a:t>
            </a:r>
            <a:r>
              <a:rPr lang="sk-SK" sz="1200" dirty="0">
                <a:latin typeface="Garamond" panose="02020404030301010803" pitchFamily="18" charset="0"/>
              </a:rPr>
              <a:t>, 69(3), 649-663.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Green</a:t>
            </a:r>
            <a:r>
              <a:rPr lang="sk-SK" sz="1200" dirty="0">
                <a:latin typeface="Garamond" panose="02020404030301010803" pitchFamily="18" charset="0"/>
              </a:rPr>
              <a:t>, D. P., </a:t>
            </a:r>
            <a:r>
              <a:rPr lang="sk-SK" sz="1200" dirty="0" err="1">
                <a:latin typeface="Garamond" panose="02020404030301010803" pitchFamily="18" charset="0"/>
              </a:rPr>
              <a:t>McGrath</a:t>
            </a:r>
            <a:r>
              <a:rPr lang="sk-SK" sz="1200" dirty="0">
                <a:latin typeface="Garamond" panose="02020404030301010803" pitchFamily="18" charset="0"/>
              </a:rPr>
              <a:t>, M. C., &amp; </a:t>
            </a:r>
            <a:r>
              <a:rPr lang="sk-SK" sz="1200" dirty="0" err="1">
                <a:latin typeface="Garamond" panose="02020404030301010803" pitchFamily="18" charset="0"/>
              </a:rPr>
              <a:t>Aronow</a:t>
            </a:r>
            <a:r>
              <a:rPr lang="sk-SK" sz="1200" dirty="0">
                <a:latin typeface="Garamond" panose="02020404030301010803" pitchFamily="18" charset="0"/>
              </a:rPr>
              <a:t>, P. M. (2013). </a:t>
            </a:r>
            <a:r>
              <a:rPr lang="sk-SK" sz="1200" dirty="0" err="1">
                <a:latin typeface="Garamond" panose="02020404030301010803" pitchFamily="18" charset="0"/>
              </a:rPr>
              <a:t>Field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experiments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study of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Elections</a:t>
            </a:r>
            <a:r>
              <a:rPr lang="sk-SK" sz="1200" dirty="0">
                <a:latin typeface="Garamond" panose="02020404030301010803" pitchFamily="18" charset="0"/>
              </a:rPr>
              <a:t>, </a:t>
            </a:r>
            <a:r>
              <a:rPr lang="sk-SK" sz="1200" dirty="0" err="1">
                <a:latin typeface="Garamond" panose="02020404030301010803" pitchFamily="18" charset="0"/>
              </a:rPr>
              <a:t>Public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Opinion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Parties</a:t>
            </a:r>
            <a:r>
              <a:rPr lang="sk-SK" sz="1200" dirty="0">
                <a:latin typeface="Garamond" panose="02020404030301010803" pitchFamily="18" charset="0"/>
              </a:rPr>
              <a:t>, 23(1), 27-48.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Lijphart</a:t>
            </a:r>
            <a:r>
              <a:rPr lang="sk-SK" sz="1200" dirty="0">
                <a:latin typeface="Garamond" panose="02020404030301010803" pitchFamily="18" charset="0"/>
              </a:rPr>
              <a:t>, A. (1997). </a:t>
            </a:r>
            <a:r>
              <a:rPr lang="sk-SK" sz="1200" dirty="0" err="1">
                <a:latin typeface="Garamond" panose="02020404030301010803" pitchFamily="18" charset="0"/>
              </a:rPr>
              <a:t>Unequal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participation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Democracy's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unresolved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dilemma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presidential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address</a:t>
            </a:r>
            <a:r>
              <a:rPr lang="sk-SK" sz="1200" dirty="0">
                <a:latin typeface="Garamond" panose="02020404030301010803" pitchFamily="18" charset="0"/>
              </a:rPr>
              <a:t>,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Association, 1996.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91(1), 1-14.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Merkley</a:t>
            </a:r>
            <a:r>
              <a:rPr lang="sk-SK" sz="1200" dirty="0">
                <a:latin typeface="Garamond" panose="02020404030301010803" pitchFamily="18" charset="0"/>
              </a:rPr>
              <a:t>, E., </a:t>
            </a:r>
            <a:r>
              <a:rPr lang="sk-SK" sz="1200" dirty="0" err="1">
                <a:latin typeface="Garamond" panose="02020404030301010803" pitchFamily="18" charset="0"/>
              </a:rPr>
              <a:t>Bergeron</a:t>
            </a:r>
            <a:r>
              <a:rPr lang="sk-SK" sz="1200" dirty="0">
                <a:latin typeface="Garamond" panose="02020404030301010803" pitchFamily="18" charset="0"/>
              </a:rPr>
              <a:t>, T., </a:t>
            </a:r>
            <a:r>
              <a:rPr lang="sk-SK" sz="1200" dirty="0" err="1">
                <a:latin typeface="Garamond" panose="02020404030301010803" pitchFamily="18" charset="0"/>
              </a:rPr>
              <a:t>Loewen</a:t>
            </a:r>
            <a:r>
              <a:rPr lang="sk-SK" sz="1200" dirty="0">
                <a:latin typeface="Garamond" panose="02020404030301010803" pitchFamily="18" charset="0"/>
              </a:rPr>
              <a:t>, P. J., </a:t>
            </a:r>
            <a:r>
              <a:rPr lang="sk-SK" sz="1200" dirty="0" err="1">
                <a:latin typeface="Garamond" panose="02020404030301010803" pitchFamily="18" charset="0"/>
              </a:rPr>
              <a:t>Elias</a:t>
            </a:r>
            <a:r>
              <a:rPr lang="sk-SK" sz="1200" dirty="0">
                <a:latin typeface="Garamond" panose="02020404030301010803" pitchFamily="18" charset="0"/>
              </a:rPr>
              <a:t>, A., &amp; </a:t>
            </a:r>
            <a:r>
              <a:rPr lang="sk-SK" sz="1200" dirty="0" err="1">
                <a:latin typeface="Garamond" panose="02020404030301010803" pitchFamily="18" charset="0"/>
              </a:rPr>
              <a:t>Lapp</a:t>
            </a:r>
            <a:r>
              <a:rPr lang="sk-SK" sz="1200" dirty="0">
                <a:latin typeface="Garamond" panose="02020404030301010803" pitchFamily="18" charset="0"/>
              </a:rPr>
              <a:t>, M. (2022). </a:t>
            </a:r>
            <a:r>
              <a:rPr lang="sk-SK" sz="1200" dirty="0" err="1">
                <a:latin typeface="Garamond" panose="02020404030301010803" pitchFamily="18" charset="0"/>
              </a:rPr>
              <a:t>Communicating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safety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precautions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help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maintain</a:t>
            </a:r>
            <a:r>
              <a:rPr lang="sk-SK" sz="1200" dirty="0">
                <a:latin typeface="Garamond" panose="02020404030301010803" pitchFamily="18" charset="0"/>
              </a:rPr>
              <a:t> in-person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during</a:t>
            </a:r>
            <a:r>
              <a:rPr lang="sk-SK" sz="1200" dirty="0">
                <a:latin typeface="Garamond" panose="02020404030301010803" pitchFamily="18" charset="0"/>
              </a:rPr>
              <a:t> a </a:t>
            </a:r>
            <a:r>
              <a:rPr lang="sk-SK" sz="1200" dirty="0" err="1">
                <a:latin typeface="Garamond" panose="02020404030301010803" pitchFamily="18" charset="0"/>
              </a:rPr>
              <a:t>pandemic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75, 102421.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Petitpas</a:t>
            </a:r>
            <a:r>
              <a:rPr lang="sk-SK" sz="1200" dirty="0">
                <a:latin typeface="Garamond" panose="02020404030301010803" pitchFamily="18" charset="0"/>
              </a:rPr>
              <a:t>, A., </a:t>
            </a:r>
            <a:r>
              <a:rPr lang="sk-SK" sz="1200" dirty="0" err="1">
                <a:latin typeface="Garamond" panose="02020404030301010803" pitchFamily="18" charset="0"/>
              </a:rPr>
              <a:t>Jaquet</a:t>
            </a:r>
            <a:r>
              <a:rPr lang="sk-SK" sz="1200" dirty="0">
                <a:latin typeface="Garamond" panose="02020404030301010803" pitchFamily="18" charset="0"/>
              </a:rPr>
              <a:t>, J. M., &amp; </a:t>
            </a:r>
            <a:r>
              <a:rPr lang="sk-SK" sz="1200" dirty="0" err="1">
                <a:latin typeface="Garamond" panose="02020404030301010803" pitchFamily="18" charset="0"/>
              </a:rPr>
              <a:t>Sciarini</a:t>
            </a:r>
            <a:r>
              <a:rPr lang="sk-SK" sz="1200" dirty="0">
                <a:latin typeface="Garamond" panose="02020404030301010803" pitchFamily="18" charset="0"/>
              </a:rPr>
              <a:t>, P. (2021). </a:t>
            </a:r>
            <a:r>
              <a:rPr lang="sk-SK" sz="1200" dirty="0" err="1">
                <a:latin typeface="Garamond" panose="02020404030301010803" pitchFamily="18" charset="0"/>
              </a:rPr>
              <a:t>Does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E-Voting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matter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for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, and to </a:t>
            </a:r>
            <a:r>
              <a:rPr lang="sk-SK" sz="1200" dirty="0" err="1">
                <a:latin typeface="Garamond" panose="02020404030301010803" pitchFamily="18" charset="0"/>
              </a:rPr>
              <a:t>whom</a:t>
            </a:r>
            <a:r>
              <a:rPr lang="sk-SK" sz="1200" dirty="0">
                <a:latin typeface="Garamond" panose="02020404030301010803" pitchFamily="18" charset="0"/>
              </a:rPr>
              <a:t>?.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71, 102245.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Powell</a:t>
            </a:r>
            <a:r>
              <a:rPr lang="sk-SK" sz="1200" dirty="0">
                <a:latin typeface="Garamond" panose="02020404030301010803" pitchFamily="18" charset="0"/>
              </a:rPr>
              <a:t>, G. B. (1982). </a:t>
            </a:r>
            <a:r>
              <a:rPr lang="sk-SK" sz="1200" dirty="0" err="1">
                <a:latin typeface="Garamond" panose="02020404030301010803" pitchFamily="18" charset="0"/>
              </a:rPr>
              <a:t>Contemporary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democracies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Harvard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University</a:t>
            </a:r>
            <a:r>
              <a:rPr lang="sk-SK" sz="1200" dirty="0">
                <a:latin typeface="Garamond" panose="02020404030301010803" pitchFamily="18" charset="0"/>
              </a:rPr>
              <a:t> Press.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Riker</a:t>
            </a:r>
            <a:r>
              <a:rPr lang="sk-SK" sz="1200" dirty="0">
                <a:latin typeface="Garamond" panose="02020404030301010803" pitchFamily="18" charset="0"/>
              </a:rPr>
              <a:t>, W. H., &amp; </a:t>
            </a:r>
            <a:r>
              <a:rPr lang="sk-SK" sz="1200" dirty="0" err="1">
                <a:latin typeface="Garamond" panose="02020404030301010803" pitchFamily="18" charset="0"/>
              </a:rPr>
              <a:t>Ordeshook</a:t>
            </a:r>
            <a:r>
              <a:rPr lang="sk-SK" sz="1200" dirty="0">
                <a:latin typeface="Garamond" panose="02020404030301010803" pitchFamily="18" charset="0"/>
              </a:rPr>
              <a:t>, P. C. (1968). A </a:t>
            </a:r>
            <a:r>
              <a:rPr lang="sk-SK" sz="1200" dirty="0" err="1">
                <a:latin typeface="Garamond" panose="02020404030301010803" pitchFamily="18" charset="0"/>
              </a:rPr>
              <a:t>Theory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Calculus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Voting</a:t>
            </a:r>
            <a:r>
              <a:rPr lang="sk-SK" sz="1200" dirty="0">
                <a:latin typeface="Garamond" panose="02020404030301010803" pitchFamily="18" charset="0"/>
              </a:rPr>
              <a:t>. American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science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, 62(1), 25-42.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Rosema</a:t>
            </a:r>
            <a:r>
              <a:rPr lang="sk-SK" sz="1200" dirty="0">
                <a:latin typeface="Garamond" panose="02020404030301010803" pitchFamily="18" charset="0"/>
              </a:rPr>
              <a:t>, M. (2007). </a:t>
            </a:r>
            <a:r>
              <a:rPr lang="sk-SK" sz="1200" dirty="0" err="1">
                <a:latin typeface="Garamond" panose="02020404030301010803" pitchFamily="18" charset="0"/>
              </a:rPr>
              <a:t>Low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: </a:t>
            </a:r>
            <a:r>
              <a:rPr lang="sk-SK" sz="1200" dirty="0" err="1">
                <a:latin typeface="Garamond" panose="02020404030301010803" pitchFamily="18" charset="0"/>
              </a:rPr>
              <a:t>Threat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democracy</a:t>
            </a:r>
            <a:r>
              <a:rPr lang="sk-SK" sz="1200" dirty="0">
                <a:latin typeface="Garamond" panose="02020404030301010803" pitchFamily="18" charset="0"/>
              </a:rPr>
              <a:t> or </a:t>
            </a:r>
            <a:r>
              <a:rPr lang="sk-SK" sz="1200" dirty="0" err="1">
                <a:latin typeface="Garamond" panose="02020404030301010803" pitchFamily="18" charset="0"/>
              </a:rPr>
              <a:t>blessing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disguise</a:t>
            </a:r>
            <a:r>
              <a:rPr lang="sk-SK" sz="1200" dirty="0">
                <a:latin typeface="Garamond" panose="02020404030301010803" pitchFamily="18" charset="0"/>
              </a:rPr>
              <a:t>? </a:t>
            </a:r>
            <a:r>
              <a:rPr lang="sk-SK" sz="1200" dirty="0" err="1">
                <a:latin typeface="Garamond" panose="02020404030301010803" pitchFamily="18" charset="0"/>
              </a:rPr>
              <a:t>Consequences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citizens</a:t>
            </a:r>
            <a:r>
              <a:rPr lang="sk-SK" sz="1200" dirty="0">
                <a:latin typeface="Garamond" panose="02020404030301010803" pitchFamily="18" charset="0"/>
              </a:rPr>
              <a:t>' </a:t>
            </a:r>
            <a:r>
              <a:rPr lang="sk-SK" sz="1200" dirty="0" err="1">
                <a:latin typeface="Garamond" panose="02020404030301010803" pitchFamily="18" charset="0"/>
              </a:rPr>
              <a:t>varying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tendencies</a:t>
            </a:r>
            <a:r>
              <a:rPr lang="sk-SK" sz="1200" dirty="0">
                <a:latin typeface="Garamond" panose="02020404030301010803" pitchFamily="18" charset="0"/>
              </a:rPr>
              <a:t> to </a:t>
            </a:r>
            <a:r>
              <a:rPr lang="sk-SK" sz="1200" dirty="0" err="1">
                <a:latin typeface="Garamond" panose="02020404030301010803" pitchFamily="18" charset="0"/>
              </a:rPr>
              <a:t>vote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26(3), 612-623.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Smets</a:t>
            </a:r>
            <a:r>
              <a:rPr lang="sk-SK" sz="1200" dirty="0">
                <a:latin typeface="Garamond" panose="02020404030301010803" pitchFamily="18" charset="0"/>
              </a:rPr>
              <a:t>, K., &amp; Van Ham, C. (2013).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embarrassment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riches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individual</a:t>
            </a:r>
            <a:r>
              <a:rPr lang="sk-SK" sz="1200" dirty="0">
                <a:latin typeface="Garamond" panose="02020404030301010803" pitchFamily="18" charset="0"/>
              </a:rPr>
              <a:t>-level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 on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Electoral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studies</a:t>
            </a:r>
            <a:r>
              <a:rPr lang="sk-SK" sz="1200" dirty="0">
                <a:latin typeface="Garamond" panose="02020404030301010803" pitchFamily="18" charset="0"/>
              </a:rPr>
              <a:t>, 32(2), 344-359.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Stockemer</a:t>
            </a:r>
            <a:r>
              <a:rPr lang="sk-SK" sz="1200" dirty="0">
                <a:latin typeface="Garamond" panose="02020404030301010803" pitchFamily="18" charset="0"/>
              </a:rPr>
              <a:t>, D. (2017). </a:t>
            </a:r>
            <a:r>
              <a:rPr lang="sk-SK" sz="1200" dirty="0" err="1">
                <a:latin typeface="Garamond" panose="02020404030301010803" pitchFamily="18" charset="0"/>
              </a:rPr>
              <a:t>What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affects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? A </a:t>
            </a:r>
            <a:r>
              <a:rPr lang="sk-SK" sz="1200" dirty="0" err="1">
                <a:latin typeface="Garamond" panose="02020404030301010803" pitchFamily="18" charset="0"/>
              </a:rPr>
              <a:t>review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article</a:t>
            </a:r>
            <a:r>
              <a:rPr lang="sk-SK" sz="1200" dirty="0">
                <a:latin typeface="Garamond" panose="02020404030301010803" pitchFamily="18" charset="0"/>
              </a:rPr>
              <a:t>/</a:t>
            </a:r>
            <a:r>
              <a:rPr lang="sk-SK" sz="1200" dirty="0" err="1">
                <a:latin typeface="Garamond" panose="02020404030301010803" pitchFamily="18" charset="0"/>
              </a:rPr>
              <a:t>meta-analysis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aggregate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research</a:t>
            </a:r>
            <a:r>
              <a:rPr lang="sk-SK" sz="1200" dirty="0">
                <a:latin typeface="Garamond" panose="02020404030301010803" pitchFamily="18" charset="0"/>
              </a:rPr>
              <a:t>. </a:t>
            </a:r>
            <a:r>
              <a:rPr lang="sk-SK" sz="1200" dirty="0" err="1">
                <a:latin typeface="Garamond" panose="02020404030301010803" pitchFamily="18" charset="0"/>
              </a:rPr>
              <a:t>Government</a:t>
            </a:r>
            <a:r>
              <a:rPr lang="sk-SK" sz="1200" dirty="0">
                <a:latin typeface="Garamond" panose="02020404030301010803" pitchFamily="18" charset="0"/>
              </a:rPr>
              <a:t> and </a:t>
            </a:r>
            <a:r>
              <a:rPr lang="sk-SK" sz="1200" dirty="0" err="1">
                <a:latin typeface="Garamond" panose="02020404030301010803" pitchFamily="18" charset="0"/>
              </a:rPr>
              <a:t>Opposition</a:t>
            </a:r>
            <a:r>
              <a:rPr lang="sk-SK" sz="1200" dirty="0">
                <a:latin typeface="Garamond" panose="02020404030301010803" pitchFamily="18" charset="0"/>
              </a:rPr>
              <a:t>, 52(4), 698-722.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 err="1">
                <a:latin typeface="Garamond" panose="02020404030301010803" pitchFamily="18" charset="0"/>
              </a:rPr>
              <a:t>Stockemer</a:t>
            </a:r>
            <a:r>
              <a:rPr lang="sk-SK" sz="1200" dirty="0">
                <a:latin typeface="Garamond" panose="02020404030301010803" pitchFamily="18" charset="0"/>
              </a:rPr>
              <a:t>, D., &amp; </a:t>
            </a:r>
            <a:r>
              <a:rPr lang="sk-SK" sz="1200" dirty="0" err="1">
                <a:latin typeface="Garamond" panose="02020404030301010803" pitchFamily="18" charset="0"/>
              </a:rPr>
              <a:t>Wigginton</a:t>
            </a:r>
            <a:r>
              <a:rPr lang="sk-SK" sz="1200" dirty="0">
                <a:latin typeface="Garamond" panose="02020404030301010803" pitchFamily="18" charset="0"/>
              </a:rPr>
              <a:t>, M. (2018). Fair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voters</a:t>
            </a:r>
            <a:r>
              <a:rPr lang="sk-SK" sz="1200" dirty="0">
                <a:latin typeface="Garamond" panose="02020404030301010803" pitchFamily="18" charset="0"/>
              </a:rPr>
              <a:t>: do </a:t>
            </a:r>
            <a:r>
              <a:rPr lang="sk-SK" sz="1200" dirty="0" err="1">
                <a:latin typeface="Garamond" panose="02020404030301010803" pitchFamily="18" charset="0"/>
              </a:rPr>
              <a:t>Canadians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stay</a:t>
            </a:r>
            <a:r>
              <a:rPr lang="sk-SK" sz="1200" dirty="0">
                <a:latin typeface="Garamond" panose="02020404030301010803" pitchFamily="18" charset="0"/>
              </a:rPr>
              <a:t> at </a:t>
            </a:r>
            <a:r>
              <a:rPr lang="sk-SK" sz="1200" dirty="0" err="1">
                <a:latin typeface="Garamond" panose="02020404030301010803" pitchFamily="18" charset="0"/>
              </a:rPr>
              <a:t>home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when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weather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is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bad</a:t>
            </a:r>
            <a:r>
              <a:rPr lang="sk-SK" sz="1200" dirty="0">
                <a:latin typeface="Garamond" panose="02020404030301010803" pitchFamily="18" charset="0"/>
              </a:rPr>
              <a:t>?. International </a:t>
            </a:r>
            <a:r>
              <a:rPr lang="sk-SK" sz="1200" dirty="0" err="1">
                <a:latin typeface="Garamond" panose="02020404030301010803" pitchFamily="18" charset="0"/>
              </a:rPr>
              <a:t>journal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biometeorology</a:t>
            </a:r>
            <a:r>
              <a:rPr lang="sk-SK" sz="1200" dirty="0">
                <a:latin typeface="Garamond" panose="02020404030301010803" pitchFamily="18" charset="0"/>
              </a:rPr>
              <a:t>, 62(6), 1027-1037.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k-SK" sz="1200" dirty="0">
                <a:latin typeface="Garamond" panose="02020404030301010803" pitchFamily="18" charset="0"/>
              </a:rPr>
              <a:t>Školník, M. H. M. (2020). </a:t>
            </a:r>
            <a:r>
              <a:rPr lang="sk-SK" sz="1200" dirty="0" err="1">
                <a:latin typeface="Garamond" panose="02020404030301010803" pitchFamily="18" charset="0"/>
              </a:rPr>
              <a:t>Socioeconomic</a:t>
            </a:r>
            <a:r>
              <a:rPr lang="sk-SK" sz="1200" dirty="0">
                <a:latin typeface="Garamond" panose="02020404030301010803" pitchFamily="18" charset="0"/>
              </a:rPr>
              <a:t> or </a:t>
            </a:r>
            <a:r>
              <a:rPr lang="sk-SK" sz="1200" dirty="0" err="1">
                <a:latin typeface="Garamond" panose="02020404030301010803" pitchFamily="18" charset="0"/>
              </a:rPr>
              <a:t>Political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Variables</a:t>
            </a:r>
            <a:r>
              <a:rPr lang="sk-SK" sz="1200" dirty="0">
                <a:latin typeface="Garamond" panose="02020404030301010803" pitchFamily="18" charset="0"/>
              </a:rPr>
              <a:t>? </a:t>
            </a:r>
            <a:r>
              <a:rPr lang="sk-SK" sz="1200" dirty="0" err="1">
                <a:latin typeface="Garamond" panose="02020404030301010803" pitchFamily="18" charset="0"/>
              </a:rPr>
              <a:t>The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Determinants</a:t>
            </a:r>
            <a:r>
              <a:rPr lang="sk-SK" sz="1200" dirty="0">
                <a:latin typeface="Garamond" panose="02020404030301010803" pitchFamily="18" charset="0"/>
              </a:rPr>
              <a:t> of </a:t>
            </a:r>
            <a:r>
              <a:rPr lang="sk-SK" sz="1200" dirty="0" err="1">
                <a:latin typeface="Garamond" panose="02020404030301010803" pitchFamily="18" charset="0"/>
              </a:rPr>
              <a:t>Voter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Turnout</a:t>
            </a:r>
            <a:r>
              <a:rPr lang="sk-SK" sz="1200" dirty="0">
                <a:latin typeface="Garamond" panose="02020404030301010803" pitchFamily="18" charset="0"/>
              </a:rPr>
              <a:t> in </a:t>
            </a:r>
            <a:r>
              <a:rPr lang="sk-SK" sz="1200" dirty="0" err="1">
                <a:latin typeface="Garamond" panose="02020404030301010803" pitchFamily="18" charset="0"/>
              </a:rPr>
              <a:t>Czech</a:t>
            </a:r>
            <a:r>
              <a:rPr lang="sk-SK" sz="1200" dirty="0">
                <a:latin typeface="Garamond" panose="02020404030301010803" pitchFamily="18" charset="0"/>
              </a:rPr>
              <a:t> </a:t>
            </a:r>
            <a:r>
              <a:rPr lang="sk-SK" sz="1200" dirty="0" err="1">
                <a:latin typeface="Garamond" panose="02020404030301010803" pitchFamily="18" charset="0"/>
              </a:rPr>
              <a:t>Municipalities</a:t>
            </a:r>
            <a:r>
              <a:rPr lang="sk-SK" sz="1200" dirty="0">
                <a:latin typeface="Garamond" panose="02020404030301010803" pitchFamily="18" charset="0"/>
              </a:rPr>
              <a:t>. Sociológia, 52(3), 222-244.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sk-SK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528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A1A73C1A-B0EE-6449-9552-3F94C84DFD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0" y="765682"/>
            <a:ext cx="8020228" cy="4797879"/>
          </a:xfrm>
        </p:spPr>
      </p:pic>
    </p:spTree>
    <p:extLst>
      <p:ext uri="{BB962C8B-B14F-4D97-AF65-F5344CB8AC3E}">
        <p14:creationId xmlns:p14="http://schemas.microsoft.com/office/powerpoint/2010/main" val="331195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59CAB530-964F-2C4F-8B54-434BF7247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" y="378000"/>
            <a:ext cx="9077279" cy="5205984"/>
          </a:xfrm>
        </p:spPr>
      </p:pic>
    </p:spTree>
    <p:extLst>
      <p:ext uri="{BB962C8B-B14F-4D97-AF65-F5344CB8AC3E}">
        <p14:creationId xmlns:p14="http://schemas.microsoft.com/office/powerpoint/2010/main" val="251296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Nahliadanie na problematiku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Spor o tom, či vysoká VÚ je dôležitá: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- JE (napr. </a:t>
            </a:r>
            <a:r>
              <a:rPr lang="sk-SK" dirty="0" err="1">
                <a:latin typeface="Constantia" panose="02030602050306030303" pitchFamily="18" charset="0"/>
              </a:rPr>
              <a:t>Lijphart</a:t>
            </a:r>
            <a:r>
              <a:rPr lang="sk-SK" dirty="0">
                <a:latin typeface="Constantia" panose="02030602050306030303" pitchFamily="18" charset="0"/>
              </a:rPr>
              <a:t> 1997) </a:t>
            </a:r>
            <a:r>
              <a:rPr lang="sk-SK" dirty="0" err="1">
                <a:latin typeface="Constantia" panose="02030602050306030303" pitchFamily="18" charset="0"/>
              </a:rPr>
              <a:t>vs</a:t>
            </a:r>
            <a:r>
              <a:rPr lang="sk-SK" dirty="0">
                <a:latin typeface="Constantia" panose="02030602050306030303" pitchFamily="18" charset="0"/>
              </a:rPr>
              <a:t>. NEMUSÍ (napr. </a:t>
            </a:r>
            <a:r>
              <a:rPr lang="sk-SK" dirty="0" err="1">
                <a:latin typeface="Constantia" panose="02030602050306030303" pitchFamily="18" charset="0"/>
              </a:rPr>
              <a:t>Rosema</a:t>
            </a:r>
            <a:r>
              <a:rPr lang="sk-SK" dirty="0">
                <a:latin typeface="Constantia" panose="02030602050306030303" pitchFamily="18" charset="0"/>
              </a:rPr>
              <a:t> 2007)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Práca s individuálnou i </a:t>
            </a:r>
            <a:r>
              <a:rPr lang="sk-SK" dirty="0" err="1">
                <a:latin typeface="Constantia" panose="02030602050306030303" pitchFamily="18" charset="0"/>
              </a:rPr>
              <a:t>marko</a:t>
            </a:r>
            <a:r>
              <a:rPr lang="sk-SK" dirty="0">
                <a:latin typeface="Constantia" panose="02030602050306030303" pitchFamily="18" charset="0"/>
              </a:rPr>
              <a:t>-úrovňou, dáta založené od </a:t>
            </a:r>
            <a:r>
              <a:rPr lang="sk-SK" dirty="0" err="1">
                <a:latin typeface="Constantia" panose="02030602050306030303" pitchFamily="18" charset="0"/>
              </a:rPr>
              <a:t>cross-sectional</a:t>
            </a:r>
            <a:r>
              <a:rPr lang="sk-SK" dirty="0">
                <a:latin typeface="Constantia" panose="02030602050306030303" pitchFamily="18" charset="0"/>
              </a:rPr>
              <a:t> po </a:t>
            </a:r>
            <a:r>
              <a:rPr lang="sk-SK" dirty="0" err="1">
                <a:latin typeface="Constantia" panose="02030602050306030303" pitchFamily="18" charset="0"/>
              </a:rPr>
              <a:t>longitudálne</a:t>
            </a:r>
            <a:r>
              <a:rPr lang="sk-SK" dirty="0">
                <a:latin typeface="Constantia" panose="02030602050306030303" pitchFamily="18" charset="0"/>
              </a:rPr>
              <a:t> </a:t>
            </a:r>
            <a:r>
              <a:rPr lang="sk-SK" dirty="0" err="1">
                <a:latin typeface="Constantia" panose="02030602050306030303" pitchFamily="18" charset="0"/>
              </a:rPr>
              <a:t>surveys</a:t>
            </a:r>
            <a:r>
              <a:rPr lang="sk-SK" dirty="0">
                <a:latin typeface="Constantia" panose="02030602050306030303" pitchFamily="18" charset="0"/>
              </a:rPr>
              <a:t>, od big-</a:t>
            </a:r>
            <a:r>
              <a:rPr lang="sk-SK" dirty="0" err="1">
                <a:latin typeface="Constantia" panose="02030602050306030303" pitchFamily="18" charset="0"/>
              </a:rPr>
              <a:t>data</a:t>
            </a:r>
            <a:r>
              <a:rPr lang="sk-SK" dirty="0">
                <a:latin typeface="Constantia" panose="02030602050306030303" pitchFamily="18" charset="0"/>
              </a:rPr>
              <a:t> po experimentálne metódy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Volebná účasť a volenie jedna z najskúmanejších oblastí politického správania =&gt; inými slovami – veľa výskumu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05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3708709"/>
            <a:ext cx="8064900" cy="451576"/>
          </a:xfrm>
        </p:spPr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Mýty a </a:t>
            </a:r>
            <a:r>
              <a:rPr lang="sk-SK" dirty="0" err="1">
                <a:solidFill>
                  <a:schemeClr val="accent1"/>
                </a:solidFill>
                <a:latin typeface="Garamond" panose="02020404030301010803" pitchFamily="18" charset="0"/>
              </a:rPr>
              <a:t>fakta</a:t>
            </a:r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 </a:t>
            </a:r>
            <a:r>
              <a:rPr lang="sk-SK" dirty="0" err="1">
                <a:solidFill>
                  <a:schemeClr val="accent1"/>
                </a:solidFill>
                <a:latin typeface="Garamond" panose="02020404030301010803" pitchFamily="18" charset="0"/>
              </a:rPr>
              <a:t>voleb</a:t>
            </a:r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(nej účasti)</a:t>
            </a:r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4C4B9C3E-4A46-2C42-BA0E-2225B6CE51FA}"/>
              </a:ext>
            </a:extLst>
          </p:cNvPr>
          <p:cNvSpPr txBox="1">
            <a:spLocks/>
          </p:cNvSpPr>
          <p:nvPr/>
        </p:nvSpPr>
        <p:spPr>
          <a:xfrm>
            <a:off x="539550" y="2081017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sk-SK" kern="0" dirty="0">
                <a:solidFill>
                  <a:schemeClr val="accent1"/>
                </a:solidFill>
                <a:latin typeface="Garamond" panose="02020404030301010803" pitchFamily="18" charset="0"/>
              </a:rPr>
              <a:t>Nutné oklieštenie </a:t>
            </a:r>
          </a:p>
        </p:txBody>
      </p:sp>
      <p:sp>
        <p:nvSpPr>
          <p:cNvPr id="8" name="Šípka nadol 7">
            <a:extLst>
              <a:ext uri="{FF2B5EF4-FFF2-40B4-BE49-F238E27FC236}">
                <a16:creationId xmlns:a16="http://schemas.microsoft.com/office/drawing/2014/main" id="{50DA75C8-CE1C-514A-9A56-5DB3678767C7}"/>
              </a:ext>
            </a:extLst>
          </p:cNvPr>
          <p:cNvSpPr/>
          <p:nvPr/>
        </p:nvSpPr>
        <p:spPr bwMode="auto">
          <a:xfrm>
            <a:off x="4425696" y="2745658"/>
            <a:ext cx="292608" cy="5369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93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Nahliadanie na problematiku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Skúmanie: </a:t>
            </a:r>
            <a:r>
              <a:rPr lang="sk-SK" b="1" dirty="0">
                <a:latin typeface="Constantia" panose="02030602050306030303" pitchFamily="18" charset="0"/>
              </a:rPr>
              <a:t>1) </a:t>
            </a:r>
            <a:r>
              <a:rPr lang="sk-SK" b="1" u="sng" dirty="0">
                <a:latin typeface="Constantia" panose="02030602050306030303" pitchFamily="18" charset="0"/>
              </a:rPr>
              <a:t>Či</a:t>
            </a:r>
            <a:r>
              <a:rPr lang="sk-SK" b="1" dirty="0">
                <a:latin typeface="Constantia" panose="02030602050306030303" pitchFamily="18" charset="0"/>
              </a:rPr>
              <a:t> sa volí (aká je vysoká účasť a prečo), </a:t>
            </a:r>
          </a:p>
          <a:p>
            <a:pPr marL="54000" indent="0">
              <a:buNone/>
            </a:pPr>
            <a:r>
              <a:rPr lang="sk-SK" dirty="0">
                <a:latin typeface="Constantia" panose="02030602050306030303" pitchFamily="18" charset="0"/>
              </a:rPr>
              <a:t>                     2) </a:t>
            </a:r>
            <a:r>
              <a:rPr lang="sk-SK" u="sng" dirty="0">
                <a:latin typeface="Constantia" panose="02030602050306030303" pitchFamily="18" charset="0"/>
              </a:rPr>
              <a:t>Ako</a:t>
            </a:r>
            <a:r>
              <a:rPr lang="sk-SK" dirty="0">
                <a:latin typeface="Constantia" panose="02030602050306030303" pitchFamily="18" charset="0"/>
              </a:rPr>
              <a:t> sa volí (determinanty voľby konkrétnej strany)</a:t>
            </a: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Nedostatok konsenzu v rámci vedeckej komunity na „jadre modelu“ volebnej účasti -&gt; mnoho faktorov a teórií, nie vždy platia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Môžu pomôcť </a:t>
            </a:r>
            <a:r>
              <a:rPr lang="sk-SK" dirty="0" err="1">
                <a:latin typeface="Constantia" panose="02030602050306030303" pitchFamily="18" charset="0"/>
              </a:rPr>
              <a:t>meta</a:t>
            </a:r>
            <a:r>
              <a:rPr lang="sk-SK" dirty="0">
                <a:latin typeface="Constantia" panose="02030602050306030303" pitchFamily="18" charset="0"/>
              </a:rPr>
              <a:t>-analýzy VÚ (napr. </a:t>
            </a:r>
            <a:r>
              <a:rPr lang="sk-SK" dirty="0" err="1">
                <a:latin typeface="Constantia" panose="02030602050306030303" pitchFamily="18" charset="0"/>
              </a:rPr>
              <a:t>Geys</a:t>
            </a:r>
            <a:r>
              <a:rPr lang="sk-SK" dirty="0">
                <a:latin typeface="Constantia" panose="02030602050306030303" pitchFamily="18" charset="0"/>
              </a:rPr>
              <a:t> 2006, </a:t>
            </a:r>
            <a:r>
              <a:rPr lang="sk-SK" dirty="0" err="1">
                <a:latin typeface="Constantia" panose="02030602050306030303" pitchFamily="18" charset="0"/>
              </a:rPr>
              <a:t>Smets</a:t>
            </a:r>
            <a:r>
              <a:rPr lang="sk-SK" dirty="0">
                <a:latin typeface="Constantia" panose="02030602050306030303" pitchFamily="18" charset="0"/>
              </a:rPr>
              <a:t> a Van Ham 2013, </a:t>
            </a:r>
            <a:r>
              <a:rPr lang="sk-SK" dirty="0" err="1">
                <a:latin typeface="Constantia" panose="02030602050306030303" pitchFamily="18" charset="0"/>
              </a:rPr>
              <a:t>Cancela</a:t>
            </a:r>
            <a:r>
              <a:rPr lang="sk-SK" dirty="0">
                <a:latin typeface="Constantia" panose="02030602050306030303" pitchFamily="18" charset="0"/>
              </a:rPr>
              <a:t> a </a:t>
            </a:r>
            <a:r>
              <a:rPr lang="sk-SK" dirty="0" err="1">
                <a:latin typeface="Constantia" panose="02030602050306030303" pitchFamily="18" charset="0"/>
              </a:rPr>
              <a:t>Geys</a:t>
            </a:r>
            <a:r>
              <a:rPr lang="sk-SK" dirty="0">
                <a:latin typeface="Constantia" panose="02030602050306030303" pitchFamily="18" charset="0"/>
              </a:rPr>
              <a:t> 2016, </a:t>
            </a:r>
            <a:r>
              <a:rPr lang="sk-SK" dirty="0" err="1">
                <a:latin typeface="Constantia" panose="02030602050306030303" pitchFamily="18" charset="0"/>
              </a:rPr>
              <a:t>Stockemer</a:t>
            </a:r>
            <a:r>
              <a:rPr lang="sk-SK" dirty="0">
                <a:latin typeface="Constantia" panose="02030602050306030303" pitchFamily="18" charset="0"/>
              </a:rPr>
              <a:t> 2017)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4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C6543A0-FA8C-8C49-B023-795D80BECE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73155-9A35-0B4C-A41A-D8343019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>
                <a:solidFill>
                  <a:schemeClr val="accent1"/>
                </a:solidFill>
                <a:latin typeface="Garamond" panose="02020404030301010803" pitchFamily="18" charset="0"/>
              </a:rPr>
              <a:t>Dve odvetvia štúdií o VÚ</a:t>
            </a:r>
          </a:p>
        </p:txBody>
      </p:sp>
      <p:sp>
        <p:nvSpPr>
          <p:cNvPr id="5" name="Zástupný objekt pre obsah 4">
            <a:extLst>
              <a:ext uri="{FF2B5EF4-FFF2-40B4-BE49-F238E27FC236}">
                <a16:creationId xmlns:a16="http://schemas.microsoft.com/office/drawing/2014/main" id="{674C9A7E-58A1-7F45-A225-947BCA22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445998"/>
          </a:xfrm>
        </p:spPr>
        <p:txBody>
          <a:bodyPr/>
          <a:lstStyle/>
          <a:p>
            <a:pPr marL="54000" indent="0">
              <a:buNone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1) Štúdie na individuálnej úrovni</a:t>
            </a:r>
          </a:p>
          <a:p>
            <a:pPr marL="54000" indent="0">
              <a:buNone/>
            </a:pPr>
            <a:endParaRPr lang="sk-SK" b="1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Ktoré osobné charakteristiky medzi voličmi ich odlišujú v tom, aby šli voliť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 marL="54000" indent="0">
              <a:buNone/>
            </a:pPr>
            <a:r>
              <a:rPr lang="sk-SK" b="1" dirty="0">
                <a:latin typeface="Constantia" panose="02030602050306030303" pitchFamily="18" charset="0"/>
              </a:rPr>
              <a:t>2) Makro-level štúdie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Constantia" panose="0203060205030603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Constantia" panose="02030602050306030303" pitchFamily="18" charset="0"/>
              </a:rPr>
              <a:t>Ako kontext, v ktorom sa voľby konajú, ovplyvňuje VÚ</a:t>
            </a:r>
          </a:p>
          <a:p>
            <a:pPr marL="54000" indent="0" algn="ctr">
              <a:buNone/>
            </a:pPr>
            <a:endParaRPr lang="sk-SK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80036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4-3-cz.potx" id="{D7A7A407-EA95-402E-A2E1-F4E83BB896B4}" vid="{701BB1D0-3800-4DAE-B2C6-FE22C8BECD5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</TotalTime>
  <Words>2564</Words>
  <Application>Microsoft Macintosh PowerPoint</Application>
  <PresentationFormat>Prezentácia na obrazovke (4:3)</PresentationFormat>
  <Paragraphs>297</Paragraphs>
  <Slides>39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5" baseType="lpstr">
      <vt:lpstr>Arial</vt:lpstr>
      <vt:lpstr>Constantia</vt:lpstr>
      <vt:lpstr>Garamond</vt:lpstr>
      <vt:lpstr>Tahoma</vt:lpstr>
      <vt:lpstr>Wingdings</vt:lpstr>
      <vt:lpstr>Prezentace_MU_CZ</vt:lpstr>
      <vt:lpstr>Výskum volebnej účasti</vt:lpstr>
      <vt:lpstr>Volebná účasť</vt:lpstr>
      <vt:lpstr>Volebná účasť</vt:lpstr>
      <vt:lpstr>Prezentácia programu PowerPoint</vt:lpstr>
      <vt:lpstr>Prezentácia programu PowerPoint</vt:lpstr>
      <vt:lpstr>Nahliadanie na problematiku</vt:lpstr>
      <vt:lpstr>Mýty a fakta voleb(nej účasti)</vt:lpstr>
      <vt:lpstr>Nahliadanie na problematiku</vt:lpstr>
      <vt:lpstr>Dve odvetvia štúdií o VÚ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Prezentácia programu PowerPoint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1) Štúdie na individuálnej úrovni </vt:lpstr>
      <vt:lpstr>2) Štúdie na makro-úrovni </vt:lpstr>
      <vt:lpstr>2) Štúdie na makro-úrovni </vt:lpstr>
      <vt:lpstr>2) Štúdie na makro-úrovni </vt:lpstr>
      <vt:lpstr>2) Štúdie na makro-úrovni </vt:lpstr>
      <vt:lpstr>2) Štúdie na makro-úrovni </vt:lpstr>
      <vt:lpstr>2) Štúdie na makro-úrovni </vt:lpstr>
      <vt:lpstr>Súčasný výskum volebnej účasti</vt:lpstr>
      <vt:lpstr>Súčasný výskum</vt:lpstr>
      <vt:lpstr>Súčasný výskum</vt:lpstr>
      <vt:lpstr>Súčasný výskum</vt:lpstr>
      <vt:lpstr>Súčasný výskum</vt:lpstr>
      <vt:lpstr>Súčasný výskum</vt:lpstr>
      <vt:lpstr>Výzvy do budúcna</vt:lpstr>
      <vt:lpstr>Prezentácia programu PowerPoint</vt:lpstr>
      <vt:lpstr>Literatúra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Počasie a voľby</dc:title>
  <dc:creator>Jakub Jusko</dc:creator>
  <cp:lastModifiedBy>Jakub Jusko</cp:lastModifiedBy>
  <cp:revision>37</cp:revision>
  <dcterms:created xsi:type="dcterms:W3CDTF">2021-01-04T15:05:13Z</dcterms:created>
  <dcterms:modified xsi:type="dcterms:W3CDTF">2021-11-22T18:43:58Z</dcterms:modified>
</cp:coreProperties>
</file>