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DD2453-8CB1-41FB-9ACB-73FEBAD5CD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6C3F3E-3DAA-4476-8570-755553268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B463EA6-0830-4D57-9361-03C1FC2D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8C9EF42-3A76-4CD7-9216-E2A9CA04A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C8A11E-8F62-4D52-913F-DE3BBCE00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672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D086B-E8AF-4FE8-83C7-AEFF1127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E1BB320-1BBB-4274-8A83-348E37B01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DF5BC8-417E-4C4C-91F8-2DC04CB5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6C30B3E-DC50-4D29-A563-36C80351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376A3FA-EBA5-4A5F-B59A-32B89E7EE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7489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2B45A1A-08FB-4921-9B3E-1DFB24A08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28A7DC5-A732-45D2-8282-8DAA9F726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099B1C4-9032-431D-9B33-99303EAC3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F07F41-43DB-455A-B209-D15725A2B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AFF9FD-D55A-451F-A767-17234497B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861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89CB71-2AE4-4F78-B7C3-891DDF239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7044D7-3C38-47D3-B894-F1FC89DCE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6E89713-8E1E-4688-940D-90317B9B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6C273D-4E19-41A6-9BAD-54E039ADA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3DA540-D762-498B-9450-AB04B8C74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4482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16FA77-6AAE-4E75-A4C6-CF885D763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C793B01-D1E1-496E-B17E-23BC4734D7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4250AF-8C03-4ED7-9498-FD8B49ED9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F9E17C-8A78-44D1-8789-4706904B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3E2540-D1FA-49BD-9D09-557B97256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401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147602-C964-4A1C-8E3F-64DCCA396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545961-C000-4142-9257-2EC0B2820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2C37E71-0BED-45CB-B211-3B484CD3E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FFDE94A-3739-47B2-A7EB-45192DCCA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E9B766F-16EE-4C9E-88DA-77960CB73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77945A8-0170-473E-A900-FEFE4D9FC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6221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9DD234-B695-4D60-8F94-C43A95B93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AB5980-27D9-4AAD-AFA9-6F5104DF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9D1235-89C5-4BE2-AA4C-AD1483D64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9C2C21B-C106-4BC7-B57D-29A24D5392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C4A7016-4ACC-4A94-A80A-A2C18FA1DD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5837143-87DC-41CD-B038-A057D5051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FEACC1D-0E5B-4F18-8528-7E7658E8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33478C9-7BB9-4D4A-A873-CA761BCC2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697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1B3D73-0CC7-4062-A741-EE0FC2B8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8BB060-FC92-4035-8A30-73E47D87D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8DA1C48-4C8B-4032-99FE-713EAC408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CB2962-1404-405F-907F-A2DF4E7A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582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8F254A-E084-4930-AC77-D06E850CE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C671AD8-A281-43BB-839E-EB6BBB65B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63BBE27-CDED-44DE-BC11-2FB53CAD1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2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FFC6AA-548D-4631-86F6-88F5F20B7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2AF3AC6-5D36-4AEB-AB07-4E2BE3849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366168C-C55F-42B7-8A13-9FDBC00E3F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331908-1878-46F6-948F-F74D80A98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01F9714-FB6C-4592-A00C-4B7B4172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1F53AB-B197-43A8-9932-E2D37B86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425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1FA11D-DDBA-4EFC-B9C4-DEF9DC00A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64B332D-2682-4EB5-A04D-BF56640DFA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7B91896-1DA1-41C8-A2A7-E906DF733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B226F4-61B2-4FEC-80BB-021063BDD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AE08AA-0F81-40E4-BD5B-69E70C355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DEC3CC-9F04-4F91-82EE-D0BA612DC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618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789E69E-0797-4EFD-9C39-49B93154E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750AA26-CFC6-4FF9-A7EA-39A8E98D28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DDEA885-8B42-4E18-8869-5552BBDB6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EBB6-D368-4CA1-BB99-0D4AB5548EC0}" type="datetimeFigureOut">
              <a:rPr lang="cs-CZ" smtClean="0"/>
              <a:t>29.11.2021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9ACF63-0B87-4D90-864A-4C574D86F3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A1658B8-33B4-44AB-82F1-121FFA5EE9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9D2F-7A66-40EA-8AD4-7FA8EDDFD1D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2500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BB82D1-F52F-481F-9C52-B6E6D54E96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Ostatní smíšené volební systémy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E6C5147-7CE2-4C0F-910A-DF2F09AD22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Prezentace shrnující smíšené volební systémy, které měly být předmětem přednášky 29. 11. 2021</a:t>
            </a:r>
          </a:p>
        </p:txBody>
      </p:sp>
    </p:spTree>
    <p:extLst>
      <p:ext uri="{BB962C8B-B14F-4D97-AF65-F5344CB8AC3E}">
        <p14:creationId xmlns:p14="http://schemas.microsoft.com/office/powerpoint/2010/main" val="998322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EB46B4-C308-4435-8592-AA1DEABB9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Navrstvující 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E84BAE-2E73-4292-8AAC-7B8BD8440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Nejrozšířenější varianta smíšeného systému</a:t>
            </a:r>
          </a:p>
          <a:p>
            <a:r>
              <a:rPr lang="cs-CZ" dirty="0"/>
              <a:t>Celá řada termínů – Mixed-Member Majoritarian System (MMM – Shugart a Wattenberg), paralelní (parallel) systém, navrstvující (superposition) systém (Massicotte a Blais)</a:t>
            </a:r>
          </a:p>
          <a:p>
            <a:r>
              <a:rPr lang="cs-CZ" dirty="0"/>
              <a:t>Volič zpravidla disponuje dvěma hlasy, jedním volí kandidáta v (obvykle) jednomandátovém obvodě, druhým kandidátní listinu ve vícemandátovém obvodě (většinou se jedná o celostátní obvod, ale jsou i případy, kdy je země rozdělena na několik obvodů)</a:t>
            </a:r>
          </a:p>
          <a:p>
            <a:pPr lvl="1"/>
            <a:r>
              <a:rPr lang="cs-CZ" dirty="0"/>
              <a:t>Ve výjimečných případech má volič jen hlas pro většinovou složku a poměrná distribuce probíhá na základě součtu hlasů pro kandidáty dané strany</a:t>
            </a:r>
          </a:p>
          <a:p>
            <a:r>
              <a:rPr lang="cs-CZ" dirty="0"/>
              <a:t>Většinové a poměrné hlasování se mechanicky neovlivňují, teoreticky by bez komplikací mohly probíhat v různých termínech (na podzim 2003 proběhly volby v Gruzii; po protestech bylo zrušeno hlasování v poměrné složce voleb, poměrná volba se proto na jaře 2004 opakovala; výsledky z většinového hlasování z podzimu 2003 zůstaly platné, tj. na jaře se volila jen část parlamentu)</a:t>
            </a:r>
          </a:p>
        </p:txBody>
      </p:sp>
    </p:spTree>
    <p:extLst>
      <p:ext uri="{BB962C8B-B14F-4D97-AF65-F5344CB8AC3E}">
        <p14:creationId xmlns:p14="http://schemas.microsoft.com/office/powerpoint/2010/main" val="3857811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B31C66-B6C3-4CF8-888B-1E57149D1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Rozšíření MMM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9A0FB16-DF12-4A46-823F-B7C20F8787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90. letech boom, zavedeno po volební reformě v Japonsku, velmi populární ve středovýchodní Evropě a postsovětských republikách</a:t>
            </a:r>
          </a:p>
          <a:p>
            <a:r>
              <a:rPr lang="cs-CZ" dirty="0"/>
              <a:t>Po roce 2000 „ústup ze slávy“, v Evropě na celostátní úrovni zůstává jen na Litvě</a:t>
            </a:r>
          </a:p>
          <a:p>
            <a:r>
              <a:rPr lang="cs-CZ" dirty="0"/>
              <a:t>Kolem roku 2010 začíná dílčí návrat k MMM, vrací se k němu např. Rusko nebo Ukrajina</a:t>
            </a:r>
          </a:p>
        </p:txBody>
      </p:sp>
    </p:spTree>
    <p:extLst>
      <p:ext uri="{BB962C8B-B14F-4D97-AF65-F5344CB8AC3E}">
        <p14:creationId xmlns:p14="http://schemas.microsoft.com/office/powerpoint/2010/main" val="124671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26F27-894B-46FA-9EAA-68D4536D7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Předpokládaný efekt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3025131-1F52-4CF8-9828-FE853E5FE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většinová složka (FPTP, nebo dvoukolový většinový) – měla by podpořit velké strany</a:t>
            </a:r>
          </a:p>
          <a:p>
            <a:r>
              <a:rPr lang="cs-CZ" dirty="0"/>
              <a:t>poměrná složka – umožní zastoupení i menších stran, i když většina mandátů by měla jít též k velkým stranám</a:t>
            </a:r>
          </a:p>
          <a:p>
            <a:pPr lvl="1"/>
            <a:r>
              <a:rPr lang="cs-CZ" dirty="0"/>
              <a:t>má-li strana ve většinovém hlasování 40 % hlasů a nadpoloviční většinu mandátů, dá se očekávat, že v poměrném hlasování nebude její podpora řádově nižší; bude-li tedy mít v poměrném hlasování (dejme tomu) 35 %, získá v něm i odpovídající podíl mandátů, systém v žádném bodě nekompenzuje malým stranám ztráty z většinového hlasování</a:t>
            </a:r>
          </a:p>
          <a:p>
            <a:r>
              <a:rPr lang="cs-CZ" dirty="0"/>
              <a:t>celkový efekt – podpora velkých stran, ale ve srovnání s většinovým systémem by měla být jejich šance na umělou většinu nižší; nebude-li tedy mít vítězná strana velmi velký náskok, bude muset vládnout v koalici; sestavení vládní koalice by ale mělo být jednodušší než kdyby se v zemi používal poměrný volební systém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5368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632DF-F385-4E5E-819D-96380EBF98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země s MMM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C0A0FB-2EB2-47FD-831D-088DF61543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Litva</a:t>
            </a:r>
          </a:p>
          <a:p>
            <a:r>
              <a:rPr lang="cs-CZ" dirty="0"/>
              <a:t>Navrstvující smíšený systém zaveden v roce 1992, od roku 2004 stabilizována pravidla (do té doby se měnila výše klausule, resp. systém ve většinovém hlasování)</a:t>
            </a:r>
          </a:p>
          <a:p>
            <a:r>
              <a:rPr lang="cs-CZ" dirty="0"/>
              <a:t>141 poslanců</a:t>
            </a:r>
          </a:p>
          <a:p>
            <a:pPr lvl="1"/>
            <a:r>
              <a:rPr lang="cs-CZ" dirty="0"/>
              <a:t>71 voleno dvoukolovým většinovým systémem v jednomandátových volebních obvodech (uzavřené druhé kolo)</a:t>
            </a:r>
          </a:p>
          <a:p>
            <a:pPr lvl="1"/>
            <a:r>
              <a:rPr lang="cs-CZ" dirty="0"/>
              <a:t>70 voleno v celostátním volebním obvodě, platí klausule ve výši 5 % pro strany (pro koalice 7 %), užívána Hareova kvóta </a:t>
            </a:r>
          </a:p>
          <a:p>
            <a:r>
              <a:rPr lang="cs-CZ" dirty="0"/>
              <a:t>Zkušenosti se systémem nejednoznačné</a:t>
            </a:r>
          </a:p>
          <a:p>
            <a:pPr lvl="1"/>
            <a:r>
              <a:rPr lang="cs-CZ" dirty="0"/>
              <a:t>Většinová složka pomáhá hlavně vítězné straně (spíše než tomu, aby se usadil systém s jasně vymezeným okruhem velkých stran), umožňuje „přežití“ i stranám, které nezískaly 5 % (nevelké zastoupení těchto stran + nezávislí kandidáti)</a:t>
            </a:r>
          </a:p>
          <a:p>
            <a:pPr lvl="1"/>
            <a:r>
              <a:rPr lang="cs-CZ" dirty="0"/>
              <a:t>Poměrná složka umožňuje poměrné zastoupení i menším stranám, ale do jisté míry i jejich okruh omezuje prostřednictvím klausule</a:t>
            </a:r>
          </a:p>
        </p:txBody>
      </p:sp>
    </p:spTree>
    <p:extLst>
      <p:ext uri="{BB962C8B-B14F-4D97-AF65-F5344CB8AC3E}">
        <p14:creationId xmlns:p14="http://schemas.microsoft.com/office/powerpoint/2010/main" val="40165831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0E4CF-09A3-46A3-99A9-19F128F5B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Supersmíšený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747668-9C87-4F46-8E28-46FB8E326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Volební systém, který v sobě spojuje dva smíšené systémy</a:t>
            </a:r>
          </a:p>
          <a:p>
            <a:r>
              <a:rPr lang="cs-CZ" dirty="0"/>
              <a:t>Často počítán mezi závislé kombinace, ale lze si jej teoreticky představit jako nezávislou kombinaci</a:t>
            </a:r>
          </a:p>
          <a:p>
            <a:r>
              <a:rPr lang="cs-CZ" dirty="0"/>
              <a:t>Velmi malý počet příkladů</a:t>
            </a:r>
          </a:p>
          <a:p>
            <a:r>
              <a:rPr lang="cs-CZ" dirty="0"/>
              <a:t>Nejznámější a geograficky nejbližší Maďarsko v letech 1990 – 2010: systém spojující navrstvující a korekční smíšený systém</a:t>
            </a:r>
          </a:p>
          <a:p>
            <a:pPr lvl="1"/>
            <a:r>
              <a:rPr lang="cs-CZ" dirty="0"/>
              <a:t>Popis na dalším listu berte spíše jako zajímavost, jak může vypadat velmi komplexní volební systém; jelikož se jedná ale o historickou záležitost, ptát se na tento systém nebudu</a:t>
            </a:r>
          </a:p>
        </p:txBody>
      </p:sp>
    </p:spTree>
    <p:extLst>
      <p:ext uri="{BB962C8B-B14F-4D97-AF65-F5344CB8AC3E}">
        <p14:creationId xmlns:p14="http://schemas.microsoft.com/office/powerpoint/2010/main" val="3723690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52EF42-009F-472F-801A-E0E896020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Maďarský supersmíšený volební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5D2E2E-3FE5-4387-9ADE-ACDF6BA0B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Zaveden v roce 1990, od roku 1994 platil v níže popsané podobě</a:t>
            </a:r>
          </a:p>
          <a:p>
            <a:r>
              <a:rPr lang="cs-CZ" dirty="0"/>
              <a:t>Volič disponuje 2 hlasy, jedním volí kandidáta v jednomandátovém obvodě a druhým kandidátní listinu v regionálním vícemandátovém obvodě</a:t>
            </a:r>
          </a:p>
          <a:p>
            <a:r>
              <a:rPr lang="cs-CZ" dirty="0"/>
              <a:t>386 poslanců</a:t>
            </a:r>
          </a:p>
          <a:p>
            <a:pPr lvl="1"/>
            <a:r>
              <a:rPr lang="cs-CZ" dirty="0"/>
              <a:t>176 voleno většinově v jednomandátových obvodech dvoukolovým systémem s částečně otevřeným druhým kolem (do druhého kola automaticky postupují tři nejlepší + každý kandidát se ziskem přes 15 % hlasů; ve druhém kole postačuje zisk nejvíce hlasů)</a:t>
            </a:r>
          </a:p>
          <a:p>
            <a:pPr lvl="1"/>
            <a:r>
              <a:rPr lang="cs-CZ" dirty="0"/>
              <a:t>152 voleno poměrně ve 20 vícemandátových obvodech; klausule 5 % pro strany a 10 % a 15 % pro koalice podle počtu členů; užívá se Hagenbach-Bischoffova kvóta, případné nepřidělené mandáty se přesouvají do kompenzační složky distribuce</a:t>
            </a:r>
          </a:p>
          <a:p>
            <a:pPr lvl="1"/>
            <a:r>
              <a:rPr lang="cs-CZ" dirty="0"/>
              <a:t>58 mandátů (+ nepřidělené z obvodů) rozděleny poměrně v celostátním volebním obvodě stranám, které splnily stejnou klausuli, jako v poměrné složce; používá se D‘Hondtův dělitel, k distribuci použity jen doposud nevyužité hlasy = hlasy kandidátů, kteří nezískali mandát v jednomandátových obvodech (používají se hlasy z prvního kola) + hlasy udělené v poměrné složce, které nevedly k zisku mandátu</a:t>
            </a:r>
          </a:p>
        </p:txBody>
      </p:sp>
    </p:spTree>
    <p:extLst>
      <p:ext uri="{BB962C8B-B14F-4D97-AF65-F5344CB8AC3E}">
        <p14:creationId xmlns:p14="http://schemas.microsoft.com/office/powerpoint/2010/main" val="15516607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9A2F05-712E-4BF8-9869-176E90D2F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Efekt maďarského volebního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845EE3-FC69-416B-A6E4-30EE7DBE10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Většinová složka podporuje velké strany a spolupráci (počet kandidátů ve druhém kole je ideálně 2, což vede k tomu, že se menší strana dohodne s větší na vzájemném odstoupení kandidátů; např. kandidáti malé levicově liberální SZDSZ v letech 2002 až 2006 ze třetích míst odstupovali po prvním kole ve prospěch kandidátů levicové MSZP, MSZP výměnou za to odstoupila v několika obvodech, kde měli kandidáti SZDSZ z třetího místa větší šanci, resp. v několika obvodech měly MSZP a SZDSZ společného kandidáta)</a:t>
            </a:r>
          </a:p>
          <a:p>
            <a:r>
              <a:rPr lang="cs-CZ" dirty="0"/>
              <a:t>Regionální poměrná složka kvůli menším obvodům (ze 152 mandátů připadalo 28 na Budapešť, ostatních 19 obvodů tedy mělo v průměru 6,5 mandátu) pomáhala také velkým stranám, menší strany měly šanci jen v Budapešti a případně nějaké své regionální baště</a:t>
            </a:r>
          </a:p>
          <a:p>
            <a:r>
              <a:rPr lang="cs-CZ" dirty="0"/>
              <a:t>Celostátní kompenzační složka nebyla na velké strany úplně tvrdá (využily své většinové hlasy z obvodů, kde nevyhrály), ale i tak umožnila malým stranám snížit ztrátu z předcházejících dvou složek (SZDSZ v roce 2002 získala 20 křesel, z toho 3 v jednomandátových obvodech, 4 v regionálních a 13 kompenzačních); jednalo se o 5 % mandátů, poměrně strana získala 5,6 % hlasů</a:t>
            </a:r>
          </a:p>
          <a:p>
            <a:r>
              <a:rPr lang="cs-CZ" dirty="0"/>
              <a:t>Celkově systém pomocí většinových obvodů a regionů podporuje velké strany, kompenzační složka tento efekt částečně zmírňuje, většinová složka pak podporuje spolupráci stran; v letech 1990 – 2010 se střídaly pravostředové a levostředové koalice vzešlé z volební spolupráce </a:t>
            </a:r>
          </a:p>
        </p:txBody>
      </p:sp>
    </p:spTree>
    <p:extLst>
      <p:ext uri="{BB962C8B-B14F-4D97-AF65-F5344CB8AC3E}">
        <p14:creationId xmlns:p14="http://schemas.microsoft.com/office/powerpoint/2010/main" val="13325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AE438-94F9-4460-BB5D-9F384436E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Podmíněný smíšený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20A01A-7AE9-4301-B4FC-6552EEA44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Závislá kombinace</a:t>
            </a:r>
          </a:p>
          <a:p>
            <a:r>
              <a:rPr lang="cs-CZ" dirty="0"/>
              <a:t>Listinný poměrný systém, který při splnění určité podmínky (stanovené pozitivně i negativně) přibírá většinovou složku distribuce; nebo naopak</a:t>
            </a:r>
          </a:p>
          <a:p>
            <a:r>
              <a:rPr lang="cs-CZ" dirty="0"/>
              <a:t>Klasický příklad – Francie, volby 1951</a:t>
            </a:r>
          </a:p>
          <a:p>
            <a:pPr lvl="1"/>
            <a:r>
              <a:rPr lang="cs-CZ" dirty="0"/>
              <a:t>systém zaveden s cílem posílit spolupracující prosystémové strany (vláda čelila silné opozici komunistů, stojících nalevo od vlády, a gaullistů, stojících napravo)</a:t>
            </a:r>
          </a:p>
          <a:p>
            <a:pPr lvl="1"/>
            <a:r>
              <a:rPr lang="cs-CZ" dirty="0"/>
              <a:t>listinný poměrný volební systém, volebním obvodem département; zavedeno pravidlo, že pokud nějaká strana na úrovni obvodu získá nadpoloviční většinu hlasů, obsadí všechna křesla = mandáty nebudou přiděleny poměrně, ale většinově</a:t>
            </a:r>
          </a:p>
          <a:p>
            <a:pPr lvl="1"/>
            <a:r>
              <a:rPr lang="cs-CZ" dirty="0"/>
              <a:t>platí i pro tzv. kartely stran – několik stran může prohlásit, že vystupují jako kartel; získá-li kartel v obvodu nadpoloviční většinu, získá všechny mandáty (mezi členy kartelu se mandáty přidělí poměrně podle jejich příspěvku pro kartel)</a:t>
            </a:r>
          </a:p>
          <a:p>
            <a:pPr lvl="1"/>
            <a:r>
              <a:rPr lang="cs-CZ" dirty="0"/>
              <a:t>efekt – PCF v roce 1946 získala s 28,3 % hlasů 29 % křesel, v roce 1951 s 26,3 % hlasů jen 16,5 % mandátů</a:t>
            </a:r>
          </a:p>
        </p:txBody>
      </p:sp>
    </p:spTree>
    <p:extLst>
      <p:ext uri="{BB962C8B-B14F-4D97-AF65-F5344CB8AC3E}">
        <p14:creationId xmlns:p14="http://schemas.microsoft.com/office/powerpoint/2010/main" val="384086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5AC11E-3705-49A9-A15A-B2B2C674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Ukázka efektu francouzského podmíněného systému z roku 1951 (obvod M = 10)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3D5C0BC2-5699-41D9-AF55-A7BCB94D0C3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140749"/>
              </p:ext>
            </p:extLst>
          </p:nvPr>
        </p:nvGraphicFramePr>
        <p:xfrm>
          <a:off x="838200" y="1825625"/>
          <a:ext cx="10515600" cy="4993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8225752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02362807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5737225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95346751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6650168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597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050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238960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Nebyla splněna podmínka nadpoloviční většiny = poměrná distribuce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931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0121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i="1" dirty="0"/>
                        <a:t>Mandáty poměrně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i="1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042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 většinově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5497053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Strana A získala nadpoloviční většinu, získá všechny mandáty; při poměrné distribuci by získala jen 6 mandátů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5638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647514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Strany A, C a D vystupují jako kartel, jelikož mají dohromady více než 50 %, získají všechny mandáty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378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419422"/>
                  </a:ext>
                </a:extLst>
              </a:tr>
              <a:tr h="370840">
                <a:tc gridSpan="5">
                  <a:txBody>
                    <a:bodyPr/>
                    <a:lstStyle/>
                    <a:p>
                      <a:r>
                        <a:rPr lang="cs-CZ" dirty="0"/>
                        <a:t>Pozn.: strana B hraje roli relativně silné strany, která odmítá spolupráci. Mandáty proto získá jen v případech, kdy strany A, C a D nevytvoří kartel, nebo nemají schopnost získat (samostatně, nebo v kartelu) nadpoloviční většinu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59620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11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F4F706-C0ED-4714-B456-47A79176A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Jiná možnost podmínky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A1179A-B8AB-4DC3-90E3-E72375DE6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Itálie 2006 – 2013, Poslanecká sněmovna</a:t>
            </a:r>
          </a:p>
          <a:p>
            <a:r>
              <a:rPr lang="cs-CZ" dirty="0"/>
              <a:t>Přiděluje se 630 křesel (z toho 12 připadá Italům v zahraničí a 1 Údolí Aosty), dvě možnosti při dělení zbývajících 617 křesel</a:t>
            </a:r>
          </a:p>
          <a:p>
            <a:pPr lvl="1"/>
            <a:r>
              <a:rPr lang="cs-CZ" dirty="0"/>
              <a:t>při celostátní poměrné distribuci získá nějaká strana či koalice 340 či více mandátů (tj. bezpečnou většinu) – mandáty jsou rozděleny všem subjektům, které překročí některou z klausulí = listinný poměrný volební systém</a:t>
            </a:r>
          </a:p>
          <a:p>
            <a:pPr lvl="1"/>
            <a:r>
              <a:rPr lang="cs-CZ" dirty="0"/>
              <a:t>na základě poměrné distribuce by nebylo přiděleno 340 mandátů – vítězná strana/koalice získá 340 mandátů (většinově), zbylých 277 křesel se rozdělí mezi ostatní subjekty; podmínka je na rozdíl od Francie v roce 1951 nastavena negativně</a:t>
            </a:r>
          </a:p>
          <a:p>
            <a:pPr lvl="2"/>
            <a:r>
              <a:rPr lang="cs-CZ" dirty="0"/>
              <a:t>dvě poznámky – systém měl komplikovaný systém klausulí (pro koalice, pro samostatně kandidující stranu, pro stranu kandidující v koalici); v systému byly volební obvody, ovšem mandáty se jim dělily až poté, co byl stanoven součet na celostátní úrovni</a:t>
            </a:r>
          </a:p>
          <a:p>
            <a:r>
              <a:rPr lang="cs-CZ" dirty="0"/>
              <a:t>Sporný příklad, většina autorů jej za smíšený systém nepovažuje a mluví o tzv. poměrném systému s většinovou prémií; klíčová soutěž se ale odehrávala mezi dvěma velkými bloky usilujícími o vítězství; pro klasifikaci systému jako smíšeného také (a hlavně) mluví, že distribuce nebyla (ani zdaleka) poměrná</a:t>
            </a:r>
          </a:p>
          <a:p>
            <a:pPr lvl="2"/>
            <a:r>
              <a:rPr lang="cs-CZ" dirty="0"/>
              <a:t>Poznámka pro detailisty: vítězný subjekt obsazoval více než 340 křesel, ale ne proto, že by poměrně získal přes 340 mandátů, ale proto, že ke 340 křeslům obsazoval i některá z křesel určené pro voliče hlasující v zahraničí</a:t>
            </a:r>
          </a:p>
        </p:txBody>
      </p:sp>
    </p:spTree>
    <p:extLst>
      <p:ext uri="{BB962C8B-B14F-4D97-AF65-F5344CB8AC3E}">
        <p14:creationId xmlns:p14="http://schemas.microsoft.com/office/powerpoint/2010/main" val="408798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799F3-149D-4F79-9712-B0FF0A9B1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Nezávislé kombinace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585126-0D64-4A8C-9C45-D9BD441C5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Smíšené volební systémy, v nichž není distribuce v jedné složce závislá na složce druhé (navzájem se neovlivňují)</a:t>
            </a:r>
          </a:p>
          <a:p>
            <a:pPr lvl="1"/>
            <a:r>
              <a:rPr lang="cs-CZ" dirty="0"/>
              <a:t>Koexistence</a:t>
            </a:r>
          </a:p>
          <a:p>
            <a:pPr lvl="1"/>
            <a:r>
              <a:rPr lang="cs-CZ" dirty="0"/>
              <a:t>Fúzní smíšený systém</a:t>
            </a:r>
          </a:p>
          <a:p>
            <a:pPr lvl="1"/>
            <a:r>
              <a:rPr lang="cs-CZ" dirty="0"/>
              <a:t>Navrstvující smíšený systém</a:t>
            </a:r>
          </a:p>
        </p:txBody>
      </p:sp>
    </p:spTree>
    <p:extLst>
      <p:ext uri="{BB962C8B-B14F-4D97-AF65-F5344CB8AC3E}">
        <p14:creationId xmlns:p14="http://schemas.microsoft.com/office/powerpoint/2010/main" val="611638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7E67F-D981-4830-BCF1-98B2FA249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Koexistence (koexistenční smíšený systém)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0D00F6-131D-4754-8C7C-50095CA0A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Při volbě určité instituce se na části území hlasuje většinově a na části poměrně, přičemž obě složky mají alespoň 5% podíl na složení voleného orgánu</a:t>
            </a:r>
          </a:p>
          <a:p>
            <a:pPr lvl="1"/>
            <a:r>
              <a:rPr lang="cs-CZ" dirty="0"/>
              <a:t>typicky nestejně velké obvody, kdy ve velkých se volí poměrně a v malých většinově</a:t>
            </a:r>
          </a:p>
          <a:p>
            <a:pPr lvl="1"/>
            <a:r>
              <a:rPr lang="cs-CZ" dirty="0"/>
              <a:t>5% podíl hraje v klasifikaci tohoto systému důležitou roli, neboť nalezneme řadu zemí s listinným poměrným volebním systémem, kde je zanedbatelné množství poslanců voleno většinově v jednomandátovém obvodě (Finsko – 1 poslanec za Alandské ostrovy v parlamentu s 200 členy; Švýcarsko – 6 z 200 poslanců volených v nejmenších kantonech/polokantonech</a:t>
            </a:r>
          </a:p>
          <a:p>
            <a:r>
              <a:rPr lang="cs-CZ" dirty="0"/>
              <a:t>Příkladem nepřímá volba francouzského senátu:</a:t>
            </a:r>
          </a:p>
          <a:p>
            <a:pPr lvl="1"/>
            <a:r>
              <a:rPr lang="cs-CZ" dirty="0"/>
              <a:t>Volebním obvodem je département, počet senátorů za département 1 – 12</a:t>
            </a:r>
          </a:p>
          <a:p>
            <a:pPr lvl="1"/>
            <a:r>
              <a:rPr lang="cs-CZ" dirty="0"/>
              <a:t>Momentálně se v obvodech do 2 mandátů volí většinově a ve větších poměrně (hranice mezi většinovou a poměrnou volbou se ale často mění)</a:t>
            </a:r>
          </a:p>
        </p:txBody>
      </p:sp>
    </p:spTree>
    <p:extLst>
      <p:ext uri="{BB962C8B-B14F-4D97-AF65-F5344CB8AC3E}">
        <p14:creationId xmlns:p14="http://schemas.microsoft.com/office/powerpoint/2010/main" val="77239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ABA96B-232C-4020-A7DD-CBEAD42C3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Fúzní smíšený systém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3F249E5-2FFC-4F0B-AD23-DFC2CF503E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Málo rozšířený volební systém</a:t>
            </a:r>
          </a:p>
          <a:p>
            <a:r>
              <a:rPr lang="cs-CZ" dirty="0"/>
              <a:t>Dlouho jediným příkladem volební systém pro komunální volby ve Francii v obcích nad 3500 obyvatel (v menších obcích se volí většinově)</a:t>
            </a:r>
          </a:p>
          <a:p>
            <a:r>
              <a:rPr lang="cs-CZ" dirty="0"/>
              <a:t>Originální princip:</a:t>
            </a:r>
          </a:p>
          <a:p>
            <a:pPr lvl="1"/>
            <a:r>
              <a:rPr lang="cs-CZ" dirty="0"/>
              <a:t>Polovina voleného orgánu volena většinově, polovina poměrně (v praxi lichý počet členů, většinově volena těsná většina, např. 11 z 21)</a:t>
            </a:r>
          </a:p>
          <a:p>
            <a:pPr lvl="1"/>
            <a:r>
              <a:rPr lang="cs-CZ" dirty="0"/>
              <a:t>Strany nominují kandidátní listiny, dvoukolové hlasování</a:t>
            </a:r>
          </a:p>
          <a:p>
            <a:pPr lvl="1"/>
            <a:r>
              <a:rPr lang="cs-CZ" dirty="0"/>
              <a:t>V prvním kole je potřebná nadpoloviční většina, do druhého postupují kandidátní listiny s podporou alespoň 10 %; ve druhém kole vítězí listina s nejvíce hlasy</a:t>
            </a:r>
          </a:p>
          <a:p>
            <a:pPr lvl="1"/>
            <a:r>
              <a:rPr lang="cs-CZ" dirty="0"/>
              <a:t>Vítězný subjekt získá většinově přidělované mandáty a navíc poměrný díl poměrně obsazovaných</a:t>
            </a:r>
          </a:p>
          <a:p>
            <a:pPr lvl="1"/>
            <a:r>
              <a:rPr lang="cs-CZ" dirty="0"/>
              <a:t>V praxi má tedy vítězná kandidátní listina garantovanou velmi bezpečnou většinu</a:t>
            </a:r>
          </a:p>
        </p:txBody>
      </p:sp>
    </p:spTree>
    <p:extLst>
      <p:ext uri="{BB962C8B-B14F-4D97-AF65-F5344CB8AC3E}">
        <p14:creationId xmlns:p14="http://schemas.microsoft.com/office/powerpoint/2010/main" val="387680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10AD59-3A6E-41B7-82BF-C28D4DE9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Příklad (fúzní smíšený systém)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D3EAFEBB-060B-451A-8AFC-B84D29D978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270051"/>
              </p:ext>
            </p:extLst>
          </p:nvPr>
        </p:nvGraphicFramePr>
        <p:xfrm>
          <a:off x="838200" y="1825625"/>
          <a:ext cx="10515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0485">
                  <a:extLst>
                    <a:ext uri="{9D8B030D-6E8A-4147-A177-3AD203B41FA5}">
                      <a16:colId xmlns:a16="http://schemas.microsoft.com/office/drawing/2014/main" val="284258564"/>
                    </a:ext>
                  </a:extLst>
                </a:gridCol>
                <a:gridCol w="2516956">
                  <a:extLst>
                    <a:ext uri="{9D8B030D-6E8A-4147-A177-3AD203B41FA5}">
                      <a16:colId xmlns:a16="http://schemas.microsoft.com/office/drawing/2014/main" val="993546213"/>
                    </a:ext>
                  </a:extLst>
                </a:gridCol>
                <a:gridCol w="2432116">
                  <a:extLst>
                    <a:ext uri="{9D8B030D-6E8A-4147-A177-3AD203B41FA5}">
                      <a16:colId xmlns:a16="http://schemas.microsoft.com/office/drawing/2014/main" val="1895288928"/>
                    </a:ext>
                  </a:extLst>
                </a:gridCol>
                <a:gridCol w="2436043">
                  <a:extLst>
                    <a:ext uri="{9D8B030D-6E8A-4147-A177-3AD203B41FA5}">
                      <a16:colId xmlns:a16="http://schemas.microsoft.com/office/drawing/2014/main" val="1650636714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r>
                        <a:rPr lang="cs-CZ" dirty="0"/>
                        <a:t>Výsledek druhého kola voleb v hypotetické francouzské obci s 21 členy obecního zastupitelstva (pozn.: Francie označuje tento orgán jako obecní radu)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05573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Strana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624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Hlasy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11209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 většinově (celkem 11)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945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 poměrně (celkem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51433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Mandáty celkem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7258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240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630B84-4DEA-4CC9-BB8D-C168C1FA1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Další využití fúzního smíšeného systému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858BED4-D8BF-4E4F-96C1-D7F1B16928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Odvozená varianta užívána ve Francii v regionálních volbách</a:t>
            </a:r>
          </a:p>
          <a:p>
            <a:pPr lvl="1"/>
            <a:r>
              <a:rPr lang="cs-CZ" dirty="0"/>
              <a:t>Hlavní rozdíl – většinová složka zahrnuje jen 25 % křesel; i tak je málo pravděpodobné, že vítězná kandidátní listina nezíská nadpoloviční většinu</a:t>
            </a:r>
          </a:p>
          <a:p>
            <a:pPr lvl="1"/>
            <a:r>
              <a:rPr lang="cs-CZ" dirty="0"/>
              <a:t>Pro výsledek, který nepovede k většině pro jednu kandidátní listinu, by bylo potřeba, aby ve druhém kole byly alespoň 4 kandidátní listiny a vítězná měla méně než třetinu hlasů</a:t>
            </a:r>
          </a:p>
          <a:p>
            <a:pPr lvl="1"/>
            <a:r>
              <a:rPr lang="cs-CZ" dirty="0"/>
              <a:t>Naznačený stav je málo pravděpodobný, systém celkově tlačí na vytvoření malého počtu soupeřících bloků</a:t>
            </a:r>
          </a:p>
          <a:p>
            <a:r>
              <a:rPr lang="cs-CZ" dirty="0"/>
              <a:t>Případ připomínající fúzní smíšený systém – Řecko, parlamentní volby</a:t>
            </a:r>
          </a:p>
          <a:p>
            <a:pPr lvl="1"/>
            <a:r>
              <a:rPr lang="cs-CZ" dirty="0"/>
              <a:t>Ze 300 křesel 50 mandátů automaticky (většinově) obsadí vítězný subjekt</a:t>
            </a:r>
          </a:p>
          <a:p>
            <a:pPr lvl="1"/>
            <a:r>
              <a:rPr lang="cs-CZ" dirty="0"/>
              <a:t>Obvykle se ale mluví o poměrném volebním systému s většinovou prémií, systém také není dvoukolový (50 mandátů získá vítěz jediného kola hlasování)</a:t>
            </a:r>
          </a:p>
          <a:p>
            <a:pPr lvl="1"/>
            <a:r>
              <a:rPr lang="cs-CZ" dirty="0"/>
              <a:t>Pro klasifikaci systému jako smíšeného mluví, že 50 mandátů z 300 je více než 5 %, navíc přijmeme-li tezi, že zmíněných 50 mandátů je jen prémie v rámci poměrného systému, nabízí se otázka, kolik mandátů by tedy muselo být přidělováno většinově, aby to nebylo „pouhá“ prémie v jinak poměrném volebním systému</a:t>
            </a:r>
          </a:p>
        </p:txBody>
      </p:sp>
    </p:spTree>
    <p:extLst>
      <p:ext uri="{BB962C8B-B14F-4D97-AF65-F5344CB8AC3E}">
        <p14:creationId xmlns:p14="http://schemas.microsoft.com/office/powerpoint/2010/main" val="296806478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2148</Words>
  <Application>Microsoft Office PowerPoint</Application>
  <PresentationFormat>Širokoúhlá obrazovka</PresentationFormat>
  <Paragraphs>157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Ostatní smíšené volební systémy</vt:lpstr>
      <vt:lpstr>Podmíněný smíšený systém</vt:lpstr>
      <vt:lpstr>Ukázka efektu francouzského podmíněného systému z roku 1951 (obvod M = 10)</vt:lpstr>
      <vt:lpstr>Jiná možnost podmínky</vt:lpstr>
      <vt:lpstr>Nezávislé kombinace</vt:lpstr>
      <vt:lpstr>Koexistence (koexistenční smíšený systém)</vt:lpstr>
      <vt:lpstr>Fúzní smíšený systém</vt:lpstr>
      <vt:lpstr>Příklad (fúzní smíšený systém)</vt:lpstr>
      <vt:lpstr>Další využití fúzního smíšeného systému</vt:lpstr>
      <vt:lpstr>Navrstvující smíšený systém</vt:lpstr>
      <vt:lpstr>Rozšíření MMM</vt:lpstr>
      <vt:lpstr>Předpokládaný efekt</vt:lpstr>
      <vt:lpstr>Příklad země s MMM</vt:lpstr>
      <vt:lpstr>Supersmíšený systém</vt:lpstr>
      <vt:lpstr>Maďarský supersmíšený volební systém</vt:lpstr>
      <vt:lpstr>Efekt maďarského volebního systému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Ostatní smíšené volební systémy</dc:title>
  <dc:creator>Jakub Šedo</dc:creator>
  <cp:lastModifiedBy>Sofie Šedová</cp:lastModifiedBy>
  <cp:revision>18</cp:revision>
  <dcterms:created xsi:type="dcterms:W3CDTF">2021-11-28T22:18:46Z</dcterms:created>
  <dcterms:modified xsi:type="dcterms:W3CDTF">2021-11-29T15:09:12Z</dcterms:modified>
</cp:coreProperties>
</file>