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9" r:id="rId1"/>
  </p:sldMasterIdLst>
  <p:notesMasterIdLst>
    <p:notesMasterId r:id="rId28"/>
  </p:notesMasterIdLst>
  <p:sldIdLst>
    <p:sldId id="256" r:id="rId2"/>
    <p:sldId id="277" r:id="rId3"/>
    <p:sldId id="287" r:id="rId4"/>
    <p:sldId id="288" r:id="rId5"/>
    <p:sldId id="289" r:id="rId6"/>
    <p:sldId id="290" r:id="rId7"/>
    <p:sldId id="291" r:id="rId8"/>
    <p:sldId id="292" r:id="rId9"/>
    <p:sldId id="296" r:id="rId10"/>
    <p:sldId id="275" r:id="rId11"/>
    <p:sldId id="278" r:id="rId12"/>
    <p:sldId id="279" r:id="rId13"/>
    <p:sldId id="259" r:id="rId14"/>
    <p:sldId id="268" r:id="rId15"/>
    <p:sldId id="267" r:id="rId16"/>
    <p:sldId id="270" r:id="rId17"/>
    <p:sldId id="271" r:id="rId18"/>
    <p:sldId id="282" r:id="rId19"/>
    <p:sldId id="281" r:id="rId20"/>
    <p:sldId id="285" r:id="rId21"/>
    <p:sldId id="286" r:id="rId22"/>
    <p:sldId id="297" r:id="rId23"/>
    <p:sldId id="298" r:id="rId24"/>
    <p:sldId id="299" r:id="rId25"/>
    <p:sldId id="300" r:id="rId26"/>
    <p:sldId id="302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>
      <p:cViewPr varScale="1">
        <p:scale>
          <a:sx n="104" d="100"/>
          <a:sy n="104" d="100"/>
        </p:scale>
        <p:origin x="188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2B71713-06B6-3743-B444-560E61DE48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03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60400-8348-054A-AEA5-238F2B185518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D3FF89-FEE5-B942-AB8E-D11EBD2867F7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86A61D-D569-634E-9A16-B7DB6F548E11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0E2EB8-3F90-CC4B-99FD-99F4E069E77F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93A6D7-AD41-B446-8879-6B8D884DF541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k-SK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4E4FC-942D-D44E-8AAB-55615E665C6B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8FBC88-1FC7-8649-A3B3-132E0AD8A46D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FA880-21E4-1A44-9E0B-A0C97C2A4A1A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8EE96C-C550-FC41-9BC4-022DF07C8708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EA72ED2-32F6-D841-9704-F20B019091FF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4213" y="1019175"/>
            <a:ext cx="8229600" cy="1905000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Politické strany a štát </a:t>
            </a:r>
            <a:br>
              <a:rPr lang="sk-SK" dirty="0">
                <a:cs typeface="+mj-cs"/>
              </a:rPr>
            </a:br>
            <a:r>
              <a:rPr lang="sk-SK" dirty="0">
                <a:cs typeface="+mj-cs"/>
              </a:rPr>
              <a:t>v SVE</a:t>
            </a:r>
            <a:endParaRPr lang="en-US" dirty="0">
              <a:cs typeface="+mj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2207096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2400" dirty="0">
                <a:cs typeface="+mn-cs"/>
              </a:rPr>
              <a:t>Stredná a východná Európa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err="1"/>
              <a:t>podzim</a:t>
            </a:r>
            <a:r>
              <a:rPr lang="sk-SK" dirty="0"/>
              <a:t> 2021</a:t>
            </a:r>
            <a:endParaRPr lang="sk-SK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>
                <a:cs typeface="+mn-cs"/>
              </a:rPr>
              <a:t>Doc. Marek Rybář, PhD.</a:t>
            </a:r>
            <a:endParaRPr lang="en-US" sz="2400" dirty="0"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7" name="Rectangle 3"/>
          <p:cNvSpPr>
            <a:spLocks noGrp="1" noChangeArrowheads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sk-SK" sz="3200" dirty="0">
                <a:cs typeface="+mn-cs"/>
              </a:rPr>
              <a:t>1) miera závislosti strán od štátu (verejné financovanie strán)</a:t>
            </a:r>
          </a:p>
          <a:p>
            <a:pPr algn="just" eaLnBrk="1" hangingPunct="1">
              <a:defRPr/>
            </a:pPr>
            <a:r>
              <a:rPr lang="sk-SK" sz="3200" dirty="0">
                <a:cs typeface="+mn-cs"/>
              </a:rPr>
              <a:t>2) miera kontroly strán štátom (regulácia a kontrola financovania, konštitucionalizácia)</a:t>
            </a:r>
          </a:p>
          <a:p>
            <a:pPr algn="just" eaLnBrk="1" hangingPunct="1">
              <a:defRPr/>
            </a:pPr>
            <a:r>
              <a:rPr lang="sk-SK" sz="3200" dirty="0">
                <a:cs typeface="+mn-cs"/>
              </a:rPr>
              <a:t>3) miera ovládania štátu stranami (patronáž, stranícky klientelizmus, korupcia)</a:t>
            </a:r>
          </a:p>
        </p:txBody>
      </p:sp>
      <p:sp>
        <p:nvSpPr>
          <p:cNvPr id="1955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>
                <a:cs typeface="+mj-cs"/>
              </a:rPr>
              <a:t>Dimenzie vzťahu strán a štátu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9" name="Rectangle 3"/>
          <p:cNvSpPr>
            <a:spLocks noGrp="1" noChangeArrowheads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sk-SK" sz="3000" dirty="0">
                <a:cs typeface="+mn-cs"/>
              </a:rPr>
              <a:t>Európske politické strany tradične fungovali na základe súkromných príspevkov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sk-SK" sz="3000" dirty="0">
                <a:cs typeface="+mn-cs"/>
              </a:rPr>
              <a:t>V nových demokraciách je závislosť na verejných zdrojov ešte vypuklejšia (financovanie ako kompenzácia v politickej súťaži)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sk-SK" sz="3000" dirty="0">
                <a:cs typeface="+mn-cs"/>
              </a:rPr>
              <a:t>Verejné financovanie v demokraciách neexistovalo len v Indii, Jamajke, Novom Zélande, Švajčiarsku a USA, v nových demokraciách len v Lotyšsku, Čile a Peru  </a:t>
            </a:r>
          </a:p>
        </p:txBody>
      </p:sp>
      <p:sp>
        <p:nvSpPr>
          <p:cNvPr id="19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>
                <a:cs typeface="+mj-cs"/>
              </a:rPr>
              <a:t>Verejné financovanie strán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699247" y="2248347"/>
            <a:ext cx="7745505" cy="4493021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sz="2800" dirty="0">
                <a:cs typeface="+mn-cs"/>
              </a:rPr>
              <a:t>Strany tradične súkromné združenia občanov bez významnejšej právnej úpravy a možností štátu zasiahnuť do ich vnútornej činnosti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2800" dirty="0">
                <a:cs typeface="+mn-cs"/>
              </a:rPr>
              <a:t>Dnes strany „legitímnym objektom štátnej regulácie normálne nepredstaviteľnej v liberálnych demokraciách pri iných súkromných združeniach“ (Katz 2002)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2800" dirty="0">
                <a:cs typeface="+mn-cs"/>
              </a:rPr>
              <a:t>Vnútrostranícke primárky, pravidlá pre vnútornú demokraciu, predpísané procedúry, ústavná úprava pôsobenia strán, regulovanie a kontrola financovania</a:t>
            </a:r>
          </a:p>
        </p:txBody>
      </p:sp>
      <p:sp>
        <p:nvSpPr>
          <p:cNvPr id="199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4400" dirty="0">
                <a:cs typeface="+mj-cs"/>
              </a:rPr>
              <a:t>Štátna regulácia politických strán 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sz="2800" dirty="0">
                <a:cs typeface="+mn-cs"/>
              </a:rPr>
              <a:t>Politické strany ako organizácie verejnej služby /</a:t>
            </a:r>
            <a:r>
              <a:rPr lang="sk-SK" sz="2800" i="1" dirty="0">
                <a:cs typeface="+mn-cs"/>
              </a:rPr>
              <a:t>public utilities</a:t>
            </a:r>
            <a:r>
              <a:rPr lang="sk-SK" sz="2800" dirty="0">
                <a:cs typeface="+mn-cs"/>
              </a:rPr>
              <a:t>/ (van Biezen)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2800" dirty="0">
                <a:cs typeface="+mn-cs"/>
              </a:rPr>
              <a:t>Systém pravidiel a nariadení financovania neexistuje, respektíve je neefektívny v Dánsku, Nórsku, Indii, Jamajke a Švajčiarsku, medzi novými demokraciami v Lotyšsku, v Slavádore a Uruguaji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2800" dirty="0">
                <a:cs typeface="+mn-cs"/>
              </a:rPr>
              <a:t>Ústavná úprava strán menej bežná v starých demokraciách a v nových pravidelná (okrem Lotyšska) – odzrkadľuje to posun v chápaní strán dnes a na začiatku 20. storočia</a:t>
            </a:r>
            <a:endParaRPr lang="en-US" sz="2800" dirty="0">
              <a:cs typeface="+mn-cs"/>
            </a:endParaRPr>
          </a:p>
        </p:txBody>
      </p:sp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4400" dirty="0">
                <a:cs typeface="+mj-cs"/>
              </a:rPr>
              <a:t>Štátna regulácia politických strán II</a:t>
            </a:r>
            <a:endParaRPr lang="en-US" sz="4400" dirty="0">
              <a:cs typeface="+mj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3"/>
          <p:cNvSpPr>
            <a:spLocks noGrp="1" noChangeArrowheads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sz="2800" dirty="0">
                <a:cs typeface="+mn-cs"/>
              </a:rPr>
              <a:t>Často zamieňané, ale analyticky, politicky aj právne odlišné sú tri spolu súvisiace javy: patronáž, stranícky klientelizmus a korupcia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2800" b="1" dirty="0">
                <a:cs typeface="+mn-cs"/>
              </a:rPr>
              <a:t>Patronáž:</a:t>
            </a:r>
            <a:r>
              <a:rPr lang="sk-SK" sz="2800" dirty="0">
                <a:cs typeface="+mn-cs"/>
              </a:rPr>
              <a:t> alokácia funkcií v štátnych, pološtátnych a verejných inštitúciách na základe straníckej príslušnosti (nie volené funkcie)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GB" sz="2800" dirty="0">
                <a:cs typeface="+mn-cs"/>
              </a:rPr>
              <a:t> </a:t>
            </a:r>
            <a:r>
              <a:rPr lang="sk-SK" sz="2800" b="1" dirty="0">
                <a:cs typeface="+mn-cs"/>
              </a:rPr>
              <a:t>Stranícky klientelizmus</a:t>
            </a:r>
            <a:r>
              <a:rPr lang="sk-SK" sz="2800" dirty="0">
                <a:cs typeface="+mn-cs"/>
              </a:rPr>
              <a:t>: selektívne uvoľňovanie verejných (materiálnych) zdrojov s cieľom získať voličskú podporu od voličských skupín alebo jednotlivcov</a:t>
            </a:r>
          </a:p>
        </p:txBody>
      </p:sp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4400" dirty="0">
                <a:cs typeface="+mj-cs"/>
              </a:rPr>
              <a:t>Využívanie štátu na stranícke účely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916832"/>
            <a:ext cx="7745505" cy="479715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sk-SK" sz="2800" b="1" dirty="0">
                <a:cs typeface="+mn-cs"/>
              </a:rPr>
              <a:t>Korupcia</a:t>
            </a:r>
            <a:r>
              <a:rPr lang="sk-SK" sz="2800" dirty="0">
                <a:cs typeface="+mn-cs"/>
              </a:rPr>
              <a:t>: odlišuje sa od predchádzajúcich v tom, že za zvýhodňujúce rozhodnutia jednotlivci alebo skupiny sa revanšujú donáciami (dary politickým stranám za licencie, stavebné kontrakty, zvýhodňujúcu legislatívu a pod.)</a:t>
            </a:r>
          </a:p>
          <a:p>
            <a:pPr eaLnBrk="1" hangingPunct="1">
              <a:defRPr/>
            </a:pPr>
            <a:r>
              <a:rPr lang="sk-SK" sz="2800" dirty="0">
                <a:cs typeface="+mn-cs"/>
              </a:rPr>
              <a:t>Všetky tri formy narúšaj princípy ideálnej reprezentatívnej demokracie, lebo uprednostňujú partikulárne pred univerzálnym a alokujú verejné zdroje na privátne a nie verejné účely</a:t>
            </a:r>
          </a:p>
        </p:txBody>
      </p:sp>
      <p:sp>
        <p:nvSpPr>
          <p:cNvPr id="184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4400" dirty="0">
                <a:cs typeface="+mj-cs"/>
              </a:rPr>
              <a:t>Využívanie štátu na stranícke účely II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9" name="Rectangle 3"/>
          <p:cNvSpPr>
            <a:spLocks noGrp="1" noChangeArrowheads="1"/>
          </p:cNvSpPr>
          <p:nvPr>
            <p:ph idx="1"/>
          </p:nvPr>
        </p:nvSpPr>
        <p:spPr>
          <a:xfrm>
            <a:off x="699247" y="2248347"/>
            <a:ext cx="7745505" cy="4204989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3000" dirty="0">
                <a:cs typeface="+mn-cs"/>
              </a:rPr>
              <a:t>Notoricky ťažko dokázateľné a ťažko skúmateľné v komparatívnej perspektíve</a:t>
            </a:r>
          </a:p>
          <a:p>
            <a:pPr eaLnBrk="1" hangingPunct="1">
              <a:defRPr/>
            </a:pPr>
            <a:r>
              <a:rPr lang="sk-SK" sz="3000" dirty="0">
                <a:cs typeface="+mn-cs"/>
              </a:rPr>
              <a:t>Namiesto priameho nahliadnutia na patronáž sa používajú pomocné a nepriame ukazovatele: nárast verejného sektora, nárast počtu pracovníkov štátnej administratívy, absencia pravidiel regulujúcich vzťah strán a štátu a pod. </a:t>
            </a:r>
          </a:p>
        </p:txBody>
      </p:sp>
      <p:sp>
        <p:nvSpPr>
          <p:cNvPr id="188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4400" dirty="0">
                <a:cs typeface="+mj-cs"/>
              </a:rPr>
              <a:t>Využívanie štátu na stranícke účely III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>
          <a:xfrm>
            <a:off x="699247" y="2248347"/>
            <a:ext cx="7745505" cy="4349005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000" dirty="0">
                <a:cs typeface="+mn-cs"/>
              </a:rPr>
              <a:t>V</a:t>
            </a:r>
            <a:r>
              <a:rPr lang="sk-SK" sz="3000" dirty="0">
                <a:cs typeface="+mn-cs"/>
              </a:rPr>
              <a:t>yužívanie štátnych peňazí na financovanie (vládnych) politických strán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000" dirty="0">
                <a:cs typeface="+mn-cs"/>
              </a:rPr>
              <a:t>A</a:t>
            </a:r>
            <a:r>
              <a:rPr lang="sk-SK" sz="3000" dirty="0">
                <a:cs typeface="+mn-cs"/>
              </a:rPr>
              <a:t>bsencia efektívnej kontroly financií politických strán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000" dirty="0">
                <a:cs typeface="+mn-cs"/>
              </a:rPr>
              <a:t>D</a:t>
            </a:r>
            <a:r>
              <a:rPr lang="sk-SK" sz="3000" dirty="0">
                <a:cs typeface="+mn-cs"/>
              </a:rPr>
              <a:t>osadzovanie straníckych nominantov do pozícií v štátnej správe výmenou za úradníkov, ktorí už sú vo funkciách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000" dirty="0">
                <a:cs typeface="+mn-cs"/>
              </a:rPr>
              <a:t>Vytváranie nových pozícií v štátnej správe a ich obsadzovanie lojálnymi straníkmi   </a:t>
            </a:r>
          </a:p>
          <a:p>
            <a:pPr eaLnBrk="1" hangingPunct="1">
              <a:lnSpc>
                <a:spcPct val="90000"/>
              </a:lnSpc>
              <a:defRPr/>
            </a:pPr>
            <a:endParaRPr lang="sk-SK" sz="3000" dirty="0">
              <a:cs typeface="+mn-cs"/>
            </a:endParaRPr>
          </a:p>
        </p:txBody>
      </p:sp>
      <p:sp>
        <p:nvSpPr>
          <p:cNvPr id="189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4400" dirty="0">
                <a:cs typeface="+mj-cs"/>
              </a:rPr>
              <a:t>Politizácia štátu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76997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sz="3000" dirty="0">
                <a:cs typeface="+mn-cs"/>
              </a:rPr>
              <a:t>A. Grzymala-Busse: politizácia štátu súvisí s charakterom straníckej súťaže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000" dirty="0">
                <a:cs typeface="+mn-cs"/>
              </a:rPr>
              <a:t>Dominantná strana nemá záujem o depolitizáciu, pretože dokáže nekontrolovane využívať účasť vo vláde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000" dirty="0">
                <a:cs typeface="+mn-cs"/>
              </a:rPr>
              <a:t>mocenský (stranícky) rozptyl vedie k regulácii strán: strany sa dohodnú na jasných a fungujúcich pravidlách, tie sa dodržiavajú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400" dirty="0" err="1">
                <a:cs typeface="+mj-cs"/>
              </a:rPr>
              <a:t>Financovanie</a:t>
            </a:r>
            <a:r>
              <a:rPr lang="en-US" sz="4400" dirty="0">
                <a:cs typeface="+mj-cs"/>
              </a:rPr>
              <a:t> </a:t>
            </a:r>
            <a:r>
              <a:rPr lang="en-US" sz="4400" dirty="0" err="1">
                <a:cs typeface="+mj-cs"/>
              </a:rPr>
              <a:t>strán</a:t>
            </a:r>
            <a:r>
              <a:rPr lang="en-US" sz="4400" dirty="0">
                <a:cs typeface="+mj-cs"/>
              </a:rPr>
              <a:t> a </a:t>
            </a:r>
            <a:r>
              <a:rPr lang="en-US" sz="4400" dirty="0" err="1">
                <a:cs typeface="+mj-cs"/>
              </a:rPr>
              <a:t>jeho</a:t>
            </a:r>
            <a:r>
              <a:rPr lang="en-US" sz="4400" dirty="0">
                <a:cs typeface="+mj-cs"/>
              </a:rPr>
              <a:t> </a:t>
            </a:r>
            <a:r>
              <a:rPr lang="en-US" sz="4400" dirty="0" err="1">
                <a:cs typeface="+mj-cs"/>
              </a:rPr>
              <a:t>kontrola</a:t>
            </a:r>
            <a:endParaRPr lang="en-US" sz="4400" dirty="0">
              <a:cs typeface="+mj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04989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sk-SK" sz="3000" dirty="0">
                <a:cs typeface="+mn-cs"/>
              </a:rPr>
              <a:t>O</a:t>
            </a:r>
            <a:r>
              <a:rPr lang="en-US" sz="3000" dirty="0" err="1">
                <a:cs typeface="+mn-cs"/>
              </a:rPr>
              <a:t>Dw</a:t>
            </a:r>
            <a:r>
              <a:rPr lang="sk-SK" sz="3000" dirty="0">
                <a:cs typeface="+mn-cs"/>
              </a:rPr>
              <a:t>yer: existencia dominantnej strany aj slabo inštitucionalizovaný stranícky systém bez dominantnej strany vedú k politizácii štátu</a:t>
            </a:r>
          </a:p>
          <a:p>
            <a:pPr algn="just" eaLnBrk="1" hangingPunct="1">
              <a:defRPr/>
            </a:pPr>
            <a:r>
              <a:rPr lang="sk-SK" sz="3000" dirty="0">
                <a:cs typeface="+mn-cs"/>
              </a:rPr>
              <a:t>aj nadmerný rozptyl vedie k politizácii štátu – malé vládne strany majú záujem o patronáž a dúfajú v rozptýlenie zodpovednosti za systém medzi všetky strany</a:t>
            </a:r>
          </a:p>
          <a:p>
            <a:pPr algn="just" eaLnBrk="1" hangingPunct="1">
              <a:defRPr/>
            </a:pPr>
            <a:endParaRPr lang="en-US" sz="3000" dirty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400" dirty="0" err="1">
                <a:cs typeface="+mj-cs"/>
              </a:rPr>
              <a:t>Nárast</a:t>
            </a:r>
            <a:r>
              <a:rPr lang="en-US" sz="4400" dirty="0">
                <a:cs typeface="+mj-cs"/>
              </a:rPr>
              <a:t> </a:t>
            </a:r>
            <a:r>
              <a:rPr lang="en-US" sz="4400" dirty="0" err="1">
                <a:cs typeface="+mj-cs"/>
              </a:rPr>
              <a:t>počtu</a:t>
            </a:r>
            <a:r>
              <a:rPr lang="en-US" sz="4400" dirty="0">
                <a:cs typeface="+mj-cs"/>
              </a:rPr>
              <a:t> </a:t>
            </a:r>
            <a:r>
              <a:rPr lang="en-US" sz="4400" dirty="0" err="1">
                <a:cs typeface="+mj-cs"/>
              </a:rPr>
              <a:t>štátnych</a:t>
            </a:r>
            <a:r>
              <a:rPr lang="en-US" sz="4400" dirty="0">
                <a:cs typeface="+mj-cs"/>
              </a:rPr>
              <a:t> </a:t>
            </a:r>
            <a:r>
              <a:rPr lang="en-US" sz="4400" dirty="0" err="1">
                <a:cs typeface="+mj-cs"/>
              </a:rPr>
              <a:t>úradníkov</a:t>
            </a:r>
            <a:endParaRPr lang="en-US" sz="4400" dirty="0"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sk-SK" sz="2800" dirty="0">
                <a:cs typeface="+mn-cs"/>
              </a:rPr>
              <a:t>Väčšina organizačných modelov strán je vystavaná na ich vzťahu so spoločnosťou</a:t>
            </a:r>
          </a:p>
          <a:p>
            <a:pPr algn="just" eaLnBrk="1" hangingPunct="1">
              <a:defRPr/>
            </a:pPr>
            <a:r>
              <a:rPr lang="sk-SK" sz="2800" dirty="0">
                <a:cs typeface="+mn-cs"/>
              </a:rPr>
              <a:t>Masová strana: veľký počet členov, rozvinutá organizačná štruktúra, vzťahy s pridruženými organizáciami</a:t>
            </a:r>
          </a:p>
          <a:p>
            <a:pPr algn="just" eaLnBrk="1" hangingPunct="1">
              <a:defRPr/>
            </a:pPr>
            <a:r>
              <a:rPr lang="sk-SK" sz="2800" dirty="0">
                <a:cs typeface="+mn-cs"/>
              </a:rPr>
              <a:t>Štát hlavne ako verejné funkcie (poslanci a ministri) na ovplyvňovanie vládnej politiky, ale tiež ako prostriedok na „jobs for the boys“ </a:t>
            </a:r>
          </a:p>
        </p:txBody>
      </p:sp>
      <p:sp>
        <p:nvSpPr>
          <p:cNvPr id="19763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sk-SK" sz="4000" dirty="0">
                <a:cs typeface="+mj-cs"/>
              </a:rPr>
              <a:t>Štát, spoločnosť a strany </a:t>
            </a:r>
            <a:br>
              <a:rPr lang="sk-SK" sz="4000" dirty="0">
                <a:cs typeface="+mj-cs"/>
              </a:rPr>
            </a:br>
            <a:r>
              <a:rPr lang="sk-SK" sz="4000" dirty="0">
                <a:cs typeface="+mj-cs"/>
              </a:rPr>
              <a:t>ako ich „premostenie“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93021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OD: v </a:t>
            </a:r>
            <a:r>
              <a:rPr lang="en-US" sz="2800" dirty="0" err="1">
                <a:cs typeface="+mn-cs"/>
              </a:rPr>
              <a:t>Poľsku</a:t>
            </a:r>
            <a:r>
              <a:rPr lang="en-US" sz="2800" dirty="0">
                <a:cs typeface="+mn-cs"/>
              </a:rPr>
              <a:t> a </a:t>
            </a:r>
            <a:r>
              <a:rPr lang="en-US" sz="2800" dirty="0" err="1">
                <a:cs typeface="+mn-cs"/>
              </a:rPr>
              <a:t>na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Slovensku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rapídne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narástol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počet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štátnych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úradníkov</a:t>
            </a:r>
            <a:r>
              <a:rPr lang="en-US" sz="2800" dirty="0">
                <a:cs typeface="+mn-cs"/>
              </a:rPr>
              <a:t> v </a:t>
            </a:r>
            <a:r>
              <a:rPr lang="en-US" sz="2800" dirty="0" err="1">
                <a:cs typeface="+mn-cs"/>
              </a:rPr>
              <a:t>rokoch</a:t>
            </a:r>
            <a:r>
              <a:rPr lang="en-US" sz="2800" dirty="0">
                <a:cs typeface="+mn-cs"/>
              </a:rPr>
              <a:t> 1992-2000)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SVK: </a:t>
            </a:r>
            <a:r>
              <a:rPr lang="en-US" sz="2800" dirty="0" err="1">
                <a:cs typeface="+mn-cs"/>
              </a:rPr>
              <a:t>dominantné</a:t>
            </a:r>
            <a:r>
              <a:rPr lang="en-US" sz="2800" dirty="0">
                <a:cs typeface="+mn-cs"/>
              </a:rPr>
              <a:t> HZDS v </a:t>
            </a:r>
            <a:r>
              <a:rPr lang="en-US" sz="2800" dirty="0" err="1">
                <a:cs typeface="+mn-cs"/>
              </a:rPr>
              <a:t>rokoch</a:t>
            </a:r>
            <a:r>
              <a:rPr lang="en-US" sz="2800" dirty="0">
                <a:cs typeface="+mn-cs"/>
              </a:rPr>
              <a:t> 1996-1997 </a:t>
            </a:r>
            <a:r>
              <a:rPr lang="en-US" sz="2800" dirty="0" err="1">
                <a:cs typeface="+mn-cs"/>
              </a:rPr>
              <a:t>zaviedlo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novú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úroveň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štátnej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správy</a:t>
            </a:r>
            <a:r>
              <a:rPr lang="en-US" sz="2800" dirty="0">
                <a:cs typeface="+mn-cs"/>
              </a:rPr>
              <a:t> a </a:t>
            </a:r>
            <a:r>
              <a:rPr lang="en-US" sz="2800" dirty="0" err="1">
                <a:cs typeface="+mn-cs"/>
              </a:rPr>
              <a:t>počet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štátnych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zamestnancov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radikálne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narástol</a:t>
            </a:r>
            <a:r>
              <a:rPr lang="en-US" sz="2800" dirty="0">
                <a:cs typeface="+mn-cs"/>
              </a:rPr>
              <a:t> (</a:t>
            </a:r>
            <a:r>
              <a:rPr lang="en-US" sz="2800" dirty="0" err="1">
                <a:cs typeface="+mn-cs"/>
              </a:rPr>
              <a:t>patronáž</a:t>
            </a:r>
            <a:r>
              <a:rPr lang="en-US" sz="2800" dirty="0">
                <a:cs typeface="+mn-cs"/>
              </a:rPr>
              <a:t>)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POL: </a:t>
            </a:r>
            <a:r>
              <a:rPr lang="en-US" sz="2800" dirty="0" err="1">
                <a:cs typeface="+mn-cs"/>
              </a:rPr>
              <a:t>rozdrobené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stranícke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spektrum</a:t>
            </a:r>
            <a:r>
              <a:rPr lang="en-US" sz="2800" dirty="0">
                <a:cs typeface="+mn-cs"/>
              </a:rPr>
              <a:t> – </a:t>
            </a:r>
            <a:r>
              <a:rPr lang="en-US" sz="2800" dirty="0" err="1">
                <a:cs typeface="+mn-cs"/>
              </a:rPr>
              <a:t>množstvo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nových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strán</a:t>
            </a:r>
            <a:r>
              <a:rPr lang="en-US" sz="2800" dirty="0">
                <a:cs typeface="+mn-cs"/>
              </a:rPr>
              <a:t>, </a:t>
            </a:r>
            <a:r>
              <a:rPr lang="en-US" sz="2800" dirty="0" err="1">
                <a:cs typeface="+mn-cs"/>
              </a:rPr>
              <a:t>tiež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nekontrolovaný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nárast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počtu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úradníkov</a:t>
            </a:r>
            <a:endParaRPr lang="en-US" sz="2800" dirty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400" dirty="0" err="1">
                <a:cs typeface="+mj-cs"/>
              </a:rPr>
              <a:t>Nárast</a:t>
            </a:r>
            <a:r>
              <a:rPr lang="en-US" sz="4400" dirty="0">
                <a:cs typeface="+mj-cs"/>
              </a:rPr>
              <a:t> </a:t>
            </a:r>
            <a:r>
              <a:rPr lang="en-US" sz="4400" dirty="0" err="1">
                <a:cs typeface="+mj-cs"/>
              </a:rPr>
              <a:t>počtu</a:t>
            </a:r>
            <a:r>
              <a:rPr lang="en-US" sz="4400" dirty="0">
                <a:cs typeface="+mj-cs"/>
              </a:rPr>
              <a:t> </a:t>
            </a:r>
            <a:r>
              <a:rPr lang="en-US" sz="4400" dirty="0" err="1">
                <a:cs typeface="+mj-cs"/>
              </a:rPr>
              <a:t>štátnych</a:t>
            </a:r>
            <a:r>
              <a:rPr lang="en-US" sz="4400" dirty="0">
                <a:cs typeface="+mj-cs"/>
              </a:rPr>
              <a:t> </a:t>
            </a:r>
            <a:r>
              <a:rPr lang="en-US" sz="4400" dirty="0" err="1">
                <a:cs typeface="+mj-cs"/>
              </a:rPr>
              <a:t>úradníkov</a:t>
            </a:r>
            <a:endParaRPr lang="en-US" sz="4400" dirty="0">
              <a:cs typeface="+mj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rmAutofit lnSpcReduction="10000"/>
          </a:bodyPr>
          <a:lstStyle/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ČR: </a:t>
            </a:r>
            <a:r>
              <a:rPr lang="en-US" sz="3000" dirty="0" err="1">
                <a:cs typeface="+mn-cs"/>
              </a:rPr>
              <a:t>stabilný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stranícky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systém</a:t>
            </a:r>
            <a:r>
              <a:rPr lang="en-US" sz="3000" dirty="0">
                <a:cs typeface="+mn-cs"/>
              </a:rPr>
              <a:t> do </a:t>
            </a:r>
            <a:r>
              <a:rPr lang="en-US" sz="3000" dirty="0" err="1">
                <a:cs typeface="+mn-cs"/>
              </a:rPr>
              <a:t>roku</a:t>
            </a:r>
            <a:r>
              <a:rPr lang="en-US" sz="3000" dirty="0">
                <a:cs typeface="+mn-cs"/>
              </a:rPr>
              <a:t> 2000, </a:t>
            </a:r>
            <a:r>
              <a:rPr lang="en-US" sz="3000" dirty="0" err="1">
                <a:cs typeface="+mn-cs"/>
              </a:rPr>
              <a:t>nízky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počet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strán</a:t>
            </a:r>
            <a:r>
              <a:rPr lang="en-US" sz="3000" dirty="0">
                <a:cs typeface="+mn-cs"/>
              </a:rPr>
              <a:t> v </a:t>
            </a:r>
            <a:r>
              <a:rPr lang="en-US" sz="3000" dirty="0" err="1">
                <a:cs typeface="+mn-cs"/>
              </a:rPr>
              <a:t>parlamente</a:t>
            </a:r>
            <a:r>
              <a:rPr lang="en-US" sz="3000" dirty="0">
                <a:cs typeface="+mn-cs"/>
              </a:rPr>
              <a:t> a </a:t>
            </a:r>
            <a:r>
              <a:rPr lang="en-US" sz="3000" dirty="0" err="1">
                <a:cs typeface="+mn-cs"/>
              </a:rPr>
              <a:t>predvídateľnosť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vzťahov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medzi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stranami</a:t>
            </a:r>
            <a:r>
              <a:rPr lang="en-US" sz="3000" dirty="0">
                <a:cs typeface="+mn-cs"/>
              </a:rPr>
              <a:t> – </a:t>
            </a:r>
            <a:r>
              <a:rPr lang="en-US" sz="3000" dirty="0" err="1">
                <a:cs typeface="+mn-cs"/>
              </a:rPr>
              <a:t>počty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štátnych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úradníkov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nerástli</a:t>
            </a:r>
            <a:endParaRPr lang="en-US" sz="3000" dirty="0">
              <a:cs typeface="+mn-cs"/>
            </a:endParaRPr>
          </a:p>
          <a:p>
            <a:pPr algn="just" eaLnBrk="1" hangingPunct="1">
              <a:defRPr/>
            </a:pPr>
            <a:r>
              <a:rPr lang="sk-SK" sz="3000" dirty="0">
                <a:cs typeface="+mn-cs"/>
              </a:rPr>
              <a:t>Maďarsko ako príklad depolitizovaného štátneho aparátu  vďaka profesionálnej štátnej služby už na začiatku 90.-tych rokov) a straníckeho bipolarizmu, ale polarizovaná súťaž neviedla k depolitizácii</a:t>
            </a:r>
            <a:endParaRPr lang="en-US" sz="3000" dirty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Nárast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počtu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štátnych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úradníkov</a:t>
            </a:r>
            <a:endParaRPr lang="en-US" dirty="0">
              <a:cs typeface="+mj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3F4C240-ABD3-E440-B5F4-E9B082542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sz="2800" dirty="0" err="1"/>
              <a:t>kondicionalita</a:t>
            </a:r>
            <a:r>
              <a:rPr lang="en-US" sz="2800" dirty="0"/>
              <a:t> EU </a:t>
            </a:r>
            <a:r>
              <a:rPr lang="en-US" sz="2800" dirty="0" err="1"/>
              <a:t>pred</a:t>
            </a:r>
            <a:r>
              <a:rPr lang="en-US" sz="2800" dirty="0"/>
              <a:t> r. 2004:</a:t>
            </a:r>
          </a:p>
          <a:p>
            <a:pPr algn="just"/>
            <a:r>
              <a:rPr lang="en-US" sz="2800" dirty="0" err="1"/>
              <a:t>odporúčania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zriadenie</a:t>
            </a:r>
            <a:r>
              <a:rPr lang="en-US" sz="2800" dirty="0"/>
              <a:t> </a:t>
            </a:r>
            <a:r>
              <a:rPr lang="en-US" sz="2800" dirty="0" err="1"/>
              <a:t>depolitizovanej</a:t>
            </a:r>
            <a:r>
              <a:rPr lang="en-US" sz="2800" dirty="0"/>
              <a:t> a </a:t>
            </a:r>
            <a:r>
              <a:rPr lang="en-US" sz="2800" dirty="0" err="1"/>
              <a:t>meritokratickej</a:t>
            </a:r>
            <a:r>
              <a:rPr lang="en-US" sz="2800" dirty="0"/>
              <a:t> </a:t>
            </a:r>
            <a:r>
              <a:rPr lang="en-US" sz="2800" dirty="0" err="1"/>
              <a:t>štátnej</a:t>
            </a:r>
            <a:r>
              <a:rPr lang="en-US" sz="2800" dirty="0"/>
              <a:t> </a:t>
            </a:r>
            <a:r>
              <a:rPr lang="en-US" sz="2800" dirty="0" err="1"/>
              <a:t>správy</a:t>
            </a:r>
            <a:endParaRPr lang="en-US" sz="2800" dirty="0"/>
          </a:p>
          <a:p>
            <a:pPr algn="just"/>
            <a:r>
              <a:rPr lang="en-US" sz="2800" dirty="0" err="1"/>
              <a:t>stretégie</a:t>
            </a:r>
            <a:r>
              <a:rPr lang="en-US" sz="2800" dirty="0"/>
              <a:t> </a:t>
            </a:r>
            <a:r>
              <a:rPr lang="en-US" sz="2800" dirty="0" err="1"/>
              <a:t>postupných</a:t>
            </a:r>
            <a:r>
              <a:rPr lang="en-US" sz="2800" dirty="0"/>
              <a:t> </a:t>
            </a:r>
            <a:r>
              <a:rPr lang="en-US" sz="2800" dirty="0" err="1"/>
              <a:t>zásahov</a:t>
            </a:r>
            <a:r>
              <a:rPr lang="en-US" sz="2800" dirty="0"/>
              <a:t> </a:t>
            </a:r>
            <a:r>
              <a:rPr lang="en-US" sz="2800" dirty="0" err="1"/>
              <a:t>obmedzujúcich</a:t>
            </a:r>
            <a:r>
              <a:rPr lang="en-US" sz="2800" dirty="0"/>
              <a:t> </a:t>
            </a:r>
            <a:r>
              <a:rPr lang="en-US" sz="2800" dirty="0" err="1"/>
              <a:t>nezávislosť</a:t>
            </a:r>
            <a:r>
              <a:rPr lang="en-US" sz="2800" dirty="0"/>
              <a:t> od </a:t>
            </a:r>
            <a:r>
              <a:rPr lang="en-US" sz="2800" dirty="0" err="1"/>
              <a:t>volených</a:t>
            </a:r>
            <a:r>
              <a:rPr lang="en-US" sz="2800" dirty="0"/>
              <a:t> </a:t>
            </a:r>
            <a:r>
              <a:rPr lang="en-US" sz="2800" dirty="0" err="1"/>
              <a:t>politikov</a:t>
            </a:r>
            <a:r>
              <a:rPr lang="en-US" sz="2800" dirty="0"/>
              <a:t> (SR)</a:t>
            </a:r>
          </a:p>
          <a:p>
            <a:pPr algn="just"/>
            <a:r>
              <a:rPr lang="en-US" sz="2800" dirty="0" err="1"/>
              <a:t>stratégia</a:t>
            </a:r>
            <a:r>
              <a:rPr lang="en-US" sz="2800" dirty="0"/>
              <a:t> </a:t>
            </a:r>
            <a:r>
              <a:rPr lang="en-US" sz="2800" dirty="0" err="1"/>
              <a:t>oddiaľovania</a:t>
            </a:r>
            <a:r>
              <a:rPr lang="en-US" sz="2800" dirty="0"/>
              <a:t> </a:t>
            </a:r>
            <a:r>
              <a:rPr lang="en-US" sz="2800" dirty="0" err="1"/>
              <a:t>legislatívy</a:t>
            </a:r>
            <a:r>
              <a:rPr lang="en-US" sz="2800" dirty="0"/>
              <a:t> (ČR)</a:t>
            </a:r>
          </a:p>
          <a:p>
            <a:pPr algn="just"/>
            <a:r>
              <a:rPr lang="en-US" sz="2800" dirty="0" err="1"/>
              <a:t>táto</a:t>
            </a:r>
            <a:r>
              <a:rPr lang="en-US" sz="2800" dirty="0"/>
              <a:t> </a:t>
            </a:r>
            <a:r>
              <a:rPr lang="en-US" sz="2800" dirty="0" err="1"/>
              <a:t>oblasť</a:t>
            </a:r>
            <a:r>
              <a:rPr lang="en-US" sz="2800" dirty="0"/>
              <a:t> </a:t>
            </a:r>
            <a:r>
              <a:rPr lang="en-US" sz="2800" dirty="0" err="1"/>
              <a:t>nie</a:t>
            </a:r>
            <a:r>
              <a:rPr lang="en-US" sz="2800" dirty="0"/>
              <a:t> </a:t>
            </a:r>
            <a:r>
              <a:rPr lang="en-US" sz="2800" dirty="0" err="1"/>
              <a:t>je</a:t>
            </a:r>
            <a:r>
              <a:rPr lang="en-US" sz="2800" dirty="0"/>
              <a:t> </a:t>
            </a:r>
            <a:r>
              <a:rPr lang="en-US" sz="2800" dirty="0" err="1"/>
              <a:t>pokrytá</a:t>
            </a:r>
            <a:r>
              <a:rPr lang="en-US" sz="2800" dirty="0"/>
              <a:t> </a:t>
            </a:r>
            <a:r>
              <a:rPr lang="en-US" sz="2800" dirty="0" err="1"/>
              <a:t>legislatívou</a:t>
            </a:r>
            <a:r>
              <a:rPr lang="en-US" sz="2800" dirty="0"/>
              <a:t> EÚ (</a:t>
            </a:r>
            <a:r>
              <a:rPr lang="en-US" sz="2800" dirty="0" err="1"/>
              <a:t>komunitarizovaná</a:t>
            </a:r>
            <a:r>
              <a:rPr lang="en-US" sz="2800" dirty="0"/>
              <a:t>), </a:t>
            </a:r>
            <a:r>
              <a:rPr lang="en-US" sz="2800" dirty="0" err="1"/>
              <a:t>existujú</a:t>
            </a:r>
            <a:r>
              <a:rPr lang="en-US" sz="2800" dirty="0"/>
              <a:t> </a:t>
            </a:r>
            <a:r>
              <a:rPr lang="en-US" sz="2800" dirty="0" err="1"/>
              <a:t>rozličné</a:t>
            </a:r>
            <a:r>
              <a:rPr lang="en-US" sz="2800" dirty="0"/>
              <a:t> </a:t>
            </a:r>
            <a:r>
              <a:rPr lang="en-US" sz="2800" dirty="0" err="1"/>
              <a:t>modely</a:t>
            </a:r>
            <a:r>
              <a:rPr lang="en-US" sz="2800" dirty="0"/>
              <a:t>:</a:t>
            </a:r>
          </a:p>
          <a:p>
            <a:pPr algn="just"/>
            <a:endParaRPr 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9FF5A27-6D6E-BD45-98BB-145371490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err="1"/>
              <a:t>Limity</a:t>
            </a:r>
            <a:r>
              <a:rPr lang="en-US" sz="4800" dirty="0"/>
              <a:t> </a:t>
            </a:r>
            <a:r>
              <a:rPr lang="en-US" sz="4800" dirty="0" err="1"/>
              <a:t>externého</a:t>
            </a:r>
            <a:r>
              <a:rPr lang="en-US" sz="4800" dirty="0"/>
              <a:t> </a:t>
            </a:r>
            <a:r>
              <a:rPr lang="en-US" sz="4800" dirty="0" err="1"/>
              <a:t>vplyvu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764746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BE80589-2B37-BC48-B467-F00F27A9B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/>
              <a:t>depolitizovaná</a:t>
            </a:r>
            <a:r>
              <a:rPr lang="en-US" sz="2800" dirty="0"/>
              <a:t> (UK, </a:t>
            </a:r>
            <a:r>
              <a:rPr lang="en-US" sz="2800" dirty="0" err="1"/>
              <a:t>Dánsko</a:t>
            </a:r>
            <a:r>
              <a:rPr lang="en-US" sz="2800" dirty="0"/>
              <a:t>)</a:t>
            </a:r>
          </a:p>
          <a:p>
            <a:pPr algn="just"/>
            <a:r>
              <a:rPr lang="en-US" sz="2800" dirty="0" err="1"/>
              <a:t>politizácia</a:t>
            </a:r>
            <a:r>
              <a:rPr lang="en-US" sz="2800" dirty="0"/>
              <a:t> </a:t>
            </a:r>
            <a:r>
              <a:rPr lang="en-US" sz="2800" dirty="0" err="1"/>
              <a:t>najvyšších</a:t>
            </a:r>
            <a:r>
              <a:rPr lang="en-US" sz="2800" dirty="0"/>
              <a:t> </a:t>
            </a:r>
            <a:r>
              <a:rPr lang="en-US" sz="2800" dirty="0" err="1"/>
              <a:t>administratívnych</a:t>
            </a:r>
            <a:r>
              <a:rPr lang="en-US" sz="2800" dirty="0"/>
              <a:t> </a:t>
            </a:r>
            <a:r>
              <a:rPr lang="en-US" sz="2800" dirty="0" err="1"/>
              <a:t>postov</a:t>
            </a:r>
            <a:r>
              <a:rPr lang="en-US" sz="2800" dirty="0"/>
              <a:t> (</a:t>
            </a:r>
            <a:r>
              <a:rPr lang="en-US" sz="2800" dirty="0" err="1"/>
              <a:t>Nemecko</a:t>
            </a:r>
            <a:r>
              <a:rPr lang="en-US" sz="2800" dirty="0"/>
              <a:t>, </a:t>
            </a:r>
            <a:r>
              <a:rPr lang="en-US" sz="2800" dirty="0" err="1"/>
              <a:t>Francúzsko</a:t>
            </a:r>
            <a:r>
              <a:rPr lang="en-US" sz="2800" dirty="0"/>
              <a:t>)</a:t>
            </a:r>
          </a:p>
          <a:p>
            <a:pPr algn="just"/>
            <a:r>
              <a:rPr lang="en-US" sz="2800" dirty="0" err="1"/>
              <a:t>hlbšia</a:t>
            </a:r>
            <a:r>
              <a:rPr lang="en-US" sz="2800" dirty="0"/>
              <a:t> </a:t>
            </a:r>
            <a:r>
              <a:rPr lang="en-US" sz="2800" dirty="0" err="1"/>
              <a:t>stranícka</a:t>
            </a:r>
            <a:r>
              <a:rPr lang="en-US" sz="2800" dirty="0"/>
              <a:t> </a:t>
            </a:r>
            <a:r>
              <a:rPr lang="en-US" sz="2800" dirty="0" err="1"/>
              <a:t>politizácia</a:t>
            </a:r>
            <a:r>
              <a:rPr lang="en-US" sz="2800" dirty="0"/>
              <a:t> (</a:t>
            </a:r>
            <a:r>
              <a:rPr lang="en-US" sz="2800" dirty="0" err="1"/>
              <a:t>južná</a:t>
            </a:r>
            <a:r>
              <a:rPr lang="en-US" sz="2800" dirty="0"/>
              <a:t> </a:t>
            </a:r>
            <a:r>
              <a:rPr lang="en-US" sz="2800" dirty="0" err="1"/>
              <a:t>Európa</a:t>
            </a:r>
            <a:r>
              <a:rPr lang="en-US" sz="2800" dirty="0"/>
              <a:t>)</a:t>
            </a:r>
          </a:p>
          <a:p>
            <a:pPr algn="just"/>
            <a:r>
              <a:rPr lang="en-US" sz="2800" dirty="0" err="1"/>
              <a:t>vysoko</a:t>
            </a:r>
            <a:r>
              <a:rPr lang="en-US" sz="2800" dirty="0"/>
              <a:t> </a:t>
            </a:r>
            <a:r>
              <a:rPr lang="en-US" sz="2800" dirty="0" err="1"/>
              <a:t>politizovaná</a:t>
            </a:r>
            <a:r>
              <a:rPr lang="en-US" sz="2800" dirty="0"/>
              <a:t> </a:t>
            </a:r>
            <a:r>
              <a:rPr lang="en-US" sz="2800" dirty="0" err="1"/>
              <a:t>št</a:t>
            </a:r>
            <a:r>
              <a:rPr lang="en-US" sz="2800" dirty="0"/>
              <a:t>. </a:t>
            </a:r>
            <a:r>
              <a:rPr lang="en-US" sz="2800" dirty="0" err="1"/>
              <a:t>správa</a:t>
            </a:r>
            <a:r>
              <a:rPr lang="en-US" sz="2800" dirty="0"/>
              <a:t> (</a:t>
            </a:r>
            <a:r>
              <a:rPr lang="en-US" sz="2800" dirty="0" err="1"/>
              <a:t>stredná</a:t>
            </a:r>
            <a:r>
              <a:rPr lang="en-US" sz="2800" dirty="0"/>
              <a:t> a </a:t>
            </a:r>
            <a:r>
              <a:rPr lang="en-US" sz="2800" dirty="0" err="1"/>
              <a:t>východná</a:t>
            </a:r>
            <a:r>
              <a:rPr lang="en-US" sz="2800" dirty="0"/>
              <a:t> </a:t>
            </a:r>
            <a:r>
              <a:rPr lang="en-US" sz="2800" dirty="0" err="1"/>
              <a:t>Európa</a:t>
            </a:r>
            <a:r>
              <a:rPr lang="en-US" sz="2800" dirty="0"/>
              <a:t>)  </a:t>
            </a:r>
          </a:p>
          <a:p>
            <a:pPr algn="just"/>
            <a:r>
              <a:rPr lang="en-US" sz="2800" dirty="0" err="1"/>
              <a:t>celkový</a:t>
            </a:r>
            <a:r>
              <a:rPr lang="en-US" sz="2800" dirty="0"/>
              <a:t> </a:t>
            </a:r>
            <a:r>
              <a:rPr lang="en-US" sz="2800" dirty="0" err="1"/>
              <a:t>nárast</a:t>
            </a:r>
            <a:r>
              <a:rPr lang="en-US" sz="2800" dirty="0"/>
              <a:t> </a:t>
            </a:r>
            <a:r>
              <a:rPr lang="en-US" sz="2800" dirty="0" err="1"/>
              <a:t>politizácie</a:t>
            </a:r>
            <a:r>
              <a:rPr lang="en-US" sz="2800" dirty="0"/>
              <a:t> v </a:t>
            </a:r>
            <a:r>
              <a:rPr lang="en-US" sz="2800" dirty="0" err="1"/>
              <a:t>posledných</a:t>
            </a:r>
            <a:r>
              <a:rPr lang="en-US" sz="2800" dirty="0"/>
              <a:t> 20 </a:t>
            </a:r>
            <a:r>
              <a:rPr lang="en-US" sz="2800" dirty="0" err="1"/>
              <a:t>rokoch</a:t>
            </a:r>
            <a:r>
              <a:rPr lang="en-US" sz="2800" dirty="0"/>
              <a:t> (New Public Management)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7185527-0DB2-C34A-9A72-11E14E01E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/>
              <a:t>Politizácia</a:t>
            </a:r>
            <a:r>
              <a:rPr lang="en-US" sz="4400" dirty="0"/>
              <a:t> </a:t>
            </a:r>
            <a:r>
              <a:rPr lang="en-US" sz="4400" dirty="0" err="1"/>
              <a:t>štátnej</a:t>
            </a:r>
            <a:r>
              <a:rPr lang="en-US" sz="4400" dirty="0"/>
              <a:t> </a:t>
            </a:r>
            <a:r>
              <a:rPr lang="en-US" sz="4400" dirty="0" err="1"/>
              <a:t>správy</a:t>
            </a:r>
            <a:r>
              <a:rPr lang="en-US" sz="4400" dirty="0"/>
              <a:t> v </a:t>
            </a:r>
            <a:r>
              <a:rPr lang="en-US" sz="4400" dirty="0" err="1"/>
              <a:t>Európe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866582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4330FB3-CDD2-7D46-85E8-C2937820B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349005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/>
              <a:t>paralelné</a:t>
            </a:r>
            <a:r>
              <a:rPr lang="en-US" sz="2800" dirty="0"/>
              <a:t> </a:t>
            </a:r>
            <a:r>
              <a:rPr lang="en-US" sz="2800" dirty="0" err="1"/>
              <a:t>procesy</a:t>
            </a:r>
            <a:r>
              <a:rPr lang="en-US" sz="2800" dirty="0"/>
              <a:t> </a:t>
            </a:r>
            <a:r>
              <a:rPr lang="en-US" sz="2800" dirty="0" err="1"/>
              <a:t>budovania</a:t>
            </a:r>
            <a:r>
              <a:rPr lang="en-US" sz="2800" dirty="0"/>
              <a:t> </a:t>
            </a:r>
            <a:r>
              <a:rPr lang="en-US" sz="2800" dirty="0" err="1"/>
              <a:t>štátu</a:t>
            </a:r>
            <a:r>
              <a:rPr lang="en-US" sz="2800" dirty="0"/>
              <a:t> / </a:t>
            </a:r>
            <a:r>
              <a:rPr lang="en-US" sz="2800" dirty="0" err="1"/>
              <a:t>štátnej</a:t>
            </a:r>
            <a:r>
              <a:rPr lang="en-US" sz="2800" dirty="0"/>
              <a:t> </a:t>
            </a:r>
            <a:r>
              <a:rPr lang="en-US" sz="2800" dirty="0" err="1"/>
              <a:t>služby</a:t>
            </a:r>
            <a:r>
              <a:rPr lang="en-US" sz="2800" dirty="0"/>
              <a:t> a </a:t>
            </a:r>
            <a:r>
              <a:rPr lang="en-US" sz="2800" dirty="0" err="1"/>
              <a:t>vzniku</a:t>
            </a:r>
            <a:r>
              <a:rPr lang="en-US" sz="2800" dirty="0"/>
              <a:t> </a:t>
            </a:r>
            <a:r>
              <a:rPr lang="en-US" sz="2800" dirty="0" err="1"/>
              <a:t>súťaživého</a:t>
            </a:r>
            <a:r>
              <a:rPr lang="en-US" sz="2800" dirty="0"/>
              <a:t> </a:t>
            </a:r>
            <a:r>
              <a:rPr lang="en-US" sz="2800" dirty="0" err="1"/>
              <a:t>straníckeho</a:t>
            </a:r>
            <a:r>
              <a:rPr lang="en-US" sz="2800" dirty="0"/>
              <a:t> </a:t>
            </a:r>
            <a:r>
              <a:rPr lang="en-US" sz="2800" dirty="0" err="1"/>
              <a:t>systému</a:t>
            </a:r>
            <a:r>
              <a:rPr lang="en-US" sz="2800" dirty="0"/>
              <a:t> </a:t>
            </a:r>
            <a:r>
              <a:rPr lang="en-US" sz="2800" dirty="0">
                <a:sym typeface="Wingdings" pitchFamily="2" charset="2"/>
              </a:rPr>
              <a:t> </a:t>
            </a:r>
            <a:r>
              <a:rPr lang="en-US" sz="2800" dirty="0" err="1">
                <a:sym typeface="Wingdings" pitchFamily="2" charset="2"/>
              </a:rPr>
              <a:t>výsledkom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je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vysoko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politizovaná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štátna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správa</a:t>
            </a:r>
            <a:endParaRPr lang="en-US" sz="2800" dirty="0">
              <a:sym typeface="Wingdings" pitchFamily="2" charset="2"/>
            </a:endParaRPr>
          </a:p>
          <a:p>
            <a:pPr algn="just"/>
            <a:r>
              <a:rPr lang="en-US" sz="2800" dirty="0" err="1">
                <a:sym typeface="Wingdings" pitchFamily="2" charset="2"/>
              </a:rPr>
              <a:t>existencia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rozdielov</a:t>
            </a:r>
            <a:r>
              <a:rPr lang="en-US" sz="2800" dirty="0">
                <a:sym typeface="Wingdings" pitchFamily="2" charset="2"/>
              </a:rPr>
              <a:t> v </a:t>
            </a:r>
            <a:r>
              <a:rPr lang="en-US" sz="2800" dirty="0" err="1">
                <a:sym typeface="Wingdings" pitchFamily="2" charset="2"/>
              </a:rPr>
              <a:t>miere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kontroly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strán</a:t>
            </a:r>
            <a:r>
              <a:rPr lang="en-US" sz="2800" dirty="0">
                <a:sym typeface="Wingdings" pitchFamily="2" charset="2"/>
              </a:rPr>
              <a:t> a </a:t>
            </a:r>
            <a:r>
              <a:rPr lang="en-US" sz="2800" dirty="0" err="1">
                <a:sym typeface="Wingdings" pitchFamily="2" charset="2"/>
              </a:rPr>
              <a:t>individuálnych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politikov</a:t>
            </a:r>
            <a:r>
              <a:rPr lang="en-US" sz="2800" dirty="0">
                <a:sym typeface="Wingdings" pitchFamily="2" charset="2"/>
              </a:rPr>
              <a:t> (</a:t>
            </a:r>
            <a:r>
              <a:rPr lang="en-US" sz="2800" dirty="0" err="1">
                <a:sym typeface="Wingdings" pitchFamily="2" charset="2"/>
              </a:rPr>
              <a:t>ministrov</a:t>
            </a:r>
            <a:r>
              <a:rPr lang="en-US" sz="2800" dirty="0">
                <a:sym typeface="Wingdings" pitchFamily="2" charset="2"/>
              </a:rPr>
              <a:t>) </a:t>
            </a:r>
            <a:r>
              <a:rPr lang="en-US" sz="2800" dirty="0" err="1">
                <a:sym typeface="Wingdings" pitchFamily="2" charset="2"/>
              </a:rPr>
              <a:t>nad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procesom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výberu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štátnych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úradníkov</a:t>
            </a:r>
            <a:endParaRPr lang="en-US" sz="2800" dirty="0">
              <a:sym typeface="Wingdings" pitchFamily="2" charset="2"/>
            </a:endParaRPr>
          </a:p>
          <a:p>
            <a:pPr algn="just"/>
            <a:r>
              <a:rPr lang="en-US" sz="2800" dirty="0" err="1">
                <a:sym typeface="Wingdings" pitchFamily="2" charset="2"/>
              </a:rPr>
              <a:t>rozdielne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motivácie</a:t>
            </a:r>
            <a:r>
              <a:rPr lang="en-US" sz="2800" dirty="0">
                <a:sym typeface="Wingdings" pitchFamily="2" charset="2"/>
              </a:rPr>
              <a:t>: </a:t>
            </a:r>
            <a:r>
              <a:rPr lang="en-US" sz="2800" dirty="0" err="1">
                <a:sym typeface="Wingdings" pitchFamily="2" charset="2"/>
              </a:rPr>
              <a:t>odmena</a:t>
            </a:r>
            <a:r>
              <a:rPr lang="en-US" sz="2800" dirty="0">
                <a:sym typeface="Wingdings" pitchFamily="2" charset="2"/>
              </a:rPr>
              <a:t> (</a:t>
            </a:r>
            <a:r>
              <a:rPr lang="en-US" sz="2800" dirty="0" err="1">
                <a:sym typeface="Wingdings" pitchFamily="2" charset="2"/>
              </a:rPr>
              <a:t>stran</a:t>
            </a:r>
            <a:r>
              <a:rPr lang="en-US" sz="2800" dirty="0">
                <a:sym typeface="Wingdings" pitchFamily="2" charset="2"/>
              </a:rPr>
              <a:t>) vs. </a:t>
            </a:r>
            <a:r>
              <a:rPr lang="en-US" sz="2800" dirty="0" err="1">
                <a:sym typeface="Wingdings" pitchFamily="2" charset="2"/>
              </a:rPr>
              <a:t>kontrola</a:t>
            </a:r>
            <a:r>
              <a:rPr lang="en-US" sz="2800" dirty="0">
                <a:sym typeface="Wingdings" pitchFamily="2" charset="2"/>
              </a:rPr>
              <a:t> (</a:t>
            </a:r>
            <a:r>
              <a:rPr lang="en-US" sz="2800" dirty="0" err="1">
                <a:sym typeface="Wingdings" pitchFamily="2" charset="2"/>
              </a:rPr>
              <a:t>ministri</a:t>
            </a:r>
            <a:r>
              <a:rPr lang="en-US" sz="2800" dirty="0">
                <a:sym typeface="Wingdings" pitchFamily="2" charset="2"/>
              </a:rPr>
              <a:t>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40AB987-F854-A544-8143-AEEC2191C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/>
              <a:t>Prax</a:t>
            </a:r>
            <a:r>
              <a:rPr lang="en-US" sz="4400" dirty="0"/>
              <a:t> </a:t>
            </a:r>
            <a:r>
              <a:rPr lang="en-US" sz="4400" dirty="0" err="1"/>
              <a:t>patronáže</a:t>
            </a:r>
            <a:r>
              <a:rPr lang="en-US" sz="4400" dirty="0"/>
              <a:t> v </a:t>
            </a:r>
            <a:r>
              <a:rPr lang="en-US" sz="4400" dirty="0" err="1"/>
              <a:t>nových</a:t>
            </a:r>
            <a:r>
              <a:rPr lang="en-US" sz="4400" dirty="0"/>
              <a:t> </a:t>
            </a:r>
            <a:r>
              <a:rPr lang="en-US" sz="4400" dirty="0" err="1"/>
              <a:t>demokraciách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269774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CD7E382-1365-0640-A443-278AF3720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2800" dirty="0" err="1"/>
              <a:t>Bulharsko</a:t>
            </a:r>
            <a:r>
              <a:rPr lang="en-US" sz="2800" dirty="0"/>
              <a:t>: </a:t>
            </a:r>
            <a:r>
              <a:rPr lang="en-US" sz="2800" dirty="0" err="1"/>
              <a:t>členstvo</a:t>
            </a:r>
            <a:r>
              <a:rPr lang="en-US" sz="2800" dirty="0"/>
              <a:t> </a:t>
            </a:r>
            <a:r>
              <a:rPr lang="en-US" sz="2800" dirty="0" err="1"/>
              <a:t>vo</a:t>
            </a:r>
            <a:r>
              <a:rPr lang="en-US" sz="2800" dirty="0"/>
              <a:t> </a:t>
            </a:r>
            <a:r>
              <a:rPr lang="en-US" sz="2800" dirty="0" err="1"/>
              <a:t>vládnej</a:t>
            </a:r>
            <a:r>
              <a:rPr lang="en-US" sz="2800" dirty="0"/>
              <a:t> </a:t>
            </a:r>
            <a:r>
              <a:rPr lang="en-US" sz="2800" dirty="0" err="1"/>
              <a:t>strane</a:t>
            </a:r>
            <a:r>
              <a:rPr lang="en-US" sz="2800" dirty="0"/>
              <a:t> a </a:t>
            </a:r>
            <a:r>
              <a:rPr lang="en-US" sz="2800" dirty="0" err="1"/>
              <a:t>schválenie</a:t>
            </a:r>
            <a:r>
              <a:rPr lang="en-US" sz="2800" dirty="0"/>
              <a:t> </a:t>
            </a:r>
            <a:r>
              <a:rPr lang="en-US" sz="2800" dirty="0" err="1"/>
              <a:t>straníckou</a:t>
            </a:r>
            <a:r>
              <a:rPr lang="en-US" sz="2800" dirty="0"/>
              <a:t> </a:t>
            </a:r>
            <a:r>
              <a:rPr lang="en-US" sz="2800" dirty="0" err="1"/>
              <a:t>centrálou</a:t>
            </a:r>
            <a:r>
              <a:rPr lang="en-US" sz="2800" dirty="0"/>
              <a:t> </a:t>
            </a:r>
            <a:r>
              <a:rPr lang="en-US" sz="2800" dirty="0" err="1"/>
              <a:t>kľúčové</a:t>
            </a:r>
            <a:r>
              <a:rPr lang="en-US" sz="2800" dirty="0"/>
              <a:t> pre </a:t>
            </a:r>
            <a:r>
              <a:rPr lang="en-US" sz="2800" dirty="0" err="1"/>
              <a:t>menovanie</a:t>
            </a:r>
            <a:r>
              <a:rPr lang="en-US" sz="2800" dirty="0"/>
              <a:t> do </a:t>
            </a:r>
            <a:r>
              <a:rPr lang="en-US" sz="2800" dirty="0" err="1"/>
              <a:t>pozícií</a:t>
            </a:r>
            <a:r>
              <a:rPr lang="en-US" sz="2800" dirty="0"/>
              <a:t> </a:t>
            </a:r>
            <a:r>
              <a:rPr lang="en-US" sz="2800" dirty="0" err="1"/>
              <a:t>št</a:t>
            </a:r>
            <a:r>
              <a:rPr lang="en-US" sz="2800" dirty="0"/>
              <a:t>. </a:t>
            </a:r>
            <a:r>
              <a:rPr lang="en-US" sz="2800" dirty="0" err="1"/>
              <a:t>úradníka</a:t>
            </a:r>
            <a:endParaRPr lang="en-US" sz="2800" dirty="0"/>
          </a:p>
          <a:p>
            <a:pPr algn="just"/>
            <a:r>
              <a:rPr lang="en-US" sz="2800" dirty="0" err="1"/>
              <a:t>Maďarsko</a:t>
            </a:r>
            <a:r>
              <a:rPr lang="en-US" sz="2800" dirty="0"/>
              <a:t>: </a:t>
            </a:r>
            <a:r>
              <a:rPr lang="en-US" sz="2800" dirty="0" err="1"/>
              <a:t>strany</a:t>
            </a:r>
            <a:r>
              <a:rPr lang="en-US" sz="2800" dirty="0"/>
              <a:t> </a:t>
            </a:r>
            <a:r>
              <a:rPr lang="en-US" sz="2800" dirty="0" err="1"/>
              <a:t>ako</a:t>
            </a:r>
            <a:r>
              <a:rPr lang="en-US" sz="2800" dirty="0"/>
              <a:t> </a:t>
            </a:r>
            <a:r>
              <a:rPr lang="en-US" sz="2800" dirty="0" err="1"/>
              <a:t>zásobáreň</a:t>
            </a:r>
            <a:r>
              <a:rPr lang="en-US" sz="2800" dirty="0"/>
              <a:t> </a:t>
            </a:r>
            <a:r>
              <a:rPr lang="en-US" sz="2800" dirty="0" err="1"/>
              <a:t>kandidátov</a:t>
            </a:r>
            <a:r>
              <a:rPr lang="en-US" sz="2800" dirty="0"/>
              <a:t>, </a:t>
            </a:r>
            <a:r>
              <a:rPr lang="en-US" sz="2800" dirty="0" err="1"/>
              <a:t>výber</a:t>
            </a:r>
            <a:r>
              <a:rPr lang="en-US" sz="2800" dirty="0"/>
              <a:t> v </a:t>
            </a:r>
            <a:r>
              <a:rPr lang="en-US" sz="2800" dirty="0" err="1"/>
              <a:t>rukách</a:t>
            </a:r>
            <a:r>
              <a:rPr lang="en-US" sz="2800" dirty="0"/>
              <a:t> </a:t>
            </a:r>
            <a:r>
              <a:rPr lang="en-US" sz="2800" dirty="0" err="1"/>
              <a:t>ministra</a:t>
            </a:r>
            <a:r>
              <a:rPr lang="en-US" sz="2800" dirty="0"/>
              <a:t> </a:t>
            </a:r>
            <a:r>
              <a:rPr lang="en-US" sz="2800" dirty="0" err="1"/>
              <a:t>alebo</a:t>
            </a:r>
            <a:r>
              <a:rPr lang="en-US" sz="2800" dirty="0"/>
              <a:t> </a:t>
            </a:r>
            <a:r>
              <a:rPr lang="en-US" sz="2800" dirty="0" err="1"/>
              <a:t>premiéra</a:t>
            </a:r>
            <a:endParaRPr lang="en-US" sz="2800" dirty="0"/>
          </a:p>
          <a:p>
            <a:pPr algn="just"/>
            <a:r>
              <a:rPr lang="en-US" sz="2800" dirty="0" err="1"/>
              <a:t>rozšírenie</a:t>
            </a:r>
            <a:r>
              <a:rPr lang="en-US" sz="2800" dirty="0"/>
              <a:t> </a:t>
            </a:r>
            <a:r>
              <a:rPr lang="en-US" sz="2800" dirty="0" err="1"/>
              <a:t>patronáže</a:t>
            </a:r>
            <a:r>
              <a:rPr lang="en-US" sz="2800" dirty="0"/>
              <a:t> </a:t>
            </a:r>
            <a:r>
              <a:rPr lang="en-US" sz="2800" dirty="0" err="1"/>
              <a:t>aj</a:t>
            </a:r>
            <a:r>
              <a:rPr lang="en-US" sz="2800" dirty="0"/>
              <a:t> </a:t>
            </a:r>
            <a:r>
              <a:rPr lang="en-US" sz="2800" dirty="0" err="1"/>
              <a:t>klientelizmu</a:t>
            </a:r>
            <a:r>
              <a:rPr lang="en-US" sz="2800" dirty="0"/>
              <a:t> </a:t>
            </a:r>
            <a:r>
              <a:rPr lang="en-US" sz="2800" dirty="0" err="1"/>
              <a:t>po</a:t>
            </a:r>
            <a:r>
              <a:rPr lang="en-US" sz="2800" dirty="0"/>
              <a:t> r. 2014</a:t>
            </a:r>
          </a:p>
          <a:p>
            <a:pPr algn="just"/>
            <a:r>
              <a:rPr lang="en-US" sz="2800" dirty="0"/>
              <a:t>ČR: </a:t>
            </a:r>
            <a:r>
              <a:rPr lang="en-US" sz="2800" dirty="0" err="1"/>
              <a:t>predstavitelia</a:t>
            </a:r>
            <a:r>
              <a:rPr lang="en-US" sz="2800" dirty="0"/>
              <a:t> </a:t>
            </a:r>
            <a:r>
              <a:rPr lang="en-US" sz="2800" dirty="0" err="1"/>
              <a:t>strany</a:t>
            </a:r>
            <a:r>
              <a:rPr lang="en-US" sz="2800" dirty="0"/>
              <a:t> </a:t>
            </a:r>
            <a:r>
              <a:rPr lang="en-US" sz="2800" dirty="0" err="1"/>
              <a:t>vo</a:t>
            </a:r>
            <a:r>
              <a:rPr lang="en-US" sz="2800" dirty="0"/>
              <a:t> </a:t>
            </a:r>
            <a:r>
              <a:rPr lang="en-US" sz="2800" dirty="0" err="1"/>
              <a:t>verejných</a:t>
            </a:r>
            <a:r>
              <a:rPr lang="en-US" sz="2800" dirty="0"/>
              <a:t> </a:t>
            </a:r>
            <a:r>
              <a:rPr lang="en-US" sz="2800" dirty="0" err="1"/>
              <a:t>funkciách</a:t>
            </a:r>
            <a:r>
              <a:rPr lang="en-US" sz="2800" dirty="0"/>
              <a:t> </a:t>
            </a:r>
            <a:r>
              <a:rPr lang="en-US" sz="2800" dirty="0" err="1"/>
              <a:t>majú</a:t>
            </a:r>
            <a:r>
              <a:rPr lang="en-US" sz="2800" dirty="0"/>
              <a:t> </a:t>
            </a:r>
            <a:r>
              <a:rPr lang="en-US" sz="2800" dirty="0" err="1"/>
              <a:t>kľúčovú</a:t>
            </a:r>
            <a:r>
              <a:rPr lang="en-US" sz="2800" dirty="0"/>
              <a:t> </a:t>
            </a:r>
            <a:r>
              <a:rPr lang="en-US" sz="2800" dirty="0" err="1"/>
              <a:t>úlohu</a:t>
            </a:r>
            <a:r>
              <a:rPr lang="en-US" sz="2800" dirty="0"/>
              <a:t> v </a:t>
            </a:r>
            <a:r>
              <a:rPr lang="en-US" sz="2800" dirty="0" err="1"/>
              <a:t>patronáži</a:t>
            </a:r>
            <a:r>
              <a:rPr lang="en-US" sz="2800" dirty="0"/>
              <a:t>, </a:t>
            </a:r>
            <a:r>
              <a:rPr lang="en-US" sz="2800" dirty="0" err="1"/>
              <a:t>obmedzená</a:t>
            </a:r>
            <a:r>
              <a:rPr lang="en-US" sz="2800" dirty="0"/>
              <a:t> </a:t>
            </a:r>
            <a:r>
              <a:rPr lang="en-US" sz="2800" dirty="0" err="1"/>
              <a:t>rola</a:t>
            </a:r>
            <a:r>
              <a:rPr lang="en-US" sz="2800" dirty="0"/>
              <a:t> </a:t>
            </a:r>
            <a:r>
              <a:rPr lang="en-US" sz="2800" dirty="0" err="1"/>
              <a:t>ich</a:t>
            </a:r>
            <a:r>
              <a:rPr lang="en-US" sz="2800" dirty="0"/>
              <a:t> </a:t>
            </a:r>
            <a:r>
              <a:rPr lang="en-US" sz="2800" dirty="0" err="1"/>
              <a:t>strán</a:t>
            </a:r>
            <a:endParaRPr lang="en-US" sz="2800" dirty="0"/>
          </a:p>
          <a:p>
            <a:pPr marL="0" indent="0" algn="just">
              <a:buNone/>
            </a:pPr>
            <a:endParaRPr 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FDBA64-9988-4644-B8B0-EEF7A9F1C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/>
              <a:t>Prax</a:t>
            </a:r>
            <a:r>
              <a:rPr lang="en-US" sz="4400" dirty="0"/>
              <a:t> </a:t>
            </a:r>
            <a:r>
              <a:rPr lang="en-US" sz="4400" dirty="0" err="1"/>
              <a:t>patronáže</a:t>
            </a:r>
            <a:r>
              <a:rPr lang="en-US" sz="4400" dirty="0"/>
              <a:t> v </a:t>
            </a:r>
            <a:r>
              <a:rPr lang="en-US" sz="4400" dirty="0" err="1"/>
              <a:t>nových</a:t>
            </a:r>
            <a:r>
              <a:rPr lang="en-US" sz="4400" dirty="0"/>
              <a:t> </a:t>
            </a:r>
            <a:r>
              <a:rPr lang="en-US" sz="4400" dirty="0" err="1"/>
              <a:t>demokraciách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418151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77DD6AF-23D0-D248-A609-8DE00A3998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9247" y="1624406"/>
            <a:ext cx="8371225" cy="4756922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C065FA6-88B0-444B-8B58-3AD2F92DB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Meyer-</a:t>
            </a:r>
            <a:r>
              <a:rPr lang="en-US" sz="4000" dirty="0" err="1"/>
              <a:t>Sahling</a:t>
            </a:r>
            <a:r>
              <a:rPr lang="en-US" sz="4000" dirty="0"/>
              <a:t> a Veen (2012: 6)</a:t>
            </a:r>
          </a:p>
        </p:txBody>
      </p:sp>
    </p:spTree>
    <p:extLst>
      <p:ext uri="{BB962C8B-B14F-4D97-AF65-F5344CB8AC3E}">
        <p14:creationId xmlns:p14="http://schemas.microsoft.com/office/powerpoint/2010/main" val="647638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132856"/>
            <a:ext cx="7745505" cy="4493021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en-US" sz="3000" dirty="0" err="1">
                <a:cs typeface="+mn-cs"/>
              </a:rPr>
              <a:t>Rozdelenie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podľa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spôsobu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vzniku</a:t>
            </a:r>
            <a:r>
              <a:rPr lang="en-US" sz="3000" dirty="0">
                <a:cs typeface="+mn-cs"/>
              </a:rPr>
              <a:t>:</a:t>
            </a:r>
          </a:p>
          <a:p>
            <a:pPr algn="just" eaLnBrk="1" hangingPunct="1">
              <a:defRPr/>
            </a:pPr>
            <a:r>
              <a:rPr lang="en-US" sz="3000" dirty="0" err="1">
                <a:cs typeface="+mn-cs"/>
              </a:rPr>
              <a:t>Historické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strany</a:t>
            </a:r>
            <a:r>
              <a:rPr lang="en-US" sz="3000" dirty="0">
                <a:cs typeface="+mn-cs"/>
              </a:rPr>
              <a:t> (</a:t>
            </a:r>
            <a:r>
              <a:rPr lang="en-US" sz="3000" dirty="0" err="1">
                <a:cs typeface="+mn-cs"/>
              </a:rPr>
              <a:t>nadväzujú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na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strany</a:t>
            </a:r>
            <a:r>
              <a:rPr lang="en-US" sz="3000" dirty="0">
                <a:cs typeface="+mn-cs"/>
              </a:rPr>
              <a:t> z </a:t>
            </a:r>
            <a:r>
              <a:rPr lang="en-US" sz="3000" dirty="0" err="1">
                <a:cs typeface="+mn-cs"/>
              </a:rPr>
              <a:t>predkomunistického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obdobia</a:t>
            </a:r>
            <a:r>
              <a:rPr lang="en-US" sz="3000" dirty="0">
                <a:cs typeface="+mn-cs"/>
              </a:rPr>
              <a:t>)</a:t>
            </a:r>
          </a:p>
          <a:p>
            <a:pPr algn="just" eaLnBrk="1" hangingPunct="1">
              <a:defRPr/>
            </a:pPr>
            <a:r>
              <a:rPr lang="en-US" sz="3000" dirty="0" err="1">
                <a:cs typeface="+mn-cs"/>
              </a:rPr>
              <a:t>Strany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ako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výsledok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prechodu</a:t>
            </a:r>
            <a:r>
              <a:rPr lang="en-US" sz="3000" dirty="0">
                <a:cs typeface="+mn-cs"/>
              </a:rPr>
              <a:t> k </a:t>
            </a:r>
            <a:r>
              <a:rPr lang="en-US" sz="3000" dirty="0" err="1">
                <a:cs typeface="+mn-cs"/>
              </a:rPr>
              <a:t>demokracii</a:t>
            </a:r>
            <a:r>
              <a:rPr lang="en-US" sz="3000" dirty="0">
                <a:cs typeface="+mn-cs"/>
              </a:rPr>
              <a:t> a </a:t>
            </a:r>
            <a:r>
              <a:rPr lang="en-US" sz="3000" dirty="0" err="1">
                <a:cs typeface="+mn-cs"/>
              </a:rPr>
              <a:t>zmeny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režimu</a:t>
            </a:r>
            <a:endParaRPr lang="en-US" sz="3000" dirty="0">
              <a:cs typeface="+mn-cs"/>
            </a:endParaRPr>
          </a:p>
          <a:p>
            <a:pPr algn="just" eaLnBrk="1" hangingPunct="1">
              <a:defRPr/>
            </a:pPr>
            <a:r>
              <a:rPr lang="en-US" sz="3000" dirty="0" err="1">
                <a:cs typeface="+mn-cs"/>
              </a:rPr>
              <a:t>Strany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nadväzujúce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na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subjekty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pôsobiace</a:t>
            </a:r>
            <a:r>
              <a:rPr lang="en-US" sz="3000" dirty="0">
                <a:cs typeface="+mn-cs"/>
              </a:rPr>
              <a:t> v </a:t>
            </a:r>
            <a:r>
              <a:rPr lang="en-US" sz="3000" dirty="0" err="1">
                <a:cs typeface="+mn-cs"/>
              </a:rPr>
              <a:t>komunistickom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režime</a:t>
            </a:r>
            <a:endParaRPr lang="en-US" sz="3000" dirty="0">
              <a:cs typeface="+mn-cs"/>
            </a:endParaRPr>
          </a:p>
          <a:p>
            <a:pPr algn="just" eaLnBrk="1" hangingPunct="1">
              <a:defRPr/>
            </a:pPr>
            <a:r>
              <a:rPr lang="en-US" sz="3000" dirty="0" err="1">
                <a:cs typeface="+mn-cs"/>
              </a:rPr>
              <a:t>Strany</a:t>
            </a:r>
            <a:r>
              <a:rPr lang="en-US" sz="3000" dirty="0">
                <a:cs typeface="+mn-cs"/>
              </a:rPr>
              <a:t>, </a:t>
            </a:r>
            <a:r>
              <a:rPr lang="en-US" sz="3000" dirty="0" err="1">
                <a:cs typeface="+mn-cs"/>
              </a:rPr>
              <a:t>ktoré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sú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výsledkom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dynamiky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postkomunistického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vývoja</a:t>
            </a:r>
            <a:r>
              <a:rPr lang="en-US" sz="3000" dirty="0">
                <a:cs typeface="+mn-cs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Politické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strany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po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roku</a:t>
            </a:r>
            <a:r>
              <a:rPr lang="en-US" dirty="0">
                <a:cs typeface="+mj-cs"/>
              </a:rPr>
              <a:t> 1989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76997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en-US" sz="3000" dirty="0" err="1">
                <a:cs typeface="+mn-cs"/>
              </a:rPr>
              <a:t>Stratégie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predkomunistickej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ideológie</a:t>
            </a:r>
            <a:r>
              <a:rPr lang="en-US" sz="3000" dirty="0">
                <a:cs typeface="+mn-cs"/>
              </a:rPr>
              <a:t> a identity (</a:t>
            </a:r>
            <a:r>
              <a:rPr lang="en-US" sz="3000" dirty="0" err="1">
                <a:cs typeface="+mn-cs"/>
              </a:rPr>
              <a:t>etnické</a:t>
            </a:r>
            <a:r>
              <a:rPr lang="en-US" sz="3000" dirty="0">
                <a:cs typeface="+mn-cs"/>
              </a:rPr>
              <a:t>, </a:t>
            </a:r>
            <a:r>
              <a:rPr lang="en-US" sz="3000" dirty="0" err="1">
                <a:cs typeface="+mn-cs"/>
              </a:rPr>
              <a:t>kresťanskodemokratické</a:t>
            </a:r>
            <a:r>
              <a:rPr lang="en-US" sz="3000" dirty="0">
                <a:cs typeface="+mn-cs"/>
              </a:rPr>
              <a:t>)</a:t>
            </a:r>
          </a:p>
          <a:p>
            <a:pPr algn="just" eaLnBrk="1" hangingPunct="1">
              <a:defRPr/>
            </a:pPr>
            <a:r>
              <a:rPr lang="en-US" sz="3000" dirty="0" err="1">
                <a:cs typeface="+mn-cs"/>
              </a:rPr>
              <a:t>Stratégie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klasickej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pravo-ľavej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súťaže</a:t>
            </a:r>
            <a:endParaRPr lang="en-US" sz="3000" dirty="0">
              <a:cs typeface="+mn-cs"/>
            </a:endParaRPr>
          </a:p>
          <a:p>
            <a:pPr algn="just" eaLnBrk="1" hangingPunct="1">
              <a:defRPr/>
            </a:pPr>
            <a:r>
              <a:rPr lang="en-US" sz="3000" dirty="0" err="1">
                <a:cs typeface="+mn-cs"/>
              </a:rPr>
              <a:t>Radikalizmus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extrémnej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pravice</a:t>
            </a:r>
            <a:r>
              <a:rPr lang="en-US" sz="3000" dirty="0">
                <a:cs typeface="+mn-cs"/>
              </a:rPr>
              <a:t> (i </a:t>
            </a:r>
            <a:r>
              <a:rPr lang="en-US" sz="3000" dirty="0" err="1">
                <a:cs typeface="+mn-cs"/>
              </a:rPr>
              <a:t>ľavice</a:t>
            </a:r>
            <a:r>
              <a:rPr lang="en-US" sz="3000" dirty="0">
                <a:cs typeface="+mn-cs"/>
              </a:rPr>
              <a:t>)</a:t>
            </a:r>
          </a:p>
          <a:p>
            <a:pPr algn="just" eaLnBrk="1" hangingPunct="1">
              <a:defRPr/>
            </a:pPr>
            <a:r>
              <a:rPr lang="cs-CZ" sz="3000" dirty="0" err="1">
                <a:cs typeface="+mn-cs"/>
              </a:rPr>
              <a:t>Č</a:t>
            </a:r>
            <a:r>
              <a:rPr lang="en-US" sz="3000" dirty="0" err="1">
                <a:cs typeface="+mn-cs"/>
              </a:rPr>
              <a:t>ím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sa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dá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vysvetliť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rozličný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vývoj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straníckych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systémov</a:t>
            </a:r>
            <a:r>
              <a:rPr lang="en-US" sz="3000" dirty="0">
                <a:cs typeface="+mn-cs"/>
              </a:rPr>
              <a:t> v </a:t>
            </a:r>
            <a:r>
              <a:rPr lang="en-US" sz="3000" dirty="0" err="1">
                <a:cs typeface="+mn-cs"/>
              </a:rPr>
              <a:t>strednej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Európe</a:t>
            </a:r>
            <a:r>
              <a:rPr lang="en-US" sz="3000" dirty="0">
                <a:cs typeface="+mn-cs"/>
              </a:rPr>
              <a:t>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Mobilizačné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stratégie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strán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po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roku</a:t>
            </a:r>
            <a:r>
              <a:rPr lang="en-US" dirty="0">
                <a:cs typeface="+mj-cs"/>
              </a:rPr>
              <a:t> 1989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H. </a:t>
            </a:r>
            <a:r>
              <a:rPr lang="en-US" sz="3000" dirty="0" err="1">
                <a:cs typeface="+mn-cs"/>
              </a:rPr>
              <a:t>Kitschelt</a:t>
            </a:r>
            <a:r>
              <a:rPr lang="en-US" sz="3000" dirty="0">
                <a:cs typeface="+mn-cs"/>
              </a:rPr>
              <a:t>:</a:t>
            </a:r>
          </a:p>
          <a:p>
            <a:pPr algn="just" eaLnBrk="1" hangingPunct="1">
              <a:defRPr/>
            </a:pPr>
            <a:r>
              <a:rPr lang="en-US" sz="3000" dirty="0" err="1">
                <a:cs typeface="+mn-cs"/>
              </a:rPr>
              <a:t>Nedokončená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modernizácia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pred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obdobím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komunizmu</a:t>
            </a:r>
            <a:r>
              <a:rPr lang="en-US" sz="3000" dirty="0">
                <a:cs typeface="+mn-cs"/>
              </a:rPr>
              <a:t> v POĽ a MAĎ </a:t>
            </a:r>
            <a:r>
              <a:rPr lang="en-US" sz="3000" dirty="0" err="1">
                <a:cs typeface="+mn-cs"/>
              </a:rPr>
              <a:t>spojená</a:t>
            </a:r>
            <a:r>
              <a:rPr lang="en-US" sz="3000" dirty="0">
                <a:cs typeface="+mn-cs"/>
              </a:rPr>
              <a:t> s </a:t>
            </a:r>
            <a:r>
              <a:rPr lang="en-US" sz="3000" dirty="0" err="1">
                <a:cs typeface="+mn-cs"/>
              </a:rPr>
              <a:t>násilnou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modernizáciou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počas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komunizmu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viedli</a:t>
            </a:r>
            <a:r>
              <a:rPr lang="en-US" sz="3000" dirty="0">
                <a:cs typeface="+mn-cs"/>
              </a:rPr>
              <a:t> k </a:t>
            </a:r>
            <a:r>
              <a:rPr lang="en-US" sz="3000" dirty="0" err="1">
                <a:cs typeface="+mn-cs"/>
              </a:rPr>
              <a:t>zakonzervovaniu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populistických</a:t>
            </a:r>
            <a:r>
              <a:rPr lang="en-US" sz="3000" dirty="0">
                <a:cs typeface="+mn-cs"/>
              </a:rPr>
              <a:t>, </a:t>
            </a:r>
            <a:r>
              <a:rPr lang="en-US" sz="3000" dirty="0" err="1">
                <a:cs typeface="+mn-cs"/>
              </a:rPr>
              <a:t>rurálnych</a:t>
            </a:r>
            <a:r>
              <a:rPr lang="en-US" sz="3000" dirty="0">
                <a:cs typeface="+mn-cs"/>
              </a:rPr>
              <a:t> a </a:t>
            </a:r>
            <a:r>
              <a:rPr lang="en-US" sz="3000" dirty="0" err="1">
                <a:cs typeface="+mn-cs"/>
              </a:rPr>
              <a:t>konzervatívnych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elementov</a:t>
            </a:r>
            <a:r>
              <a:rPr lang="en-US" sz="3000" dirty="0">
                <a:cs typeface="+mn-cs"/>
              </a:rPr>
              <a:t> v </a:t>
            </a:r>
            <a:r>
              <a:rPr lang="en-US" sz="3000" dirty="0" err="1">
                <a:cs typeface="+mn-cs"/>
              </a:rPr>
              <a:t>spoločnosti</a:t>
            </a:r>
            <a:endParaRPr lang="en-US" sz="3000" dirty="0">
              <a:cs typeface="+mn-cs"/>
            </a:endParaRPr>
          </a:p>
          <a:p>
            <a:pPr algn="just" eaLnBrk="1" hangingPunct="1">
              <a:defRPr/>
            </a:pPr>
            <a:r>
              <a:rPr lang="en-US" sz="3000" dirty="0" err="1">
                <a:cs typeface="+mn-cs"/>
              </a:rPr>
              <a:t>Preto</a:t>
            </a:r>
            <a:r>
              <a:rPr lang="en-US" sz="3000" dirty="0">
                <a:cs typeface="+mn-cs"/>
              </a:rPr>
              <a:t> v POĽ a MAĎ bola/je </a:t>
            </a:r>
            <a:r>
              <a:rPr lang="en-US" sz="3000" dirty="0" err="1">
                <a:cs typeface="+mn-cs"/>
              </a:rPr>
              <a:t>pravica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rozdelená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na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konzervatívnu</a:t>
            </a:r>
            <a:r>
              <a:rPr lang="en-US" sz="3000" dirty="0">
                <a:cs typeface="+mn-cs"/>
              </a:rPr>
              <a:t> a </a:t>
            </a:r>
            <a:r>
              <a:rPr lang="en-US" sz="3000" dirty="0" err="1">
                <a:cs typeface="+mn-cs"/>
              </a:rPr>
              <a:t>liberálnu</a:t>
            </a:r>
            <a:endParaRPr lang="en-US" sz="3000" dirty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Historicko-štruktúrne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vysvetlenia</a:t>
            </a:r>
            <a:endParaRPr lang="en-US" dirty="0"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en-US" sz="2800" dirty="0" err="1">
                <a:cs typeface="+mn-cs"/>
              </a:rPr>
              <a:t>Naproti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tomu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dokončená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predkomunistická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modernizácia</a:t>
            </a:r>
            <a:r>
              <a:rPr lang="en-US" sz="2800" dirty="0">
                <a:cs typeface="+mn-cs"/>
              </a:rPr>
              <a:t> v </a:t>
            </a:r>
            <a:r>
              <a:rPr lang="en-US" sz="2800" dirty="0" err="1"/>
              <a:t>Č</a:t>
            </a:r>
            <a:r>
              <a:rPr lang="en-US" sz="2800" dirty="0" err="1">
                <a:cs typeface="+mn-cs"/>
              </a:rPr>
              <a:t>esku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spojená</a:t>
            </a:r>
            <a:r>
              <a:rPr lang="en-US" sz="2800" dirty="0">
                <a:cs typeface="+mn-cs"/>
              </a:rPr>
              <a:t> s </a:t>
            </a:r>
            <a:r>
              <a:rPr lang="en-US" sz="2800" dirty="0" err="1">
                <a:cs typeface="+mn-cs"/>
              </a:rPr>
              <a:t>efektívnym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byrokraticko-autoritárskym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režimom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viedli</a:t>
            </a:r>
            <a:r>
              <a:rPr lang="en-US" sz="2800" dirty="0">
                <a:cs typeface="+mn-cs"/>
              </a:rPr>
              <a:t> k </a:t>
            </a:r>
            <a:r>
              <a:rPr lang="en-US" sz="2800" dirty="0" err="1">
                <a:cs typeface="+mn-cs"/>
              </a:rPr>
              <a:t>jednotnej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konzervatívno-liberálnej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pravici</a:t>
            </a:r>
            <a:endParaRPr lang="en-US" sz="2800" dirty="0">
              <a:cs typeface="+mn-cs"/>
            </a:endParaRPr>
          </a:p>
          <a:p>
            <a:pPr algn="just" eaLnBrk="1" hangingPunct="1">
              <a:defRPr/>
            </a:pPr>
            <a:r>
              <a:rPr lang="en-US" sz="2800" dirty="0" err="1">
                <a:cs typeface="+mn-cs"/>
              </a:rPr>
              <a:t>Veľmi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nízka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miera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modernizácie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pred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komunizmom</a:t>
            </a:r>
            <a:r>
              <a:rPr lang="en-US" sz="2800" dirty="0">
                <a:cs typeface="+mn-cs"/>
              </a:rPr>
              <a:t> v BUL a RUM </a:t>
            </a:r>
            <a:r>
              <a:rPr lang="en-US" sz="2800" dirty="0" err="1">
                <a:cs typeface="+mn-cs"/>
              </a:rPr>
              <a:t>viedla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ku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klientelistickému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typu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komunizmu</a:t>
            </a:r>
            <a:r>
              <a:rPr lang="en-US" sz="2800" dirty="0">
                <a:cs typeface="+mn-cs"/>
              </a:rPr>
              <a:t>, </a:t>
            </a:r>
            <a:r>
              <a:rPr lang="en-US" sz="2800" dirty="0" err="1">
                <a:cs typeface="+mn-cs"/>
              </a:rPr>
              <a:t>ktorý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aj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po</a:t>
            </a:r>
            <a:r>
              <a:rPr lang="en-US" sz="2800" dirty="0">
                <a:cs typeface="+mn-cs"/>
              </a:rPr>
              <a:t> r. 1989 </a:t>
            </a:r>
            <a:r>
              <a:rPr lang="en-US" sz="2800" dirty="0" err="1">
                <a:cs typeface="+mn-cs"/>
              </a:rPr>
              <a:t>spojil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nacionalizmus</a:t>
            </a:r>
            <a:r>
              <a:rPr lang="en-US" sz="2800" dirty="0">
                <a:cs typeface="+mn-cs"/>
              </a:rPr>
              <a:t> a </a:t>
            </a:r>
            <a:r>
              <a:rPr lang="en-US" sz="2800" dirty="0" err="1">
                <a:cs typeface="+mn-cs"/>
              </a:rPr>
              <a:t>ekonomický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populizmus</a:t>
            </a:r>
            <a:r>
              <a:rPr lang="en-US" sz="2800" dirty="0">
                <a:cs typeface="+mn-cs"/>
              </a:rPr>
              <a:t> (</a:t>
            </a:r>
            <a:r>
              <a:rPr lang="en-US" sz="2800" dirty="0" err="1">
                <a:cs typeface="+mn-cs"/>
              </a:rPr>
              <a:t>postkomunistické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strany</a:t>
            </a:r>
            <a:r>
              <a:rPr lang="en-US" sz="2800" dirty="0">
                <a:cs typeface="+mn-cs"/>
              </a:rPr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Historicko-štruktúrne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vysvetlenia</a:t>
            </a:r>
            <a:endParaRPr lang="en-US" dirty="0"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en-US" sz="3000" dirty="0" err="1">
                <a:cs typeface="+mn-cs"/>
              </a:rPr>
              <a:t>Vachudova</a:t>
            </a:r>
            <a:r>
              <a:rPr lang="en-US" sz="3000" dirty="0">
                <a:cs typeface="+mn-cs"/>
              </a:rPr>
              <a:t>: </a:t>
            </a:r>
            <a:r>
              <a:rPr lang="en-US" sz="3000" dirty="0" err="1">
                <a:cs typeface="+mn-cs"/>
              </a:rPr>
              <a:t>charakter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pravice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po</a:t>
            </a:r>
            <a:r>
              <a:rPr lang="en-US" sz="3000" dirty="0">
                <a:cs typeface="+mn-cs"/>
              </a:rPr>
              <a:t> 1989 </a:t>
            </a:r>
            <a:r>
              <a:rPr lang="en-US" sz="3000" dirty="0" err="1">
                <a:cs typeface="+mn-cs"/>
              </a:rPr>
              <a:t>závisel</a:t>
            </a:r>
            <a:r>
              <a:rPr lang="en-US" sz="3000" dirty="0">
                <a:cs typeface="+mn-cs"/>
              </a:rPr>
              <a:t> od </a:t>
            </a:r>
            <a:r>
              <a:rPr lang="en-US" sz="3000" dirty="0" err="1">
                <a:cs typeface="+mn-cs"/>
              </a:rPr>
              <a:t>podoby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opozície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voči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komunizmu</a:t>
            </a:r>
            <a:endParaRPr lang="en-US" sz="3000" dirty="0">
              <a:cs typeface="+mn-cs"/>
            </a:endParaRPr>
          </a:p>
          <a:p>
            <a:pPr algn="just" eaLnBrk="1" hangingPunct="1">
              <a:defRPr/>
            </a:pPr>
            <a:r>
              <a:rPr lang="en-US" sz="3000" dirty="0" err="1">
                <a:cs typeface="+mn-cs"/>
              </a:rPr>
              <a:t>Slabá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opozícia</a:t>
            </a:r>
            <a:r>
              <a:rPr lang="en-US" sz="3000" dirty="0">
                <a:cs typeface="+mn-cs"/>
              </a:rPr>
              <a:t> (SVK, RUM, BUL, CHOR) </a:t>
            </a:r>
            <a:r>
              <a:rPr lang="en-US" sz="3000" dirty="0" err="1">
                <a:cs typeface="+mn-cs"/>
              </a:rPr>
              <a:t>viedla</a:t>
            </a:r>
            <a:r>
              <a:rPr lang="en-US" sz="3000" dirty="0">
                <a:cs typeface="+mn-cs"/>
              </a:rPr>
              <a:t> k </a:t>
            </a:r>
            <a:r>
              <a:rPr lang="en-US" sz="3000" dirty="0" err="1">
                <a:cs typeface="+mn-cs"/>
              </a:rPr>
              <a:t>slabej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umiernenej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pravice</a:t>
            </a:r>
            <a:r>
              <a:rPr lang="en-US" sz="3000" dirty="0">
                <a:cs typeface="+mn-cs"/>
              </a:rPr>
              <a:t>,</a:t>
            </a:r>
          </a:p>
          <a:p>
            <a:pPr algn="just" eaLnBrk="1" hangingPunct="1">
              <a:defRPr/>
            </a:pPr>
            <a:r>
              <a:rPr lang="en-US" sz="3000" dirty="0" err="1">
                <a:cs typeface="+mn-cs"/>
              </a:rPr>
              <a:t>Týmto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krajinám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dominovali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strany</a:t>
            </a:r>
            <a:r>
              <a:rPr lang="en-US" sz="3000" dirty="0">
                <a:cs typeface="+mn-cs"/>
              </a:rPr>
              <a:t>, </a:t>
            </a:r>
            <a:r>
              <a:rPr lang="en-US" sz="3000" dirty="0" err="1">
                <a:cs typeface="+mn-cs"/>
              </a:rPr>
              <a:t>ktoré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skombinovali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nacionalistickú</a:t>
            </a:r>
            <a:r>
              <a:rPr lang="en-US" sz="3000" dirty="0">
                <a:cs typeface="+mn-cs"/>
              </a:rPr>
              <a:t> a </a:t>
            </a:r>
            <a:r>
              <a:rPr lang="en-US" sz="3000" dirty="0" err="1">
                <a:cs typeface="+mn-cs"/>
              </a:rPr>
              <a:t>ekonomicky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populistickú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agendu</a:t>
            </a:r>
            <a:r>
              <a:rPr lang="en-US" sz="3000" dirty="0">
                <a:cs typeface="+mn-cs"/>
              </a:rPr>
              <a:t> (</a:t>
            </a:r>
            <a:r>
              <a:rPr lang="en-US" sz="3000" dirty="0" err="1">
                <a:cs typeface="+mn-cs"/>
              </a:rPr>
              <a:t>postkomunisti</a:t>
            </a:r>
            <a:r>
              <a:rPr lang="en-US" sz="3000" dirty="0">
                <a:cs typeface="+mn-cs"/>
              </a:rPr>
              <a:t> a/</a:t>
            </a:r>
            <a:r>
              <a:rPr lang="en-US" sz="3000" dirty="0" err="1">
                <a:cs typeface="+mn-cs"/>
              </a:rPr>
              <a:t>alebo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nacionalisti</a:t>
            </a:r>
            <a:r>
              <a:rPr lang="en-US" sz="3000" dirty="0">
                <a:cs typeface="+mn-cs"/>
              </a:rPr>
              <a:t>)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Strategicko-interakčné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vysvetlenia</a:t>
            </a:r>
            <a:endParaRPr lang="en-US" dirty="0"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8" y="2132856"/>
            <a:ext cx="7745505" cy="4536504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en-US" sz="2800" dirty="0" err="1">
                <a:cs typeface="+mn-cs"/>
              </a:rPr>
              <a:t>Makroštruktúrne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vysvetlenia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nevysvetlia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silu</a:t>
            </a:r>
            <a:r>
              <a:rPr lang="en-US" sz="2800" dirty="0">
                <a:cs typeface="+mn-cs"/>
              </a:rPr>
              <a:t>, </a:t>
            </a:r>
            <a:r>
              <a:rPr lang="en-US" sz="2800" dirty="0" err="1">
                <a:cs typeface="+mn-cs"/>
              </a:rPr>
              <a:t>úspech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ani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jednotnosť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týchto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strán</a:t>
            </a:r>
            <a:endParaRPr lang="en-US" sz="2800" dirty="0">
              <a:cs typeface="+mn-cs"/>
            </a:endParaRPr>
          </a:p>
          <a:p>
            <a:pPr algn="just" eaLnBrk="1" hangingPunct="1">
              <a:defRPr/>
            </a:pPr>
            <a:r>
              <a:rPr lang="en-US" sz="2800" dirty="0" err="1">
                <a:cs typeface="+mn-cs"/>
              </a:rPr>
              <a:t>Sú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tiež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silno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deterministické</a:t>
            </a:r>
            <a:r>
              <a:rPr lang="en-US" sz="2800" dirty="0">
                <a:cs typeface="+mn-cs"/>
              </a:rPr>
              <a:t> a </a:t>
            </a:r>
            <a:r>
              <a:rPr lang="en-US" sz="2800" dirty="0" err="1">
                <a:cs typeface="+mn-cs"/>
              </a:rPr>
              <a:t>statické</a:t>
            </a:r>
            <a:endParaRPr lang="en-US" sz="2800" dirty="0">
              <a:cs typeface="+mn-cs"/>
            </a:endParaRPr>
          </a:p>
          <a:p>
            <a:pPr algn="just" eaLnBrk="1" hangingPunct="1">
              <a:defRPr/>
            </a:pPr>
            <a:r>
              <a:rPr lang="en-US" sz="2800" dirty="0" err="1">
                <a:cs typeface="+mn-cs"/>
              </a:rPr>
              <a:t>Kľúčové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strany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prešli</a:t>
            </a:r>
            <a:r>
              <a:rPr lang="en-US" sz="2800" dirty="0">
                <a:cs typeface="+mn-cs"/>
              </a:rPr>
              <a:t> od </a:t>
            </a:r>
            <a:r>
              <a:rPr lang="en-US" sz="2800" dirty="0" err="1">
                <a:cs typeface="+mn-cs"/>
              </a:rPr>
              <a:t>roku</a:t>
            </a:r>
            <a:r>
              <a:rPr lang="en-US" sz="2800" dirty="0">
                <a:cs typeface="+mn-cs"/>
              </a:rPr>
              <a:t> 1989 </a:t>
            </a:r>
            <a:r>
              <a:rPr lang="en-US" sz="2800" dirty="0" err="1">
                <a:cs typeface="+mn-cs"/>
              </a:rPr>
              <a:t>veľkými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adaptačnými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zmenami</a:t>
            </a:r>
            <a:r>
              <a:rPr lang="en-US" sz="2800" dirty="0">
                <a:cs typeface="+mn-cs"/>
              </a:rPr>
              <a:t> (</a:t>
            </a:r>
            <a:r>
              <a:rPr lang="en-US" sz="2800" dirty="0" err="1">
                <a:cs typeface="+mn-cs"/>
              </a:rPr>
              <a:t>transformácia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Fideszu</a:t>
            </a:r>
            <a:r>
              <a:rPr lang="en-US" sz="2800" dirty="0">
                <a:cs typeface="+mn-cs"/>
              </a:rPr>
              <a:t>, </a:t>
            </a:r>
            <a:r>
              <a:rPr lang="en-US" sz="2800" dirty="0" err="1">
                <a:cs typeface="+mn-cs"/>
              </a:rPr>
              <a:t>vývoj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pravice</a:t>
            </a:r>
            <a:r>
              <a:rPr lang="en-US" sz="2800" dirty="0">
                <a:cs typeface="+mn-cs"/>
              </a:rPr>
              <a:t> v </a:t>
            </a:r>
            <a:r>
              <a:rPr lang="en-US" sz="2800" dirty="0" err="1">
                <a:cs typeface="+mn-cs"/>
              </a:rPr>
              <a:t>Poľsku</a:t>
            </a:r>
            <a:r>
              <a:rPr lang="en-US" sz="2800" dirty="0">
                <a:cs typeface="+mn-cs"/>
              </a:rPr>
              <a:t>, </a:t>
            </a:r>
            <a:r>
              <a:rPr lang="en-US" sz="2800" dirty="0" err="1">
                <a:cs typeface="+mn-cs"/>
              </a:rPr>
              <a:t>pravo-ľavá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dynamika</a:t>
            </a:r>
            <a:r>
              <a:rPr lang="en-US" sz="2800" dirty="0">
                <a:cs typeface="+mn-cs"/>
              </a:rPr>
              <a:t> v SVK</a:t>
            </a:r>
          </a:p>
          <a:p>
            <a:pPr algn="just" eaLnBrk="1" hangingPunct="1">
              <a:defRPr/>
            </a:pPr>
            <a:r>
              <a:rPr lang="en-US" sz="2800" dirty="0" err="1">
                <a:cs typeface="+mn-cs"/>
              </a:rPr>
              <a:t>Postkomunistická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dynamika</a:t>
            </a:r>
            <a:r>
              <a:rPr lang="en-US" sz="2800" dirty="0">
                <a:cs typeface="+mn-cs"/>
              </a:rPr>
              <a:t> je (</a:t>
            </a:r>
            <a:r>
              <a:rPr lang="en-US" sz="2800" dirty="0" err="1">
                <a:cs typeface="+mn-cs"/>
              </a:rPr>
              <a:t>stále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viac</a:t>
            </a:r>
            <a:r>
              <a:rPr lang="en-US" sz="2800" dirty="0">
                <a:cs typeface="+mn-cs"/>
              </a:rPr>
              <a:t>) </a:t>
            </a:r>
            <a:r>
              <a:rPr lang="en-US" sz="2800" dirty="0" err="1">
                <a:cs typeface="+mn-cs"/>
              </a:rPr>
              <a:t>dôležitá</a:t>
            </a:r>
            <a:r>
              <a:rPr lang="en-US" sz="2800" dirty="0">
                <a:cs typeface="+mn-cs"/>
              </a:rPr>
              <a:t>: </a:t>
            </a:r>
            <a:r>
              <a:rPr lang="en-US" sz="2800" dirty="0" err="1">
                <a:cs typeface="+mn-cs"/>
              </a:rPr>
              <a:t>antikorupčné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apely</a:t>
            </a:r>
            <a:r>
              <a:rPr lang="en-US" sz="2800" dirty="0">
                <a:cs typeface="+mn-cs"/>
              </a:rPr>
              <a:t>, EU </a:t>
            </a:r>
            <a:r>
              <a:rPr lang="en-US" sz="2800" dirty="0" err="1">
                <a:cs typeface="+mn-cs"/>
              </a:rPr>
              <a:t>integrácia</a:t>
            </a:r>
            <a:r>
              <a:rPr lang="en-US" sz="2800" dirty="0">
                <a:cs typeface="+mn-cs"/>
              </a:rPr>
              <a:t>, </a:t>
            </a:r>
            <a:r>
              <a:rPr lang="en-US" sz="2800" dirty="0" err="1">
                <a:cs typeface="+mn-cs"/>
              </a:rPr>
              <a:t>technokratický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populizmus</a:t>
            </a:r>
            <a:endParaRPr lang="en-US" sz="2800" dirty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Kritika</a:t>
            </a:r>
            <a:endParaRPr lang="en-US" dirty="0"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A998A3-8926-C24B-BB5C-DE65D13A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 err="1"/>
              <a:t>komunistická</a:t>
            </a:r>
            <a:r>
              <a:rPr lang="en-US" sz="2800" dirty="0"/>
              <a:t> </a:t>
            </a:r>
            <a:r>
              <a:rPr lang="en-US" sz="2800" dirty="0" err="1"/>
              <a:t>strana</a:t>
            </a:r>
            <a:r>
              <a:rPr lang="en-US" sz="2800" dirty="0"/>
              <a:t> </a:t>
            </a:r>
            <a:r>
              <a:rPr lang="en-US" sz="2800" dirty="0" err="1"/>
              <a:t>buď</a:t>
            </a:r>
            <a:r>
              <a:rPr lang="en-US" sz="2800" dirty="0"/>
              <a:t> </a:t>
            </a:r>
            <a:r>
              <a:rPr lang="en-US" sz="2800" dirty="0" err="1"/>
              <a:t>existovala</a:t>
            </a:r>
            <a:r>
              <a:rPr lang="en-US" sz="2800" dirty="0"/>
              <a:t> </a:t>
            </a:r>
            <a:r>
              <a:rPr lang="en-US" sz="2800" dirty="0" err="1"/>
              <a:t>ako</a:t>
            </a:r>
            <a:r>
              <a:rPr lang="en-US" sz="2800" dirty="0"/>
              <a:t> </a:t>
            </a:r>
            <a:r>
              <a:rPr lang="en-US" sz="2800" dirty="0" err="1"/>
              <a:t>jediná</a:t>
            </a:r>
            <a:r>
              <a:rPr lang="en-US" sz="2800" dirty="0"/>
              <a:t> </a:t>
            </a:r>
            <a:r>
              <a:rPr lang="en-US" sz="2800" dirty="0" err="1"/>
              <a:t>oficiálne</a:t>
            </a:r>
            <a:r>
              <a:rPr lang="en-US" sz="2800" dirty="0"/>
              <a:t> </a:t>
            </a:r>
            <a:r>
              <a:rPr lang="en-US" sz="2800" dirty="0" err="1"/>
              <a:t>povolená</a:t>
            </a:r>
            <a:r>
              <a:rPr lang="en-US" sz="2800" dirty="0"/>
              <a:t> </a:t>
            </a:r>
            <a:r>
              <a:rPr lang="en-US" sz="2800" dirty="0" err="1"/>
              <a:t>strana</a:t>
            </a:r>
            <a:r>
              <a:rPr lang="en-US" sz="2800" dirty="0"/>
              <a:t> (ZSSR, NDR, </a:t>
            </a:r>
            <a:r>
              <a:rPr lang="en-US" sz="2800" dirty="0" err="1"/>
              <a:t>Bulharsko</a:t>
            </a:r>
            <a:r>
              <a:rPr lang="en-US" sz="2800" dirty="0"/>
              <a:t>, ...) </a:t>
            </a:r>
          </a:p>
          <a:p>
            <a:pPr algn="just"/>
            <a:r>
              <a:rPr lang="en-US" sz="2800" dirty="0" err="1"/>
              <a:t>alebo</a:t>
            </a:r>
            <a:r>
              <a:rPr lang="en-US" sz="2800" dirty="0"/>
              <a:t> </a:t>
            </a:r>
            <a:r>
              <a:rPr lang="en-US" sz="2800" dirty="0" err="1"/>
              <a:t>ako</a:t>
            </a:r>
            <a:r>
              <a:rPr lang="en-US" sz="2800" dirty="0"/>
              <a:t> </a:t>
            </a:r>
            <a:r>
              <a:rPr lang="en-US" sz="2800" dirty="0" err="1"/>
              <a:t>dominantná</a:t>
            </a:r>
            <a:r>
              <a:rPr lang="en-US" sz="2800" dirty="0"/>
              <a:t> </a:t>
            </a:r>
            <a:r>
              <a:rPr lang="en-US" sz="2800" dirty="0" err="1"/>
              <a:t>strana</a:t>
            </a:r>
            <a:r>
              <a:rPr lang="en-US" sz="2800" dirty="0"/>
              <a:t>, </a:t>
            </a:r>
            <a:r>
              <a:rPr lang="en-US" sz="2800" dirty="0" err="1"/>
              <a:t>popri</a:t>
            </a:r>
            <a:r>
              <a:rPr lang="en-US" sz="2800" dirty="0"/>
              <a:t> </a:t>
            </a:r>
            <a:r>
              <a:rPr lang="en-US" sz="2800" dirty="0" err="1"/>
              <a:t>ktorej</a:t>
            </a:r>
            <a:r>
              <a:rPr lang="en-US" sz="2800" dirty="0"/>
              <a:t> </a:t>
            </a:r>
            <a:r>
              <a:rPr lang="en-US" sz="2800" dirty="0" err="1"/>
              <a:t>existovali</a:t>
            </a:r>
            <a:r>
              <a:rPr lang="en-US" sz="2800" dirty="0"/>
              <a:t> </a:t>
            </a:r>
            <a:r>
              <a:rPr lang="en-US" sz="2800" dirty="0" err="1"/>
              <a:t>vybrané</a:t>
            </a:r>
            <a:r>
              <a:rPr lang="en-US" sz="2800" dirty="0"/>
              <a:t> a </a:t>
            </a:r>
            <a:r>
              <a:rPr lang="en-US" sz="2800" dirty="0" err="1"/>
              <a:t>kontrolované</a:t>
            </a:r>
            <a:r>
              <a:rPr lang="en-US" sz="2800" dirty="0"/>
              <a:t> </a:t>
            </a:r>
            <a:r>
              <a:rPr lang="en-US" sz="2800" dirty="0" err="1"/>
              <a:t>historické</a:t>
            </a:r>
            <a:r>
              <a:rPr lang="en-US" sz="2800" dirty="0"/>
              <a:t> </a:t>
            </a:r>
            <a:r>
              <a:rPr lang="en-US" sz="2800" dirty="0" err="1"/>
              <a:t>strany</a:t>
            </a:r>
            <a:r>
              <a:rPr lang="en-US" sz="2800" dirty="0"/>
              <a:t> (ČS, POL)</a:t>
            </a:r>
          </a:p>
          <a:p>
            <a:pPr algn="just"/>
            <a:r>
              <a:rPr lang="en-US" sz="2800" dirty="0" err="1"/>
              <a:t>strana</a:t>
            </a:r>
            <a:r>
              <a:rPr lang="en-US" sz="2800" dirty="0"/>
              <a:t> </a:t>
            </a:r>
            <a:r>
              <a:rPr lang="en-US" sz="2800" dirty="0" err="1"/>
              <a:t>kontrolovala</a:t>
            </a:r>
            <a:r>
              <a:rPr lang="en-US" sz="2800" dirty="0"/>
              <a:t> </a:t>
            </a:r>
            <a:r>
              <a:rPr lang="en-US" sz="2800" dirty="0" err="1"/>
              <a:t>štát</a:t>
            </a:r>
            <a:r>
              <a:rPr lang="en-US" sz="2800" dirty="0"/>
              <a:t> </a:t>
            </a:r>
            <a:r>
              <a:rPr lang="en-US" sz="2800" dirty="0" err="1"/>
              <a:t>prostredníctvom</a:t>
            </a:r>
            <a:r>
              <a:rPr lang="en-US" sz="2800" dirty="0"/>
              <a:t> </a:t>
            </a:r>
            <a:r>
              <a:rPr lang="en-US" sz="2800" dirty="0" err="1"/>
              <a:t>systému</a:t>
            </a:r>
            <a:r>
              <a:rPr lang="en-US" sz="2800" dirty="0"/>
              <a:t> </a:t>
            </a:r>
            <a:r>
              <a:rPr lang="en-US" sz="2800" dirty="0" err="1"/>
              <a:t>nomenklatúry</a:t>
            </a:r>
            <a:endParaRPr lang="en-US" sz="2800" dirty="0"/>
          </a:p>
          <a:p>
            <a:pPr algn="just"/>
            <a:r>
              <a:rPr lang="en-US" sz="2800" dirty="0" err="1"/>
              <a:t>presah</a:t>
            </a:r>
            <a:r>
              <a:rPr lang="en-US" sz="2800" dirty="0"/>
              <a:t> do </a:t>
            </a:r>
            <a:r>
              <a:rPr lang="en-US" sz="2800" dirty="0" err="1"/>
              <a:t>inštitúcií</a:t>
            </a:r>
            <a:r>
              <a:rPr lang="en-US" sz="2800" dirty="0"/>
              <a:t> </a:t>
            </a:r>
            <a:r>
              <a:rPr lang="en-US" sz="2800" dirty="0" err="1"/>
              <a:t>štátu</a:t>
            </a:r>
            <a:r>
              <a:rPr lang="en-US" sz="2800" dirty="0"/>
              <a:t>, ale </a:t>
            </a:r>
            <a:r>
              <a:rPr lang="en-US" sz="2800" dirty="0" err="1"/>
              <a:t>aj</a:t>
            </a:r>
            <a:r>
              <a:rPr lang="en-US" sz="2800" dirty="0"/>
              <a:t> do </a:t>
            </a:r>
            <a:r>
              <a:rPr lang="en-US" sz="2800" dirty="0" err="1"/>
              <a:t>celej</a:t>
            </a:r>
            <a:r>
              <a:rPr lang="en-US" sz="2800" dirty="0"/>
              <a:t> </a:t>
            </a:r>
            <a:r>
              <a:rPr lang="en-US" sz="2800" dirty="0" err="1"/>
              <a:t>hospodárskej</a:t>
            </a:r>
            <a:r>
              <a:rPr lang="en-US" sz="2800" dirty="0"/>
              <a:t> a </a:t>
            </a:r>
            <a:r>
              <a:rPr lang="en-US" sz="2800" dirty="0" err="1"/>
              <a:t>spoločenskej</a:t>
            </a:r>
            <a:r>
              <a:rPr lang="en-US" sz="2800" dirty="0"/>
              <a:t> </a:t>
            </a:r>
            <a:r>
              <a:rPr lang="en-US" sz="2800" dirty="0" err="1"/>
              <a:t>oblasti</a:t>
            </a:r>
            <a:r>
              <a:rPr lang="en-US" sz="2800" dirty="0"/>
              <a:t> (</a:t>
            </a:r>
            <a:r>
              <a:rPr lang="en-US" sz="2800" dirty="0" err="1"/>
              <a:t>štátne</a:t>
            </a:r>
            <a:r>
              <a:rPr lang="en-US" sz="2800" dirty="0"/>
              <a:t> </a:t>
            </a:r>
            <a:r>
              <a:rPr lang="en-US" sz="2800" dirty="0" err="1"/>
              <a:t>podniky</a:t>
            </a:r>
            <a:r>
              <a:rPr lang="en-US" sz="2800" dirty="0"/>
              <a:t>, </a:t>
            </a:r>
            <a:r>
              <a:rPr lang="en-US" sz="2800" dirty="0" err="1"/>
              <a:t>národný</a:t>
            </a:r>
            <a:r>
              <a:rPr lang="en-US" sz="2800" dirty="0"/>
              <a:t> front)</a:t>
            </a:r>
          </a:p>
          <a:p>
            <a:pPr algn="just"/>
            <a:endParaRPr 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AA49E9D-8AA2-2446-94D6-3B9FB084E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err="1"/>
              <a:t>Strany</a:t>
            </a:r>
            <a:r>
              <a:rPr lang="en-US" sz="4400" b="1" dirty="0"/>
              <a:t> a </a:t>
            </a:r>
            <a:r>
              <a:rPr lang="en-US" sz="4400" b="1" dirty="0" err="1"/>
              <a:t>štát</a:t>
            </a:r>
            <a:r>
              <a:rPr lang="en-US" sz="4400" b="1" dirty="0"/>
              <a:t> </a:t>
            </a:r>
            <a:r>
              <a:rPr lang="en-US" sz="4400" b="1" dirty="0" err="1"/>
              <a:t>pred</a:t>
            </a:r>
            <a:r>
              <a:rPr lang="en-US" sz="4400" b="1" dirty="0"/>
              <a:t> </a:t>
            </a:r>
            <a:r>
              <a:rPr lang="en-US" sz="4400" b="1" dirty="0" err="1"/>
              <a:t>rokom</a:t>
            </a:r>
            <a:r>
              <a:rPr lang="en-US" sz="4400" b="1" dirty="0"/>
              <a:t> 1989</a:t>
            </a:r>
          </a:p>
        </p:txBody>
      </p:sp>
    </p:spTree>
    <p:extLst>
      <p:ext uri="{BB962C8B-B14F-4D97-AF65-F5344CB8AC3E}">
        <p14:creationId xmlns:p14="http://schemas.microsoft.com/office/powerpoint/2010/main" val="42261646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3|0.9|2.1|1.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Hardcover.thmx</Template>
  <TotalTime>5464</TotalTime>
  <Words>1345</Words>
  <Application>Microsoft Macintosh PowerPoint</Application>
  <PresentationFormat>On-screen Show (4:3)</PresentationFormat>
  <Paragraphs>107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Book Antiqua</vt:lpstr>
      <vt:lpstr>Wingdings</vt:lpstr>
      <vt:lpstr>Hardcover</vt:lpstr>
      <vt:lpstr>Politické strany a štát  v SVE</vt:lpstr>
      <vt:lpstr>Štát, spoločnosť a strany  ako ich „premostenie“</vt:lpstr>
      <vt:lpstr>Politické strany po roku 1989</vt:lpstr>
      <vt:lpstr>Mobilizačné stratégie strán po roku 1989</vt:lpstr>
      <vt:lpstr>Historicko-štruktúrne vysvetlenia</vt:lpstr>
      <vt:lpstr>Historicko-štruktúrne vysvetlenia</vt:lpstr>
      <vt:lpstr>Strategicko-interakčné vysvetlenia</vt:lpstr>
      <vt:lpstr>Kritika</vt:lpstr>
      <vt:lpstr>Strany a štát pred rokom 1989</vt:lpstr>
      <vt:lpstr>Dimenzie vzťahu strán a štátu</vt:lpstr>
      <vt:lpstr>Verejné financovanie strán</vt:lpstr>
      <vt:lpstr>Štátna regulácia politických strán I</vt:lpstr>
      <vt:lpstr>Štátna regulácia politických strán II</vt:lpstr>
      <vt:lpstr>Využívanie štátu na stranícke účely</vt:lpstr>
      <vt:lpstr>Využívanie štátu na stranícke účely II</vt:lpstr>
      <vt:lpstr>Využívanie štátu na stranícke účely III</vt:lpstr>
      <vt:lpstr>Politizácia štátu</vt:lpstr>
      <vt:lpstr>Financovanie strán a jeho kontrola</vt:lpstr>
      <vt:lpstr>Nárast počtu štátnych úradníkov</vt:lpstr>
      <vt:lpstr>Nárast počtu štátnych úradníkov</vt:lpstr>
      <vt:lpstr>Nárast počtu štátnych úradníkov</vt:lpstr>
      <vt:lpstr>Limity externého vplyvu</vt:lpstr>
      <vt:lpstr>Politizácia štátnej správy v Európe</vt:lpstr>
      <vt:lpstr>Prax patronáže v nových demokraciách</vt:lpstr>
      <vt:lpstr>Prax patronáže v nových demokraciách</vt:lpstr>
      <vt:lpstr>Meyer-Sahling a Veen (2012: 6)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Marek Rybar</cp:lastModifiedBy>
  <cp:revision>105</cp:revision>
  <dcterms:created xsi:type="dcterms:W3CDTF">2005-06-20T08:50:09Z</dcterms:created>
  <dcterms:modified xsi:type="dcterms:W3CDTF">2021-10-13T10:10:34Z</dcterms:modified>
</cp:coreProperties>
</file>