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1" r:id="rId3"/>
    <p:sldId id="293" r:id="rId4"/>
    <p:sldId id="292" r:id="rId5"/>
    <p:sldId id="262" r:id="rId6"/>
    <p:sldId id="263" r:id="rId7"/>
    <p:sldId id="264" r:id="rId8"/>
    <p:sldId id="294" r:id="rId9"/>
    <p:sldId id="300" r:id="rId10"/>
    <p:sldId id="301" r:id="rId11"/>
    <p:sldId id="306" r:id="rId12"/>
    <p:sldId id="265" r:id="rId13"/>
    <p:sldId id="266" r:id="rId14"/>
    <p:sldId id="267" r:id="rId15"/>
    <p:sldId id="268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9" r:id="rId24"/>
    <p:sldId id="277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17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11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81" d="100"/>
        <a:sy n="18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0B1-97FD-B945-AF08-30238BD0608C}" type="datetimeFigureOut">
              <a:rPr lang="sk-SK" smtClean="0"/>
              <a:t>1. 12. 2021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79E-CF71-9949-9D20-3D8B51C35C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32212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0B1-97FD-B945-AF08-30238BD0608C}" type="datetimeFigureOut">
              <a:rPr lang="sk-SK" smtClean="0"/>
              <a:t>1. 12. 2021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79E-CF71-9949-9D20-3D8B51C35C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893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0B1-97FD-B945-AF08-30238BD0608C}" type="datetimeFigureOut">
              <a:rPr lang="sk-SK" smtClean="0"/>
              <a:t>1. 12. 2021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79E-CF71-9949-9D20-3D8B51C35C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02453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0B1-97FD-B945-AF08-30238BD0608C}" type="datetimeFigureOut">
              <a:rPr lang="sk-SK" smtClean="0"/>
              <a:t>1. 12. 2021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79E-CF71-9949-9D20-3D8B51C35C3C}" type="slidenum">
              <a:rPr lang="sk-SK" smtClean="0"/>
              <a:t>‹#›</a:t>
            </a:fld>
            <a:endParaRPr lang="sk-SK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54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0B1-97FD-B945-AF08-30238BD0608C}" type="datetimeFigureOut">
              <a:rPr lang="sk-SK" smtClean="0"/>
              <a:t>1. 12. 2021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79E-CF71-9949-9D20-3D8B51C35C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1001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0B1-97FD-B945-AF08-30238BD0608C}" type="datetimeFigureOut">
              <a:rPr lang="sk-SK" smtClean="0"/>
              <a:t>1. 12. 2021</a:t>
            </a:fld>
            <a:endParaRPr lang="sk-SK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79E-CF71-9949-9D20-3D8B51C35C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30144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0B1-97FD-B945-AF08-30238BD0608C}" type="datetimeFigureOut">
              <a:rPr lang="sk-SK" smtClean="0"/>
              <a:t>1. 12. 2021</a:t>
            </a:fld>
            <a:endParaRPr lang="sk-SK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79E-CF71-9949-9D20-3D8B51C35C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72406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0B1-97FD-B945-AF08-30238BD0608C}" type="datetimeFigureOut">
              <a:rPr lang="sk-SK" smtClean="0"/>
              <a:t>1. 12. 2021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79E-CF71-9949-9D20-3D8B51C35C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18133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0B1-97FD-B945-AF08-30238BD0608C}" type="datetimeFigureOut">
              <a:rPr lang="sk-SK" smtClean="0"/>
              <a:t>1. 12. 2021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79E-CF71-9949-9D20-3D8B51C35C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4567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0B1-97FD-B945-AF08-30238BD0608C}" type="datetimeFigureOut">
              <a:rPr lang="sk-SK" smtClean="0"/>
              <a:t>1. 12. 2021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79E-CF71-9949-9D20-3D8B51C35C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33890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0B1-97FD-B945-AF08-30238BD0608C}" type="datetimeFigureOut">
              <a:rPr lang="sk-SK" smtClean="0"/>
              <a:t>1. 12. 2021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79E-CF71-9949-9D20-3D8B51C35C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1781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0B1-97FD-B945-AF08-30238BD0608C}" type="datetimeFigureOut">
              <a:rPr lang="sk-SK" smtClean="0"/>
              <a:t>1. 12. 2021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79E-CF71-9949-9D20-3D8B51C35C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5009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0B1-97FD-B945-AF08-30238BD0608C}" type="datetimeFigureOut">
              <a:rPr lang="sk-SK" smtClean="0"/>
              <a:t>1. 12. 2021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79E-CF71-9949-9D20-3D8B51C35C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01065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0B1-97FD-B945-AF08-30238BD0608C}" type="datetimeFigureOut">
              <a:rPr lang="sk-SK" smtClean="0"/>
              <a:t>1. 12. 2021</a:t>
            </a:fld>
            <a:endParaRPr lang="sk-SK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79E-CF71-9949-9D20-3D8B51C35C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0647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0B1-97FD-B945-AF08-30238BD0608C}" type="datetimeFigureOut">
              <a:rPr lang="sk-SK" smtClean="0"/>
              <a:t>1. 12. 2021</a:t>
            </a:fld>
            <a:endParaRPr lang="sk-SK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79E-CF71-9949-9D20-3D8B51C35C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75747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0B1-97FD-B945-AF08-30238BD0608C}" type="datetimeFigureOut">
              <a:rPr lang="sk-SK" smtClean="0"/>
              <a:t>1. 12. 2021</a:t>
            </a:fld>
            <a:endParaRPr lang="sk-SK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79E-CF71-9949-9D20-3D8B51C35C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8440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0B1-97FD-B945-AF08-30238BD0608C}" type="datetimeFigureOut">
              <a:rPr lang="sk-SK" smtClean="0"/>
              <a:t>1. 12. 2021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579E-CF71-9949-9D20-3D8B51C35C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80666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A03C0B1-97FD-B945-AF08-30238BD0608C}" type="datetimeFigureOut">
              <a:rPr lang="sk-SK" smtClean="0"/>
              <a:t>1. 12. 2021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8579E-CF71-9949-9D20-3D8B51C35C3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482536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521EF-0332-9144-9DD8-4A24A014E4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Úpadok demokracie: </a:t>
            </a:r>
            <a:br>
              <a:rPr lang="sk-SK" b="1" dirty="0"/>
            </a:br>
            <a:r>
              <a:rPr lang="sk-SK" b="1" dirty="0"/>
              <a:t>Maďarsko a Poľsko</a:t>
            </a:r>
            <a:br>
              <a:rPr lang="sk-SK" dirty="0"/>
            </a:br>
            <a:endParaRPr lang="sk-S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89D839-83A7-AF4F-BFFF-620ECEA3AC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/>
              <a:t>Stredná a východná Európa po r. 1989</a:t>
            </a:r>
          </a:p>
          <a:p>
            <a:r>
              <a:rPr lang="sk-SK" dirty="0" err="1"/>
              <a:t>Podzim</a:t>
            </a:r>
            <a:r>
              <a:rPr lang="sk-SK" dirty="0"/>
              <a:t> 2021</a:t>
            </a:r>
          </a:p>
          <a:p>
            <a:r>
              <a:rPr lang="sk-SK" dirty="0"/>
              <a:t>Doc. M. </a:t>
            </a:r>
            <a:r>
              <a:rPr lang="sk-SK" dirty="0" err="1"/>
              <a:t>Rybář</a:t>
            </a:r>
            <a:r>
              <a:rPr lang="sk-SK" dirty="0"/>
              <a:t>, PhD.</a:t>
            </a:r>
          </a:p>
        </p:txBody>
      </p:sp>
    </p:spTree>
    <p:extLst>
      <p:ext uri="{BB962C8B-B14F-4D97-AF65-F5344CB8AC3E}">
        <p14:creationId xmlns:p14="http://schemas.microsoft.com/office/powerpoint/2010/main" val="1088207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9545A-A4DC-164E-9231-14236E9B8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Ovládnutie médií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36FF6-C2F0-D443-B40A-6B34F74BF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87207"/>
          </a:xfrm>
        </p:spPr>
        <p:txBody>
          <a:bodyPr>
            <a:noAutofit/>
          </a:bodyPr>
          <a:lstStyle/>
          <a:p>
            <a:r>
              <a:rPr lang="sk-SK" sz="2300" dirty="0"/>
              <a:t>Pod priamu kontrolu štátu/vlády/strany sa dostalo niekoľko desiatok médií – od televízií, denníkov, týždenníkov, webových portálov a rádií</a:t>
            </a:r>
          </a:p>
          <a:p>
            <a:r>
              <a:rPr lang="sk-SK" sz="2300" dirty="0"/>
              <a:t>Transakcia bola kvalifikovaná ako „vznik strategického podniku“ a jeho činnosť tak ani formálne nepodlieha </a:t>
            </a:r>
            <a:r>
              <a:rPr lang="sk-SK" sz="2300" dirty="0" err="1"/>
              <a:t>antimonopolnému</a:t>
            </a:r>
            <a:r>
              <a:rPr lang="sk-SK" sz="2300" dirty="0"/>
              <a:t> úradu</a:t>
            </a:r>
          </a:p>
          <a:p>
            <a:r>
              <a:rPr lang="sk-SK" sz="2300" dirty="0"/>
              <a:t>počet nezávislých médií je minimálny, navyše čelia faktickému bojkotu štátom vlastnených zadávateľov reklamy</a:t>
            </a:r>
          </a:p>
          <a:p>
            <a:r>
              <a:rPr lang="sk-SK" sz="2300" dirty="0"/>
              <a:t>Aj firmy, ktoré majú záujem o štátne zákazky, rozumejú, kde je pre nich výhodnejšie inzerovať</a:t>
            </a:r>
          </a:p>
          <a:p>
            <a:r>
              <a:rPr lang="sk-SK" sz="2300" dirty="0"/>
              <a:t>Okrem zadávania reklamy a kontroly obsahu štátom kontrolovaných médií vláda ovplyvňuje verejnú mienku aj priamo, prostredníctvom „informačných kampaní“ </a:t>
            </a:r>
          </a:p>
        </p:txBody>
      </p:sp>
    </p:spTree>
    <p:extLst>
      <p:ext uri="{BB962C8B-B14F-4D97-AF65-F5344CB8AC3E}">
        <p14:creationId xmlns:p14="http://schemas.microsoft.com/office/powerpoint/2010/main" val="2023770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CB2E5-3FAA-B347-A189-1CE1506F2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Vývoj</a:t>
            </a:r>
            <a:r>
              <a:rPr lang="en-US" b="1" dirty="0"/>
              <a:t> </a:t>
            </a:r>
            <a:r>
              <a:rPr lang="en-US" b="1" dirty="0" err="1"/>
              <a:t>pred</a:t>
            </a:r>
            <a:r>
              <a:rPr lang="en-US" b="1" dirty="0"/>
              <a:t> </a:t>
            </a:r>
            <a:r>
              <a:rPr lang="en-US" b="1" dirty="0" err="1"/>
              <a:t>voľbami</a:t>
            </a:r>
            <a:r>
              <a:rPr lang="en-US" b="1" dirty="0"/>
              <a:t>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EB16B-976A-EC40-8F86-9E03FFD26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v </a:t>
            </a:r>
            <a:r>
              <a:rPr lang="en-US" dirty="0" err="1"/>
              <a:t>čase</a:t>
            </a:r>
            <a:r>
              <a:rPr lang="en-US" dirty="0"/>
              <a:t> </a:t>
            </a:r>
            <a:r>
              <a:rPr lang="en-US" dirty="0" err="1"/>
              <a:t>pandémie</a:t>
            </a:r>
            <a:r>
              <a:rPr lang="en-US" dirty="0"/>
              <a:t> </a:t>
            </a:r>
            <a:r>
              <a:rPr lang="en-US" dirty="0" err="1"/>
              <a:t>prijal</a:t>
            </a:r>
            <a:r>
              <a:rPr lang="en-US" dirty="0"/>
              <a:t> </a:t>
            </a:r>
            <a:r>
              <a:rPr lang="en-US" dirty="0" err="1"/>
              <a:t>parlament</a:t>
            </a:r>
            <a:r>
              <a:rPr lang="en-US" dirty="0"/>
              <a:t> </a:t>
            </a:r>
            <a:r>
              <a:rPr lang="en-US" dirty="0" err="1"/>
              <a:t>zákon</a:t>
            </a:r>
            <a:r>
              <a:rPr lang="en-US" dirty="0"/>
              <a:t>, </a:t>
            </a:r>
            <a:r>
              <a:rPr lang="en-US" dirty="0" err="1"/>
              <a:t>ktorý</a:t>
            </a:r>
            <a:r>
              <a:rPr lang="en-US" dirty="0"/>
              <a:t> </a:t>
            </a:r>
            <a:r>
              <a:rPr lang="en-US" dirty="0" err="1"/>
              <a:t>vkladá</a:t>
            </a:r>
            <a:r>
              <a:rPr lang="en-US" dirty="0"/>
              <a:t> </a:t>
            </a:r>
            <a:r>
              <a:rPr lang="en-US" dirty="0" err="1"/>
              <a:t>exekutíve</a:t>
            </a:r>
            <a:r>
              <a:rPr lang="en-US" dirty="0"/>
              <a:t> a </a:t>
            </a:r>
            <a:r>
              <a:rPr lang="en-US" dirty="0" err="1"/>
              <a:t>predsedovi</a:t>
            </a:r>
            <a:r>
              <a:rPr lang="en-US" dirty="0"/>
              <a:t> </a:t>
            </a:r>
            <a:r>
              <a:rPr lang="en-US" dirty="0" err="1"/>
              <a:t>vlády</a:t>
            </a:r>
            <a:r>
              <a:rPr lang="en-US" dirty="0"/>
              <a:t> </a:t>
            </a:r>
            <a:r>
              <a:rPr lang="en-US" dirty="0" err="1"/>
              <a:t>mimoriadne</a:t>
            </a:r>
            <a:r>
              <a:rPr lang="en-US" dirty="0"/>
              <a:t> </a:t>
            </a:r>
            <a:r>
              <a:rPr lang="en-US" dirty="0" err="1"/>
              <a:t>výkonné</a:t>
            </a:r>
            <a:r>
              <a:rPr lang="en-US" dirty="0"/>
              <a:t> </a:t>
            </a:r>
            <a:r>
              <a:rPr lang="en-US" dirty="0" err="1"/>
              <a:t>právomoci</a:t>
            </a:r>
            <a:r>
              <a:rPr lang="en-US" dirty="0"/>
              <a:t>, a to bez </a:t>
            </a:r>
            <a:r>
              <a:rPr lang="en-US" dirty="0" err="1"/>
              <a:t>časového</a:t>
            </a:r>
            <a:r>
              <a:rPr lang="en-US" dirty="0"/>
              <a:t> </a:t>
            </a:r>
            <a:r>
              <a:rPr lang="en-US" dirty="0" err="1"/>
              <a:t>obmedzenia</a:t>
            </a:r>
            <a:endParaRPr lang="en-US" dirty="0"/>
          </a:p>
          <a:p>
            <a:pPr algn="just"/>
            <a:r>
              <a:rPr lang="en-US" dirty="0" err="1"/>
              <a:t>vláda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víťazstve</a:t>
            </a:r>
            <a:r>
              <a:rPr lang="en-US" dirty="0"/>
              <a:t> </a:t>
            </a:r>
            <a:r>
              <a:rPr lang="en-US" dirty="0" err="1"/>
              <a:t>opozície</a:t>
            </a:r>
            <a:r>
              <a:rPr lang="en-US" dirty="0"/>
              <a:t> v </a:t>
            </a:r>
            <a:r>
              <a:rPr lang="en-US" dirty="0" err="1"/>
              <a:t>komunálnych</a:t>
            </a:r>
            <a:r>
              <a:rPr lang="en-US" dirty="0"/>
              <a:t> </a:t>
            </a:r>
            <a:r>
              <a:rPr lang="en-US" dirty="0" err="1"/>
              <a:t>voľbách</a:t>
            </a:r>
            <a:r>
              <a:rPr lang="en-US" dirty="0"/>
              <a:t> (</a:t>
            </a:r>
            <a:r>
              <a:rPr lang="en-US" dirty="0" err="1"/>
              <a:t>Budapešť</a:t>
            </a:r>
            <a:r>
              <a:rPr lang="en-US" dirty="0"/>
              <a:t> a </a:t>
            </a:r>
            <a:r>
              <a:rPr lang="en-US" dirty="0" err="1"/>
              <a:t>väčšie</a:t>
            </a:r>
            <a:r>
              <a:rPr lang="en-US" dirty="0"/>
              <a:t> </a:t>
            </a:r>
            <a:r>
              <a:rPr lang="en-US" dirty="0" err="1"/>
              <a:t>mestá</a:t>
            </a:r>
            <a:r>
              <a:rPr lang="en-US" dirty="0"/>
              <a:t>) </a:t>
            </a:r>
            <a:r>
              <a:rPr lang="en-US" dirty="0" err="1"/>
              <a:t>zmenila</a:t>
            </a:r>
            <a:r>
              <a:rPr lang="en-US" dirty="0"/>
              <a:t> </a:t>
            </a:r>
            <a:r>
              <a:rPr lang="en-US" dirty="0" err="1"/>
              <a:t>spôsoby</a:t>
            </a:r>
            <a:r>
              <a:rPr lang="en-US" dirty="0"/>
              <a:t> </a:t>
            </a:r>
            <a:r>
              <a:rPr lang="en-US" dirty="0" err="1"/>
              <a:t>financovania</a:t>
            </a:r>
            <a:r>
              <a:rPr lang="en-US" dirty="0"/>
              <a:t> </a:t>
            </a:r>
            <a:r>
              <a:rPr lang="en-US" dirty="0" err="1"/>
              <a:t>organizácií</a:t>
            </a:r>
            <a:r>
              <a:rPr lang="en-US" dirty="0"/>
              <a:t> v </a:t>
            </a:r>
            <a:r>
              <a:rPr lang="en-US" dirty="0" err="1"/>
              <a:t>pôsobnosti</a:t>
            </a:r>
            <a:r>
              <a:rPr lang="en-US" dirty="0"/>
              <a:t> </a:t>
            </a:r>
            <a:r>
              <a:rPr lang="en-US" dirty="0" err="1"/>
              <a:t>samospráv</a:t>
            </a:r>
            <a:r>
              <a:rPr lang="en-US" dirty="0"/>
              <a:t> – </a:t>
            </a:r>
            <a:r>
              <a:rPr lang="en-US" dirty="0" err="1"/>
              <a:t>zvýšenie</a:t>
            </a:r>
            <a:r>
              <a:rPr lang="en-US" dirty="0"/>
              <a:t> </a:t>
            </a:r>
            <a:r>
              <a:rPr lang="en-US" dirty="0" err="1"/>
              <a:t>závislosti</a:t>
            </a:r>
            <a:r>
              <a:rPr lang="en-US" dirty="0"/>
              <a:t> od </a:t>
            </a:r>
            <a:r>
              <a:rPr lang="en-US" dirty="0" err="1"/>
              <a:t>vládnych</a:t>
            </a:r>
            <a:r>
              <a:rPr lang="en-US" dirty="0"/>
              <a:t> </a:t>
            </a:r>
            <a:r>
              <a:rPr lang="en-US" dirty="0" err="1"/>
              <a:t>grantov</a:t>
            </a:r>
            <a:endParaRPr lang="en-US" dirty="0"/>
          </a:p>
          <a:p>
            <a:pPr algn="just"/>
            <a:r>
              <a:rPr lang="en-US" dirty="0" err="1"/>
              <a:t>opozičné</a:t>
            </a:r>
            <a:r>
              <a:rPr lang="en-US" dirty="0"/>
              <a:t> </a:t>
            </a:r>
            <a:r>
              <a:rPr lang="en-US" dirty="0" err="1"/>
              <a:t>strany</a:t>
            </a:r>
            <a:r>
              <a:rPr lang="en-US" dirty="0"/>
              <a:t> </a:t>
            </a:r>
            <a:r>
              <a:rPr lang="en-US" dirty="0" err="1"/>
              <a:t>dlhodobo</a:t>
            </a:r>
            <a:r>
              <a:rPr lang="en-US" dirty="0"/>
              <a:t> </a:t>
            </a:r>
            <a:r>
              <a:rPr lang="en-US" dirty="0" err="1"/>
              <a:t>pracovali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dohode</a:t>
            </a:r>
            <a:r>
              <a:rPr lang="en-US" dirty="0"/>
              <a:t>, aby v </a:t>
            </a:r>
            <a:r>
              <a:rPr lang="en-US" dirty="0" err="1"/>
              <a:t>nasledujúcich</a:t>
            </a:r>
            <a:r>
              <a:rPr lang="en-US" dirty="0"/>
              <a:t> </a:t>
            </a:r>
            <a:r>
              <a:rPr lang="en-US" dirty="0" err="1"/>
              <a:t>voľbách</a:t>
            </a:r>
            <a:r>
              <a:rPr lang="en-US" dirty="0"/>
              <a:t> </a:t>
            </a:r>
            <a:r>
              <a:rPr lang="en-US" dirty="0" err="1"/>
              <a:t>protikandidátom</a:t>
            </a:r>
            <a:r>
              <a:rPr lang="en-US" dirty="0"/>
              <a:t> </a:t>
            </a:r>
            <a:r>
              <a:rPr lang="en-US" dirty="0" err="1"/>
              <a:t>Fideszu</a:t>
            </a:r>
            <a:r>
              <a:rPr lang="en-US" dirty="0"/>
              <a:t> </a:t>
            </a:r>
            <a:r>
              <a:rPr lang="en-US" dirty="0" err="1"/>
              <a:t>kandidoval</a:t>
            </a:r>
            <a:r>
              <a:rPr lang="en-US" dirty="0"/>
              <a:t> </a:t>
            </a:r>
            <a:r>
              <a:rPr lang="en-US" dirty="0" err="1"/>
              <a:t>iba</a:t>
            </a:r>
            <a:r>
              <a:rPr lang="en-US" dirty="0"/>
              <a:t> </a:t>
            </a:r>
            <a:r>
              <a:rPr lang="en-US" dirty="0" err="1"/>
              <a:t>jeden</a:t>
            </a:r>
            <a:r>
              <a:rPr lang="en-US" dirty="0"/>
              <a:t> </a:t>
            </a:r>
            <a:r>
              <a:rPr lang="en-US" dirty="0" err="1"/>
              <a:t>spoločný</a:t>
            </a:r>
            <a:r>
              <a:rPr lang="en-US" dirty="0"/>
              <a:t> </a:t>
            </a:r>
            <a:r>
              <a:rPr lang="en-US" dirty="0" err="1"/>
              <a:t>opozičný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(</a:t>
            </a:r>
            <a:r>
              <a:rPr lang="en-US" dirty="0" err="1"/>
              <a:t>primárky</a:t>
            </a:r>
            <a:r>
              <a:rPr lang="en-US" dirty="0"/>
              <a:t> 2021)</a:t>
            </a:r>
          </a:p>
          <a:p>
            <a:pPr algn="just"/>
            <a:r>
              <a:rPr lang="en-US" dirty="0" err="1"/>
              <a:t>Nový</a:t>
            </a:r>
            <a:r>
              <a:rPr lang="en-US" dirty="0"/>
              <a:t> </a:t>
            </a:r>
            <a:r>
              <a:rPr lang="en-US" dirty="0" err="1"/>
              <a:t>volebný</a:t>
            </a:r>
            <a:r>
              <a:rPr lang="en-US" dirty="0"/>
              <a:t> </a:t>
            </a:r>
            <a:r>
              <a:rPr lang="en-US" dirty="0" err="1"/>
              <a:t>zákon</a:t>
            </a:r>
            <a:r>
              <a:rPr lang="en-US" dirty="0"/>
              <a:t>, </a:t>
            </a:r>
            <a:r>
              <a:rPr lang="en-US" dirty="0" err="1"/>
              <a:t>ktorý</a:t>
            </a:r>
            <a:r>
              <a:rPr lang="en-US" dirty="0"/>
              <a:t> </a:t>
            </a:r>
            <a:r>
              <a:rPr lang="en-US" dirty="0" err="1"/>
              <a:t>umožní</a:t>
            </a:r>
            <a:r>
              <a:rPr lang="en-US" dirty="0"/>
              <a:t> </a:t>
            </a:r>
            <a:r>
              <a:rPr lang="en-US" dirty="0" err="1"/>
              <a:t>kandidovať</a:t>
            </a:r>
            <a:r>
              <a:rPr lang="en-US" dirty="0"/>
              <a:t> </a:t>
            </a:r>
            <a:r>
              <a:rPr lang="en-US" dirty="0" err="1"/>
              <a:t>len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ktorá</a:t>
            </a:r>
            <a:r>
              <a:rPr lang="en-US" dirty="0"/>
              <a:t> </a:t>
            </a:r>
            <a:r>
              <a:rPr lang="en-US" dirty="0" err="1"/>
              <a:t>navrhne</a:t>
            </a:r>
            <a:r>
              <a:rPr lang="en-US" dirty="0"/>
              <a:t> </a:t>
            </a:r>
            <a:r>
              <a:rPr lang="en-US" dirty="0" err="1"/>
              <a:t>najmenej</a:t>
            </a:r>
            <a:r>
              <a:rPr lang="en-US" dirty="0"/>
              <a:t> 50 </a:t>
            </a:r>
            <a:r>
              <a:rPr lang="en-US" dirty="0" err="1"/>
              <a:t>kandidátov</a:t>
            </a:r>
            <a:r>
              <a:rPr lang="en-US" dirty="0"/>
              <a:t> </a:t>
            </a:r>
            <a:r>
              <a:rPr lang="en-US" dirty="0" err="1"/>
              <a:t>vo</a:t>
            </a:r>
            <a:r>
              <a:rPr lang="en-US" dirty="0"/>
              <a:t> </a:t>
            </a:r>
            <a:r>
              <a:rPr lang="en-US" dirty="0" err="1"/>
              <a:t>voľbách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627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EFE91-365C-3742-8337-0CBCD7E24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Poľsko po roku 2005: nový stranícky systém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4FDEC-BC61-8A46-826C-721C78F30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3933"/>
          </a:xfrm>
        </p:spPr>
        <p:txBody>
          <a:bodyPr>
            <a:noAutofit/>
          </a:bodyPr>
          <a:lstStyle/>
          <a:p>
            <a:pPr algn="just"/>
            <a:r>
              <a:rPr lang="sk-SK" sz="2200" dirty="0"/>
              <a:t>Vo voľbách zvíťazila strana Právo a spravodlivosť, vedená dvojičkami </a:t>
            </a:r>
            <a:r>
              <a:rPr lang="sk-SK" sz="2200" dirty="0" err="1"/>
              <a:t>Lechom</a:t>
            </a:r>
            <a:r>
              <a:rPr lang="sk-SK" sz="2200" dirty="0"/>
              <a:t> a </a:t>
            </a:r>
            <a:r>
              <a:rPr lang="sk-SK" sz="2200" dirty="0" err="1"/>
              <a:t>Jaroslawom</a:t>
            </a:r>
            <a:r>
              <a:rPr lang="sk-SK" sz="2200" dirty="0"/>
              <a:t> </a:t>
            </a:r>
            <a:r>
              <a:rPr lang="sk-SK" sz="2200" dirty="0" err="1"/>
              <a:t>Kaczyńskimí</a:t>
            </a:r>
            <a:r>
              <a:rPr lang="sk-SK" sz="2200" dirty="0"/>
              <a:t> (27%, 155 </a:t>
            </a:r>
            <a:r>
              <a:rPr lang="sk-SK" sz="2200" dirty="0" err="1"/>
              <a:t>MPs</a:t>
            </a:r>
            <a:r>
              <a:rPr lang="sk-SK" sz="2200" dirty="0"/>
              <a:t>)</a:t>
            </a:r>
          </a:p>
          <a:p>
            <a:pPr algn="just"/>
            <a:r>
              <a:rPr lang="sk-SK" sz="2200" dirty="0"/>
              <a:t>Druhá skončila Občianska platforma vedená Donaldom Tuskom (24%a 133 </a:t>
            </a:r>
            <a:r>
              <a:rPr lang="sk-SK" sz="2200" dirty="0" err="1"/>
              <a:t>MPs</a:t>
            </a:r>
            <a:r>
              <a:rPr lang="sk-SK" sz="2200" dirty="0"/>
              <a:t>)</a:t>
            </a:r>
          </a:p>
          <a:p>
            <a:pPr algn="just"/>
            <a:r>
              <a:rPr lang="sk-SK" sz="2200" dirty="0"/>
              <a:t>Vládnuca SLD získala len 11,3% (55 </a:t>
            </a:r>
            <a:r>
              <a:rPr lang="sk-SK" sz="2200" dirty="0" err="1"/>
              <a:t>MPs</a:t>
            </a:r>
            <a:r>
              <a:rPr lang="sk-SK" sz="2200" dirty="0"/>
              <a:t>, pokles o 161!), predbehli ich aj Sebaobrana (11,4%), v parlamente boli zastúpené aj Liga poľských rodín (8%) a tradične aj Poľská ľudová strana (7%)</a:t>
            </a:r>
          </a:p>
          <a:p>
            <a:pPr algn="just"/>
            <a:r>
              <a:rPr lang="sk-SK" sz="2200" dirty="0"/>
              <a:t>Očakávalo sa, že dve najväčšie strany vytvoria vládnu koalíciu</a:t>
            </a:r>
          </a:p>
          <a:p>
            <a:pPr algn="just"/>
            <a:r>
              <a:rPr lang="sk-SK" sz="2200" dirty="0"/>
              <a:t>Necelé tri mesiace po parlamentných voľbách ale nasledovali prezidentské voľby v ktorých proti sebe stáli kandidáti oboch najväčších pravicových strán</a:t>
            </a:r>
          </a:p>
        </p:txBody>
      </p:sp>
    </p:spTree>
    <p:extLst>
      <p:ext uri="{BB962C8B-B14F-4D97-AF65-F5344CB8AC3E}">
        <p14:creationId xmlns:p14="http://schemas.microsoft.com/office/powerpoint/2010/main" val="1021608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621FC-382E-6C4F-9F80-E8156D1F6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Voľby 2005: nový stranícky systém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6AB8E-7FB1-3C44-AAB5-9EF44BF43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sz="2200" dirty="0"/>
              <a:t>Hoci v prvom kole zvíťazil D. Tusk, v druhom kole ho porazil kandidát </a:t>
            </a:r>
            <a:r>
              <a:rPr lang="sk-SK" sz="2200" dirty="0" err="1"/>
              <a:t>PiS</a:t>
            </a:r>
            <a:r>
              <a:rPr lang="sk-SK" sz="2200" dirty="0"/>
              <a:t> </a:t>
            </a:r>
            <a:r>
              <a:rPr lang="sk-SK" sz="2200" dirty="0" err="1"/>
              <a:t>Lech</a:t>
            </a:r>
            <a:r>
              <a:rPr lang="sk-SK" sz="2200" dirty="0"/>
              <a:t> </a:t>
            </a:r>
            <a:r>
              <a:rPr lang="sk-SK" sz="2200" dirty="0" err="1"/>
              <a:t>Kaczyński</a:t>
            </a:r>
            <a:r>
              <a:rPr lang="sk-SK" sz="2200" dirty="0"/>
              <a:t> (54:46)</a:t>
            </a:r>
          </a:p>
          <a:p>
            <a:pPr algn="just"/>
            <a:r>
              <a:rPr lang="sk-SK" sz="2200" dirty="0" err="1"/>
              <a:t>PiS</a:t>
            </a:r>
            <a:r>
              <a:rPr lang="sk-SK" sz="2200" dirty="0"/>
              <a:t> sa rozhodlo vytvoriť menšinovú vládu na čele s K. </a:t>
            </a:r>
            <a:r>
              <a:rPr lang="sk-SK" sz="2200" dirty="0" err="1"/>
              <a:t>Marcinkiewiczom</a:t>
            </a:r>
            <a:r>
              <a:rPr lang="sk-SK" sz="2200" dirty="0"/>
              <a:t> (líder J. </a:t>
            </a:r>
            <a:r>
              <a:rPr lang="sk-SK" sz="2200" dirty="0" err="1"/>
              <a:t>Kaczyński</a:t>
            </a:r>
            <a:r>
              <a:rPr lang="sk-SK" sz="2200" dirty="0"/>
              <a:t> sa o post neuchádzal), s podporou Sebaobrany a Ligy poľských rodín</a:t>
            </a:r>
          </a:p>
          <a:p>
            <a:pPr algn="just"/>
            <a:r>
              <a:rPr lang="sk-SK" sz="2200" dirty="0"/>
              <a:t>O rok neskôr tieto tri strany aj formálne vytvorili koaličnú vládu</a:t>
            </a:r>
          </a:p>
          <a:p>
            <a:pPr algn="just"/>
            <a:r>
              <a:rPr lang="sk-SK" sz="2200" dirty="0"/>
              <a:t>Krátko nato premiér rezignoval a J. </a:t>
            </a:r>
            <a:r>
              <a:rPr lang="sk-SK" sz="2200" dirty="0" err="1"/>
              <a:t>Kaczyński</a:t>
            </a:r>
            <a:r>
              <a:rPr lang="sk-SK" sz="2200" dirty="0"/>
              <a:t> sa stal premiérom koaličnej vlády</a:t>
            </a:r>
          </a:p>
          <a:p>
            <a:pPr algn="just"/>
            <a:r>
              <a:rPr lang="sk-SK" sz="2200" dirty="0"/>
              <a:t>Skončila stará logiku straníckeho delenia na postkomunistický a </a:t>
            </a:r>
            <a:r>
              <a:rPr lang="sk-SK" sz="2200" dirty="0" err="1"/>
              <a:t>postsolidaritný</a:t>
            </a:r>
            <a:r>
              <a:rPr lang="sk-SK" sz="2200" dirty="0"/>
              <a:t> tábor (SLD </a:t>
            </a:r>
            <a:r>
              <a:rPr lang="sk-SK" sz="2200" dirty="0" err="1"/>
              <a:t>vs</a:t>
            </a:r>
            <a:r>
              <a:rPr lang="sk-SK" sz="2200" dirty="0"/>
              <a:t>. pravicové strany) </a:t>
            </a:r>
          </a:p>
        </p:txBody>
      </p:sp>
    </p:spTree>
    <p:extLst>
      <p:ext uri="{BB962C8B-B14F-4D97-AF65-F5344CB8AC3E}">
        <p14:creationId xmlns:p14="http://schemas.microsoft.com/office/powerpoint/2010/main" val="3620606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4D600-1C76-B44F-AE4B-E8A234DA9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Voľby 2005: nový stranícky systém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14716-9854-E84A-B5F2-84964A4DA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98194"/>
            <a:ext cx="8946541" cy="4450358"/>
          </a:xfrm>
        </p:spPr>
        <p:txBody>
          <a:bodyPr>
            <a:noAutofit/>
          </a:bodyPr>
          <a:lstStyle/>
          <a:p>
            <a:pPr algn="just"/>
            <a:r>
              <a:rPr lang="sk-SK" sz="2300" dirty="0" err="1"/>
              <a:t>PiS</a:t>
            </a:r>
            <a:r>
              <a:rPr lang="sk-SK" sz="2300" dirty="0"/>
              <a:t> a PO sa stali základom nového delenia straníckej scény</a:t>
            </a:r>
          </a:p>
          <a:p>
            <a:pPr algn="just"/>
            <a:r>
              <a:rPr lang="sk-SK" sz="2300" dirty="0"/>
              <a:t>vo voľbách sa odlišovali programovými akcentmi (</a:t>
            </a:r>
            <a:r>
              <a:rPr lang="sk-SK" sz="2300" dirty="0" err="1"/>
              <a:t>PiS</a:t>
            </a:r>
            <a:r>
              <a:rPr lang="sk-SK" sz="2300" dirty="0"/>
              <a:t>: sociálne konzervatívne témy, PO: liberalizácia ekonomiky, deregulácia)</a:t>
            </a:r>
          </a:p>
          <a:p>
            <a:pPr algn="just"/>
            <a:r>
              <a:rPr lang="sk-SK" sz="2300" dirty="0" err="1"/>
              <a:t>Kaczyńského</a:t>
            </a:r>
            <a:r>
              <a:rPr lang="sk-SK" sz="2300" dirty="0"/>
              <a:t> vláda bola euroskeptická, zvyšovala sociálne výdaje a presadzovala katolícko-konzervatívne hodnoty</a:t>
            </a:r>
          </a:p>
          <a:p>
            <a:pPr algn="just"/>
            <a:r>
              <a:rPr lang="sk-SK" sz="2300" dirty="0"/>
              <a:t>Viaceré jej opatrenia zastavil poľský Ústavný tribunál (protiústavnosť)</a:t>
            </a:r>
          </a:p>
          <a:p>
            <a:pPr algn="just"/>
            <a:r>
              <a:rPr lang="sk-SK" sz="2300" dirty="0"/>
              <a:t>Skončila predčasnými voľbami, korupčné škandály šéfa Sebaobrany viedli k rozpadu koalície, parlament skrátil svoje funkčné obdobie</a:t>
            </a:r>
          </a:p>
        </p:txBody>
      </p:sp>
    </p:spTree>
    <p:extLst>
      <p:ext uri="{BB962C8B-B14F-4D97-AF65-F5344CB8AC3E}">
        <p14:creationId xmlns:p14="http://schemas.microsoft.com/office/powerpoint/2010/main" val="3371721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11A4D-60B2-7F47-BF73-1CAA6F2C7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Voľby 2007 a 2011: dve víťazstvá PO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7EC78-1A5D-534F-8AE0-2587B717D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90312"/>
            <a:ext cx="8946541" cy="4868143"/>
          </a:xfrm>
        </p:spPr>
        <p:txBody>
          <a:bodyPr>
            <a:noAutofit/>
          </a:bodyPr>
          <a:lstStyle/>
          <a:p>
            <a:pPr algn="just"/>
            <a:r>
              <a:rPr lang="sk-SK" sz="2400" dirty="0"/>
              <a:t>Voľby jasne ovládla PO (41,5% 209 </a:t>
            </a:r>
            <a:r>
              <a:rPr lang="sk-SK" sz="2400" dirty="0" err="1"/>
              <a:t>MPs</a:t>
            </a:r>
            <a:r>
              <a:rPr lang="sk-SK" sz="2400" dirty="0"/>
              <a:t>), nasledovala </a:t>
            </a:r>
            <a:r>
              <a:rPr lang="sk-SK" sz="2400" dirty="0" err="1"/>
              <a:t>PiS</a:t>
            </a:r>
            <a:r>
              <a:rPr lang="sk-SK" sz="2400" dirty="0"/>
              <a:t> s 31% a SLD s 13% a tradične Poľská ľudová strana s 9%, ďalšie strany neuspeli</a:t>
            </a:r>
          </a:p>
          <a:p>
            <a:pPr algn="just"/>
            <a:r>
              <a:rPr lang="sk-SK" sz="2400" dirty="0"/>
              <a:t>Vládu pod vedením premiéra Tuska vytvorila PO a ľudovcami</a:t>
            </a:r>
          </a:p>
          <a:p>
            <a:pPr algn="just"/>
            <a:r>
              <a:rPr lang="sk-SK" sz="2400" dirty="0"/>
              <a:t>Táto koalícia vládla dve plné funkčné obdobia (2007-2015)</a:t>
            </a:r>
          </a:p>
          <a:p>
            <a:pPr algn="just"/>
            <a:r>
              <a:rPr lang="sk-SK" sz="2400" dirty="0"/>
              <a:t>Prvá poľská vláda, ktorá obhájila svoj mandát vo voľbách</a:t>
            </a:r>
          </a:p>
          <a:p>
            <a:pPr algn="just"/>
            <a:r>
              <a:rPr lang="sk-SK" sz="2400" dirty="0"/>
              <a:t>Pripisované ekonomike: Poľsko jediná krajina EÚ, čo nebola v recesii</a:t>
            </a:r>
          </a:p>
        </p:txBody>
      </p:sp>
    </p:spTree>
    <p:extLst>
      <p:ext uri="{BB962C8B-B14F-4D97-AF65-F5344CB8AC3E}">
        <p14:creationId xmlns:p14="http://schemas.microsoft.com/office/powerpoint/2010/main" val="12590289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8EF2E-DFA4-5E4A-8244-E3CEB752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Voľby 2015 a 2019: dominancia </a:t>
            </a:r>
            <a:r>
              <a:rPr lang="sk-SK" b="1" dirty="0" err="1"/>
              <a:t>PiS</a:t>
            </a:r>
            <a:endParaRPr lang="sk-S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B5603-52A6-C545-A727-BD60D97BC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sz="2200" dirty="0"/>
              <a:t>D. Tusk rok pred voľbami rezignoval na post premiéra, stal sa predsedom Európskej rady, nahradila ho </a:t>
            </a:r>
            <a:r>
              <a:rPr lang="sk-SK" sz="2200" dirty="0" err="1"/>
              <a:t>Ewa</a:t>
            </a:r>
            <a:r>
              <a:rPr lang="sk-SK" sz="2200" dirty="0"/>
              <a:t> </a:t>
            </a:r>
            <a:r>
              <a:rPr lang="sk-SK" sz="2200" dirty="0" err="1"/>
              <a:t>Kopacz</a:t>
            </a:r>
            <a:endParaRPr lang="sk-SK" sz="2200" dirty="0"/>
          </a:p>
          <a:p>
            <a:pPr algn="just"/>
            <a:r>
              <a:rPr lang="sk-SK" sz="2200" dirty="0"/>
              <a:t>Táto zmena už PO nevrátila slabnúcu podporu:</a:t>
            </a:r>
          </a:p>
          <a:p>
            <a:pPr algn="just"/>
            <a:r>
              <a:rPr lang="sk-SK" sz="2200" dirty="0"/>
              <a:t>V r. 2015 bola po 8 rokoch porazená vláda PO a ľudovcov</a:t>
            </a:r>
          </a:p>
          <a:p>
            <a:pPr algn="just"/>
            <a:r>
              <a:rPr lang="sk-SK" sz="2200" dirty="0"/>
              <a:t>Zvíťazilo </a:t>
            </a:r>
            <a:r>
              <a:rPr lang="sk-SK" sz="2200" dirty="0" err="1"/>
              <a:t>PiS</a:t>
            </a:r>
            <a:r>
              <a:rPr lang="sk-SK" sz="2200" dirty="0"/>
              <a:t> (37,6% a 235 </a:t>
            </a:r>
            <a:r>
              <a:rPr lang="sk-SK" sz="2200" dirty="0" err="1"/>
              <a:t>MPs</a:t>
            </a:r>
            <a:r>
              <a:rPr lang="sk-SK" sz="2200" dirty="0"/>
              <a:t>), PO skončila druhá (24% a 138 </a:t>
            </a:r>
            <a:r>
              <a:rPr lang="sk-SK" sz="2200" dirty="0" err="1"/>
              <a:t>MPs</a:t>
            </a:r>
            <a:r>
              <a:rPr lang="sk-SK" sz="2200" dirty="0"/>
              <a:t>), nasledovala </a:t>
            </a:r>
            <a:r>
              <a:rPr lang="sk-SK" sz="2200" dirty="0" err="1"/>
              <a:t>odštiepenecká</a:t>
            </a:r>
            <a:r>
              <a:rPr lang="sk-SK" sz="2200" dirty="0"/>
              <a:t> strana Moderná (7,6%) a ako obvykle ľudovci (len 5,1%)</a:t>
            </a:r>
          </a:p>
          <a:p>
            <a:pPr algn="just"/>
            <a:r>
              <a:rPr lang="sk-SK" sz="2200" dirty="0"/>
              <a:t>Ľavicová koalícia vedená SLD tesne neprekročila kvórum (7,6%), čo umožnilo vznik jednofarebnej väčšinovej vlády Práva a spravodlivosti </a:t>
            </a:r>
          </a:p>
        </p:txBody>
      </p:sp>
    </p:spTree>
    <p:extLst>
      <p:ext uri="{BB962C8B-B14F-4D97-AF65-F5344CB8AC3E}">
        <p14:creationId xmlns:p14="http://schemas.microsoft.com/office/powerpoint/2010/main" val="13510033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EACE9-5D03-A44A-B62A-FA44FBDBB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Víťazstvo </a:t>
            </a:r>
            <a:r>
              <a:rPr lang="sk-SK" b="1" dirty="0" err="1"/>
              <a:t>PiS</a:t>
            </a:r>
            <a:r>
              <a:rPr lang="sk-SK" b="1" dirty="0"/>
              <a:t> 2015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70374-6CF4-2547-A682-785F348D9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5071" y="1438063"/>
            <a:ext cx="8946541" cy="4537068"/>
          </a:xfrm>
        </p:spPr>
        <p:txBody>
          <a:bodyPr>
            <a:noAutofit/>
          </a:bodyPr>
          <a:lstStyle/>
          <a:p>
            <a:pPr algn="just"/>
            <a:r>
              <a:rPr lang="sk-SK" sz="2400" dirty="0" err="1"/>
              <a:t>PiS</a:t>
            </a:r>
            <a:r>
              <a:rPr lang="sk-SK" sz="2400" dirty="0"/>
              <a:t> zvíťazilo aj vďaka úplnej zmene rétoriky (</a:t>
            </a:r>
            <a:r>
              <a:rPr lang="sk-SK" sz="2400" dirty="0" err="1"/>
              <a:t>Smolensk</a:t>
            </a:r>
            <a:r>
              <a:rPr lang="sk-SK" sz="2400" dirty="0"/>
              <a:t> II sa spomínal len minimálne, dôraz na sociálnu podporu pre rodiny, problémy v zdravotníctve a pod.)</a:t>
            </a:r>
          </a:p>
          <a:p>
            <a:pPr algn="just"/>
            <a:r>
              <a:rPr lang="sk-SK" sz="2400" dirty="0"/>
              <a:t>J. </a:t>
            </a:r>
            <a:r>
              <a:rPr lang="sk-SK" sz="2400" dirty="0" err="1"/>
              <a:t>Kaczyński</a:t>
            </a:r>
            <a:r>
              <a:rPr lang="sk-SK" sz="2400" dirty="0"/>
              <a:t> bol v kampani v úzadí, hlavnými tvárami boli mladí a populárni umiernení predstavitelia strany</a:t>
            </a:r>
          </a:p>
          <a:p>
            <a:pPr algn="just"/>
            <a:r>
              <a:rPr lang="sk-SK" sz="2400" dirty="0"/>
              <a:t>Parlamentným voľbám predchádzali prezidentské voľby, v ktorých zvíťazil mladý politik </a:t>
            </a:r>
            <a:r>
              <a:rPr lang="sk-SK" sz="2400" dirty="0" err="1"/>
              <a:t>PiS</a:t>
            </a:r>
            <a:r>
              <a:rPr lang="sk-SK" sz="2400" dirty="0"/>
              <a:t> A. </a:t>
            </a:r>
            <a:r>
              <a:rPr lang="sk-SK" sz="2400" dirty="0" err="1"/>
              <a:t>Duda</a:t>
            </a:r>
            <a:r>
              <a:rPr lang="sk-SK" sz="2400" dirty="0"/>
              <a:t> nad </a:t>
            </a:r>
            <a:r>
              <a:rPr lang="sk-SK" sz="2400" dirty="0" err="1"/>
              <a:t>Komorowskim</a:t>
            </a:r>
            <a:r>
              <a:rPr lang="sk-SK" sz="2400" dirty="0"/>
              <a:t> podporovaným vládnou PO</a:t>
            </a:r>
          </a:p>
          <a:p>
            <a:pPr algn="just"/>
            <a:r>
              <a:rPr lang="sk-SK" sz="2400" dirty="0"/>
              <a:t>Po parlamentných a prezidentských voľbách sa začali pokusy </a:t>
            </a:r>
            <a:r>
              <a:rPr lang="sk-SK" sz="2400" dirty="0" err="1"/>
              <a:t>PiS</a:t>
            </a:r>
            <a:r>
              <a:rPr lang="sk-SK" sz="2400" dirty="0"/>
              <a:t> o transformáciu politického systému podľa </a:t>
            </a:r>
            <a:r>
              <a:rPr lang="sk-SK" sz="2400" dirty="0" err="1"/>
              <a:t>Orbánovho</a:t>
            </a:r>
            <a:r>
              <a:rPr lang="sk-SK" sz="2400" dirty="0"/>
              <a:t> vzoru  </a:t>
            </a:r>
          </a:p>
        </p:txBody>
      </p:sp>
    </p:spTree>
    <p:extLst>
      <p:ext uri="{BB962C8B-B14F-4D97-AF65-F5344CB8AC3E}">
        <p14:creationId xmlns:p14="http://schemas.microsoft.com/office/powerpoint/2010/main" val="22539512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31B01-7F90-6144-BCBB-9FE75C426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Snahy </a:t>
            </a:r>
            <a:r>
              <a:rPr lang="sk-SK" b="1" dirty="0" err="1"/>
              <a:t>PiS</a:t>
            </a:r>
            <a:r>
              <a:rPr lang="sk-SK" b="1" dirty="0"/>
              <a:t> meniť politický systém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3F030-6F57-F642-AA57-7DEEB5B99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595718"/>
            <a:ext cx="8946541" cy="4576482"/>
          </a:xfrm>
        </p:spPr>
        <p:txBody>
          <a:bodyPr>
            <a:noAutofit/>
          </a:bodyPr>
          <a:lstStyle/>
          <a:p>
            <a:pPr algn="just"/>
            <a:r>
              <a:rPr lang="sk-SK" sz="2200" dirty="0"/>
              <a:t>Na rozdiel od </a:t>
            </a:r>
            <a:r>
              <a:rPr lang="sk-SK" sz="2200" dirty="0" err="1"/>
              <a:t>Fideszu</a:t>
            </a:r>
            <a:r>
              <a:rPr lang="sk-SK" sz="2200" dirty="0"/>
              <a:t> nemalo </a:t>
            </a:r>
            <a:r>
              <a:rPr lang="sk-SK" sz="2200" dirty="0" err="1"/>
              <a:t>PiS</a:t>
            </a:r>
            <a:r>
              <a:rPr lang="sk-SK" sz="2200" dirty="0"/>
              <a:t> ústavnú väčšinu v parlamente</a:t>
            </a:r>
          </a:p>
          <a:p>
            <a:pPr algn="just"/>
            <a:r>
              <a:rPr lang="sk-SK" sz="2200" dirty="0"/>
              <a:t>Ešte pred voľbami 2015 zvolila parlamentná väčšina (PO) 5 sudcov ústavného súdu, ktorí mali nahradiť končiacich sudcov (funkčné obdobie im končilo krátko po voľbách 2015)</a:t>
            </a:r>
          </a:p>
          <a:p>
            <a:pPr algn="just"/>
            <a:r>
              <a:rPr lang="sk-SK" sz="2200" dirty="0"/>
              <a:t>Nová parlamentná väčšina (</a:t>
            </a:r>
            <a:r>
              <a:rPr lang="sk-SK" sz="2200" dirty="0" err="1"/>
              <a:t>PiS</a:t>
            </a:r>
            <a:r>
              <a:rPr lang="sk-SK" sz="2200" dirty="0"/>
              <a:t>) odmietla akceptovať týchto sudcov a zablokovala (spolu s prezidentom) ich vymenovanie</a:t>
            </a:r>
          </a:p>
          <a:p>
            <a:pPr algn="just"/>
            <a:r>
              <a:rPr lang="sk-SK" sz="2200" dirty="0"/>
              <a:t>Zároveň zmenila zákon o rozhodovacej činnosti ÚS, ktorý po novom vyžadoval, aby ÚS  musel rozhodnúť 2/3 a nie ½ väčšinou</a:t>
            </a:r>
          </a:p>
          <a:p>
            <a:pPr algn="just"/>
            <a:r>
              <a:rPr lang="sk-SK" sz="2200" dirty="0"/>
              <a:t>Zároveň ignorovala stanovisko ÚS a dosadila 5 nových sudcov zvolených </a:t>
            </a:r>
            <a:r>
              <a:rPr lang="sk-SK" sz="2200" dirty="0" err="1"/>
              <a:t>PiS</a:t>
            </a:r>
            <a:r>
              <a:rPr lang="sk-SK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760701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C49BF-3308-804F-9BE1-AD7AA037E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Snahy </a:t>
            </a:r>
            <a:r>
              <a:rPr lang="sk-SK" b="1" dirty="0" err="1"/>
              <a:t>PiS</a:t>
            </a:r>
            <a:r>
              <a:rPr lang="sk-SK" b="1" dirty="0"/>
              <a:t> meniť politický systém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E99BF-7679-C744-B55E-0A4275952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dirty="0"/>
              <a:t>Väčšina legislatívy o ÚS aj o súdnej sústave podlieha rozhodnutiam (zákonom) parlamentu</a:t>
            </a:r>
          </a:p>
          <a:p>
            <a:pPr algn="just"/>
            <a:r>
              <a:rPr lang="sk-SK" dirty="0"/>
              <a:t>Vládna väčšina zmenila celkovo 13 právnych noriem, ktoré upravujú postavenie súdnictva</a:t>
            </a:r>
          </a:p>
          <a:p>
            <a:pPr algn="just"/>
            <a:r>
              <a:rPr lang="sk-SK" dirty="0"/>
              <a:t>Vláda s parlamentom a prezidentom systematicky ovplyvňuje zloženie, právomoci, riadenia a celkové fungovanie súdnej moci</a:t>
            </a:r>
          </a:p>
          <a:p>
            <a:pPr algn="just"/>
            <a:r>
              <a:rPr lang="sk-SK" dirty="0"/>
              <a:t>(napr. Zníženie veku odchodu sudcov do dôchodku, čím sa otvára priestor na nové nominácie sudcov, právo prezidenta predĺžiť funkčné obdobie sudcov najvyššieho súdu, právomoc ministra spravodlivosti predĺžiť funkčné obdobie sudcov, menovať a odvolávať predsedov súdov a pod.)</a:t>
            </a:r>
          </a:p>
        </p:txBody>
      </p:sp>
    </p:spTree>
    <p:extLst>
      <p:ext uri="{BB962C8B-B14F-4D97-AF65-F5344CB8AC3E}">
        <p14:creationId xmlns:p14="http://schemas.microsoft.com/office/powerpoint/2010/main" val="2529039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18A25-0249-D84F-A170-41AFED03A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Maďarsko: </a:t>
            </a:r>
            <a:br>
              <a:rPr lang="sk-SK" b="1" dirty="0"/>
            </a:br>
            <a:r>
              <a:rPr lang="sk-SK" b="1" dirty="0"/>
              <a:t>Zmena ústavných pravidiel 2011/12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97672D-ADEE-A84A-9074-40CDDC7AA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418827"/>
          </a:xfrm>
        </p:spPr>
        <p:txBody>
          <a:bodyPr>
            <a:noAutofit/>
          </a:bodyPr>
          <a:lstStyle/>
          <a:p>
            <a:r>
              <a:rPr lang="sk-SK" sz="2300" dirty="0" err="1"/>
              <a:t>Fidesz</a:t>
            </a:r>
            <a:r>
              <a:rPr lang="sk-SK" sz="2300" dirty="0"/>
              <a:t> získal 52,7% hlasov, ale 66% kresiel v parlamente </a:t>
            </a:r>
          </a:p>
          <a:p>
            <a:r>
              <a:rPr lang="sk-SK" sz="2300" dirty="0"/>
              <a:t>Od volieb 2010 do apríla 2011 zmenil parlament ústavu 12x a následne prijal úplne novú ústavu, vstúpila do platnosti 1.1. 2012</a:t>
            </a:r>
          </a:p>
          <a:p>
            <a:r>
              <a:rPr lang="en-US" altLang="sk-SK" sz="2300" dirty="0" err="1"/>
              <a:t>Zvýšenie</a:t>
            </a:r>
            <a:r>
              <a:rPr lang="en-US" altLang="sk-SK" sz="2300" dirty="0"/>
              <a:t> </a:t>
            </a:r>
            <a:r>
              <a:rPr lang="en-US" altLang="sk-SK" sz="2300" dirty="0" err="1"/>
              <a:t>počtu</a:t>
            </a:r>
            <a:r>
              <a:rPr lang="en-US" altLang="sk-SK" sz="2300" dirty="0"/>
              <a:t> </a:t>
            </a:r>
            <a:r>
              <a:rPr lang="en-US" altLang="sk-SK" sz="2300" dirty="0" err="1"/>
              <a:t>sudcov</a:t>
            </a:r>
            <a:r>
              <a:rPr lang="en-US" altLang="sk-SK" sz="2300" dirty="0"/>
              <a:t> z 11 </a:t>
            </a:r>
            <a:r>
              <a:rPr lang="en-US" altLang="sk-SK" sz="2300" dirty="0" err="1"/>
              <a:t>na</a:t>
            </a:r>
            <a:r>
              <a:rPr lang="en-US" altLang="sk-SK" sz="2300" dirty="0"/>
              <a:t> 15 (</a:t>
            </a:r>
            <a:r>
              <a:rPr lang="en-US" altLang="sk-SK" sz="2300" dirty="0" err="1"/>
              <a:t>spolu</a:t>
            </a:r>
            <a:r>
              <a:rPr lang="en-US" altLang="sk-SK" sz="2300" dirty="0"/>
              <a:t> s </a:t>
            </a:r>
            <a:r>
              <a:rPr lang="en-US" altLang="sk-SK" sz="2300" dirty="0" err="1"/>
              <a:t>končiacimi</a:t>
            </a:r>
            <a:r>
              <a:rPr lang="en-US" altLang="sk-SK" sz="2300" dirty="0"/>
              <a:t> </a:t>
            </a:r>
            <a:r>
              <a:rPr lang="en-US" altLang="sk-SK" sz="2300" dirty="0" err="1"/>
              <a:t>sudcami</a:t>
            </a:r>
            <a:r>
              <a:rPr lang="en-US" altLang="sk-SK" sz="2300" dirty="0"/>
              <a:t> </a:t>
            </a:r>
            <a:r>
              <a:rPr lang="en-US" altLang="sk-SK" sz="2300" dirty="0" err="1"/>
              <a:t>nová</a:t>
            </a:r>
            <a:r>
              <a:rPr lang="en-US" altLang="sk-SK" sz="2300" dirty="0"/>
              <a:t> </a:t>
            </a:r>
            <a:r>
              <a:rPr lang="en-US" altLang="sk-SK" sz="2300" dirty="0" err="1"/>
              <a:t>vláda</a:t>
            </a:r>
            <a:r>
              <a:rPr lang="en-US" altLang="sk-SK" sz="2300" dirty="0"/>
              <a:t> </a:t>
            </a:r>
            <a:r>
              <a:rPr lang="en-US" altLang="sk-SK" sz="2300" dirty="0" err="1"/>
              <a:t>nominovala</a:t>
            </a:r>
            <a:r>
              <a:rPr lang="en-US" altLang="sk-SK" sz="2300" dirty="0"/>
              <a:t> 7 </a:t>
            </a:r>
            <a:r>
              <a:rPr lang="en-US" altLang="sk-SK" sz="2300" dirty="0" err="1"/>
              <a:t>sudcov</a:t>
            </a:r>
            <a:r>
              <a:rPr lang="en-US" altLang="sk-SK" sz="2300" dirty="0"/>
              <a:t>)</a:t>
            </a:r>
          </a:p>
          <a:p>
            <a:r>
              <a:rPr lang="en-US" altLang="sk-SK" sz="2300" dirty="0"/>
              <a:t>ÚS </a:t>
            </a:r>
            <a:r>
              <a:rPr lang="en-US" altLang="sk-SK" sz="2300" dirty="0" err="1"/>
              <a:t>nemôže</a:t>
            </a:r>
            <a:r>
              <a:rPr lang="en-US" altLang="sk-SK" sz="2300" dirty="0"/>
              <a:t> </a:t>
            </a:r>
            <a:r>
              <a:rPr lang="en-US" altLang="sk-SK" sz="2300" dirty="0" err="1"/>
              <a:t>preskúmať</a:t>
            </a:r>
            <a:r>
              <a:rPr lang="en-US" altLang="sk-SK" sz="2300" dirty="0"/>
              <a:t> </a:t>
            </a:r>
            <a:r>
              <a:rPr lang="en-US" altLang="sk-SK" sz="2300" dirty="0" err="1"/>
              <a:t>ústavnosť</a:t>
            </a:r>
            <a:r>
              <a:rPr lang="en-US" altLang="sk-SK" sz="2300" dirty="0"/>
              <a:t> </a:t>
            </a:r>
            <a:r>
              <a:rPr lang="en-US" altLang="sk-SK" sz="2300" dirty="0" err="1"/>
              <a:t>zákonov</a:t>
            </a:r>
            <a:r>
              <a:rPr lang="en-US" altLang="sk-SK" sz="2300" dirty="0"/>
              <a:t> s </a:t>
            </a:r>
            <a:r>
              <a:rPr lang="en-US" altLang="sk-SK" sz="2300" dirty="0" err="1"/>
              <a:t>dopadom</a:t>
            </a:r>
            <a:r>
              <a:rPr lang="en-US" altLang="sk-SK" sz="2300" dirty="0"/>
              <a:t> </a:t>
            </a:r>
            <a:r>
              <a:rPr lang="en-US" altLang="sk-SK" sz="2300" dirty="0" err="1"/>
              <a:t>na</a:t>
            </a:r>
            <a:r>
              <a:rPr lang="en-US" altLang="sk-SK" sz="2300" dirty="0"/>
              <a:t> </a:t>
            </a:r>
            <a:r>
              <a:rPr lang="en-US" altLang="sk-SK" sz="2300" dirty="0" err="1"/>
              <a:t>štátny</a:t>
            </a:r>
            <a:r>
              <a:rPr lang="en-US" altLang="sk-SK" sz="2300" dirty="0"/>
              <a:t> </a:t>
            </a:r>
            <a:r>
              <a:rPr lang="en-US" altLang="sk-SK" sz="2300" dirty="0" err="1"/>
              <a:t>rozpočet</a:t>
            </a:r>
            <a:r>
              <a:rPr lang="en-US" altLang="sk-SK" sz="2300" dirty="0"/>
              <a:t>, </a:t>
            </a:r>
            <a:r>
              <a:rPr lang="en-US" altLang="sk-SK" sz="2300" dirty="0" err="1"/>
              <a:t>ak</a:t>
            </a:r>
            <a:r>
              <a:rPr lang="en-US" altLang="sk-SK" sz="2300" dirty="0"/>
              <a:t> </a:t>
            </a:r>
            <a:r>
              <a:rPr lang="en-US" altLang="sk-SK" sz="2300" dirty="0" err="1"/>
              <a:t>nie</a:t>
            </a:r>
            <a:r>
              <a:rPr lang="en-US" altLang="sk-SK" sz="2300" dirty="0"/>
              <a:t> </a:t>
            </a:r>
            <a:r>
              <a:rPr lang="en-US" altLang="sk-SK" sz="2300" dirty="0" err="1"/>
              <a:t>sú</a:t>
            </a:r>
            <a:r>
              <a:rPr lang="en-US" altLang="sk-SK" sz="2300" dirty="0"/>
              <a:t> </a:t>
            </a:r>
            <a:r>
              <a:rPr lang="en-US" altLang="sk-SK" sz="2300" dirty="0" err="1"/>
              <a:t>priamo</a:t>
            </a:r>
            <a:r>
              <a:rPr lang="en-US" altLang="sk-SK" sz="2300" dirty="0"/>
              <a:t> </a:t>
            </a:r>
            <a:r>
              <a:rPr lang="en-US" altLang="sk-SK" sz="2300" dirty="0" err="1"/>
              <a:t>porušené</a:t>
            </a:r>
            <a:r>
              <a:rPr lang="en-US" altLang="sk-SK" sz="2300" dirty="0"/>
              <a:t> </a:t>
            </a:r>
            <a:r>
              <a:rPr lang="en-US" altLang="sk-SK" sz="2300" dirty="0" err="1"/>
              <a:t>taxatívne</a:t>
            </a:r>
            <a:r>
              <a:rPr lang="en-US" altLang="sk-SK" sz="2300" dirty="0"/>
              <a:t> </a:t>
            </a:r>
            <a:r>
              <a:rPr lang="en-US" altLang="sk-SK" sz="2300" dirty="0" err="1"/>
              <a:t>vymenované</a:t>
            </a:r>
            <a:r>
              <a:rPr lang="en-US" altLang="sk-SK" sz="2300" dirty="0"/>
              <a:t> </a:t>
            </a:r>
            <a:r>
              <a:rPr lang="en-US" altLang="sk-SK" sz="2300" dirty="0" err="1"/>
              <a:t>práva</a:t>
            </a:r>
            <a:endParaRPr lang="en-US" altLang="sk-SK" sz="2300" dirty="0"/>
          </a:p>
          <a:p>
            <a:r>
              <a:rPr lang="en-US" altLang="sk-SK" sz="2300" dirty="0" err="1"/>
              <a:t>Sťaženie</a:t>
            </a:r>
            <a:r>
              <a:rPr lang="en-US" altLang="sk-SK" sz="2300" dirty="0"/>
              <a:t> </a:t>
            </a:r>
            <a:r>
              <a:rPr lang="en-US" altLang="sk-SK" sz="2300" dirty="0" err="1"/>
              <a:t>abstraktnej</a:t>
            </a:r>
            <a:r>
              <a:rPr lang="en-US" altLang="sk-SK" sz="2300" dirty="0"/>
              <a:t> </a:t>
            </a:r>
            <a:r>
              <a:rPr lang="en-US" altLang="sk-SK" sz="2300" dirty="0" err="1"/>
              <a:t>kontroly</a:t>
            </a:r>
            <a:r>
              <a:rPr lang="en-US" altLang="sk-SK" sz="2300" dirty="0"/>
              <a:t> </a:t>
            </a:r>
            <a:r>
              <a:rPr lang="en-US" altLang="sk-SK" sz="2300" dirty="0" err="1"/>
              <a:t>ústavnosti</a:t>
            </a:r>
            <a:r>
              <a:rPr lang="en-US" altLang="sk-SK" sz="2300" dirty="0"/>
              <a:t> a </a:t>
            </a:r>
            <a:r>
              <a:rPr lang="en-US" altLang="sk-SK" sz="2300" dirty="0" err="1"/>
              <a:t>jednotlivci</a:t>
            </a:r>
            <a:r>
              <a:rPr lang="en-US" altLang="sk-SK" sz="2300" dirty="0"/>
              <a:t> </a:t>
            </a:r>
            <a:r>
              <a:rPr lang="en-US" altLang="sk-SK" sz="2300" dirty="0" err="1"/>
              <a:t>musia</a:t>
            </a:r>
            <a:r>
              <a:rPr lang="en-US" altLang="sk-SK" sz="2300" dirty="0"/>
              <a:t> </a:t>
            </a:r>
            <a:r>
              <a:rPr lang="en-US" altLang="sk-SK" sz="2300" dirty="0" err="1"/>
              <a:t>najskôr</a:t>
            </a:r>
            <a:r>
              <a:rPr lang="en-US" altLang="sk-SK" sz="2300" dirty="0"/>
              <a:t> </a:t>
            </a:r>
            <a:r>
              <a:rPr lang="en-US" altLang="sk-SK" sz="2300" dirty="0" err="1"/>
              <a:t>využiť</a:t>
            </a:r>
            <a:r>
              <a:rPr lang="en-US" altLang="sk-SK" sz="2300" dirty="0"/>
              <a:t> </a:t>
            </a:r>
            <a:r>
              <a:rPr lang="en-US" altLang="sk-SK" sz="2300" dirty="0" err="1"/>
              <a:t>bežné</a:t>
            </a:r>
            <a:r>
              <a:rPr lang="en-US" altLang="sk-SK" sz="2300" dirty="0"/>
              <a:t> </a:t>
            </a:r>
            <a:r>
              <a:rPr lang="en-US" altLang="sk-SK" sz="2300" dirty="0" err="1"/>
              <a:t>súdy</a:t>
            </a:r>
            <a:endParaRPr lang="sk-SK" sz="2300" dirty="0"/>
          </a:p>
        </p:txBody>
      </p:sp>
    </p:spTree>
    <p:extLst>
      <p:ext uri="{BB962C8B-B14F-4D97-AF65-F5344CB8AC3E}">
        <p14:creationId xmlns:p14="http://schemas.microsoft.com/office/powerpoint/2010/main" val="14092890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5FA56-676A-604D-8CA6-3D9AD3455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Ovládnutie mediálnej scény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11386-DE31-E142-ADF2-2529239D1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836"/>
            <a:ext cx="10515600" cy="4887996"/>
          </a:xfrm>
        </p:spPr>
        <p:txBody>
          <a:bodyPr>
            <a:noAutofit/>
          </a:bodyPr>
          <a:lstStyle/>
          <a:p>
            <a:pPr algn="just"/>
            <a:r>
              <a:rPr lang="sk-SK" sz="2400" dirty="0"/>
              <a:t>Ihneď po získaní moci </a:t>
            </a:r>
            <a:r>
              <a:rPr lang="sk-SK" sz="2400" dirty="0" err="1"/>
              <a:t>PiS</a:t>
            </a:r>
            <a:r>
              <a:rPr lang="sk-SK" sz="2400" dirty="0"/>
              <a:t> úplne ovládlo verejnoprávnu televíziu TVP</a:t>
            </a:r>
          </a:p>
          <a:p>
            <a:pPr algn="just"/>
            <a:r>
              <a:rPr lang="sk-SK" sz="2400" dirty="0"/>
              <a:t>Podľa viacerých správ medzinárodných stavovských organizácií sa TVP stala nástrojom propagandy v rukách vládnucej strany: opoziční predstavitelia majú minimálny priestor, správy sú otvorene skreslené a </a:t>
            </a:r>
            <a:r>
              <a:rPr lang="sk-SK" sz="2400" dirty="0" err="1"/>
              <a:t>dezinterpretované</a:t>
            </a:r>
            <a:r>
              <a:rPr lang="sk-SK" sz="2400" dirty="0"/>
              <a:t> v prospech vlády</a:t>
            </a:r>
          </a:p>
          <a:p>
            <a:pPr algn="just"/>
            <a:r>
              <a:rPr lang="sk-SK" sz="2400" dirty="0"/>
              <a:t>Dlhodobým cieľom </a:t>
            </a:r>
            <a:r>
              <a:rPr lang="sk-SK" sz="2400" dirty="0" err="1"/>
              <a:t>PiS</a:t>
            </a:r>
            <a:r>
              <a:rPr lang="sk-SK" sz="2400" dirty="0"/>
              <a:t> je "</a:t>
            </a:r>
            <a:r>
              <a:rPr lang="sk-SK" sz="2400" dirty="0" err="1"/>
              <a:t>polonizácia</a:t>
            </a:r>
            <a:r>
              <a:rPr lang="sk-SK" sz="2400" dirty="0"/>
              <a:t> médií“, </a:t>
            </a:r>
            <a:r>
              <a:rPr lang="sk-SK" sz="2400" dirty="0" err="1"/>
              <a:t>t.j</a:t>
            </a:r>
            <a:r>
              <a:rPr lang="sk-SK" sz="2400" dirty="0"/>
              <a:t>. obmedzenie zahraničného vlastníctva súkromných médií </a:t>
            </a:r>
          </a:p>
          <a:p>
            <a:pPr algn="just"/>
            <a:r>
              <a:rPr lang="sk-SK" sz="2400" dirty="0" err="1"/>
              <a:t>PiS</a:t>
            </a:r>
            <a:r>
              <a:rPr lang="sk-SK" sz="2400" dirty="0"/>
              <a:t> má v programe aj zriadenie regulačných inštitúcií, ktoré majú dohliadať na kvalitu práce novinárov</a:t>
            </a:r>
          </a:p>
          <a:p>
            <a:pPr algn="just"/>
            <a:r>
              <a:rPr lang="sk-SK" sz="2400" dirty="0"/>
              <a:t>v r. 2020 štátna spoločnosť PKN </a:t>
            </a:r>
            <a:r>
              <a:rPr lang="sk-SK" sz="2400" dirty="0" err="1"/>
              <a:t>Orlen</a:t>
            </a:r>
            <a:r>
              <a:rPr lang="sk-SK" sz="2400" dirty="0"/>
              <a:t> odkúpila od nemeckých vlastníkov podiely v mediálnej skupine vlastniacej niekoľko desiatok regionálnych denníkov a týždenníkov </a:t>
            </a:r>
          </a:p>
        </p:txBody>
      </p:sp>
    </p:spTree>
    <p:extLst>
      <p:ext uri="{BB962C8B-B14F-4D97-AF65-F5344CB8AC3E}">
        <p14:creationId xmlns:p14="http://schemas.microsoft.com/office/powerpoint/2010/main" val="19887729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95732-2EAF-CD45-8F67-87D0A24AF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Poľsko v kontexte de-demokratizácie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63560-DF71-4240-B1BA-ED90F5C9B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sk-SK" sz="2200" dirty="0" err="1"/>
              <a:t>Freedom</a:t>
            </a:r>
            <a:r>
              <a:rPr lang="sk-SK" sz="2200" dirty="0"/>
              <a:t> </a:t>
            </a:r>
            <a:r>
              <a:rPr lang="sk-SK" sz="2200" dirty="0" err="1"/>
              <a:t>House</a:t>
            </a:r>
            <a:r>
              <a:rPr lang="sk-SK" sz="2200" dirty="0"/>
              <a:t> 2014-2020: 93</a:t>
            </a:r>
            <a:r>
              <a:rPr lang="sk-SK" sz="2200" dirty="0">
                <a:sym typeface="Wingdings" pitchFamily="2" charset="2"/>
              </a:rPr>
              <a:t>84/100 (status FREE)</a:t>
            </a:r>
          </a:p>
          <a:p>
            <a:pPr algn="just"/>
            <a:r>
              <a:rPr lang="sk-SK" sz="2200" dirty="0">
                <a:sym typeface="Wingdings" pitchFamily="2" charset="2"/>
              </a:rPr>
              <a:t>Vývoj v Poľsku je znepokojivý aj z teoretického hľadiska: rizikové faktory zdôrazňované v existujúcich vysvetleniach de-demokratizácie v Poľsku absentujú:</a:t>
            </a:r>
          </a:p>
          <a:p>
            <a:pPr algn="just"/>
            <a:r>
              <a:rPr lang="sk-SK" sz="2200" dirty="0">
                <a:sym typeface="Wingdings" pitchFamily="2" charset="2"/>
              </a:rPr>
              <a:t>Hospodársky rast (ročný priemer 4,1% za obdobie po 1989)</a:t>
            </a:r>
          </a:p>
          <a:p>
            <a:pPr algn="just"/>
            <a:r>
              <a:rPr lang="sk-SK" sz="2200" dirty="0">
                <a:sym typeface="Wingdings" pitchFamily="2" charset="2"/>
              </a:rPr>
              <a:t>Členstvo v EÚ a naviazanosť na liberálnodemokratické štáty (vplyv na socializáciu, </a:t>
            </a:r>
            <a:r>
              <a:rPr lang="sk-SK" sz="2200" dirty="0" err="1">
                <a:sym typeface="Wingdings" pitchFamily="2" charset="2"/>
              </a:rPr>
              <a:t>linkage</a:t>
            </a:r>
            <a:r>
              <a:rPr lang="sk-SK" sz="2200" dirty="0">
                <a:sym typeface="Wingdings" pitchFamily="2" charset="2"/>
              </a:rPr>
              <a:t> &amp; </a:t>
            </a:r>
            <a:r>
              <a:rPr lang="sk-SK" sz="2200" dirty="0" err="1">
                <a:sym typeface="Wingdings" pitchFamily="2" charset="2"/>
              </a:rPr>
              <a:t>leverage</a:t>
            </a:r>
            <a:r>
              <a:rPr lang="sk-SK" sz="2200" dirty="0">
                <a:sym typeface="Wingdings" pitchFamily="2" charset="2"/>
              </a:rPr>
              <a:t>)</a:t>
            </a:r>
          </a:p>
          <a:p>
            <a:pPr algn="just"/>
            <a:r>
              <a:rPr lang="sk-SK" sz="2200" dirty="0">
                <a:sym typeface="Wingdings" pitchFamily="2" charset="2"/>
              </a:rPr>
              <a:t>Parlamentný systém, proporčná reprezentácia, oslabenie právomocí prezidenta v ústave 1997/1999</a:t>
            </a:r>
          </a:p>
          <a:p>
            <a:pPr algn="just"/>
            <a:r>
              <a:rPr lang="sk-SK" sz="2200" dirty="0">
                <a:sym typeface="Wingdings" pitchFamily="2" charset="2"/>
              </a:rPr>
              <a:t> konsolidácia (7 prípadov odovzdania moci opozícii 1989-2015)</a:t>
            </a:r>
          </a:p>
        </p:txBody>
      </p:sp>
    </p:spTree>
    <p:extLst>
      <p:ext uri="{BB962C8B-B14F-4D97-AF65-F5344CB8AC3E}">
        <p14:creationId xmlns:p14="http://schemas.microsoft.com/office/powerpoint/2010/main" val="11577662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90038-CF1C-274B-8448-B2099B34A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Ako vysvetliť úpadok poľskej demokracie?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BFD82-0E0C-2249-B880-A7CE499D2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dirty="0"/>
              <a:t>Úrad prezidenta aj premiéra bol zredukovaný na úlohu administrátora politických rozhodnutí z prostredia </a:t>
            </a:r>
            <a:r>
              <a:rPr lang="sk-SK" dirty="0" err="1"/>
              <a:t>PiS</a:t>
            </a:r>
            <a:endParaRPr lang="sk-SK" dirty="0"/>
          </a:p>
          <a:p>
            <a:pPr algn="just"/>
            <a:r>
              <a:rPr lang="sk-SK" dirty="0"/>
              <a:t>Rozhodujúcu úlohu v strane má J. </a:t>
            </a:r>
            <a:r>
              <a:rPr lang="sk-SK" dirty="0" err="1"/>
              <a:t>Kaczyński</a:t>
            </a:r>
            <a:r>
              <a:rPr lang="sk-SK" dirty="0"/>
              <a:t>, strana je pod jeho plnou kontrolou, úplná absencia zmysluplnej vnútrostraníckej demokracie</a:t>
            </a:r>
          </a:p>
          <a:p>
            <a:pPr algn="just"/>
            <a:r>
              <a:rPr lang="sk-SK" dirty="0" err="1"/>
              <a:t>Delegitimizácia</a:t>
            </a:r>
            <a:r>
              <a:rPr lang="sk-SK" dirty="0"/>
              <a:t> parlamentnej opozície ako zradcov a nepriateľov (kľúčová rola médií kontrolovaných </a:t>
            </a:r>
            <a:r>
              <a:rPr lang="sk-SK" dirty="0" err="1"/>
              <a:t>PiS</a:t>
            </a:r>
            <a:r>
              <a:rPr lang="sk-SK" dirty="0"/>
              <a:t>)</a:t>
            </a:r>
          </a:p>
          <a:p>
            <a:pPr algn="just"/>
            <a:r>
              <a:rPr lang="sk-SK" dirty="0"/>
              <a:t>Popularita </a:t>
            </a:r>
            <a:r>
              <a:rPr lang="sk-SK" dirty="0" err="1"/>
              <a:t>PiS</a:t>
            </a:r>
            <a:r>
              <a:rPr lang="sk-SK" dirty="0"/>
              <a:t> sčasti spočíva v politike „kultúrnej kontrarevolúcie“</a:t>
            </a:r>
          </a:p>
          <a:p>
            <a:pPr algn="just"/>
            <a:r>
              <a:rPr lang="sk-SK" dirty="0"/>
              <a:t>Zároveň </a:t>
            </a:r>
            <a:r>
              <a:rPr lang="sk-SK" dirty="0" err="1"/>
              <a:t>redistribúcia</a:t>
            </a:r>
            <a:r>
              <a:rPr lang="sk-SK" dirty="0"/>
              <a:t> v prospech chudobnejších vrstiev:</a:t>
            </a:r>
          </a:p>
          <a:p>
            <a:pPr algn="just"/>
            <a:r>
              <a:rPr lang="sk-SK" dirty="0"/>
              <a:t>Zvýšenie detských prídavkov, zníženie veku odchodu do dôchodku, obmedzenie platieb dôchodcov za lieky a pod.</a:t>
            </a:r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65508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D7E3A-E351-0344-A212-BB0DCE7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Ako vysvetliť úpadok poľskej demokracie?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95564-2BB1-384D-8EB8-1E618B21E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Kľúčovým mechanizmom úpadku demokracie je asymetrická polarizácia na strane elít:</a:t>
            </a:r>
          </a:p>
          <a:p>
            <a:pPr algn="just"/>
            <a:r>
              <a:rPr lang="sk-SK" dirty="0"/>
              <a:t>Zatiaľ čo rozdiely vo vnímaní politických javov medzi voličmi jednotlivých strán neboli dramaticky rozdielne, </a:t>
            </a:r>
            <a:r>
              <a:rPr lang="sk-SK" dirty="0" err="1"/>
              <a:t>politickoideologická</a:t>
            </a:r>
            <a:r>
              <a:rPr lang="sk-SK" dirty="0"/>
              <a:t> motivácia predstaviteľov </a:t>
            </a:r>
            <a:r>
              <a:rPr lang="sk-SK" dirty="0" err="1"/>
              <a:t>PiS</a:t>
            </a:r>
            <a:r>
              <a:rPr lang="sk-SK" dirty="0"/>
              <a:t> je hnacím motorom vývoja</a:t>
            </a:r>
          </a:p>
          <a:p>
            <a:pPr algn="just"/>
            <a:r>
              <a:rPr lang="sk-SK" dirty="0"/>
              <a:t>Tá sa následne – a s časovým odstupom – prejavuje aj na polarizácii spoločnosti</a:t>
            </a:r>
          </a:p>
          <a:p>
            <a:pPr algn="just"/>
            <a:r>
              <a:rPr lang="sk-SK" dirty="0"/>
              <a:t>Vo výsledku sú voliči </a:t>
            </a:r>
            <a:r>
              <a:rPr lang="sk-SK" dirty="0" err="1"/>
              <a:t>PiS</a:t>
            </a:r>
            <a:r>
              <a:rPr lang="sk-SK" dirty="0"/>
              <a:t> radikálnejší a </a:t>
            </a:r>
            <a:r>
              <a:rPr lang="sk-SK" dirty="0" err="1"/>
              <a:t>neústupnejší</a:t>
            </a:r>
            <a:r>
              <a:rPr lang="sk-SK" dirty="0"/>
              <a:t> voči oponentom </a:t>
            </a:r>
          </a:p>
          <a:p>
            <a:pPr algn="just"/>
            <a:r>
              <a:rPr lang="sk-SK" dirty="0"/>
              <a:t>Religiozita je najspoľahlivejším </a:t>
            </a:r>
            <a:r>
              <a:rPr lang="sk-SK" dirty="0" err="1"/>
              <a:t>prediktorom</a:t>
            </a:r>
            <a:r>
              <a:rPr lang="sk-SK" dirty="0"/>
              <a:t> voličského rozhodovania</a:t>
            </a:r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350053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CCECA-1BB9-774B-98F3-0F6B75EE3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Voľby v roku 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019B6-F451-C740-9A43-8440E4504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Politicko-geografické rozdelenie krajiny: východné časti a vidiecke oblasti volili </a:t>
            </a:r>
            <a:r>
              <a:rPr lang="sk-SK" dirty="0" err="1"/>
              <a:t>PiS</a:t>
            </a:r>
            <a:r>
              <a:rPr lang="sk-SK" dirty="0"/>
              <a:t>, západ a mestá volili opozíciu</a:t>
            </a:r>
          </a:p>
          <a:p>
            <a:pPr algn="just"/>
            <a:r>
              <a:rPr lang="sk-SK" dirty="0" err="1"/>
              <a:t>PiS</a:t>
            </a:r>
            <a:r>
              <a:rPr lang="sk-SK" dirty="0"/>
              <a:t> dokázalo navýšiť počet voličov a udržať si parlamentnú väčšinu</a:t>
            </a:r>
          </a:p>
          <a:p>
            <a:pPr algn="just"/>
            <a:r>
              <a:rPr lang="sk-SK" dirty="0"/>
              <a:t>(aj keď organizačne okrem </a:t>
            </a:r>
            <a:r>
              <a:rPr lang="sk-SK" dirty="0" err="1"/>
              <a:t>PiS</a:t>
            </a:r>
            <a:r>
              <a:rPr lang="sk-SK" dirty="0"/>
              <a:t> sú niektorí poslanci členmi menších strán)</a:t>
            </a:r>
          </a:p>
          <a:p>
            <a:pPr algn="just"/>
            <a:r>
              <a:rPr lang="sk-SK" dirty="0" err="1"/>
              <a:t>PiS</a:t>
            </a:r>
            <a:r>
              <a:rPr lang="sk-SK" dirty="0"/>
              <a:t> (43,6% a 235 </a:t>
            </a:r>
            <a:r>
              <a:rPr lang="sk-SK" dirty="0" err="1"/>
              <a:t>MPs</a:t>
            </a:r>
            <a:r>
              <a:rPr lang="sk-SK" dirty="0"/>
              <a:t>), za ním koalície PO a Modernej (27,4% a 134 </a:t>
            </a:r>
            <a:r>
              <a:rPr lang="sk-SK" dirty="0" err="1"/>
              <a:t>MPs</a:t>
            </a:r>
            <a:r>
              <a:rPr lang="sk-SK" dirty="0"/>
              <a:t>), ďalej SLD (12,6% a 49) a ľudovci (8,6% a 30)</a:t>
            </a:r>
          </a:p>
          <a:p>
            <a:pPr algn="just"/>
            <a:r>
              <a:rPr lang="sk-SK" dirty="0"/>
              <a:t>Do parlamentu sa dostala aj radikálne pravicová Konfederácia sloboda a nezávislosť (6,8% a 11)</a:t>
            </a:r>
          </a:p>
        </p:txBody>
      </p:sp>
    </p:spTree>
    <p:extLst>
      <p:ext uri="{BB962C8B-B14F-4D97-AF65-F5344CB8AC3E}">
        <p14:creationId xmlns:p14="http://schemas.microsoft.com/office/powerpoint/2010/main" val="22905079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C6F1D-BDE8-1A41-A8DA-24E43FACA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Voľby v roku 2019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D80CC-BE82-694E-9612-CEEF4BCC4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2658"/>
            <a:ext cx="10515600" cy="4961431"/>
          </a:xfrm>
        </p:spPr>
        <p:txBody>
          <a:bodyPr>
            <a:noAutofit/>
          </a:bodyPr>
          <a:lstStyle/>
          <a:p>
            <a:pPr algn="just"/>
            <a:r>
              <a:rPr lang="sk-SK" sz="2600" dirty="0"/>
              <a:t>Zároveň </a:t>
            </a:r>
            <a:r>
              <a:rPr lang="sk-SK" sz="2600" dirty="0" err="1"/>
              <a:t>PiS</a:t>
            </a:r>
            <a:r>
              <a:rPr lang="sk-SK" sz="2600" dirty="0"/>
              <a:t> stratila kontrolu Senátu: opozičné strany koordinovali svoju činnosť a nestavali proti sebe kandidátov s cieľom nedopustiť víťazstvo </a:t>
            </a:r>
            <a:r>
              <a:rPr lang="sk-SK" sz="2600" dirty="0" err="1"/>
              <a:t>PiS</a:t>
            </a:r>
            <a:endParaRPr lang="sk-SK" sz="2600" dirty="0"/>
          </a:p>
          <a:p>
            <a:pPr algn="just"/>
            <a:r>
              <a:rPr lang="sk-SK" sz="2600" dirty="0"/>
              <a:t>Znamená to, že legislatívny proces sa spomalí a opozícia v Senáte bude mať väčší priestor kritizovať vládne návrhy</a:t>
            </a:r>
          </a:p>
          <a:p>
            <a:pPr algn="just"/>
            <a:r>
              <a:rPr lang="sk-SK" sz="2600" dirty="0"/>
              <a:t>Zároveň má Senát určité menovacie právomoci, napr. volí ombudsmana  súčasný ombudsman je známym kritikom politík </a:t>
            </a:r>
            <a:r>
              <a:rPr lang="sk-SK" sz="2600" dirty="0" err="1"/>
              <a:t>PiS</a:t>
            </a:r>
            <a:endParaRPr lang="sk-SK" sz="2600" dirty="0"/>
          </a:p>
          <a:p>
            <a:pPr algn="just"/>
            <a:r>
              <a:rPr lang="sk-SK" sz="2600" dirty="0" err="1"/>
              <a:t>PiS</a:t>
            </a:r>
            <a:r>
              <a:rPr lang="sk-SK" sz="2600" dirty="0"/>
              <a:t> sa </a:t>
            </a:r>
            <a:r>
              <a:rPr lang="sk-SK" sz="2600" dirty="0" err="1"/>
              <a:t>snaži</a:t>
            </a:r>
            <a:r>
              <a:rPr lang="sk-SK" sz="2600" dirty="0"/>
              <a:t>/</a:t>
            </a:r>
            <a:r>
              <a:rPr lang="sk-SK" sz="2600" dirty="0" err="1"/>
              <a:t>lo</a:t>
            </a:r>
            <a:r>
              <a:rPr lang="sk-SK" sz="2600" dirty="0"/>
              <a:t> získať na svoju stranu niektorého z opozičných Senátorov (ponuky na ministerské kreslo), zatiaľ neúspešne</a:t>
            </a:r>
          </a:p>
        </p:txBody>
      </p:sp>
    </p:spTree>
    <p:extLst>
      <p:ext uri="{BB962C8B-B14F-4D97-AF65-F5344CB8AC3E}">
        <p14:creationId xmlns:p14="http://schemas.microsoft.com/office/powerpoint/2010/main" val="8952275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EE00D-86B5-E34D-B482-4123AD707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Prezidentské</a:t>
            </a:r>
            <a:r>
              <a:rPr lang="en-US" b="1" dirty="0"/>
              <a:t> </a:t>
            </a:r>
            <a:r>
              <a:rPr lang="en-US" b="1" dirty="0" err="1"/>
              <a:t>voľby</a:t>
            </a:r>
            <a:r>
              <a:rPr lang="en-US" b="1" dirty="0"/>
              <a:t>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D9A76-78E8-5B48-8843-33ADF4AB6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3947"/>
            <a:ext cx="10515600" cy="5149516"/>
          </a:xfrm>
        </p:spPr>
        <p:txBody>
          <a:bodyPr>
            <a:normAutofit/>
          </a:bodyPr>
          <a:lstStyle/>
          <a:p>
            <a:pPr algn="just"/>
            <a:r>
              <a:rPr lang="en-US" sz="2600" dirty="0" err="1"/>
              <a:t>pôvodne</a:t>
            </a:r>
            <a:r>
              <a:rPr lang="en-US" sz="2600" dirty="0"/>
              <a:t> </a:t>
            </a:r>
            <a:r>
              <a:rPr lang="en-US" sz="2600" dirty="0" err="1"/>
              <a:t>plánované</a:t>
            </a:r>
            <a:r>
              <a:rPr lang="en-US" sz="2600" dirty="0"/>
              <a:t> </a:t>
            </a:r>
            <a:r>
              <a:rPr lang="en-US" sz="2600" dirty="0" err="1"/>
              <a:t>na</a:t>
            </a:r>
            <a:r>
              <a:rPr lang="en-US" sz="2600" dirty="0"/>
              <a:t> </a:t>
            </a:r>
            <a:r>
              <a:rPr lang="en-US" sz="2600" dirty="0" err="1"/>
              <a:t>máj</a:t>
            </a:r>
            <a:r>
              <a:rPr lang="en-US" sz="2600" dirty="0"/>
              <a:t> 2020</a:t>
            </a:r>
          </a:p>
          <a:p>
            <a:pPr algn="just"/>
            <a:r>
              <a:rPr lang="en-US" sz="2600" dirty="0" err="1"/>
              <a:t>vládna</a:t>
            </a:r>
            <a:r>
              <a:rPr lang="en-US" sz="2600" dirty="0"/>
              <a:t> </a:t>
            </a:r>
            <a:r>
              <a:rPr lang="en-US" sz="2600" dirty="0" err="1"/>
              <a:t>PiS</a:t>
            </a:r>
            <a:r>
              <a:rPr lang="en-US" sz="2600" dirty="0"/>
              <a:t> </a:t>
            </a:r>
            <a:r>
              <a:rPr lang="en-US" sz="2600" dirty="0" err="1"/>
              <a:t>zrejme</a:t>
            </a:r>
            <a:r>
              <a:rPr lang="en-US" sz="2600" dirty="0"/>
              <a:t> v </a:t>
            </a:r>
            <a:r>
              <a:rPr lang="en-US" sz="2600" dirty="0" err="1"/>
              <a:t>rozpore</a:t>
            </a:r>
            <a:r>
              <a:rPr lang="en-US" sz="2600" dirty="0"/>
              <a:t> s </a:t>
            </a:r>
            <a:r>
              <a:rPr lang="en-US" sz="2600" dirty="0" err="1"/>
              <a:t>ústavou</a:t>
            </a:r>
            <a:r>
              <a:rPr lang="en-US" sz="2600" dirty="0"/>
              <a:t> </a:t>
            </a:r>
            <a:r>
              <a:rPr lang="en-US" sz="2600" dirty="0" err="1"/>
              <a:t>presadila</a:t>
            </a:r>
            <a:r>
              <a:rPr lang="en-US" sz="2600" dirty="0"/>
              <a:t> </a:t>
            </a:r>
            <a:r>
              <a:rPr lang="en-US" sz="2600" dirty="0" err="1"/>
              <a:t>zmenu</a:t>
            </a:r>
            <a:r>
              <a:rPr lang="en-US" sz="2600" dirty="0"/>
              <a:t> </a:t>
            </a:r>
            <a:r>
              <a:rPr lang="en-US" sz="2600" dirty="0" err="1"/>
              <a:t>volebných</a:t>
            </a:r>
            <a:r>
              <a:rPr lang="en-US" sz="2600" dirty="0"/>
              <a:t> </a:t>
            </a:r>
            <a:r>
              <a:rPr lang="en-US" sz="2600" dirty="0" err="1"/>
              <a:t>pravidiel</a:t>
            </a:r>
            <a:r>
              <a:rPr lang="en-US" sz="2600" dirty="0"/>
              <a:t>: </a:t>
            </a:r>
            <a:r>
              <a:rPr lang="en-US" sz="2600" dirty="0" err="1"/>
              <a:t>kvôli</a:t>
            </a:r>
            <a:r>
              <a:rPr lang="en-US" sz="2600" dirty="0"/>
              <a:t> </a:t>
            </a:r>
            <a:r>
              <a:rPr lang="en-US" sz="2600" dirty="0" err="1"/>
              <a:t>pandémii</a:t>
            </a:r>
            <a:r>
              <a:rPr lang="en-US" sz="2600" dirty="0"/>
              <a:t> </a:t>
            </a:r>
            <a:r>
              <a:rPr lang="en-US" sz="2600" dirty="0" err="1"/>
              <a:t>sa</a:t>
            </a:r>
            <a:r>
              <a:rPr lang="en-US" sz="2600" dirty="0"/>
              <a:t> </a:t>
            </a:r>
            <a:r>
              <a:rPr lang="en-US" sz="2600" dirty="0" err="1"/>
              <a:t>voľby</a:t>
            </a:r>
            <a:r>
              <a:rPr lang="en-US" sz="2600" dirty="0"/>
              <a:t> </a:t>
            </a:r>
            <a:r>
              <a:rPr lang="en-US" sz="2600" dirty="0" err="1"/>
              <a:t>mali</a:t>
            </a:r>
            <a:r>
              <a:rPr lang="en-US" sz="2600" dirty="0"/>
              <a:t> </a:t>
            </a:r>
            <a:r>
              <a:rPr lang="en-US" sz="2600" dirty="0" err="1"/>
              <a:t>uskutočniť</a:t>
            </a:r>
            <a:r>
              <a:rPr lang="en-US" sz="2600" dirty="0"/>
              <a:t> </a:t>
            </a:r>
            <a:r>
              <a:rPr lang="en-US" sz="2600" dirty="0" err="1"/>
              <a:t>len</a:t>
            </a:r>
            <a:r>
              <a:rPr lang="en-US" sz="2600" dirty="0"/>
              <a:t> </a:t>
            </a:r>
            <a:r>
              <a:rPr lang="en-US" sz="2600" dirty="0" err="1"/>
              <a:t>poštou</a:t>
            </a:r>
            <a:endParaRPr lang="en-US" sz="2600" dirty="0"/>
          </a:p>
          <a:p>
            <a:pPr algn="just"/>
            <a:r>
              <a:rPr lang="en-US" sz="2600" dirty="0" err="1"/>
              <a:t>Senát</a:t>
            </a:r>
            <a:r>
              <a:rPr lang="en-US" sz="2600" dirty="0"/>
              <a:t> </a:t>
            </a:r>
            <a:r>
              <a:rPr lang="en-US" sz="2600" dirty="0" err="1"/>
              <a:t>kontrolovaný</a:t>
            </a:r>
            <a:r>
              <a:rPr lang="en-US" sz="2600" dirty="0"/>
              <a:t> </a:t>
            </a:r>
            <a:r>
              <a:rPr lang="en-US" sz="2600" dirty="0" err="1"/>
              <a:t>opozíciou</a:t>
            </a:r>
            <a:r>
              <a:rPr lang="en-US" sz="2600" dirty="0"/>
              <a:t> </a:t>
            </a:r>
            <a:r>
              <a:rPr lang="en-US" sz="2600" dirty="0" err="1"/>
              <a:t>pozdržal</a:t>
            </a:r>
            <a:r>
              <a:rPr lang="en-US" sz="2600" dirty="0"/>
              <a:t> </a:t>
            </a:r>
            <a:r>
              <a:rPr lang="en-US" sz="2600" dirty="0" err="1"/>
              <a:t>platnosť</a:t>
            </a:r>
            <a:r>
              <a:rPr lang="en-US" sz="2600" dirty="0"/>
              <a:t> </a:t>
            </a:r>
            <a:r>
              <a:rPr lang="en-US" sz="2600" dirty="0" err="1"/>
              <a:t>zákona</a:t>
            </a:r>
            <a:r>
              <a:rPr lang="en-US" sz="2600" dirty="0"/>
              <a:t>, </a:t>
            </a:r>
            <a:r>
              <a:rPr lang="en-US" sz="2600" dirty="0" err="1"/>
              <a:t>nebolo</a:t>
            </a:r>
            <a:r>
              <a:rPr lang="en-US" sz="2600" dirty="0"/>
              <a:t> </a:t>
            </a:r>
            <a:r>
              <a:rPr lang="en-US" sz="2600" dirty="0" err="1"/>
              <a:t>možné</a:t>
            </a:r>
            <a:r>
              <a:rPr lang="en-US" sz="2600" dirty="0"/>
              <a:t> </a:t>
            </a:r>
            <a:r>
              <a:rPr lang="en-US" sz="2600" dirty="0" err="1"/>
              <a:t>technicky</a:t>
            </a:r>
            <a:r>
              <a:rPr lang="en-US" sz="2600" dirty="0"/>
              <a:t> </a:t>
            </a:r>
            <a:r>
              <a:rPr lang="en-US" sz="2600" dirty="0" err="1"/>
              <a:t>voľby</a:t>
            </a:r>
            <a:r>
              <a:rPr lang="en-US" sz="2600" dirty="0"/>
              <a:t> </a:t>
            </a:r>
            <a:r>
              <a:rPr lang="en-US" sz="2600" dirty="0" err="1"/>
              <a:t>uskutočniť</a:t>
            </a:r>
            <a:endParaRPr lang="en-US" sz="2600" dirty="0"/>
          </a:p>
          <a:p>
            <a:pPr algn="just"/>
            <a:r>
              <a:rPr lang="en-US" sz="2600" dirty="0"/>
              <a:t>pod </a:t>
            </a:r>
            <a:r>
              <a:rPr lang="en-US" sz="2600" dirty="0" err="1"/>
              <a:t>tlakom</a:t>
            </a:r>
            <a:r>
              <a:rPr lang="en-US" sz="2600" dirty="0"/>
              <a:t> </a:t>
            </a:r>
            <a:r>
              <a:rPr lang="en-US" sz="2600" dirty="0" err="1"/>
              <a:t>kritiky</a:t>
            </a:r>
            <a:r>
              <a:rPr lang="en-US" sz="2600" dirty="0"/>
              <a:t> </a:t>
            </a:r>
            <a:r>
              <a:rPr lang="en-US" sz="2600" dirty="0" err="1"/>
              <a:t>opozícii</a:t>
            </a:r>
            <a:r>
              <a:rPr lang="en-US" sz="2600" dirty="0"/>
              <a:t> a v </a:t>
            </a:r>
            <a:r>
              <a:rPr lang="en-US" sz="2600" dirty="0" err="1"/>
              <a:t>dôsledku</a:t>
            </a:r>
            <a:r>
              <a:rPr lang="en-US" sz="2600" dirty="0"/>
              <a:t> </a:t>
            </a:r>
            <a:r>
              <a:rPr lang="en-US" sz="2600" dirty="0" err="1"/>
              <a:t>neschopnosti</a:t>
            </a:r>
            <a:r>
              <a:rPr lang="en-US" sz="2600" dirty="0"/>
              <a:t> </a:t>
            </a:r>
            <a:r>
              <a:rPr lang="en-US" sz="2600" dirty="0" err="1"/>
              <a:t>narýchlo</a:t>
            </a:r>
            <a:r>
              <a:rPr lang="en-US" sz="2600" dirty="0"/>
              <a:t> </a:t>
            </a:r>
            <a:r>
              <a:rPr lang="en-US" sz="2600" dirty="0" err="1"/>
              <a:t>voľby</a:t>
            </a:r>
            <a:r>
              <a:rPr lang="en-US" sz="2600" dirty="0"/>
              <a:t> </a:t>
            </a:r>
            <a:r>
              <a:rPr lang="en-US" sz="2600" dirty="0" err="1"/>
              <a:t>zorganizovať</a:t>
            </a:r>
            <a:r>
              <a:rPr lang="en-US" sz="2600" dirty="0"/>
              <a:t> </a:t>
            </a:r>
            <a:r>
              <a:rPr lang="en-US" sz="2600" dirty="0" err="1"/>
              <a:t>odložil</a:t>
            </a:r>
            <a:r>
              <a:rPr lang="en-US" sz="2600" dirty="0"/>
              <a:t> </a:t>
            </a:r>
            <a:r>
              <a:rPr lang="en-US" sz="2600" dirty="0" err="1"/>
              <a:t>parlament</a:t>
            </a:r>
            <a:r>
              <a:rPr lang="en-US" sz="2600" dirty="0"/>
              <a:t> </a:t>
            </a:r>
            <a:r>
              <a:rPr lang="en-US" sz="2600" dirty="0" err="1"/>
              <a:t>voľby</a:t>
            </a:r>
            <a:r>
              <a:rPr lang="en-US" sz="2600" dirty="0"/>
              <a:t> </a:t>
            </a:r>
            <a:r>
              <a:rPr lang="en-US" sz="2600" dirty="0" err="1"/>
              <a:t>na</a:t>
            </a:r>
            <a:r>
              <a:rPr lang="en-US" sz="2600" dirty="0"/>
              <a:t> </a:t>
            </a:r>
            <a:r>
              <a:rPr lang="en-US" sz="2600" dirty="0" err="1"/>
              <a:t>jún</a:t>
            </a:r>
            <a:r>
              <a:rPr lang="en-US" sz="2600" dirty="0"/>
              <a:t>/</a:t>
            </a:r>
            <a:r>
              <a:rPr lang="en-US" sz="2600" dirty="0" err="1"/>
              <a:t>júl</a:t>
            </a:r>
            <a:r>
              <a:rPr lang="en-US" sz="2600" dirty="0"/>
              <a:t> 2020</a:t>
            </a:r>
          </a:p>
          <a:p>
            <a:pPr algn="just"/>
            <a:r>
              <a:rPr lang="en-US" sz="2600" dirty="0"/>
              <a:t>v </a:t>
            </a:r>
            <a:r>
              <a:rPr lang="en-US" sz="2600" dirty="0" err="1"/>
              <a:t>nich</a:t>
            </a:r>
            <a:r>
              <a:rPr lang="en-US" sz="2600" dirty="0"/>
              <a:t> </a:t>
            </a:r>
            <a:r>
              <a:rPr lang="en-US" sz="2600" dirty="0" err="1"/>
              <a:t>tesne</a:t>
            </a:r>
            <a:r>
              <a:rPr lang="en-US" sz="2600" dirty="0"/>
              <a:t> </a:t>
            </a:r>
            <a:r>
              <a:rPr lang="en-US" sz="2600" dirty="0" err="1"/>
              <a:t>zvíťazil</a:t>
            </a:r>
            <a:r>
              <a:rPr lang="en-US" sz="2600" dirty="0"/>
              <a:t> </a:t>
            </a:r>
            <a:r>
              <a:rPr lang="en-US" sz="2600" dirty="0" err="1"/>
              <a:t>prezident</a:t>
            </a:r>
            <a:r>
              <a:rPr lang="en-US" sz="2600" dirty="0"/>
              <a:t> </a:t>
            </a:r>
            <a:r>
              <a:rPr lang="en-US" sz="2600" dirty="0" err="1"/>
              <a:t>Duda</a:t>
            </a:r>
            <a:r>
              <a:rPr lang="en-US" sz="2600" dirty="0"/>
              <a:t> </a:t>
            </a:r>
            <a:r>
              <a:rPr lang="en-US" sz="2600" dirty="0" err="1"/>
              <a:t>nad</a:t>
            </a:r>
            <a:r>
              <a:rPr lang="en-US" sz="2600" dirty="0"/>
              <a:t> </a:t>
            </a:r>
            <a:r>
              <a:rPr lang="en-US" sz="2600" dirty="0" err="1"/>
              <a:t>opozičným</a:t>
            </a:r>
            <a:r>
              <a:rPr lang="en-US" sz="2600" dirty="0"/>
              <a:t> </a:t>
            </a:r>
            <a:r>
              <a:rPr lang="en-US" sz="2600" dirty="0" err="1"/>
              <a:t>kandidátom</a:t>
            </a:r>
            <a:r>
              <a:rPr lang="en-US" sz="2600" dirty="0"/>
              <a:t> 51:49</a:t>
            </a:r>
          </a:p>
        </p:txBody>
      </p:sp>
    </p:spTree>
    <p:extLst>
      <p:ext uri="{BB962C8B-B14F-4D97-AF65-F5344CB8AC3E}">
        <p14:creationId xmlns:p14="http://schemas.microsoft.com/office/powerpoint/2010/main" val="26598687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E62F1-5032-3D40-BA99-45CD29F50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Prebudená</a:t>
            </a:r>
            <a:r>
              <a:rPr lang="en-US" b="1" dirty="0"/>
              <a:t> </a:t>
            </a:r>
            <a:r>
              <a:rPr lang="en-US" b="1" dirty="0" err="1"/>
              <a:t>občianska</a:t>
            </a:r>
            <a:r>
              <a:rPr lang="en-US" b="1" dirty="0"/>
              <a:t> </a:t>
            </a:r>
            <a:r>
              <a:rPr lang="en-US" b="1" dirty="0" err="1"/>
              <a:t>spoločnosť</a:t>
            </a:r>
            <a:r>
              <a:rPr lang="en-US" b="1" dirty="0"/>
              <a:t>? </a:t>
            </a:r>
            <a:br>
              <a:rPr lang="en-US" b="1" dirty="0"/>
            </a:br>
            <a:r>
              <a:rPr lang="en-US" b="1" dirty="0" err="1"/>
              <a:t>Interupcie</a:t>
            </a:r>
            <a:r>
              <a:rPr lang="en-US" b="1" dirty="0"/>
              <a:t> a </a:t>
            </a:r>
            <a:r>
              <a:rPr lang="en-US" b="1" dirty="0" err="1"/>
              <a:t>protesty</a:t>
            </a:r>
            <a:r>
              <a:rPr lang="en-US" b="1" dirty="0"/>
              <a:t> v </a:t>
            </a:r>
            <a:r>
              <a:rPr lang="en-US" b="1" dirty="0" err="1"/>
              <a:t>roku</a:t>
            </a:r>
            <a:r>
              <a:rPr lang="en-US" b="1" dirty="0"/>
              <a:t>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354BE-AD42-8D42-915E-3E79D22C2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/>
              <a:t>Ústavný</a:t>
            </a:r>
            <a:r>
              <a:rPr lang="en-US" sz="2400" dirty="0"/>
              <a:t> </a:t>
            </a:r>
            <a:r>
              <a:rPr lang="en-US" sz="2400" dirty="0" err="1"/>
              <a:t>súd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podnet</a:t>
            </a:r>
            <a:r>
              <a:rPr lang="en-US" sz="2400" dirty="0"/>
              <a:t> </a:t>
            </a:r>
            <a:r>
              <a:rPr lang="en-US" sz="2400" dirty="0" err="1"/>
              <a:t>organizácií</a:t>
            </a:r>
            <a:r>
              <a:rPr lang="en-US" sz="2400" dirty="0"/>
              <a:t> </a:t>
            </a:r>
            <a:r>
              <a:rPr lang="en-US" sz="2400" dirty="0" err="1"/>
              <a:t>blázkych</a:t>
            </a:r>
            <a:r>
              <a:rPr lang="en-US" sz="2400" dirty="0"/>
              <a:t> </a:t>
            </a:r>
            <a:r>
              <a:rPr lang="en-US" sz="2400" dirty="0" err="1"/>
              <a:t>PiS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jeseň</a:t>
            </a:r>
            <a:r>
              <a:rPr lang="en-US" sz="2400" dirty="0"/>
              <a:t> 2020 </a:t>
            </a:r>
            <a:r>
              <a:rPr lang="en-US" sz="2400" dirty="0" err="1"/>
              <a:t>rozhodol</a:t>
            </a:r>
            <a:r>
              <a:rPr lang="en-US" sz="2400" dirty="0"/>
              <a:t>, </a:t>
            </a:r>
            <a:r>
              <a:rPr lang="en-US" sz="2400" dirty="0" err="1"/>
              <a:t>že</a:t>
            </a:r>
            <a:r>
              <a:rPr lang="en-US" sz="2400" dirty="0"/>
              <a:t> </a:t>
            </a:r>
            <a:r>
              <a:rPr lang="en-US" sz="2400" dirty="0" err="1"/>
              <a:t>prísny</a:t>
            </a:r>
            <a:r>
              <a:rPr lang="en-US" sz="2400" dirty="0"/>
              <a:t> </a:t>
            </a:r>
            <a:r>
              <a:rPr lang="en-US" sz="2400" dirty="0" err="1"/>
              <a:t>interupčný</a:t>
            </a:r>
            <a:r>
              <a:rPr lang="en-US" sz="2400" dirty="0"/>
              <a:t> </a:t>
            </a:r>
            <a:r>
              <a:rPr lang="en-US" sz="2400" dirty="0" err="1"/>
              <a:t>zákon</a:t>
            </a:r>
            <a:r>
              <a:rPr lang="en-US" sz="2400" dirty="0"/>
              <a:t> z </a:t>
            </a:r>
            <a:r>
              <a:rPr lang="en-US" sz="2400" dirty="0" err="1"/>
              <a:t>roku</a:t>
            </a:r>
            <a:r>
              <a:rPr lang="en-US" sz="2400" dirty="0"/>
              <a:t> 1993 </a:t>
            </a:r>
            <a:r>
              <a:rPr lang="en-US" sz="2400" dirty="0" err="1"/>
              <a:t>je</a:t>
            </a:r>
            <a:r>
              <a:rPr lang="en-US" sz="2400" dirty="0"/>
              <a:t> </a:t>
            </a:r>
            <a:r>
              <a:rPr lang="en-US" sz="2400" dirty="0" err="1"/>
              <a:t>protiústavný</a:t>
            </a:r>
            <a:r>
              <a:rPr lang="en-US" sz="2400" dirty="0"/>
              <a:t>, </a:t>
            </a:r>
            <a:r>
              <a:rPr lang="en-US" sz="2400" dirty="0" err="1"/>
              <a:t>čím</a:t>
            </a:r>
            <a:r>
              <a:rPr lang="en-US" sz="2400" dirty="0"/>
              <a:t> </a:t>
            </a:r>
            <a:r>
              <a:rPr lang="en-US" sz="2400" dirty="0" err="1"/>
              <a:t>fakticky</a:t>
            </a:r>
            <a:r>
              <a:rPr lang="en-US" sz="2400" dirty="0"/>
              <a:t> </a:t>
            </a:r>
            <a:r>
              <a:rPr lang="en-US" sz="2400" dirty="0" err="1"/>
              <a:t>zakázal</a:t>
            </a:r>
            <a:r>
              <a:rPr lang="en-US" sz="2400" dirty="0"/>
              <a:t> </a:t>
            </a:r>
            <a:r>
              <a:rPr lang="en-US" sz="2400" dirty="0" err="1"/>
              <a:t>interupcie</a:t>
            </a:r>
            <a:r>
              <a:rPr lang="en-US" sz="2400" dirty="0"/>
              <a:t> v </a:t>
            </a:r>
            <a:r>
              <a:rPr lang="en-US" sz="2400" dirty="0" err="1"/>
              <a:t>Poľsku</a:t>
            </a:r>
            <a:endParaRPr lang="en-US" sz="2400" dirty="0"/>
          </a:p>
          <a:p>
            <a:pPr algn="just"/>
            <a:r>
              <a:rPr lang="en-US" sz="2400" dirty="0" err="1"/>
              <a:t>nasledovali</a:t>
            </a:r>
            <a:r>
              <a:rPr lang="en-US" sz="2400" dirty="0"/>
              <a:t> </a:t>
            </a:r>
            <a:r>
              <a:rPr lang="en-US" sz="2400" dirty="0" err="1"/>
              <a:t>masové</a:t>
            </a:r>
            <a:r>
              <a:rPr lang="en-US" sz="2400" dirty="0"/>
              <a:t> </a:t>
            </a:r>
            <a:r>
              <a:rPr lang="en-US" sz="2400" dirty="0" err="1"/>
              <a:t>demonštrácie</a:t>
            </a:r>
            <a:r>
              <a:rPr lang="en-US" sz="2400" dirty="0"/>
              <a:t>, </a:t>
            </a:r>
            <a:r>
              <a:rPr lang="en-US" sz="2400" dirty="0" err="1"/>
              <a:t>najväčšie</a:t>
            </a:r>
            <a:r>
              <a:rPr lang="en-US" sz="2400" dirty="0"/>
              <a:t> od </a:t>
            </a:r>
            <a:r>
              <a:rPr lang="en-US" sz="2400" dirty="0" err="1"/>
              <a:t>konca</a:t>
            </a:r>
            <a:r>
              <a:rPr lang="en-US" sz="2400" dirty="0"/>
              <a:t> </a:t>
            </a:r>
            <a:r>
              <a:rPr lang="en-US" sz="2400" dirty="0" err="1"/>
              <a:t>komunizmu</a:t>
            </a:r>
            <a:r>
              <a:rPr lang="en-US" sz="2400" dirty="0"/>
              <a:t>, </a:t>
            </a:r>
            <a:r>
              <a:rPr lang="en-US" sz="2400" dirty="0" err="1"/>
              <a:t>namierené</a:t>
            </a:r>
            <a:r>
              <a:rPr lang="en-US" sz="2400" dirty="0"/>
              <a:t> </a:t>
            </a:r>
            <a:r>
              <a:rPr lang="en-US" sz="2400" dirty="0" err="1"/>
              <a:t>proti</a:t>
            </a:r>
            <a:r>
              <a:rPr lang="en-US" sz="2400" dirty="0"/>
              <a:t> </a:t>
            </a:r>
            <a:r>
              <a:rPr lang="en-US" sz="2400" dirty="0" err="1"/>
              <a:t>vláde</a:t>
            </a:r>
            <a:r>
              <a:rPr lang="en-US" sz="2400" dirty="0"/>
              <a:t> </a:t>
            </a:r>
            <a:r>
              <a:rPr lang="en-US" sz="2400" dirty="0" err="1"/>
              <a:t>aj</a:t>
            </a:r>
            <a:r>
              <a:rPr lang="en-US" sz="2400" dirty="0"/>
              <a:t> </a:t>
            </a:r>
            <a:r>
              <a:rPr lang="en-US" sz="2400" dirty="0" err="1"/>
              <a:t>katolíckej</a:t>
            </a:r>
            <a:r>
              <a:rPr lang="en-US" sz="2400" dirty="0"/>
              <a:t> </a:t>
            </a:r>
            <a:r>
              <a:rPr lang="en-US" sz="2400" dirty="0" err="1"/>
              <a:t>cirkvi</a:t>
            </a:r>
            <a:endParaRPr lang="en-US" sz="2400" dirty="0"/>
          </a:p>
          <a:p>
            <a:pPr algn="just"/>
            <a:r>
              <a:rPr lang="en-US" sz="2400" dirty="0" err="1"/>
              <a:t>Ústavný</a:t>
            </a:r>
            <a:r>
              <a:rPr lang="en-US" sz="2400" dirty="0"/>
              <a:t> </a:t>
            </a:r>
            <a:r>
              <a:rPr lang="en-US" sz="2400" dirty="0" err="1"/>
              <a:t>súd</a:t>
            </a:r>
            <a:r>
              <a:rPr lang="en-US" sz="2400" dirty="0"/>
              <a:t> v </a:t>
            </a:r>
            <a:r>
              <a:rPr lang="en-US" sz="2400" dirty="0" err="1"/>
              <a:t>roku</a:t>
            </a:r>
            <a:r>
              <a:rPr lang="en-US" sz="2400" dirty="0"/>
              <a:t> 2021 v </a:t>
            </a:r>
            <a:r>
              <a:rPr lang="en-US" sz="2400" dirty="0" err="1"/>
              <a:t>separátnych</a:t>
            </a:r>
            <a:r>
              <a:rPr lang="en-US" sz="2400" dirty="0"/>
              <a:t> </a:t>
            </a:r>
            <a:r>
              <a:rPr lang="en-US" sz="2400" dirty="0" err="1"/>
              <a:t>rozhodnutiach</a:t>
            </a:r>
            <a:r>
              <a:rPr lang="en-US" sz="2400" dirty="0"/>
              <a:t> </a:t>
            </a:r>
            <a:r>
              <a:rPr lang="en-US" sz="2400" dirty="0" err="1"/>
              <a:t>rozhodol</a:t>
            </a:r>
            <a:r>
              <a:rPr lang="en-US" sz="2400" dirty="0"/>
              <a:t>, </a:t>
            </a:r>
            <a:r>
              <a:rPr lang="en-US" sz="2400" dirty="0" err="1"/>
              <a:t>že</a:t>
            </a:r>
            <a:r>
              <a:rPr lang="en-US" sz="2400" dirty="0"/>
              <a:t> </a:t>
            </a:r>
            <a:r>
              <a:rPr lang="en-US" sz="2400" dirty="0" err="1"/>
              <a:t>poľská</a:t>
            </a:r>
            <a:r>
              <a:rPr lang="en-US" sz="2400" dirty="0"/>
              <a:t> </a:t>
            </a:r>
            <a:r>
              <a:rPr lang="en-US" sz="2400" dirty="0" err="1"/>
              <a:t>legislatíva</a:t>
            </a:r>
            <a:r>
              <a:rPr lang="en-US" sz="2400" dirty="0"/>
              <a:t> je </a:t>
            </a:r>
            <a:r>
              <a:rPr lang="en-US" sz="2400" dirty="0" err="1"/>
              <a:t>nadradená</a:t>
            </a:r>
            <a:r>
              <a:rPr lang="en-US" sz="2400" dirty="0"/>
              <a:t> </a:t>
            </a:r>
            <a:r>
              <a:rPr lang="en-US" sz="2400" dirty="0" err="1"/>
              <a:t>právu</a:t>
            </a:r>
            <a:r>
              <a:rPr lang="en-US" sz="2400" dirty="0"/>
              <a:t> EÚ a </a:t>
            </a:r>
            <a:r>
              <a:rPr lang="en-US" sz="2400" dirty="0" err="1"/>
              <a:t>že</a:t>
            </a:r>
            <a:r>
              <a:rPr lang="en-US" sz="2400" dirty="0"/>
              <a:t> </a:t>
            </a:r>
            <a:r>
              <a:rPr lang="en-US" sz="2400" dirty="0" err="1"/>
              <a:t>jurisdikcia</a:t>
            </a:r>
            <a:r>
              <a:rPr lang="en-US" sz="2400" dirty="0"/>
              <a:t> </a:t>
            </a:r>
            <a:r>
              <a:rPr lang="en-US" sz="2400" dirty="0" err="1"/>
              <a:t>Európskeho</a:t>
            </a:r>
            <a:r>
              <a:rPr lang="en-US" sz="2400" dirty="0"/>
              <a:t> </a:t>
            </a:r>
            <a:r>
              <a:rPr lang="en-US" sz="2400" dirty="0" err="1"/>
              <a:t>súdu</a:t>
            </a:r>
            <a:r>
              <a:rPr lang="en-US" sz="2400" dirty="0"/>
              <a:t> pre </a:t>
            </a:r>
            <a:r>
              <a:rPr lang="en-US" sz="2400" dirty="0" err="1"/>
              <a:t>ľudské</a:t>
            </a:r>
            <a:r>
              <a:rPr lang="en-US" sz="2400" dirty="0"/>
              <a:t> </a:t>
            </a:r>
            <a:r>
              <a:rPr lang="en-US" sz="2400" dirty="0" err="1"/>
              <a:t>práva</a:t>
            </a:r>
            <a:r>
              <a:rPr lang="en-US" sz="2400" dirty="0"/>
              <a:t> (Rada </a:t>
            </a:r>
            <a:r>
              <a:rPr lang="en-US" sz="2400" dirty="0" err="1"/>
              <a:t>Európy</a:t>
            </a:r>
            <a:r>
              <a:rPr lang="en-US" sz="2400" dirty="0"/>
              <a:t>) </a:t>
            </a:r>
            <a:r>
              <a:rPr lang="en-US" sz="2400" dirty="0" err="1"/>
              <a:t>nie</a:t>
            </a:r>
            <a:r>
              <a:rPr lang="en-US" sz="2400" dirty="0"/>
              <a:t> je pre </a:t>
            </a:r>
            <a:r>
              <a:rPr lang="en-US" sz="2400" dirty="0" err="1"/>
              <a:t>Poľsko</a:t>
            </a:r>
            <a:r>
              <a:rPr lang="en-US" sz="2400" dirty="0"/>
              <a:t> </a:t>
            </a:r>
            <a:r>
              <a:rPr lang="en-US" sz="2400" dirty="0" err="1"/>
              <a:t>záväzná</a:t>
            </a:r>
            <a:r>
              <a:rPr lang="en-US" sz="2400" dirty="0"/>
              <a:t> </a:t>
            </a:r>
          </a:p>
          <a:p>
            <a:pPr algn="just"/>
            <a:r>
              <a:rPr lang="en-US" sz="2400" dirty="0" err="1"/>
              <a:t>zásadný</a:t>
            </a:r>
            <a:r>
              <a:rPr lang="en-US" sz="2400" dirty="0"/>
              <a:t> </a:t>
            </a:r>
            <a:r>
              <a:rPr lang="en-US" sz="2400" dirty="0" err="1"/>
              <a:t>odklon</a:t>
            </a:r>
            <a:r>
              <a:rPr lang="en-US" sz="2400" dirty="0"/>
              <a:t> od </a:t>
            </a:r>
            <a:r>
              <a:rPr lang="en-US" sz="2400" dirty="0" err="1"/>
              <a:t>praxe</a:t>
            </a:r>
            <a:r>
              <a:rPr lang="en-US" sz="2400" dirty="0"/>
              <a:t> </a:t>
            </a:r>
            <a:r>
              <a:rPr lang="en-US" sz="2400" dirty="0" err="1"/>
              <a:t>európskych</a:t>
            </a:r>
            <a:r>
              <a:rPr lang="en-US" sz="2400" dirty="0"/>
              <a:t> </a:t>
            </a:r>
            <a:r>
              <a:rPr lang="en-US" sz="2400" dirty="0" err="1"/>
              <a:t>krajín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90770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D63D3-A1CC-D842-8D68-D171E7DA3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Zmena ústavných pravidiel 2013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E9355-9984-0444-969B-D4611C2D3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sk-SK" sz="2400" dirty="0" err="1"/>
              <a:t>anulovanie</a:t>
            </a:r>
            <a:r>
              <a:rPr lang="en-US" altLang="sk-SK" sz="2400" dirty="0"/>
              <a:t> </a:t>
            </a:r>
            <a:r>
              <a:rPr lang="en-US" altLang="sk-SK" sz="2400" dirty="0" err="1"/>
              <a:t>všetkých</a:t>
            </a:r>
            <a:r>
              <a:rPr lang="en-US" altLang="sk-SK" sz="2400" dirty="0"/>
              <a:t> </a:t>
            </a:r>
            <a:r>
              <a:rPr lang="en-US" altLang="sk-SK" sz="2400" dirty="0" err="1"/>
              <a:t>rozhodnutí</a:t>
            </a:r>
            <a:r>
              <a:rPr lang="en-US" altLang="sk-SK" sz="2400" dirty="0"/>
              <a:t> ÚS </a:t>
            </a:r>
            <a:r>
              <a:rPr lang="en-US" altLang="sk-SK" sz="2400" dirty="0" err="1"/>
              <a:t>pred</a:t>
            </a:r>
            <a:r>
              <a:rPr lang="en-US" altLang="sk-SK" sz="2400" dirty="0"/>
              <a:t> 1.1. 2012</a:t>
            </a:r>
          </a:p>
          <a:p>
            <a:pPr algn="just"/>
            <a:r>
              <a:rPr lang="en-US" altLang="sk-SK" sz="2400" dirty="0" err="1"/>
              <a:t>Zároveň</a:t>
            </a:r>
            <a:r>
              <a:rPr lang="en-US" altLang="sk-SK" sz="2400" dirty="0"/>
              <a:t> </a:t>
            </a:r>
            <a:r>
              <a:rPr lang="en-US" altLang="sk-SK" sz="2400" dirty="0" err="1"/>
              <a:t>Fidesz</a:t>
            </a:r>
            <a:r>
              <a:rPr lang="en-US" altLang="sk-SK" sz="2400" dirty="0"/>
              <a:t> </a:t>
            </a:r>
            <a:r>
              <a:rPr lang="en-US" altLang="sk-SK" sz="2400" dirty="0" err="1"/>
              <a:t>prijal</a:t>
            </a:r>
            <a:r>
              <a:rPr lang="en-US" altLang="sk-SK" sz="2400" dirty="0"/>
              <a:t> tri </a:t>
            </a:r>
            <a:r>
              <a:rPr lang="en-US" altLang="sk-SK" sz="2400" dirty="0" err="1"/>
              <a:t>desiatky</a:t>
            </a:r>
            <a:r>
              <a:rPr lang="en-US" altLang="sk-SK" sz="2400" dirty="0"/>
              <a:t> </a:t>
            </a:r>
            <a:r>
              <a:rPr lang="en-US" altLang="sk-SK" sz="2400" dirty="0" err="1"/>
              <a:t>zákonov</a:t>
            </a:r>
            <a:r>
              <a:rPr lang="en-US" altLang="sk-SK" sz="2400" dirty="0"/>
              <a:t> </a:t>
            </a:r>
            <a:r>
              <a:rPr lang="en-US" altLang="sk-SK" sz="2400" dirty="0" err="1"/>
              <a:t>regulujúcich</a:t>
            </a:r>
            <a:r>
              <a:rPr lang="en-US" altLang="sk-SK" sz="2400" dirty="0"/>
              <a:t> </a:t>
            </a:r>
            <a:r>
              <a:rPr lang="en-US" altLang="sk-SK" sz="2400" dirty="0" err="1"/>
              <a:t>sociálnu</a:t>
            </a:r>
            <a:r>
              <a:rPr lang="en-US" altLang="sk-SK" sz="2400" dirty="0"/>
              <a:t> </a:t>
            </a:r>
            <a:r>
              <a:rPr lang="en-US" altLang="sk-SK" sz="2400" dirty="0" err="1"/>
              <a:t>oblasť</a:t>
            </a:r>
            <a:r>
              <a:rPr lang="en-US" altLang="sk-SK" sz="2400" dirty="0"/>
              <a:t>, </a:t>
            </a:r>
            <a:r>
              <a:rPr lang="en-US" altLang="sk-SK" sz="2400" dirty="0" err="1"/>
              <a:t>dane</a:t>
            </a:r>
            <a:r>
              <a:rPr lang="en-US" altLang="sk-SK" sz="2400" dirty="0"/>
              <a:t>, </a:t>
            </a:r>
            <a:r>
              <a:rPr lang="en-US" altLang="sk-SK" sz="2400" dirty="0" err="1"/>
              <a:t>hospodárske</a:t>
            </a:r>
            <a:r>
              <a:rPr lang="en-US" altLang="sk-SK" sz="2400" dirty="0"/>
              <a:t> </a:t>
            </a:r>
            <a:r>
              <a:rPr lang="en-US" altLang="sk-SK" sz="2400" dirty="0" err="1"/>
              <a:t>politiky</a:t>
            </a:r>
            <a:r>
              <a:rPr lang="en-US" altLang="sk-SK" sz="2400" dirty="0"/>
              <a:t>, </a:t>
            </a:r>
            <a:r>
              <a:rPr lang="en-US" altLang="sk-SK" sz="2400" dirty="0" err="1"/>
              <a:t>poľnohospodárske</a:t>
            </a:r>
            <a:r>
              <a:rPr lang="en-US" altLang="sk-SK" sz="2400" dirty="0"/>
              <a:t> a </a:t>
            </a:r>
            <a:r>
              <a:rPr lang="en-US" altLang="sk-SK" sz="2400" dirty="0" err="1"/>
              <a:t>rodinné</a:t>
            </a:r>
            <a:r>
              <a:rPr lang="en-US" altLang="sk-SK" sz="2400" dirty="0"/>
              <a:t> </a:t>
            </a:r>
            <a:r>
              <a:rPr lang="en-US" altLang="sk-SK" sz="2400" dirty="0" err="1"/>
              <a:t>pr</a:t>
            </a:r>
            <a:r>
              <a:rPr lang="cs-CZ" altLang="sk-SK" sz="2400" dirty="0"/>
              <a:t>á</a:t>
            </a:r>
            <a:r>
              <a:rPr lang="en-US" altLang="sk-SK" sz="2400" dirty="0" err="1"/>
              <a:t>vo</a:t>
            </a:r>
            <a:r>
              <a:rPr lang="en-US" altLang="sk-SK" sz="2400" dirty="0"/>
              <a:t>, </a:t>
            </a:r>
            <a:r>
              <a:rPr lang="en-US" altLang="sk-SK" sz="2400" dirty="0" err="1"/>
              <a:t>atď</a:t>
            </a:r>
            <a:r>
              <a:rPr lang="en-US" altLang="sk-SK" sz="2400" dirty="0"/>
              <a:t>. </a:t>
            </a:r>
            <a:r>
              <a:rPr lang="en-US" altLang="sk-SK" sz="2400" dirty="0" err="1"/>
              <a:t>ústavnou</a:t>
            </a:r>
            <a:r>
              <a:rPr lang="en-US" altLang="sk-SK" sz="2400" dirty="0"/>
              <a:t> 2/3 </a:t>
            </a:r>
            <a:r>
              <a:rPr lang="en-US" altLang="sk-SK" sz="2400" dirty="0" err="1"/>
              <a:t>väčšinou</a:t>
            </a:r>
            <a:r>
              <a:rPr lang="en-US" altLang="sk-SK" sz="2400" dirty="0"/>
              <a:t> (</a:t>
            </a:r>
            <a:r>
              <a:rPr lang="en-US" altLang="sk-SK" sz="2400" dirty="0" err="1"/>
              <a:t>tzv</a:t>
            </a:r>
            <a:r>
              <a:rPr lang="en-US" altLang="sk-SK" sz="2400" dirty="0"/>
              <a:t>. </a:t>
            </a:r>
            <a:r>
              <a:rPr lang="en-US" altLang="sk-SK" sz="2400" dirty="0" err="1"/>
              <a:t>kardinálne</a:t>
            </a:r>
            <a:r>
              <a:rPr lang="en-US" altLang="sk-SK" sz="2400" dirty="0"/>
              <a:t> </a:t>
            </a:r>
            <a:r>
              <a:rPr lang="en-US" altLang="sk-SK" sz="2400" dirty="0" err="1"/>
              <a:t>zákony</a:t>
            </a:r>
            <a:r>
              <a:rPr lang="en-US" altLang="sk-SK" sz="2400" dirty="0"/>
              <a:t>) </a:t>
            </a:r>
          </a:p>
          <a:p>
            <a:pPr algn="just"/>
            <a:r>
              <a:rPr lang="en-US" altLang="sk-SK" sz="2400" dirty="0" err="1"/>
              <a:t>Došlo</a:t>
            </a:r>
            <a:r>
              <a:rPr lang="en-US" altLang="sk-SK" sz="2400" dirty="0"/>
              <a:t> </a:t>
            </a:r>
            <a:r>
              <a:rPr lang="en-US" altLang="sk-SK" sz="2400" dirty="0" err="1"/>
              <a:t>aj</a:t>
            </a:r>
            <a:r>
              <a:rPr lang="en-US" altLang="sk-SK" sz="2400" dirty="0"/>
              <a:t> k </a:t>
            </a:r>
            <a:r>
              <a:rPr lang="en-US" altLang="sk-SK" sz="2400" dirty="0" err="1"/>
              <a:t>predĺženiu</a:t>
            </a:r>
            <a:r>
              <a:rPr lang="en-US" altLang="sk-SK" sz="2400" dirty="0"/>
              <a:t> </a:t>
            </a:r>
            <a:r>
              <a:rPr lang="en-US" altLang="sk-SK" sz="2400" dirty="0" err="1"/>
              <a:t>funkčného</a:t>
            </a:r>
            <a:r>
              <a:rPr lang="en-US" altLang="sk-SK" sz="2400" dirty="0"/>
              <a:t> </a:t>
            </a:r>
            <a:r>
              <a:rPr lang="en-US" altLang="sk-SK" sz="2400" dirty="0" err="1"/>
              <a:t>obdobia</a:t>
            </a:r>
            <a:r>
              <a:rPr lang="en-US" altLang="sk-SK" sz="2400" dirty="0"/>
              <a:t> </a:t>
            </a:r>
            <a:r>
              <a:rPr lang="en-US" altLang="sk-SK" sz="2400" dirty="0" err="1"/>
              <a:t>rozličných</a:t>
            </a:r>
            <a:r>
              <a:rPr lang="en-US" altLang="sk-SK" sz="2400" dirty="0"/>
              <a:t> </a:t>
            </a:r>
            <a:r>
              <a:rPr lang="en-US" altLang="sk-SK" sz="2400" dirty="0" err="1"/>
              <a:t>regulačných</a:t>
            </a:r>
            <a:r>
              <a:rPr lang="en-US" altLang="sk-SK" sz="2400" dirty="0"/>
              <a:t> </a:t>
            </a:r>
            <a:r>
              <a:rPr lang="en-US" altLang="sk-SK" sz="2400" dirty="0" err="1"/>
              <a:t>orgnánov</a:t>
            </a:r>
            <a:r>
              <a:rPr lang="en-US" altLang="sk-SK" sz="2400" dirty="0"/>
              <a:t> </a:t>
            </a:r>
            <a:r>
              <a:rPr lang="en-US" altLang="sk-SK" sz="2400" dirty="0" err="1"/>
              <a:t>až</a:t>
            </a:r>
            <a:r>
              <a:rPr lang="en-US" altLang="sk-SK" sz="2400" dirty="0"/>
              <a:t> </a:t>
            </a:r>
            <a:r>
              <a:rPr lang="en-US" altLang="sk-SK" sz="2400" dirty="0" err="1"/>
              <a:t>na</a:t>
            </a:r>
            <a:r>
              <a:rPr lang="en-US" altLang="sk-SK" sz="2400" dirty="0"/>
              <a:t> </a:t>
            </a:r>
            <a:r>
              <a:rPr lang="en-US" altLang="sk-SK" sz="2400" dirty="0" err="1"/>
              <a:t>sedem</a:t>
            </a:r>
            <a:r>
              <a:rPr lang="en-US" altLang="sk-SK" sz="2400" dirty="0"/>
              <a:t> a </a:t>
            </a:r>
            <a:r>
              <a:rPr lang="en-US" altLang="sk-SK" sz="2400" dirty="0" err="1"/>
              <a:t>viac</a:t>
            </a:r>
            <a:r>
              <a:rPr lang="en-US" altLang="sk-SK" sz="2400" dirty="0"/>
              <a:t> </a:t>
            </a:r>
            <a:r>
              <a:rPr lang="en-US" altLang="sk-SK" sz="2400" dirty="0" err="1"/>
              <a:t>rokov</a:t>
            </a:r>
            <a:r>
              <a:rPr lang="en-US" altLang="sk-SK" sz="2400" dirty="0"/>
              <a:t>, </a:t>
            </a:r>
          </a:p>
          <a:p>
            <a:pPr algn="just"/>
            <a:r>
              <a:rPr lang="en-US" altLang="sk-SK" sz="2400" dirty="0" err="1"/>
              <a:t>takže</a:t>
            </a:r>
            <a:r>
              <a:rPr lang="en-US" altLang="sk-SK" sz="2400" dirty="0"/>
              <a:t> </a:t>
            </a:r>
            <a:r>
              <a:rPr lang="en-US" altLang="sk-SK" sz="2400" dirty="0" err="1"/>
              <a:t>prípadná</a:t>
            </a:r>
            <a:r>
              <a:rPr lang="en-US" altLang="sk-SK" sz="2400" dirty="0"/>
              <a:t> </a:t>
            </a:r>
            <a:r>
              <a:rPr lang="en-US" altLang="sk-SK" sz="2400" dirty="0" err="1"/>
              <a:t>zmena</a:t>
            </a:r>
            <a:r>
              <a:rPr lang="en-US" altLang="sk-SK" sz="2400" dirty="0"/>
              <a:t> </a:t>
            </a:r>
            <a:r>
              <a:rPr lang="en-US" altLang="sk-SK" sz="2400" dirty="0" err="1"/>
              <a:t>vlády</a:t>
            </a:r>
            <a:r>
              <a:rPr lang="en-US" altLang="sk-SK" sz="2400" dirty="0"/>
              <a:t> by mala </a:t>
            </a:r>
            <a:r>
              <a:rPr lang="en-US" altLang="sk-SK" sz="2400" dirty="0" err="1"/>
              <a:t>na</a:t>
            </a:r>
            <a:r>
              <a:rPr lang="en-US" altLang="sk-SK" sz="2400" dirty="0"/>
              <a:t> </a:t>
            </a:r>
            <a:r>
              <a:rPr lang="en-US" altLang="sk-SK" sz="2400" dirty="0" err="1"/>
              <a:t>personálne</a:t>
            </a:r>
            <a:r>
              <a:rPr lang="en-US" altLang="sk-SK" sz="2400" dirty="0"/>
              <a:t> </a:t>
            </a:r>
            <a:r>
              <a:rPr lang="en-US" altLang="sk-SK" sz="2400" dirty="0" err="1"/>
              <a:t>rozhodnutia</a:t>
            </a:r>
            <a:r>
              <a:rPr lang="en-US" altLang="sk-SK" sz="2400" dirty="0"/>
              <a:t> </a:t>
            </a:r>
            <a:r>
              <a:rPr lang="en-US" altLang="sk-SK" sz="2400" dirty="0" err="1"/>
              <a:t>na</a:t>
            </a:r>
            <a:r>
              <a:rPr lang="en-US" altLang="sk-SK" sz="2400" dirty="0"/>
              <a:t> </a:t>
            </a:r>
            <a:r>
              <a:rPr lang="en-US" altLang="sk-SK" sz="2400" dirty="0" err="1"/>
              <a:t>kľúčové</a:t>
            </a:r>
            <a:r>
              <a:rPr lang="en-US" altLang="sk-SK" sz="2400" dirty="0"/>
              <a:t> </a:t>
            </a:r>
            <a:r>
              <a:rPr lang="en-US" altLang="sk-SK" sz="2400" dirty="0" err="1"/>
              <a:t>oblasti</a:t>
            </a:r>
            <a:r>
              <a:rPr lang="en-US" altLang="sk-SK" sz="2400" dirty="0"/>
              <a:t> </a:t>
            </a:r>
            <a:r>
              <a:rPr lang="en-US" altLang="sk-SK" sz="2400" dirty="0" err="1"/>
              <a:t>vnútornej</a:t>
            </a:r>
            <a:r>
              <a:rPr lang="en-US" altLang="sk-SK" sz="2400" dirty="0"/>
              <a:t> </a:t>
            </a:r>
            <a:r>
              <a:rPr lang="en-US" altLang="sk-SK" sz="2400" dirty="0" err="1"/>
              <a:t>politiky</a:t>
            </a:r>
            <a:r>
              <a:rPr lang="en-US" altLang="sk-SK" sz="2400" dirty="0"/>
              <a:t> </a:t>
            </a:r>
            <a:r>
              <a:rPr lang="en-US" altLang="sk-SK" sz="2400" dirty="0" err="1"/>
              <a:t>výrazne</a:t>
            </a:r>
            <a:r>
              <a:rPr lang="en-US" altLang="sk-SK" sz="2400" dirty="0"/>
              <a:t> </a:t>
            </a:r>
            <a:r>
              <a:rPr lang="en-US" altLang="sk-SK" sz="2400" dirty="0" err="1"/>
              <a:t>obmedzený</a:t>
            </a:r>
            <a:r>
              <a:rPr lang="en-US" altLang="sk-SK" sz="2400" dirty="0"/>
              <a:t> </a:t>
            </a:r>
            <a:r>
              <a:rPr lang="en-US" altLang="sk-SK" sz="2400" dirty="0" err="1"/>
              <a:t>dopad</a:t>
            </a:r>
            <a:r>
              <a:rPr lang="en-US" altLang="sk-SK" sz="2400" dirty="0"/>
              <a:t>  </a:t>
            </a:r>
          </a:p>
          <a:p>
            <a:pPr marL="0" indent="0" algn="just">
              <a:buNone/>
            </a:pP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794407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714E5DB0-2580-A543-BECF-63BFAC60D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altLang="cs-CZ" b="1" dirty="0" err="1"/>
              <a:t>Zmeny</a:t>
            </a:r>
            <a:r>
              <a:rPr lang="en-US" altLang="cs-CZ" b="1" dirty="0"/>
              <a:t> </a:t>
            </a:r>
            <a:r>
              <a:rPr lang="en-US" altLang="cs-CZ" b="1" dirty="0" err="1"/>
              <a:t>volebných</a:t>
            </a:r>
            <a:r>
              <a:rPr lang="en-US" altLang="cs-CZ" b="1" dirty="0"/>
              <a:t> </a:t>
            </a:r>
            <a:r>
              <a:rPr lang="en-US" altLang="cs-CZ" b="1" dirty="0" err="1"/>
              <a:t>pravidiel</a:t>
            </a:r>
            <a:endParaRPr lang="en-US" altLang="cs-CZ" b="1" dirty="0"/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F8210FD7-0459-DD43-BF9B-5DB8F3FC8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6453" y="2285333"/>
            <a:ext cx="9047747" cy="421172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sk-SK" altLang="cs-CZ" sz="2400" dirty="0"/>
              <a:t>2014: zmenšenie parlamentu (z 386 na 199), čo je pokles na 52% oproti minulosti</a:t>
            </a:r>
          </a:p>
          <a:p>
            <a:pPr algn="just" eaLnBrk="1" hangingPunct="1"/>
            <a:r>
              <a:rPr lang="sk-SK" altLang="cs-CZ" sz="2400" dirty="0"/>
              <a:t>106 jednomandátových obvodov (podiel tejto zložky na volebnom systéme sa zvýšil zo 45% na 53%) </a:t>
            </a:r>
          </a:p>
          <a:p>
            <a:pPr algn="just" eaLnBrk="1" hangingPunct="1"/>
            <a:r>
              <a:rPr lang="sk-SK" altLang="cs-CZ" sz="2400" dirty="0"/>
              <a:t>zrušenie druhého kola vo väčšinovej časti kombinovaného volebného systému</a:t>
            </a:r>
          </a:p>
          <a:p>
            <a:pPr algn="just" eaLnBrk="1" hangingPunct="1"/>
            <a:r>
              <a:rPr lang="sk-SK" altLang="cs-CZ" sz="2400" dirty="0"/>
              <a:t> 5% kvórum (10% pre 2 a 15% pre 3 strany)</a:t>
            </a:r>
          </a:p>
          <a:p>
            <a:pPr algn="just" eaLnBrk="1" hangingPunct="1"/>
            <a:r>
              <a:rPr lang="en-US" altLang="cs-CZ" sz="2400" dirty="0"/>
              <a:t>N</a:t>
            </a:r>
            <a:r>
              <a:rPr lang="sk-SK" altLang="cs-CZ" sz="2400" dirty="0" err="1"/>
              <a:t>árast</a:t>
            </a:r>
            <a:r>
              <a:rPr lang="sk-SK" altLang="cs-CZ" sz="2400" dirty="0"/>
              <a:t> nerovnomernosti volebných obvodov (</a:t>
            </a:r>
            <a:r>
              <a:rPr lang="sk-SK" altLang="cs-CZ" sz="2400" dirty="0" err="1"/>
              <a:t>gerrymandering</a:t>
            </a:r>
            <a:r>
              <a:rPr lang="sk-SK" altLang="cs-CZ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93900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5A0D6-11AA-8F45-B3B2-ADB7D6E67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Vznik hybridného politického režimu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A9868-B064-A14F-9114-083DD6F4A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sk-SK" sz="2200" dirty="0"/>
              <a:t>Kľúčové bolo, že </a:t>
            </a:r>
            <a:r>
              <a:rPr lang="sk-SK" sz="2200" dirty="0" err="1"/>
              <a:t>Fidesz</a:t>
            </a:r>
            <a:r>
              <a:rPr lang="sk-SK" sz="2200" dirty="0"/>
              <a:t> dokázal svoje víťazstvo zopakovať v rokoch 2014 aj 2018</a:t>
            </a:r>
          </a:p>
          <a:p>
            <a:pPr algn="just"/>
            <a:r>
              <a:rPr lang="sk-SK" sz="2200" dirty="0"/>
              <a:t>V oboch prípadoch znovu dosiahol potrebnú 2/3 ústavnú väčšinu (už prostredníctvom zmeneného volebného zákona)</a:t>
            </a:r>
          </a:p>
          <a:p>
            <a:pPr algn="just"/>
            <a:r>
              <a:rPr lang="sk-SK" sz="2200" dirty="0"/>
              <a:t>Vo voľbách s vysokou volebnou účasťou 70% získal </a:t>
            </a:r>
            <a:r>
              <a:rPr lang="sk-SK" sz="2200" dirty="0" err="1"/>
              <a:t>Fidesz</a:t>
            </a:r>
            <a:r>
              <a:rPr lang="sk-SK" sz="2200" dirty="0"/>
              <a:t> takmer polovicu všetkých hlasov (49%)</a:t>
            </a:r>
          </a:p>
          <a:p>
            <a:pPr algn="just"/>
            <a:r>
              <a:rPr lang="sk-SK" sz="2200" dirty="0"/>
              <a:t>Druhý skončil </a:t>
            </a:r>
            <a:r>
              <a:rPr lang="sk-SK" sz="2200" dirty="0" err="1"/>
              <a:t>Jobbik</a:t>
            </a:r>
            <a:r>
              <a:rPr lang="sk-SK" sz="2200" dirty="0"/>
              <a:t> s 19%, nasledovalo spojenectvo Socialistov a zelených s 12% a ďalšie dve zelené-liberálne strany (spolu tiež 12%)</a:t>
            </a:r>
          </a:p>
          <a:p>
            <a:pPr algn="just"/>
            <a:r>
              <a:rPr lang="sk-SK" sz="2200" dirty="0"/>
              <a:t>Nerovnováha pravice a ľavice pretrváva, dedičstvo udalostí z r. 2006 </a:t>
            </a:r>
          </a:p>
        </p:txBody>
      </p:sp>
    </p:spTree>
    <p:extLst>
      <p:ext uri="{BB962C8B-B14F-4D97-AF65-F5344CB8AC3E}">
        <p14:creationId xmlns:p14="http://schemas.microsoft.com/office/powerpoint/2010/main" val="3451176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6EFB5-0FD5-784E-8DD9-A8A075709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Voľby 2018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B92E6-E884-E948-94BB-74A628D3B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sz="2400" dirty="0" err="1"/>
              <a:t>Fidesz</a:t>
            </a:r>
            <a:r>
              <a:rPr lang="sk-SK" sz="2400" dirty="0"/>
              <a:t> úspešne mobilizoval svojich prívržencov, dokonca oproti roku 2014 ešte zvýšil absolútne počty získaných hlasov</a:t>
            </a:r>
          </a:p>
          <a:p>
            <a:pPr algn="just"/>
            <a:r>
              <a:rPr lang="sk-SK" sz="2400" dirty="0"/>
              <a:t>Voľby boli slobodné, ale nie spravodlivé: štátne orgány evidentne konali v súčinnosti s vládnou stranou (monitorovacia správa OBSE)</a:t>
            </a:r>
          </a:p>
          <a:p>
            <a:pPr algn="just"/>
            <a:r>
              <a:rPr lang="sk-SK" sz="2400" dirty="0"/>
              <a:t>Rozdrobená opozícia, skutočne významná voličská podpora pre </a:t>
            </a:r>
            <a:r>
              <a:rPr lang="sk-SK" sz="2400" dirty="0" err="1"/>
              <a:t>Fidesz</a:t>
            </a:r>
            <a:r>
              <a:rPr lang="sk-SK" sz="2400" dirty="0"/>
              <a:t>, silne väčšinový systém a podpora štátnych inštitúcií kontrolovaných </a:t>
            </a:r>
            <a:r>
              <a:rPr lang="sk-SK" sz="2400" dirty="0" err="1"/>
              <a:t>Fideszom</a:t>
            </a:r>
            <a:r>
              <a:rPr lang="sk-SK" sz="2400" dirty="0"/>
              <a:t> priniesla strane opakované volebné víťazstvo </a:t>
            </a:r>
          </a:p>
        </p:txBody>
      </p:sp>
    </p:spTree>
    <p:extLst>
      <p:ext uri="{BB962C8B-B14F-4D97-AF65-F5344CB8AC3E}">
        <p14:creationId xmlns:p14="http://schemas.microsoft.com/office/powerpoint/2010/main" val="2019025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F2811-9AE9-2D48-8E19-510D966B6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Viktor </a:t>
            </a:r>
            <a:r>
              <a:rPr lang="sk-SK" b="1" dirty="0" err="1"/>
              <a:t>Orbán</a:t>
            </a:r>
            <a:endParaRPr lang="sk-S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153FD-542A-4B49-A813-2731633B9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50898"/>
            <a:ext cx="8946541" cy="4497654"/>
          </a:xfrm>
        </p:spPr>
        <p:txBody>
          <a:bodyPr>
            <a:noAutofit/>
          </a:bodyPr>
          <a:lstStyle/>
          <a:p>
            <a:pPr algn="just"/>
            <a:r>
              <a:rPr lang="sk-SK" sz="2200" dirty="0"/>
              <a:t>Charizmatický politický vodca, radikálny študentský antikomunistický aktivista, zakladateľ liberálneho mládežníckeho hnutia </a:t>
            </a:r>
            <a:r>
              <a:rPr lang="sk-SK" sz="2200" dirty="0" err="1"/>
              <a:t>Fidesz</a:t>
            </a:r>
            <a:r>
              <a:rPr lang="sk-SK" sz="2200" dirty="0"/>
              <a:t> (1988)</a:t>
            </a:r>
          </a:p>
          <a:p>
            <a:pPr algn="just"/>
            <a:r>
              <a:rPr lang="sk-SK" sz="2200" dirty="0"/>
              <a:t>Po neúspechu vo voľbách 1990 a 1994 začal transformovať liberálny </a:t>
            </a:r>
            <a:r>
              <a:rPr lang="sk-SK" sz="2200" dirty="0" err="1"/>
              <a:t>Fidesz</a:t>
            </a:r>
            <a:r>
              <a:rPr lang="sk-SK" sz="2200" dirty="0"/>
              <a:t> na konzervatívnu a nacionalistickú stranu</a:t>
            </a:r>
          </a:p>
          <a:p>
            <a:pPr algn="just"/>
            <a:r>
              <a:rPr lang="sk-SK" sz="2200" dirty="0" err="1"/>
              <a:t>Fidesz</a:t>
            </a:r>
            <a:r>
              <a:rPr lang="sk-SK" sz="2200" dirty="0"/>
              <a:t> začal zakladať „občianske krúžky“, otvoril sa členom ďalších menších pravicových strán (dvojité členstvo), uchádzal sa o podporu cirkví </a:t>
            </a:r>
            <a:r>
              <a:rPr lang="sk-SK" sz="2200" dirty="0">
                <a:sym typeface="Wingdings" pitchFamily="2" charset="2"/>
              </a:rPr>
              <a:t> silná organizačná štruktúra a masové členstvo</a:t>
            </a:r>
            <a:endParaRPr lang="sk-SK" sz="2200" dirty="0"/>
          </a:p>
          <a:p>
            <a:pPr algn="just"/>
            <a:r>
              <a:rPr lang="sk-SK" sz="2200" dirty="0"/>
              <a:t>Socialisti po voľbách 1994 uskutočňovali radikálnu ekonomickú transformáciu, </a:t>
            </a:r>
            <a:r>
              <a:rPr lang="sk-SK" sz="2200" dirty="0" err="1"/>
              <a:t>Fidesz</a:t>
            </a:r>
            <a:r>
              <a:rPr lang="sk-SK" sz="2200" dirty="0"/>
              <a:t> zdôrazňoval antikomunizmus, národ, solidaritu a sociálne zabezpečenie  </a:t>
            </a:r>
          </a:p>
        </p:txBody>
      </p:sp>
    </p:spTree>
    <p:extLst>
      <p:ext uri="{BB962C8B-B14F-4D97-AF65-F5344CB8AC3E}">
        <p14:creationId xmlns:p14="http://schemas.microsoft.com/office/powerpoint/2010/main" val="3224790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AA625-0E1E-594C-9384-E926D95D1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Viktor </a:t>
            </a:r>
            <a:r>
              <a:rPr lang="sk-SK" b="1" dirty="0" err="1"/>
              <a:t>Orbán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DEB10-02C4-994D-9AB0-31D092FE4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27250"/>
            <a:ext cx="8946541" cy="4529184"/>
          </a:xfrm>
        </p:spPr>
        <p:txBody>
          <a:bodyPr>
            <a:noAutofit/>
          </a:bodyPr>
          <a:lstStyle/>
          <a:p>
            <a:pPr algn="just"/>
            <a:r>
              <a:rPr lang="sk-SK" sz="2400" dirty="0" err="1"/>
              <a:t>Orbán</a:t>
            </a:r>
            <a:r>
              <a:rPr lang="sk-SK" sz="2400" dirty="0"/>
              <a:t> sa neštylizuje do podoby „otca národa“, jeho politika je založená na politickej polarizácii, rozdeľovaní spoločnosti a na kontrole tej jej časti, ktorá je najväčšia a najlepšie organizovaná</a:t>
            </a:r>
          </a:p>
          <a:p>
            <a:pPr algn="just"/>
            <a:r>
              <a:rPr lang="sk-SK" sz="2400" dirty="0"/>
              <a:t>Ekonomická a utečenecká kríza v Európe pomohla (spolu so škandálmi Socialistov) </a:t>
            </a:r>
            <a:r>
              <a:rPr lang="sk-SK" sz="2400" dirty="0" err="1"/>
              <a:t>Orbánovi</a:t>
            </a:r>
            <a:r>
              <a:rPr lang="sk-SK" sz="2400" dirty="0"/>
              <a:t> k moci </a:t>
            </a:r>
          </a:p>
          <a:p>
            <a:pPr algn="just"/>
            <a:r>
              <a:rPr lang="sk-SK" sz="2400" dirty="0"/>
              <a:t>Pestovanie strachu z utečencov a pocitu vonkajšieho ohrozenia</a:t>
            </a:r>
          </a:p>
          <a:p>
            <a:pPr algn="just"/>
            <a:r>
              <a:rPr lang="sk-SK" sz="2400" dirty="0"/>
              <a:t>Zároveň prísun peňazí z fondov EU, ktoré </a:t>
            </a:r>
            <a:r>
              <a:rPr lang="sk-SK" sz="2400" dirty="0" err="1"/>
              <a:t>Fideszu</a:t>
            </a:r>
            <a:r>
              <a:rPr lang="sk-SK" sz="2400" dirty="0"/>
              <a:t> umožňuje zavádzanie sociálnych benefitov a obohatenie sa ľudí blízkych politickému vedeniu</a:t>
            </a:r>
          </a:p>
        </p:txBody>
      </p:sp>
    </p:spTree>
    <p:extLst>
      <p:ext uri="{BB962C8B-B14F-4D97-AF65-F5344CB8AC3E}">
        <p14:creationId xmlns:p14="http://schemas.microsoft.com/office/powerpoint/2010/main" val="2812657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A4595-8150-4C45-AF1E-D314336EE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Ovládnutie médií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AC199-9279-A44A-81DD-4AA4A1B15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Národný komunikačný úrad, súčasť úradu premiéra, fakticky kontroluje výdaje štátu na reklamu zadávanú v médiách</a:t>
            </a:r>
          </a:p>
          <a:p>
            <a:r>
              <a:rPr lang="sk-SK" dirty="0"/>
              <a:t>V roku 2015 došlo k sporom medzi </a:t>
            </a:r>
            <a:r>
              <a:rPr lang="sk-SK" dirty="0" err="1"/>
              <a:t>Orbánom</a:t>
            </a:r>
            <a:r>
              <a:rPr lang="sk-SK" dirty="0"/>
              <a:t> a jemu blízkym oligarchom vlastniacim sieť médií</a:t>
            </a:r>
          </a:p>
          <a:p>
            <a:r>
              <a:rPr lang="sk-SK" dirty="0"/>
              <a:t>V krátkom čase došlo k zastaveniu štátnej reklamy v týchto médiách a vzniku alternatívnych mediálnych titulov, ktoré túto mediálnu skupinu nahradili</a:t>
            </a:r>
          </a:p>
          <a:p>
            <a:r>
              <a:rPr lang="sk-SK" dirty="0"/>
              <a:t>V roku 2018 mediálne skupiny podnikateľov blízkych </a:t>
            </a:r>
            <a:r>
              <a:rPr lang="sk-SK" dirty="0" err="1"/>
              <a:t>Fideszu</a:t>
            </a:r>
            <a:r>
              <a:rPr lang="sk-SK" dirty="0"/>
              <a:t>, vlastniace tieto médiá, darovali vlastnícke podiely novovzniknutej Stredoeurópskej mediálnej nadácii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952794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1449</TotalTime>
  <Words>2278</Words>
  <Application>Microsoft Office PowerPoint</Application>
  <PresentationFormat>Širokoúhlá obrazovka</PresentationFormat>
  <Paragraphs>151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Century Gothic</vt:lpstr>
      <vt:lpstr>Wingdings</vt:lpstr>
      <vt:lpstr>Wingdings 3</vt:lpstr>
      <vt:lpstr>Ion</vt:lpstr>
      <vt:lpstr>Úpadok demokracie:  Maďarsko a Poľsko </vt:lpstr>
      <vt:lpstr>Maďarsko:  Zmena ústavných pravidiel 2011/12</vt:lpstr>
      <vt:lpstr>Zmena ústavných pravidiel 2013</vt:lpstr>
      <vt:lpstr>Zmeny volebných pravidiel</vt:lpstr>
      <vt:lpstr>Vznik hybridného politického režimu</vt:lpstr>
      <vt:lpstr>Voľby 2018</vt:lpstr>
      <vt:lpstr>Viktor Orbán</vt:lpstr>
      <vt:lpstr>Viktor Orbán</vt:lpstr>
      <vt:lpstr>Ovládnutie médií</vt:lpstr>
      <vt:lpstr>Ovládnutie médií</vt:lpstr>
      <vt:lpstr>Vývoj pred voľbami 2022</vt:lpstr>
      <vt:lpstr>Poľsko po roku 2005: nový stranícky systém</vt:lpstr>
      <vt:lpstr>Voľby 2005: nový stranícky systém</vt:lpstr>
      <vt:lpstr>Voľby 2005: nový stranícky systém</vt:lpstr>
      <vt:lpstr>Voľby 2007 a 2011: dve víťazstvá PO</vt:lpstr>
      <vt:lpstr>Voľby 2015 a 2019: dominancia PiS</vt:lpstr>
      <vt:lpstr>Víťazstvo PiS 2015</vt:lpstr>
      <vt:lpstr>Snahy PiS meniť politický systém</vt:lpstr>
      <vt:lpstr>Snahy PiS meniť politický systém</vt:lpstr>
      <vt:lpstr>Ovládnutie mediálnej scény</vt:lpstr>
      <vt:lpstr>Poľsko v kontexte de-demokratizácie</vt:lpstr>
      <vt:lpstr>Ako vysvetliť úpadok poľskej demokracie?</vt:lpstr>
      <vt:lpstr>Ako vysvetliť úpadok poľskej demokracie?</vt:lpstr>
      <vt:lpstr>Voľby v roku 2019</vt:lpstr>
      <vt:lpstr>Voľby v roku 2019</vt:lpstr>
      <vt:lpstr>Prezidentské voľby 2020</vt:lpstr>
      <vt:lpstr>Prebudená občianska spoločnosť?  Interupcie a protesty v roku 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Úpadok demokracie: Maďarsko</dc:title>
  <dc:creator>Marek Rybar</dc:creator>
  <cp:lastModifiedBy>Marek Rybář</cp:lastModifiedBy>
  <cp:revision>61</cp:revision>
  <dcterms:created xsi:type="dcterms:W3CDTF">2019-11-27T08:25:35Z</dcterms:created>
  <dcterms:modified xsi:type="dcterms:W3CDTF">2021-12-01T10:34:10Z</dcterms:modified>
</cp:coreProperties>
</file>