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87" r:id="rId12"/>
    <p:sldId id="288" r:id="rId13"/>
    <p:sldId id="289" r:id="rId14"/>
    <p:sldId id="290" r:id="rId15"/>
    <p:sldId id="291" r:id="rId16"/>
    <p:sldId id="265" r:id="rId17"/>
    <p:sldId id="279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0" r:id="rId26"/>
    <p:sldId id="273" r:id="rId27"/>
    <p:sldId id="274" r:id="rId28"/>
    <p:sldId id="275" r:id="rId29"/>
    <p:sldId id="276" r:id="rId30"/>
    <p:sldId id="281" r:id="rId31"/>
    <p:sldId id="277" r:id="rId32"/>
    <p:sldId id="278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/>
    <p:restoredTop sz="94733"/>
  </p:normalViewPr>
  <p:slideViewPr>
    <p:cSldViewPr snapToGrid="0" snapToObjects="1">
      <p:cViewPr varScale="1">
        <p:scale>
          <a:sx n="104" d="100"/>
          <a:sy n="104" d="100"/>
        </p:scale>
        <p:origin x="1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58E97-45AA-4738-9349-B77060163B7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EA8756-4E18-4145-8026-C1879123B46F}">
      <dgm:prSet/>
      <dgm:spPr/>
      <dgm:t>
        <a:bodyPr/>
        <a:lstStyle/>
        <a:p>
          <a:r>
            <a:rPr lang="sk-SK"/>
            <a:t>personalizmus a despotizmus umožnil kontrolu zmeny režimu komunistickým silám</a:t>
          </a:r>
          <a:endParaRPr lang="en-US"/>
        </a:p>
      </dgm:t>
    </dgm:pt>
    <dgm:pt modelId="{A4FE7C46-4CC9-4426-B2B6-285888D25387}" type="parTrans" cxnId="{5984FBBE-5D28-4149-9F6C-C65DFFCC5078}">
      <dgm:prSet/>
      <dgm:spPr/>
      <dgm:t>
        <a:bodyPr/>
        <a:lstStyle/>
        <a:p>
          <a:endParaRPr lang="en-US"/>
        </a:p>
      </dgm:t>
    </dgm:pt>
    <dgm:pt modelId="{3476DFCB-CD47-4146-BFA2-65547C83363B}" type="sibTrans" cxnId="{5984FBBE-5D28-4149-9F6C-C65DFFCC5078}">
      <dgm:prSet/>
      <dgm:spPr/>
      <dgm:t>
        <a:bodyPr/>
        <a:lstStyle/>
        <a:p>
          <a:endParaRPr lang="en-US"/>
        </a:p>
      </dgm:t>
    </dgm:pt>
    <dgm:pt modelId="{F766073E-10B6-4898-8AC6-C7AE6BE53F81}">
      <dgm:prSet/>
      <dgm:spPr/>
      <dgm:t>
        <a:bodyPr/>
        <a:lstStyle/>
        <a:p>
          <a:r>
            <a:rPr lang="sk-SK"/>
            <a:t>prevrat vo vnútri komunistickej strany, krvavá zrážka medzi tajnou službou a políciou/armádou</a:t>
          </a:r>
          <a:endParaRPr lang="en-US"/>
        </a:p>
      </dgm:t>
    </dgm:pt>
    <dgm:pt modelId="{4045B21B-1FED-4656-B211-B71D4BAA5642}" type="parTrans" cxnId="{55569FDF-ACBF-4114-BF63-48F99A9BB8D3}">
      <dgm:prSet/>
      <dgm:spPr/>
      <dgm:t>
        <a:bodyPr/>
        <a:lstStyle/>
        <a:p>
          <a:endParaRPr lang="en-US"/>
        </a:p>
      </dgm:t>
    </dgm:pt>
    <dgm:pt modelId="{210ABE5D-1797-464E-8AC3-20BFFDABBDAB}" type="sibTrans" cxnId="{55569FDF-ACBF-4114-BF63-48F99A9BB8D3}">
      <dgm:prSet/>
      <dgm:spPr/>
      <dgm:t>
        <a:bodyPr/>
        <a:lstStyle/>
        <a:p>
          <a:endParaRPr lang="en-US"/>
        </a:p>
      </dgm:t>
    </dgm:pt>
    <dgm:pt modelId="{0E260399-6034-4335-8587-6B89E5A187CE}">
      <dgm:prSet/>
      <dgm:spPr/>
      <dgm:t>
        <a:bodyPr/>
        <a:lstStyle/>
        <a:p>
          <a:r>
            <a:rPr lang="sk-SK"/>
            <a:t>zatknutie a rýchle popravenie Ceausesca a jeho ženy bez riadneho súdu</a:t>
          </a:r>
          <a:endParaRPr lang="en-US"/>
        </a:p>
      </dgm:t>
    </dgm:pt>
    <dgm:pt modelId="{542EDFCC-2D28-47FA-833F-8B08FC143CBC}" type="parTrans" cxnId="{DE574925-FBDA-46FE-99B3-2915744BB7A4}">
      <dgm:prSet/>
      <dgm:spPr/>
      <dgm:t>
        <a:bodyPr/>
        <a:lstStyle/>
        <a:p>
          <a:endParaRPr lang="en-US"/>
        </a:p>
      </dgm:t>
    </dgm:pt>
    <dgm:pt modelId="{A6B823BB-ED1C-4834-A0F1-905E5D3FD40B}" type="sibTrans" cxnId="{DE574925-FBDA-46FE-99B3-2915744BB7A4}">
      <dgm:prSet/>
      <dgm:spPr/>
      <dgm:t>
        <a:bodyPr/>
        <a:lstStyle/>
        <a:p>
          <a:endParaRPr lang="en-US"/>
        </a:p>
      </dgm:t>
    </dgm:pt>
    <dgm:pt modelId="{77D633EC-2B8D-4924-A61D-B6B4E1C17EBC}">
      <dgm:prSet/>
      <dgm:spPr/>
      <dgm:t>
        <a:bodyPr/>
        <a:lstStyle/>
        <a:p>
          <a:r>
            <a:rPr lang="sk-SK"/>
            <a:t>transformácia komunistov na Front národnej spásy na čele s Ionom Iliescom</a:t>
          </a:r>
          <a:endParaRPr lang="en-US"/>
        </a:p>
      </dgm:t>
    </dgm:pt>
    <dgm:pt modelId="{71388B54-FA14-47FB-ABD7-0DD0CDD88237}" type="parTrans" cxnId="{2DD0F04E-19C3-49A1-859B-11DCAB5715DE}">
      <dgm:prSet/>
      <dgm:spPr/>
      <dgm:t>
        <a:bodyPr/>
        <a:lstStyle/>
        <a:p>
          <a:endParaRPr lang="en-US"/>
        </a:p>
      </dgm:t>
    </dgm:pt>
    <dgm:pt modelId="{6D0239FB-C89F-4D05-83EA-974BA09F1A19}" type="sibTrans" cxnId="{2DD0F04E-19C3-49A1-859B-11DCAB5715DE}">
      <dgm:prSet/>
      <dgm:spPr/>
      <dgm:t>
        <a:bodyPr/>
        <a:lstStyle/>
        <a:p>
          <a:endParaRPr lang="en-US"/>
        </a:p>
      </dgm:t>
    </dgm:pt>
    <dgm:pt modelId="{945F9D2E-5F0C-4048-8926-C2CA4BAC0B9D}">
      <dgm:prSet/>
      <dgm:spPr/>
      <dgm:t>
        <a:bodyPr/>
        <a:lstStyle/>
        <a:p>
          <a:r>
            <a:rPr lang="sk-SK"/>
            <a:t>prijatie zmien verejnosťou, nový režim znamenal reálne zlepšenie - odstránenie teroru</a:t>
          </a:r>
          <a:endParaRPr lang="en-US"/>
        </a:p>
      </dgm:t>
    </dgm:pt>
    <dgm:pt modelId="{0F047388-11C0-4E5A-93C8-F6CA04B931DC}" type="parTrans" cxnId="{6CB18C98-C3F4-4A28-A4F6-506E4733D7DB}">
      <dgm:prSet/>
      <dgm:spPr/>
      <dgm:t>
        <a:bodyPr/>
        <a:lstStyle/>
        <a:p>
          <a:endParaRPr lang="en-US"/>
        </a:p>
      </dgm:t>
    </dgm:pt>
    <dgm:pt modelId="{DEB69D3A-275C-4236-941B-39AEDA14B495}" type="sibTrans" cxnId="{6CB18C98-C3F4-4A28-A4F6-506E4733D7DB}">
      <dgm:prSet/>
      <dgm:spPr/>
      <dgm:t>
        <a:bodyPr/>
        <a:lstStyle/>
        <a:p>
          <a:endParaRPr lang="en-US"/>
        </a:p>
      </dgm:t>
    </dgm:pt>
    <dgm:pt modelId="{B94D1624-F9E5-41CF-9B56-ECE755D1AB06}">
      <dgm:prSet/>
      <dgm:spPr/>
      <dgm:t>
        <a:bodyPr/>
        <a:lstStyle/>
        <a:p>
          <a:r>
            <a:rPr lang="sk-SK"/>
            <a:t>v májových voľbách 1990 získal FNS 66% a jeho prezidentský kandidát Iliescu 85% hlasov a stal sa prezidentom</a:t>
          </a:r>
          <a:endParaRPr lang="en-US"/>
        </a:p>
      </dgm:t>
    </dgm:pt>
    <dgm:pt modelId="{3027155E-3C2F-48FE-87B1-BC14D1309839}" type="parTrans" cxnId="{5D3EE1EB-B857-4EAE-9DF1-5D695B0EC6A7}">
      <dgm:prSet/>
      <dgm:spPr/>
      <dgm:t>
        <a:bodyPr/>
        <a:lstStyle/>
        <a:p>
          <a:endParaRPr lang="en-US"/>
        </a:p>
      </dgm:t>
    </dgm:pt>
    <dgm:pt modelId="{09AF3B77-EDC9-4356-8B81-7A47E12EF3DB}" type="sibTrans" cxnId="{5D3EE1EB-B857-4EAE-9DF1-5D695B0EC6A7}">
      <dgm:prSet/>
      <dgm:spPr/>
      <dgm:t>
        <a:bodyPr/>
        <a:lstStyle/>
        <a:p>
          <a:endParaRPr lang="en-US"/>
        </a:p>
      </dgm:t>
    </dgm:pt>
    <dgm:pt modelId="{B90C419F-5614-0044-B9A8-508D7948C3BB}" type="pres">
      <dgm:prSet presAssocID="{FC058E97-45AA-4738-9349-B77060163B71}" presName="Name0" presStyleCnt="0">
        <dgm:presLayoutVars>
          <dgm:dir/>
          <dgm:resizeHandles val="exact"/>
        </dgm:presLayoutVars>
      </dgm:prSet>
      <dgm:spPr/>
    </dgm:pt>
    <dgm:pt modelId="{000CF9EE-2C62-B643-8B03-E2A8E6DD8C11}" type="pres">
      <dgm:prSet presAssocID="{47EA8756-4E18-4145-8026-C1879123B46F}" presName="node" presStyleLbl="node1" presStyleIdx="0" presStyleCnt="6">
        <dgm:presLayoutVars>
          <dgm:bulletEnabled val="1"/>
        </dgm:presLayoutVars>
      </dgm:prSet>
      <dgm:spPr/>
    </dgm:pt>
    <dgm:pt modelId="{E29A8B4B-CFE8-1C48-B818-11E3EEC80AB0}" type="pres">
      <dgm:prSet presAssocID="{3476DFCB-CD47-4146-BFA2-65547C83363B}" presName="sibTrans" presStyleLbl="sibTrans1D1" presStyleIdx="0" presStyleCnt="5"/>
      <dgm:spPr/>
    </dgm:pt>
    <dgm:pt modelId="{2950013E-2A91-FC4A-8FFE-19D4017588C9}" type="pres">
      <dgm:prSet presAssocID="{3476DFCB-CD47-4146-BFA2-65547C83363B}" presName="connectorText" presStyleLbl="sibTrans1D1" presStyleIdx="0" presStyleCnt="5"/>
      <dgm:spPr/>
    </dgm:pt>
    <dgm:pt modelId="{EC5F4643-9A25-024D-92F4-DCBA965B3397}" type="pres">
      <dgm:prSet presAssocID="{F766073E-10B6-4898-8AC6-C7AE6BE53F81}" presName="node" presStyleLbl="node1" presStyleIdx="1" presStyleCnt="6">
        <dgm:presLayoutVars>
          <dgm:bulletEnabled val="1"/>
        </dgm:presLayoutVars>
      </dgm:prSet>
      <dgm:spPr/>
    </dgm:pt>
    <dgm:pt modelId="{85E15666-E132-8046-BD22-D6B7484214CF}" type="pres">
      <dgm:prSet presAssocID="{210ABE5D-1797-464E-8AC3-20BFFDABBDAB}" presName="sibTrans" presStyleLbl="sibTrans1D1" presStyleIdx="1" presStyleCnt="5"/>
      <dgm:spPr/>
    </dgm:pt>
    <dgm:pt modelId="{079747FD-779B-3644-AE14-DAB70DB7FD76}" type="pres">
      <dgm:prSet presAssocID="{210ABE5D-1797-464E-8AC3-20BFFDABBDAB}" presName="connectorText" presStyleLbl="sibTrans1D1" presStyleIdx="1" presStyleCnt="5"/>
      <dgm:spPr/>
    </dgm:pt>
    <dgm:pt modelId="{C0DFFD0D-6211-5C4C-A121-A74D6A7B1DC1}" type="pres">
      <dgm:prSet presAssocID="{0E260399-6034-4335-8587-6B89E5A187CE}" presName="node" presStyleLbl="node1" presStyleIdx="2" presStyleCnt="6">
        <dgm:presLayoutVars>
          <dgm:bulletEnabled val="1"/>
        </dgm:presLayoutVars>
      </dgm:prSet>
      <dgm:spPr/>
    </dgm:pt>
    <dgm:pt modelId="{F577C6A1-65D2-0E40-AF93-F9D84E9110B6}" type="pres">
      <dgm:prSet presAssocID="{A6B823BB-ED1C-4834-A0F1-905E5D3FD40B}" presName="sibTrans" presStyleLbl="sibTrans1D1" presStyleIdx="2" presStyleCnt="5"/>
      <dgm:spPr/>
    </dgm:pt>
    <dgm:pt modelId="{BB16B5DA-BBD2-634F-8A84-E56FF0F28283}" type="pres">
      <dgm:prSet presAssocID="{A6B823BB-ED1C-4834-A0F1-905E5D3FD40B}" presName="connectorText" presStyleLbl="sibTrans1D1" presStyleIdx="2" presStyleCnt="5"/>
      <dgm:spPr/>
    </dgm:pt>
    <dgm:pt modelId="{A8F00D79-4B1E-D84B-A6F2-12846E7C432C}" type="pres">
      <dgm:prSet presAssocID="{77D633EC-2B8D-4924-A61D-B6B4E1C17EBC}" presName="node" presStyleLbl="node1" presStyleIdx="3" presStyleCnt="6">
        <dgm:presLayoutVars>
          <dgm:bulletEnabled val="1"/>
        </dgm:presLayoutVars>
      </dgm:prSet>
      <dgm:spPr/>
    </dgm:pt>
    <dgm:pt modelId="{67919C6B-ABE6-8D4C-A8DD-AAEA0FE2976E}" type="pres">
      <dgm:prSet presAssocID="{6D0239FB-C89F-4D05-83EA-974BA09F1A19}" presName="sibTrans" presStyleLbl="sibTrans1D1" presStyleIdx="3" presStyleCnt="5"/>
      <dgm:spPr/>
    </dgm:pt>
    <dgm:pt modelId="{82AE0CE7-A78A-A549-B832-711A0BDE1FC0}" type="pres">
      <dgm:prSet presAssocID="{6D0239FB-C89F-4D05-83EA-974BA09F1A19}" presName="connectorText" presStyleLbl="sibTrans1D1" presStyleIdx="3" presStyleCnt="5"/>
      <dgm:spPr/>
    </dgm:pt>
    <dgm:pt modelId="{C285ECAD-73A0-7446-A323-B48C04AB5BC7}" type="pres">
      <dgm:prSet presAssocID="{945F9D2E-5F0C-4048-8926-C2CA4BAC0B9D}" presName="node" presStyleLbl="node1" presStyleIdx="4" presStyleCnt="6">
        <dgm:presLayoutVars>
          <dgm:bulletEnabled val="1"/>
        </dgm:presLayoutVars>
      </dgm:prSet>
      <dgm:spPr/>
    </dgm:pt>
    <dgm:pt modelId="{72DB98E0-A2B3-C041-A295-CF78569D3F2B}" type="pres">
      <dgm:prSet presAssocID="{DEB69D3A-275C-4236-941B-39AEDA14B495}" presName="sibTrans" presStyleLbl="sibTrans1D1" presStyleIdx="4" presStyleCnt="5"/>
      <dgm:spPr/>
    </dgm:pt>
    <dgm:pt modelId="{015B5CAF-BF62-F74C-B76D-397DBF4AE6CC}" type="pres">
      <dgm:prSet presAssocID="{DEB69D3A-275C-4236-941B-39AEDA14B495}" presName="connectorText" presStyleLbl="sibTrans1D1" presStyleIdx="4" presStyleCnt="5"/>
      <dgm:spPr/>
    </dgm:pt>
    <dgm:pt modelId="{5064B224-2BD1-7347-9D1F-5BEE6C170D1A}" type="pres">
      <dgm:prSet presAssocID="{B94D1624-F9E5-41CF-9B56-ECE755D1AB06}" presName="node" presStyleLbl="node1" presStyleIdx="5" presStyleCnt="6">
        <dgm:presLayoutVars>
          <dgm:bulletEnabled val="1"/>
        </dgm:presLayoutVars>
      </dgm:prSet>
      <dgm:spPr/>
    </dgm:pt>
  </dgm:ptLst>
  <dgm:cxnLst>
    <dgm:cxn modelId="{B6104E11-48B8-F749-B8DF-C5A0FABBDBD8}" type="presOf" srcId="{3476DFCB-CD47-4146-BFA2-65547C83363B}" destId="{2950013E-2A91-FC4A-8FFE-19D4017588C9}" srcOrd="1" destOrd="0" presId="urn:microsoft.com/office/officeart/2016/7/layout/RepeatingBendingProcessNew"/>
    <dgm:cxn modelId="{B8A72D15-8292-D44F-81F6-9CB00FE46F0E}" type="presOf" srcId="{DEB69D3A-275C-4236-941B-39AEDA14B495}" destId="{015B5CAF-BF62-F74C-B76D-397DBF4AE6CC}" srcOrd="1" destOrd="0" presId="urn:microsoft.com/office/officeart/2016/7/layout/RepeatingBendingProcessNew"/>
    <dgm:cxn modelId="{DE574925-FBDA-46FE-99B3-2915744BB7A4}" srcId="{FC058E97-45AA-4738-9349-B77060163B71}" destId="{0E260399-6034-4335-8587-6B89E5A187CE}" srcOrd="2" destOrd="0" parTransId="{542EDFCC-2D28-47FA-833F-8B08FC143CBC}" sibTransId="{A6B823BB-ED1C-4834-A0F1-905E5D3FD40B}"/>
    <dgm:cxn modelId="{1C70402D-6944-A04A-B5EE-BA15CB54F04E}" type="presOf" srcId="{6D0239FB-C89F-4D05-83EA-974BA09F1A19}" destId="{82AE0CE7-A78A-A549-B832-711A0BDE1FC0}" srcOrd="1" destOrd="0" presId="urn:microsoft.com/office/officeart/2016/7/layout/RepeatingBendingProcessNew"/>
    <dgm:cxn modelId="{5C7FAE3B-410C-1C49-B05E-7A185333DDF1}" type="presOf" srcId="{945F9D2E-5F0C-4048-8926-C2CA4BAC0B9D}" destId="{C285ECAD-73A0-7446-A323-B48C04AB5BC7}" srcOrd="0" destOrd="0" presId="urn:microsoft.com/office/officeart/2016/7/layout/RepeatingBendingProcessNew"/>
    <dgm:cxn modelId="{1DA60B4C-DF2C-C64C-913E-A79D52CE3E9B}" type="presOf" srcId="{47EA8756-4E18-4145-8026-C1879123B46F}" destId="{000CF9EE-2C62-B643-8B03-E2A8E6DD8C11}" srcOrd="0" destOrd="0" presId="urn:microsoft.com/office/officeart/2016/7/layout/RepeatingBendingProcessNew"/>
    <dgm:cxn modelId="{2DD0F04E-19C3-49A1-859B-11DCAB5715DE}" srcId="{FC058E97-45AA-4738-9349-B77060163B71}" destId="{77D633EC-2B8D-4924-A61D-B6B4E1C17EBC}" srcOrd="3" destOrd="0" parTransId="{71388B54-FA14-47FB-ABD7-0DD0CDD88237}" sibTransId="{6D0239FB-C89F-4D05-83EA-974BA09F1A19}"/>
    <dgm:cxn modelId="{2CD0545A-35ED-EC46-9951-91AD43AA647F}" type="presOf" srcId="{210ABE5D-1797-464E-8AC3-20BFFDABBDAB}" destId="{85E15666-E132-8046-BD22-D6B7484214CF}" srcOrd="0" destOrd="0" presId="urn:microsoft.com/office/officeart/2016/7/layout/RepeatingBendingProcessNew"/>
    <dgm:cxn modelId="{66921B63-0959-464A-97C3-E476F3F58A38}" type="presOf" srcId="{6D0239FB-C89F-4D05-83EA-974BA09F1A19}" destId="{67919C6B-ABE6-8D4C-A8DD-AAEA0FE2976E}" srcOrd="0" destOrd="0" presId="urn:microsoft.com/office/officeart/2016/7/layout/RepeatingBendingProcessNew"/>
    <dgm:cxn modelId="{691C9F78-FB0D-F94D-983D-97257BACC3AE}" type="presOf" srcId="{0E260399-6034-4335-8587-6B89E5A187CE}" destId="{C0DFFD0D-6211-5C4C-A121-A74D6A7B1DC1}" srcOrd="0" destOrd="0" presId="urn:microsoft.com/office/officeart/2016/7/layout/RepeatingBendingProcessNew"/>
    <dgm:cxn modelId="{5E58A788-9413-CC48-BB1E-C5F939091D96}" type="presOf" srcId="{A6B823BB-ED1C-4834-A0F1-905E5D3FD40B}" destId="{BB16B5DA-BBD2-634F-8A84-E56FF0F28283}" srcOrd="1" destOrd="0" presId="urn:microsoft.com/office/officeart/2016/7/layout/RepeatingBendingProcessNew"/>
    <dgm:cxn modelId="{6CB18C98-C3F4-4A28-A4F6-506E4733D7DB}" srcId="{FC058E97-45AA-4738-9349-B77060163B71}" destId="{945F9D2E-5F0C-4048-8926-C2CA4BAC0B9D}" srcOrd="4" destOrd="0" parTransId="{0F047388-11C0-4E5A-93C8-F6CA04B931DC}" sibTransId="{DEB69D3A-275C-4236-941B-39AEDA14B495}"/>
    <dgm:cxn modelId="{B2EB5BA4-7DB9-114B-AA53-7B8E51AC75D1}" type="presOf" srcId="{B94D1624-F9E5-41CF-9B56-ECE755D1AB06}" destId="{5064B224-2BD1-7347-9D1F-5BEE6C170D1A}" srcOrd="0" destOrd="0" presId="urn:microsoft.com/office/officeart/2016/7/layout/RepeatingBendingProcessNew"/>
    <dgm:cxn modelId="{771580A6-885B-6741-8805-31E6A51828A3}" type="presOf" srcId="{3476DFCB-CD47-4146-BFA2-65547C83363B}" destId="{E29A8B4B-CFE8-1C48-B818-11E3EEC80AB0}" srcOrd="0" destOrd="0" presId="urn:microsoft.com/office/officeart/2016/7/layout/RepeatingBendingProcessNew"/>
    <dgm:cxn modelId="{B03889B8-F1BA-804A-9AAA-EB0783B557EC}" type="presOf" srcId="{A6B823BB-ED1C-4834-A0F1-905E5D3FD40B}" destId="{F577C6A1-65D2-0E40-AF93-F9D84E9110B6}" srcOrd="0" destOrd="0" presId="urn:microsoft.com/office/officeart/2016/7/layout/RepeatingBendingProcessNew"/>
    <dgm:cxn modelId="{A92B53BE-4B49-4B4E-8EDA-3267C6E7D2A8}" type="presOf" srcId="{DEB69D3A-275C-4236-941B-39AEDA14B495}" destId="{72DB98E0-A2B3-C041-A295-CF78569D3F2B}" srcOrd="0" destOrd="0" presId="urn:microsoft.com/office/officeart/2016/7/layout/RepeatingBendingProcessNew"/>
    <dgm:cxn modelId="{5984FBBE-5D28-4149-9F6C-C65DFFCC5078}" srcId="{FC058E97-45AA-4738-9349-B77060163B71}" destId="{47EA8756-4E18-4145-8026-C1879123B46F}" srcOrd="0" destOrd="0" parTransId="{A4FE7C46-4CC9-4426-B2B6-285888D25387}" sibTransId="{3476DFCB-CD47-4146-BFA2-65547C83363B}"/>
    <dgm:cxn modelId="{99322FC6-B491-9E4A-BE0C-3C472B488E0D}" type="presOf" srcId="{210ABE5D-1797-464E-8AC3-20BFFDABBDAB}" destId="{079747FD-779B-3644-AE14-DAB70DB7FD76}" srcOrd="1" destOrd="0" presId="urn:microsoft.com/office/officeart/2016/7/layout/RepeatingBendingProcessNew"/>
    <dgm:cxn modelId="{DCD2A4CE-7F35-FE4D-8492-28D44D6BD610}" type="presOf" srcId="{F766073E-10B6-4898-8AC6-C7AE6BE53F81}" destId="{EC5F4643-9A25-024D-92F4-DCBA965B3397}" srcOrd="0" destOrd="0" presId="urn:microsoft.com/office/officeart/2016/7/layout/RepeatingBendingProcessNew"/>
    <dgm:cxn modelId="{55569FDF-ACBF-4114-BF63-48F99A9BB8D3}" srcId="{FC058E97-45AA-4738-9349-B77060163B71}" destId="{F766073E-10B6-4898-8AC6-C7AE6BE53F81}" srcOrd="1" destOrd="0" parTransId="{4045B21B-1FED-4656-B211-B71D4BAA5642}" sibTransId="{210ABE5D-1797-464E-8AC3-20BFFDABBDAB}"/>
    <dgm:cxn modelId="{5D3EE1EB-B857-4EAE-9DF1-5D695B0EC6A7}" srcId="{FC058E97-45AA-4738-9349-B77060163B71}" destId="{B94D1624-F9E5-41CF-9B56-ECE755D1AB06}" srcOrd="5" destOrd="0" parTransId="{3027155E-3C2F-48FE-87B1-BC14D1309839}" sibTransId="{09AF3B77-EDC9-4356-8B81-7A47E12EF3DB}"/>
    <dgm:cxn modelId="{D60A59ED-6588-8C4A-88EF-CB882F6A077D}" type="presOf" srcId="{77D633EC-2B8D-4924-A61D-B6B4E1C17EBC}" destId="{A8F00D79-4B1E-D84B-A6F2-12846E7C432C}" srcOrd="0" destOrd="0" presId="urn:microsoft.com/office/officeart/2016/7/layout/RepeatingBendingProcessNew"/>
    <dgm:cxn modelId="{EABB86FB-8FFD-A54C-8555-7F89D4F93A7F}" type="presOf" srcId="{FC058E97-45AA-4738-9349-B77060163B71}" destId="{B90C419F-5614-0044-B9A8-508D7948C3BB}" srcOrd="0" destOrd="0" presId="urn:microsoft.com/office/officeart/2016/7/layout/RepeatingBendingProcessNew"/>
    <dgm:cxn modelId="{E0D8FF87-E460-2944-A13E-AD1227F320D3}" type="presParOf" srcId="{B90C419F-5614-0044-B9A8-508D7948C3BB}" destId="{000CF9EE-2C62-B643-8B03-E2A8E6DD8C11}" srcOrd="0" destOrd="0" presId="urn:microsoft.com/office/officeart/2016/7/layout/RepeatingBendingProcessNew"/>
    <dgm:cxn modelId="{719CBF03-B2FF-5B4D-BBB8-AF2F25E89DA7}" type="presParOf" srcId="{B90C419F-5614-0044-B9A8-508D7948C3BB}" destId="{E29A8B4B-CFE8-1C48-B818-11E3EEC80AB0}" srcOrd="1" destOrd="0" presId="urn:microsoft.com/office/officeart/2016/7/layout/RepeatingBendingProcessNew"/>
    <dgm:cxn modelId="{5F07C633-E735-644C-BF1E-C899821A755F}" type="presParOf" srcId="{E29A8B4B-CFE8-1C48-B818-11E3EEC80AB0}" destId="{2950013E-2A91-FC4A-8FFE-19D4017588C9}" srcOrd="0" destOrd="0" presId="urn:microsoft.com/office/officeart/2016/7/layout/RepeatingBendingProcessNew"/>
    <dgm:cxn modelId="{A50F0064-14DB-454A-B869-5BEB11048881}" type="presParOf" srcId="{B90C419F-5614-0044-B9A8-508D7948C3BB}" destId="{EC5F4643-9A25-024D-92F4-DCBA965B3397}" srcOrd="2" destOrd="0" presId="urn:microsoft.com/office/officeart/2016/7/layout/RepeatingBendingProcessNew"/>
    <dgm:cxn modelId="{CFF92ACC-FA78-D74E-AA3D-DA9077DB0DD3}" type="presParOf" srcId="{B90C419F-5614-0044-B9A8-508D7948C3BB}" destId="{85E15666-E132-8046-BD22-D6B7484214CF}" srcOrd="3" destOrd="0" presId="urn:microsoft.com/office/officeart/2016/7/layout/RepeatingBendingProcessNew"/>
    <dgm:cxn modelId="{F8546B3D-DB8B-724D-9897-810120D0DFE9}" type="presParOf" srcId="{85E15666-E132-8046-BD22-D6B7484214CF}" destId="{079747FD-779B-3644-AE14-DAB70DB7FD76}" srcOrd="0" destOrd="0" presId="urn:microsoft.com/office/officeart/2016/7/layout/RepeatingBendingProcessNew"/>
    <dgm:cxn modelId="{0B453DD9-C840-134C-8FDF-EE73F36A34BC}" type="presParOf" srcId="{B90C419F-5614-0044-B9A8-508D7948C3BB}" destId="{C0DFFD0D-6211-5C4C-A121-A74D6A7B1DC1}" srcOrd="4" destOrd="0" presId="urn:microsoft.com/office/officeart/2016/7/layout/RepeatingBendingProcessNew"/>
    <dgm:cxn modelId="{76916A01-0727-3848-8CA2-5DD205C80FB5}" type="presParOf" srcId="{B90C419F-5614-0044-B9A8-508D7948C3BB}" destId="{F577C6A1-65D2-0E40-AF93-F9D84E9110B6}" srcOrd="5" destOrd="0" presId="urn:microsoft.com/office/officeart/2016/7/layout/RepeatingBendingProcessNew"/>
    <dgm:cxn modelId="{406B1968-F3ED-E541-AA7F-DDC3FCDCEB81}" type="presParOf" srcId="{F577C6A1-65D2-0E40-AF93-F9D84E9110B6}" destId="{BB16B5DA-BBD2-634F-8A84-E56FF0F28283}" srcOrd="0" destOrd="0" presId="urn:microsoft.com/office/officeart/2016/7/layout/RepeatingBendingProcessNew"/>
    <dgm:cxn modelId="{FD67F259-00C5-F04E-9BB6-43442F287C18}" type="presParOf" srcId="{B90C419F-5614-0044-B9A8-508D7948C3BB}" destId="{A8F00D79-4B1E-D84B-A6F2-12846E7C432C}" srcOrd="6" destOrd="0" presId="urn:microsoft.com/office/officeart/2016/7/layout/RepeatingBendingProcessNew"/>
    <dgm:cxn modelId="{2B5EA6AB-0300-7F4B-839D-649E31D20C53}" type="presParOf" srcId="{B90C419F-5614-0044-B9A8-508D7948C3BB}" destId="{67919C6B-ABE6-8D4C-A8DD-AAEA0FE2976E}" srcOrd="7" destOrd="0" presId="urn:microsoft.com/office/officeart/2016/7/layout/RepeatingBendingProcessNew"/>
    <dgm:cxn modelId="{98B9C56C-C552-8A42-BDD4-AF0042B2FA46}" type="presParOf" srcId="{67919C6B-ABE6-8D4C-A8DD-AAEA0FE2976E}" destId="{82AE0CE7-A78A-A549-B832-711A0BDE1FC0}" srcOrd="0" destOrd="0" presId="urn:microsoft.com/office/officeart/2016/7/layout/RepeatingBendingProcessNew"/>
    <dgm:cxn modelId="{2436ABC0-E7B2-8942-8111-B2130F2C59F0}" type="presParOf" srcId="{B90C419F-5614-0044-B9A8-508D7948C3BB}" destId="{C285ECAD-73A0-7446-A323-B48C04AB5BC7}" srcOrd="8" destOrd="0" presId="urn:microsoft.com/office/officeart/2016/7/layout/RepeatingBendingProcessNew"/>
    <dgm:cxn modelId="{653A8595-F673-A14C-9B52-D720FFD54A93}" type="presParOf" srcId="{B90C419F-5614-0044-B9A8-508D7948C3BB}" destId="{72DB98E0-A2B3-C041-A295-CF78569D3F2B}" srcOrd="9" destOrd="0" presId="urn:microsoft.com/office/officeart/2016/7/layout/RepeatingBendingProcessNew"/>
    <dgm:cxn modelId="{1549919D-5412-CB43-8105-424CBC47F735}" type="presParOf" srcId="{72DB98E0-A2B3-C041-A295-CF78569D3F2B}" destId="{015B5CAF-BF62-F74C-B76D-397DBF4AE6CC}" srcOrd="0" destOrd="0" presId="urn:microsoft.com/office/officeart/2016/7/layout/RepeatingBendingProcessNew"/>
    <dgm:cxn modelId="{23EF2383-9CBF-AC40-BD19-960456771557}" type="presParOf" srcId="{B90C419F-5614-0044-B9A8-508D7948C3BB}" destId="{5064B224-2BD1-7347-9D1F-5BEE6C170D1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A8B4B-CFE8-1C48-B818-11E3EEC80AB0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000CF9EE-2C62-B643-8B03-E2A8E6DD8C11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personalizmus a despotizmus umožnil kontrolu zmeny režimu komunistickým silám</a:t>
          </a:r>
          <a:endParaRPr lang="en-US" sz="1700" kern="1200"/>
        </a:p>
      </dsp:txBody>
      <dsp:txXfrm>
        <a:off x="105624" y="1502"/>
        <a:ext cx="2511156" cy="1506693"/>
      </dsp:txXfrm>
    </dsp:sp>
    <dsp:sp modelId="{85E15666-E132-8046-BD22-D6B7484214CF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1776991"/>
        <a:ext cx="157112" cy="5775"/>
      </dsp:txXfrm>
    </dsp:sp>
    <dsp:sp modelId="{EC5F4643-9A25-024D-92F4-DCBA965B3397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prevrat vo vnútri komunistickej strany, krvavá zrážka medzi tajnou službou a políciou/armádou</a:t>
          </a:r>
          <a:endParaRPr lang="en-US" sz="1700" kern="1200"/>
        </a:p>
      </dsp:txBody>
      <dsp:txXfrm>
        <a:off x="3194346" y="1502"/>
        <a:ext cx="2511156" cy="1506693"/>
      </dsp:txXfrm>
    </dsp:sp>
    <dsp:sp modelId="{F577C6A1-65D2-0E40-AF93-F9D84E9110B6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2836221"/>
        <a:ext cx="28878" cy="5775"/>
      </dsp:txXfrm>
    </dsp:sp>
    <dsp:sp modelId="{C0DFFD0D-6211-5C4C-A121-A74D6A7B1DC1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zatknutie a rýchle popravenie Ceausesca a jeho ženy bez riadneho súdu</a:t>
          </a:r>
          <a:endParaRPr lang="en-US" sz="1700" kern="1200"/>
        </a:p>
      </dsp:txBody>
      <dsp:txXfrm>
        <a:off x="105624" y="2085762"/>
        <a:ext cx="2511156" cy="1506693"/>
      </dsp:txXfrm>
    </dsp:sp>
    <dsp:sp modelId="{67919C6B-ABE6-8D4C-A8DD-AAEA0FE2976E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A8F00D79-4B1E-D84B-A6F2-12846E7C432C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transformácia komunistov na Front národnej spásy na čele s Ionom Iliescom</a:t>
          </a:r>
          <a:endParaRPr lang="en-US" sz="1700" kern="1200"/>
        </a:p>
      </dsp:txBody>
      <dsp:txXfrm>
        <a:off x="3194346" y="2085762"/>
        <a:ext cx="2511156" cy="1506693"/>
      </dsp:txXfrm>
    </dsp:sp>
    <dsp:sp modelId="{72DB98E0-A2B3-C041-A295-CF78569D3F2B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C285ECAD-73A0-7446-A323-B48C04AB5BC7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prijatie zmien verejnosťou, nový režim znamenal reálne zlepšenie - odstránenie teroru</a:t>
          </a:r>
          <a:endParaRPr lang="en-US" sz="1700" kern="1200"/>
        </a:p>
      </dsp:txBody>
      <dsp:txXfrm>
        <a:off x="105624" y="4170022"/>
        <a:ext cx="2511156" cy="1506693"/>
      </dsp:txXfrm>
    </dsp:sp>
    <dsp:sp modelId="{5064B224-2BD1-7347-9D1F-5BEE6C170D1A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v májových voľbách 1990 získal FNS 66% a jeho prezidentský kandidát Iliescu 85% hlasov a stal sa prezidentom</a:t>
          </a:r>
          <a:endParaRPr lang="en-US" sz="1700" kern="1200"/>
        </a:p>
      </dsp:txBody>
      <dsp:txXfrm>
        <a:off x="3194346" y="4170022"/>
        <a:ext cx="2511156" cy="1506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1DA1-716E-3F42-A916-C93A0DA7B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49995-FBA4-AB4D-A2BF-D008D0FB7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85AE2-B9AF-1A4D-B2C8-6923F1F2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F415D-B876-5A42-9B4C-B323669C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7483-99C1-864D-B633-BC4FCB26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D848-2A3D-8F48-9596-EE9E53F0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85878-606D-4C47-8A12-0B9F7ADA8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D7893-E64A-794B-B03B-33DAF486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C694A-12EA-BD46-8130-1C8E8546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C1B06-4540-8149-BCB1-F9D52312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4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1C9AE-0415-7A45-BDC2-97AC2A7E8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71B15-B6CE-7C43-A6A9-2C304314E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A3C12-B6BF-5548-80A4-532EAEB4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610C-932F-4E46-9657-4F7E756A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74B8A-5360-1740-9580-75A0E7BF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1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BF02-C338-D44C-A061-17656705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4FC1-C180-AB4B-9102-BD288034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F1B2D-D5F7-4847-9909-E531C89F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10CF-83B4-5A4E-84F3-E9D94F07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0A13-E044-DC47-A1DB-8FA48289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A5D8D-EB6F-4344-8474-2C8E3306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280D0-C3E0-BA46-83CB-A6D318031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37C7-5149-534B-B980-7AA617AC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8785B-5FD0-D041-9ADE-1540C12A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32E3C-4FB3-A049-A570-8D1EC78F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5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EC3E-CC45-CF44-BED9-7E398172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D3436-3BEF-7D40-A6CF-9F0AED26E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053A4-C1AC-4E4C-9524-92B70ACD4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C54A3-8392-444A-9880-6EAFAD4C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EFB80-721B-8D47-8803-E7778ACA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8E434-2F13-C845-B47B-73C3299D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2AE0-C897-6644-991D-44D53F78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E2E4E-C3EC-9244-A1AE-3D7D1DA0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D0318-41A2-114D-BE8F-A8E88B483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F81ED-A752-D548-835B-7E4C11331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DAAFF-C1A5-D246-8968-5077877FF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873E9-59E5-E744-B49B-D78E767B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6AD4F-D3C6-AA42-ADBB-19A2B531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C1D42-ED75-B14F-B3AA-1234FD6F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D80A-05A5-6A44-BCF7-BF0780C1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71D84-6843-2F4B-AA04-6AE751B0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1549D-FC3F-484D-9267-E4BB1050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B3375-5D95-8847-8EF3-CD9E3363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590A8-F00C-DA49-ACBA-D3B863C2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7A868-1C61-5D4A-98AB-3EC1951C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5B93F-25A3-BD40-95D1-567E6BC8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0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F41B-328C-CB42-88EE-FE3A437F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2E48B-73F0-FC4E-AD48-A4124A8C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11123-0114-354E-8116-3B7B4E6F7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97F78-13FB-6547-BC4F-10F2CB6E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00BA2-AA0D-0B4A-8C99-773F924F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4D65E-E069-D64A-9ABA-6A26B0BA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76F2-88E4-0945-81AA-36949EF4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9FBE2-0049-3D4C-A515-927E09BB4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31AE0-4E33-B64B-8BC6-1582E7381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4864E-60E2-A542-9081-5001682B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093F1-B597-9E43-928A-6253C087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C49B6-BC24-464C-9661-9E836694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80C2E-3409-B043-BB2C-E2BC031F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9BE11-435F-F14C-95A5-C9392F226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0CCF-6E30-6A42-8DE3-EB661081F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E685-70B9-8C46-85C7-70198B40BB68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7370C-55C2-CA48-A72E-DE52D9FF0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03F42-5F5F-E94F-8218-998FB4B7F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C1F9-DFA9-9F40-9166-9F2CE32F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7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formálna reštaurácia">
            <a:extLst>
              <a:ext uri="{FF2B5EF4-FFF2-40B4-BE49-F238E27FC236}">
                <a16:creationId xmlns:a16="http://schemas.microsoft.com/office/drawing/2014/main" id="{9CFD4E3E-8E6E-4249-9A0D-18B6D35C6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" r="23010" b="626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56A42-3065-7D41-8B9D-212D2C46F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k-SK" sz="4800" b="1"/>
              <a:t>Ako skončil komunizmus</a:t>
            </a:r>
            <a:endParaRPr lang="en-US" sz="48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7500D-8AE4-E54F-ACD6-59E6D1C9D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SVE po roce 1989 POLb1116</a:t>
            </a:r>
          </a:p>
          <a:p>
            <a:pPr algn="l"/>
            <a:r>
              <a:rPr lang="cs-CZ" sz="2000"/>
              <a:t>p</a:t>
            </a:r>
            <a:r>
              <a:rPr lang="en-US" sz="2000"/>
              <a:t>odzim 2021</a:t>
            </a:r>
          </a:p>
          <a:p>
            <a:pPr algn="l"/>
            <a:r>
              <a:rPr lang="en-US" sz="2000"/>
              <a:t>Doc. M. Rybář, PhD.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94E86-B4CF-224E-A84D-0EBEF197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/>
              <a:t>Poľsko</a:t>
            </a:r>
            <a:r>
              <a:rPr lang="en-US" dirty="0"/>
              <a:t>: </a:t>
            </a:r>
            <a:r>
              <a:rPr lang="en-US" dirty="0" err="1"/>
              <a:t>charakter</a:t>
            </a:r>
            <a:r>
              <a:rPr lang="en-US" dirty="0"/>
              <a:t> </a:t>
            </a:r>
            <a:r>
              <a:rPr lang="en-US" dirty="0" err="1"/>
              <a:t>režimu</a:t>
            </a:r>
            <a:r>
              <a:rPr lang="en-US" dirty="0"/>
              <a:t> 1947-1989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D43B-6BFC-FC42-B339-CB9AB303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Linz a Stepan </a:t>
            </a:r>
            <a:r>
              <a:rPr lang="en-US" dirty="0" err="1"/>
              <a:t>argumentujú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režim</a:t>
            </a:r>
            <a:r>
              <a:rPr lang="en-US" dirty="0"/>
              <a:t> v </a:t>
            </a:r>
            <a:r>
              <a:rPr lang="en-US" dirty="0" err="1"/>
              <a:t>Poľsku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nenapĺňal</a:t>
            </a:r>
            <a:r>
              <a:rPr lang="en-US" dirty="0"/>
              <a:t> </a:t>
            </a:r>
            <a:r>
              <a:rPr lang="en-US" dirty="0" err="1"/>
              <a:t>definičné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 </a:t>
            </a:r>
            <a:r>
              <a:rPr lang="en-US" dirty="0" err="1"/>
              <a:t>totalitarizmu</a:t>
            </a:r>
            <a:endParaRPr lang="en-US" dirty="0"/>
          </a:p>
          <a:p>
            <a:pPr algn="just"/>
            <a:r>
              <a:rPr lang="en-US" dirty="0"/>
              <a:t>1. </a:t>
            </a:r>
            <a:r>
              <a:rPr lang="en-US" dirty="0" err="1"/>
              <a:t>limitovaný</a:t>
            </a:r>
            <a:r>
              <a:rPr lang="en-US" dirty="0"/>
              <a:t> </a:t>
            </a:r>
            <a:r>
              <a:rPr lang="en-US" dirty="0" err="1"/>
              <a:t>societálny</a:t>
            </a:r>
            <a:r>
              <a:rPr lang="en-US" dirty="0"/>
              <a:t> </a:t>
            </a:r>
            <a:r>
              <a:rPr lang="en-US" dirty="0" err="1"/>
              <a:t>pluralizmus</a:t>
            </a:r>
            <a:endParaRPr lang="en-US" dirty="0"/>
          </a:p>
          <a:p>
            <a:pPr algn="just"/>
            <a:r>
              <a:rPr lang="en-US" dirty="0"/>
              <a:t>2. </a:t>
            </a:r>
            <a:r>
              <a:rPr lang="en-US" dirty="0" err="1"/>
              <a:t>pôdohospodárstvo</a:t>
            </a:r>
            <a:endParaRPr lang="en-US" dirty="0"/>
          </a:p>
          <a:p>
            <a:pPr algn="just"/>
            <a:r>
              <a:rPr lang="en-US" dirty="0"/>
              <a:t>3. </a:t>
            </a:r>
            <a:r>
              <a:rPr lang="en-US" dirty="0" err="1"/>
              <a:t>zásadné</a:t>
            </a:r>
            <a:r>
              <a:rPr lang="en-US" dirty="0"/>
              <a:t> </a:t>
            </a:r>
            <a:r>
              <a:rPr lang="en-US" dirty="0" err="1"/>
              <a:t>premeny</a:t>
            </a:r>
            <a:r>
              <a:rPr lang="en-US" dirty="0"/>
              <a:t> </a:t>
            </a:r>
            <a:r>
              <a:rPr lang="en-US" dirty="0" err="1"/>
              <a:t>straníckeho</a:t>
            </a:r>
            <a:r>
              <a:rPr lang="en-US" dirty="0"/>
              <a:t> </a:t>
            </a:r>
            <a:r>
              <a:rPr lang="en-US" dirty="0" err="1"/>
              <a:t>vedenia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6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7D8F0-877F-4C41-A8D5-1245CEF6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Výsledky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okrúhleho</a:t>
            </a:r>
            <a:r>
              <a:rPr lang="en-US" b="1" dirty="0">
                <a:solidFill>
                  <a:srgbClr val="FFFFFF"/>
                </a:solidFill>
              </a:rPr>
              <a:t> stola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2A0F21B-6856-2B43-8F4B-82BEFC56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671" y="319088"/>
            <a:ext cx="6906491" cy="6219824"/>
          </a:xfrm>
        </p:spPr>
        <p:txBody>
          <a:bodyPr anchor="ctr">
            <a:noAutofit/>
          </a:bodyPr>
          <a:lstStyle/>
          <a:p>
            <a:pPr algn="just"/>
            <a:r>
              <a:rPr lang="en-US" sz="2700" dirty="0" err="1"/>
              <a:t>Solidarita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zúčastní</a:t>
            </a:r>
            <a:r>
              <a:rPr lang="en-US" sz="2700" dirty="0"/>
              <a:t> </a:t>
            </a:r>
            <a:r>
              <a:rPr lang="en-US" sz="2700" dirty="0" err="1"/>
              <a:t>volieb</a:t>
            </a:r>
            <a:r>
              <a:rPr lang="en-US" sz="2700" dirty="0"/>
              <a:t> v r. 1989, </a:t>
            </a:r>
            <a:r>
              <a:rPr lang="en-US" sz="2700" dirty="0" err="1"/>
              <a:t>bude</a:t>
            </a:r>
            <a:r>
              <a:rPr lang="en-US" sz="2700" dirty="0"/>
              <a:t> </a:t>
            </a:r>
            <a:r>
              <a:rPr lang="en-US" sz="2700" dirty="0" err="1"/>
              <a:t>môcť</a:t>
            </a:r>
            <a:r>
              <a:rPr lang="en-US" sz="2700" dirty="0"/>
              <a:t> </a:t>
            </a:r>
            <a:r>
              <a:rPr lang="en-US" sz="2700" dirty="0" err="1"/>
              <a:t>súťažiť</a:t>
            </a:r>
            <a:r>
              <a:rPr lang="en-US" sz="2700" dirty="0"/>
              <a:t> o 35% </a:t>
            </a:r>
            <a:r>
              <a:rPr lang="en-US" sz="2700" dirty="0" err="1"/>
              <a:t>kresiel</a:t>
            </a:r>
            <a:r>
              <a:rPr lang="en-US" sz="2700" dirty="0"/>
              <a:t> v </a:t>
            </a:r>
            <a:r>
              <a:rPr lang="en-US" sz="2700" dirty="0" err="1"/>
              <a:t>Sejme</a:t>
            </a:r>
            <a:endParaRPr lang="en-US" sz="2700" dirty="0"/>
          </a:p>
          <a:p>
            <a:pPr algn="just"/>
            <a:r>
              <a:rPr lang="en-US" sz="2700" dirty="0" err="1"/>
              <a:t>vytvorí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post </a:t>
            </a:r>
            <a:r>
              <a:rPr lang="en-US" sz="2700" dirty="0" err="1"/>
              <a:t>prezidenta</a:t>
            </a:r>
            <a:r>
              <a:rPr lang="en-US" sz="2700" dirty="0"/>
              <a:t> so </a:t>
            </a:r>
            <a:r>
              <a:rPr lang="en-US" sz="2700" dirty="0" err="1"/>
              <a:t>silnými</a:t>
            </a:r>
            <a:r>
              <a:rPr lang="en-US" sz="2700" dirty="0"/>
              <a:t> </a:t>
            </a:r>
            <a:r>
              <a:rPr lang="en-US" sz="2700" dirty="0" err="1"/>
              <a:t>výkonnými</a:t>
            </a:r>
            <a:r>
              <a:rPr lang="en-US" sz="2700" dirty="0"/>
              <a:t> </a:t>
            </a:r>
            <a:r>
              <a:rPr lang="en-US" sz="2700" dirty="0" err="1"/>
              <a:t>právomocami</a:t>
            </a:r>
            <a:r>
              <a:rPr lang="en-US" sz="2700" dirty="0"/>
              <a:t>, </a:t>
            </a:r>
            <a:r>
              <a:rPr lang="en-US" sz="2700" dirty="0" err="1"/>
              <a:t>ktorého</a:t>
            </a:r>
            <a:r>
              <a:rPr lang="en-US" sz="2700" dirty="0"/>
              <a:t> </a:t>
            </a:r>
            <a:r>
              <a:rPr lang="en-US" sz="2700" dirty="0" err="1"/>
              <a:t>zvolí</a:t>
            </a:r>
            <a:r>
              <a:rPr lang="en-US" sz="2700" dirty="0"/>
              <a:t> </a:t>
            </a:r>
            <a:r>
              <a:rPr lang="en-US" sz="2700" dirty="0" err="1"/>
              <a:t>parlament</a:t>
            </a:r>
            <a:r>
              <a:rPr lang="en-US" sz="2700" dirty="0"/>
              <a:t> (toto </a:t>
            </a:r>
            <a:r>
              <a:rPr lang="en-US" sz="2700" dirty="0" err="1"/>
              <a:t>preferovali</a:t>
            </a:r>
            <a:r>
              <a:rPr lang="en-US" sz="2700" dirty="0"/>
              <a:t> </a:t>
            </a:r>
            <a:r>
              <a:rPr lang="en-US" sz="2700" dirty="0" err="1"/>
              <a:t>komunisti</a:t>
            </a:r>
            <a:r>
              <a:rPr lang="en-US" sz="2700" dirty="0"/>
              <a:t>)</a:t>
            </a:r>
          </a:p>
          <a:p>
            <a:pPr algn="just"/>
            <a:r>
              <a:rPr lang="en-US" sz="2700" dirty="0" err="1"/>
              <a:t>vytvorí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Senát</a:t>
            </a:r>
            <a:r>
              <a:rPr lang="en-US" sz="2700" dirty="0"/>
              <a:t> a </a:t>
            </a:r>
            <a:r>
              <a:rPr lang="en-US" sz="2700" dirty="0" err="1"/>
              <a:t>všetkých</a:t>
            </a:r>
            <a:r>
              <a:rPr lang="en-US" sz="2700" dirty="0"/>
              <a:t> 100 </a:t>
            </a:r>
            <a:r>
              <a:rPr lang="en-US" sz="2700" dirty="0" err="1"/>
              <a:t>kresiel</a:t>
            </a:r>
            <a:r>
              <a:rPr lang="en-US" sz="2700" dirty="0"/>
              <a:t> </a:t>
            </a:r>
            <a:r>
              <a:rPr lang="en-US" sz="2700" dirty="0" err="1"/>
              <a:t>bude</a:t>
            </a:r>
            <a:r>
              <a:rPr lang="en-US" sz="2700" dirty="0"/>
              <a:t> </a:t>
            </a:r>
            <a:r>
              <a:rPr lang="en-US" sz="2700" dirty="0" err="1"/>
              <a:t>otvorených</a:t>
            </a:r>
            <a:r>
              <a:rPr lang="en-US" sz="2700" dirty="0"/>
              <a:t> </a:t>
            </a:r>
            <a:r>
              <a:rPr lang="en-US" sz="2700" dirty="0" err="1"/>
              <a:t>aj</a:t>
            </a:r>
            <a:r>
              <a:rPr lang="en-US" sz="2700" dirty="0"/>
              <a:t> pre </a:t>
            </a:r>
            <a:r>
              <a:rPr lang="en-US" sz="2700" dirty="0" err="1"/>
              <a:t>solidaritu</a:t>
            </a:r>
            <a:endParaRPr lang="en-US" sz="2700" dirty="0"/>
          </a:p>
          <a:p>
            <a:pPr algn="just"/>
            <a:r>
              <a:rPr lang="sk-SK" sz="2700" dirty="0"/>
              <a:t>komunisti očakávali, že spolu s podriadenými organizáciami budú kontrolovať väčšinu kresiel na spoločnom zasadnutí oboch parlamentných komôr, takže by kontrolovali prezidentský úrad</a:t>
            </a:r>
          </a:p>
          <a:p>
            <a:pPr algn="just"/>
            <a:r>
              <a:rPr lang="sk-SK" sz="2700" dirty="0"/>
              <a:t>zároveň verili, že spolu s podriadenými organizáciami budú mať väčšinu v Sejme a budú tak kontrolovať aj vládu</a:t>
            </a:r>
          </a:p>
          <a:p>
            <a:pPr algn="just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14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AEE2E-2DAF-FB49-ABCE-7F1ECE6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Vnútorná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rôznorodosť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komunistov</a:t>
            </a:r>
            <a:r>
              <a:rPr lang="en-US" b="1" dirty="0">
                <a:solidFill>
                  <a:srgbClr val="FFFFFF"/>
                </a:solidFill>
              </a:rPr>
              <a:t> v </a:t>
            </a:r>
            <a:r>
              <a:rPr lang="en-US" b="1" dirty="0" err="1">
                <a:solidFill>
                  <a:srgbClr val="FFFFFF"/>
                </a:solidFill>
              </a:rPr>
              <a:t>Maďarsku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3A69-E9FD-E945-81E9-86D5AA60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sk-SK" sz="2600" dirty="0"/>
              <a:t>po potlačení povstania v r. 1956 nastúpil gulášový komunizmus</a:t>
            </a:r>
          </a:p>
          <a:p>
            <a:pPr algn="just"/>
            <a:r>
              <a:rPr lang="sk-SK" sz="2600" dirty="0"/>
              <a:t>komunistická strana sa stávala heterogénnou, čo viedlo k vzniku vnútrostraníckej alternatívy: </a:t>
            </a:r>
          </a:p>
          <a:p>
            <a:pPr algn="just"/>
            <a:r>
              <a:rPr lang="sk-SK" sz="2600" dirty="0"/>
              <a:t>umiernení predstavitelia komunistického režimu bez silného puta ku komunistickej ideológii (reformátori, umiernení a pod.)</a:t>
            </a:r>
          </a:p>
          <a:p>
            <a:pPr algn="just"/>
            <a:r>
              <a:rPr lang="sk-SK" sz="2600" dirty="0"/>
              <a:t>typickou ilustráciou bol </a:t>
            </a:r>
            <a:r>
              <a:rPr lang="sk-SK" sz="2600" dirty="0" err="1"/>
              <a:t>Miklós</a:t>
            </a:r>
            <a:r>
              <a:rPr lang="sk-SK" sz="2600" dirty="0"/>
              <a:t> Németh, vyštudovaný ekonóm, ktorý v 80.-tych rokoch dokonca strávil rok na </a:t>
            </a:r>
            <a:r>
              <a:rPr lang="sk-SK" sz="2600" dirty="0" err="1"/>
              <a:t>Harvarde</a:t>
            </a:r>
            <a:r>
              <a:rPr lang="sk-SK" sz="2600" dirty="0"/>
              <a:t> a v roku 1988 sa stal predsedom maďarskej vlády </a:t>
            </a:r>
          </a:p>
          <a:p>
            <a:pPr algn="just"/>
            <a:r>
              <a:rPr lang="sk-SK" sz="2600" dirty="0"/>
              <a:t>(počas roka 1989 zo strany vystúpil a po slobodných voľbách 1990 sa stal viceprezidentom Európskej banky pre obnovu a rozvoj)</a:t>
            </a:r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4929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9BD4A-6C51-E540-9146-45C4164C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sk-SK" b="1" dirty="0">
                <a:solidFill>
                  <a:srgbClr val="FFFFFF"/>
                </a:solidFill>
              </a:rPr>
            </a:br>
            <a:r>
              <a:rPr lang="sk-SK" b="1" dirty="0">
                <a:solidFill>
                  <a:srgbClr val="FFFFFF"/>
                </a:solidFill>
              </a:rPr>
              <a:t>Charakter</a:t>
            </a:r>
            <a:br>
              <a:rPr lang="sk-SK" b="1" dirty="0">
                <a:solidFill>
                  <a:srgbClr val="FFFFFF"/>
                </a:solidFill>
              </a:rPr>
            </a:br>
            <a:r>
              <a:rPr lang="sk-SK" b="1" dirty="0">
                <a:solidFill>
                  <a:srgbClr val="FFFFFF"/>
                </a:solidFill>
              </a:rPr>
              <a:t>maďarskej opozície</a:t>
            </a:r>
            <a:br>
              <a:rPr lang="sk-SK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E5E4F-83D1-1D4D-AA82-7ED67159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sk-SK" sz="2600" dirty="0"/>
              <a:t>na rozdiel od Poľska bola maďarská opozícia rozdelená do viacerých politických iniciatív</a:t>
            </a:r>
          </a:p>
          <a:p>
            <a:pPr algn="just"/>
            <a:r>
              <a:rPr lang="sk-SK" sz="2600" dirty="0"/>
              <a:t>už od polovice 80.-tych rokov existovala /ľudová/nacionalistická iniciatívna </a:t>
            </a:r>
            <a:r>
              <a:rPr lang="sk-SK" sz="2600" dirty="0" err="1"/>
              <a:t>rurálnej</a:t>
            </a:r>
            <a:r>
              <a:rPr lang="sk-SK" sz="2600" dirty="0"/>
              <a:t> inteligencie Maďarské demokratické fórum, ktorá udržiavala kontakty s reformným krídlom komunistickej strany </a:t>
            </a:r>
          </a:p>
          <a:p>
            <a:pPr algn="just"/>
            <a:r>
              <a:rPr lang="sk-SK" sz="2600" dirty="0"/>
              <a:t>neformálne sa obnovoval okruh ľudí spojených s tradičnými politickými stranami, predovšetkým Maloroľnícka strana a Kresťanská ľudová strana</a:t>
            </a:r>
          </a:p>
          <a:p>
            <a:pPr algn="just"/>
            <a:r>
              <a:rPr lang="sk-SK" sz="2600" dirty="0"/>
              <a:t>o niečo neskôr vznikla liberálna iniciatíva budapeštianskej inteligencie Zväz slobodných demokratov a radikálna študentská iniciatíva </a:t>
            </a:r>
            <a:r>
              <a:rPr lang="sk-SK" sz="2600" dirty="0" err="1"/>
              <a:t>Fidesz</a:t>
            </a:r>
            <a:endParaRPr lang="sk-SK" sz="2600" dirty="0"/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3354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D2CEE-C800-6E4B-BB94-836109EB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Rokovania za okrúhlym stolom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7341-4317-4B44-AB11-1427077B3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sk-SK" dirty="0"/>
              <a:t>riziko, že rozdelenie opozície (rozličné strany) komunisti využijú na separátne rozhovory a samostatné mini-dohody</a:t>
            </a:r>
          </a:p>
          <a:p>
            <a:pPr algn="just"/>
            <a:r>
              <a:rPr lang="sk-SK" dirty="0"/>
              <a:t>napriek tomu Opozičný okrúhly stôl ostal jednotný až do konečnej dohody zo septembra 1989</a:t>
            </a:r>
          </a:p>
          <a:p>
            <a:pPr algn="just"/>
            <a:r>
              <a:rPr lang="sk-SK" dirty="0"/>
              <a:t>nenásilie (odkaz na 1956) bolo jednou z hlavných priorít účastníkov rozhovorov, konsenzuálna demokracia bola preferovanou formou budúceho režimu</a:t>
            </a:r>
          </a:p>
          <a:p>
            <a:pPr algn="just"/>
            <a:r>
              <a:rPr lang="sk-SK" dirty="0"/>
              <a:t>hlavné body sporu sa týkali volebného systému a postavenia prezidenta v novom režime</a:t>
            </a:r>
          </a:p>
        </p:txBody>
      </p:sp>
    </p:spTree>
    <p:extLst>
      <p:ext uri="{BB962C8B-B14F-4D97-AF65-F5344CB8AC3E}">
        <p14:creationId xmlns:p14="http://schemas.microsoft.com/office/powerpoint/2010/main" val="329764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5F6E9-BE08-E149-B34F-E17DE3B6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Rokovania za okrúhlym stolom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BA41B-B516-8E49-A234-67D30472B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sk-SK" sz="2600" dirty="0"/>
              <a:t>komunisti chceli väčšinový volebný systém a silného prezidenta voleného priamo, prípadne voleného ešte starým parlamentom</a:t>
            </a:r>
          </a:p>
          <a:p>
            <a:pPr algn="just"/>
            <a:r>
              <a:rPr lang="sk-SK" sz="2600" dirty="0"/>
              <a:t>opozícia žiadala proporčný volebný systém, slabú hlavu štátu a jej zvolenie parlamentom po parlamentných voľbách</a:t>
            </a:r>
          </a:p>
          <a:p>
            <a:pPr algn="just"/>
            <a:r>
              <a:rPr lang="sk-SK" sz="2600" dirty="0"/>
              <a:t>komunisti dúfali, že budú mať viditeľnejších kandidátov a vďaka silnej straníckej organizácii a zdrojom financií dokážu profitovať z väčšinového systému</a:t>
            </a:r>
          </a:p>
          <a:p>
            <a:pPr algn="just"/>
            <a:r>
              <a:rPr lang="sk-SK" sz="2600" dirty="0"/>
              <a:t>zároveň mali populárneho lídra, umierneného reformátora </a:t>
            </a:r>
            <a:r>
              <a:rPr lang="sk-SK" sz="2600" dirty="0" err="1"/>
              <a:t>Imre</a:t>
            </a:r>
            <a:r>
              <a:rPr lang="sk-SK" sz="2600" dirty="0"/>
              <a:t> </a:t>
            </a:r>
            <a:r>
              <a:rPr lang="sk-SK" sz="2600" dirty="0" err="1"/>
              <a:t>Pozsgaya</a:t>
            </a:r>
            <a:r>
              <a:rPr lang="sk-SK" sz="2600" dirty="0"/>
              <a:t>, ktorý mal najväčšie šance vyhrať priame prezidentské voľby</a:t>
            </a:r>
          </a:p>
          <a:p>
            <a:pPr algn="just"/>
            <a:r>
              <a:rPr lang="sk-SK" sz="2600" dirty="0"/>
              <a:t>referendum: slabý prezident a parlamentné voľby pred </a:t>
            </a:r>
            <a:r>
              <a:rPr lang="sk-SK" sz="2600"/>
              <a:t>voľbou prezidenta</a:t>
            </a:r>
            <a:endParaRPr lang="sk-SK" sz="2600" dirty="0"/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0109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0B2E-498E-E94C-9824-0245E0D7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sz="3700" b="1">
                <a:solidFill>
                  <a:srgbClr val="FFFFFF"/>
                </a:solidFill>
              </a:rPr>
              <a:t>Kolaps: Československo a NDR</a:t>
            </a:r>
            <a:endParaRPr lang="en-US" sz="3700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3181E-F652-FD4A-9952-4B6014A1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sk-SK" sz="2400" dirty="0"/>
              <a:t>ČS: zamrznutý posttotalitný režim</a:t>
            </a:r>
          </a:p>
          <a:p>
            <a:pPr algn="just"/>
            <a:r>
              <a:rPr lang="sk-SK" sz="2400" dirty="0"/>
              <a:t>na rozdiel od Maďarska v Československu nedošlo k zjednanej </a:t>
            </a:r>
            <a:r>
              <a:rPr lang="sk-SK" sz="2400" dirty="0" err="1"/>
              <a:t>tranzícii</a:t>
            </a:r>
            <a:endParaRPr lang="sk-SK" sz="2400" dirty="0"/>
          </a:p>
          <a:p>
            <a:pPr algn="just"/>
            <a:r>
              <a:rPr lang="sk-SK" sz="2400" dirty="0"/>
              <a:t>režim skolaboval po desiatich dňoch masových demonštrácií</a:t>
            </a:r>
          </a:p>
          <a:p>
            <a:pPr algn="just"/>
            <a:r>
              <a:rPr lang="sk-SK" sz="2400" b="1" dirty="0"/>
              <a:t>situácia opozície</a:t>
            </a:r>
            <a:r>
              <a:rPr lang="sk-SK" sz="2400" dirty="0"/>
              <a:t>: kľúčovým faktom bolo, že po invázii v roku 1968 si množstvo potenciálnych otvorených oponentov zvolilo </a:t>
            </a:r>
            <a:r>
              <a:rPr lang="sk-SK" sz="2400" dirty="0" err="1"/>
              <a:t>exitovú</a:t>
            </a:r>
            <a:r>
              <a:rPr lang="sk-SK" sz="2400" dirty="0"/>
              <a:t> stratégiu (emigrácia)</a:t>
            </a:r>
          </a:p>
          <a:p>
            <a:pPr algn="just"/>
            <a:r>
              <a:rPr lang="sk-SK" sz="2400" dirty="0"/>
              <a:t>len postupne vznikali početne obmedzené iniciatívy (VONS, Charta 77 a pod.)</a:t>
            </a:r>
          </a:p>
          <a:p>
            <a:pPr algn="just"/>
            <a:r>
              <a:rPr lang="sk-SK" sz="2400" dirty="0"/>
              <a:t>hlavným opozičným étosom opozície bol </a:t>
            </a:r>
            <a:r>
              <a:rPr lang="sk-SK" sz="2400" i="1" dirty="0"/>
              <a:t>život v pravde </a:t>
            </a:r>
            <a:r>
              <a:rPr lang="sk-SK" sz="2400" dirty="0"/>
              <a:t>a existencia v paralelnej kultúre (bez kapacít vyjednávať s režimom)</a:t>
            </a:r>
          </a:p>
        </p:txBody>
      </p:sp>
    </p:spTree>
    <p:extLst>
      <p:ext uri="{BB962C8B-B14F-4D97-AF65-F5344CB8AC3E}">
        <p14:creationId xmlns:p14="http://schemas.microsoft.com/office/powerpoint/2010/main" val="372017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22F693-9C67-4062-8855-C8B2106D4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2" r="7411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14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18FA-48C1-6E47-8403-6319208D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Československo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D214-2A2F-5C43-9CF7-AAA29E00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b="1" dirty="0"/>
              <a:t>situácia režimu/štátostrany</a:t>
            </a:r>
            <a:r>
              <a:rPr lang="sk-SK" dirty="0"/>
              <a:t>: masové čistky po roku 1968, zhruba 1/3 straníkov vylúčená</a:t>
            </a:r>
          </a:p>
          <a:p>
            <a:r>
              <a:rPr lang="sk-SK" dirty="0"/>
              <a:t> prevaha straníckych  kádrov orientovaných na kariéru a osobný prospech</a:t>
            </a:r>
          </a:p>
          <a:p>
            <a:r>
              <a:rPr lang="sk-SK" dirty="0"/>
              <a:t>vzhľadom na 1968 absencia umierneného krídla, žiadne pokusy o ekonomické reformy (</a:t>
            </a:r>
            <a:r>
              <a:rPr lang="sk-SK" dirty="0" err="1"/>
              <a:t>vs</a:t>
            </a:r>
            <a:r>
              <a:rPr lang="sk-SK" dirty="0"/>
              <a:t>. Maďarsko)</a:t>
            </a:r>
          </a:p>
          <a:p>
            <a:r>
              <a:rPr lang="sk-SK" dirty="0"/>
              <a:t>imitácia zmeny pod vplyvom ZSSR a perestrojky, ktoré vedenie chápalo ako vlastné ohrozenie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6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A1CB0-BC07-C645-A2F3-D43BE0DD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Kolaps: konceptuálne súvislosti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BAB3-83FE-C64F-AD5A-E1A85947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sz="2600"/>
              <a:t>1989: vládnuca elita nebola schopná dojednať podmienky svojho odchodu z mocenských pozícií</a:t>
            </a:r>
          </a:p>
          <a:p>
            <a:r>
              <a:rPr lang="sk-SK" sz="2600"/>
              <a:t>kolaps je výsledkom </a:t>
            </a:r>
            <a:r>
              <a:rPr lang="sk-SK" sz="2600" err="1"/>
              <a:t>rigidity</a:t>
            </a:r>
            <a:r>
              <a:rPr lang="sk-SK" sz="2600"/>
              <a:t>, skostnatenosti a straty akcieschopnosti elity, ktorá nedokázala prijímať rozhodnutia ani predpokladať možný vývoj a reagovať naň</a:t>
            </a:r>
          </a:p>
          <a:p>
            <a:r>
              <a:rPr lang="sk-SK" sz="2600"/>
              <a:t>dôsledkom skutočnosti, že stredné kádre v donucovacom aparáte režimu (milície, polícia, armáda) režim opustila - neverili v jeho legitimitu, resp. v legitimitu jeho obrany</a:t>
            </a:r>
          </a:p>
          <a:p>
            <a:r>
              <a:rPr lang="sk-SK" sz="2600"/>
              <a:t>okrúhly stôl, v ktorom so zástupcami opozičných iniciatív jednal predstaviteľ exekutívy (nie strany)</a:t>
            </a:r>
          </a:p>
        </p:txBody>
      </p:sp>
    </p:spTree>
    <p:extLst>
      <p:ext uri="{BB962C8B-B14F-4D97-AF65-F5344CB8AC3E}">
        <p14:creationId xmlns:p14="http://schemas.microsoft.com/office/powerpoint/2010/main" val="296017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66AC1-B59F-8B48-9BC0-C4E82871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Aký je vplyv minulosti?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65CB9-7AA4-B84E-B826-806D34CC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err="1"/>
              <a:t>minulosť</a:t>
            </a:r>
            <a:r>
              <a:rPr lang="en-US" sz="2400"/>
              <a:t> </a:t>
            </a:r>
            <a:r>
              <a:rPr lang="en-US" sz="2400" err="1"/>
              <a:t>vždy</a:t>
            </a:r>
            <a:r>
              <a:rPr lang="en-US" sz="2400"/>
              <a:t> </a:t>
            </a:r>
            <a:r>
              <a:rPr lang="en-US" sz="2400" err="1"/>
              <a:t>vplýva</a:t>
            </a:r>
            <a:r>
              <a:rPr lang="en-US" sz="2400"/>
              <a:t> </a:t>
            </a:r>
            <a:r>
              <a:rPr lang="en-US" sz="2400" err="1"/>
              <a:t>na</a:t>
            </a:r>
            <a:r>
              <a:rPr lang="en-US" sz="2400"/>
              <a:t> </a:t>
            </a:r>
            <a:r>
              <a:rPr lang="en-US" sz="2400" err="1"/>
              <a:t>súčasnosť</a:t>
            </a:r>
            <a:r>
              <a:rPr lang="en-US" sz="2400"/>
              <a:t>, ale </a:t>
            </a:r>
            <a:r>
              <a:rPr lang="en-US" sz="2400" err="1"/>
              <a:t>ako</a:t>
            </a:r>
            <a:r>
              <a:rPr lang="en-US" sz="2400"/>
              <a:t>?</a:t>
            </a:r>
          </a:p>
          <a:p>
            <a:r>
              <a:rPr lang="sk-SK" sz="2400"/>
              <a:t>aká minulosť? </a:t>
            </a:r>
            <a:r>
              <a:rPr lang="sk-SK" sz="2400">
                <a:sym typeface="Wingdings" pitchFamily="2" charset="2"/>
              </a:rPr>
              <a:t> </a:t>
            </a:r>
            <a:r>
              <a:rPr lang="sk-SK" sz="2400"/>
              <a:t>post-komunistické krajiny mali niekoľko minulostí</a:t>
            </a:r>
            <a:r>
              <a:rPr lang="sk-SK" sz="2400">
                <a:effectLst/>
              </a:rPr>
              <a:t> </a:t>
            </a:r>
          </a:p>
          <a:p>
            <a:r>
              <a:rPr lang="sk-SK" sz="2400" b="1"/>
              <a:t>predkomunistická minulosť: </a:t>
            </a:r>
            <a:r>
              <a:rPr lang="sk-SK" sz="2400"/>
              <a:t>ovplyvnila mieru, v akej boli ich politické a právne tradície a kultúrne vzorce správania kompatibilné s modelom reálneho socializmu</a:t>
            </a:r>
          </a:p>
          <a:p>
            <a:r>
              <a:rPr lang="sk-SK" sz="2400" b="1"/>
              <a:t>komunistická minulosť: </a:t>
            </a:r>
            <a:r>
              <a:rPr lang="sk-SK" sz="2400"/>
              <a:t>vplývala na konfiguráciu </a:t>
            </a:r>
            <a:r>
              <a:rPr lang="sk-SK" sz="2400" err="1"/>
              <a:t>režimných</a:t>
            </a:r>
            <a:r>
              <a:rPr lang="sk-SK" sz="2400"/>
              <a:t> aktérov a podobu (či absencii) opozície, ale aj na mieru represií, ekonomických vzťahov a pod.</a:t>
            </a:r>
            <a:r>
              <a:rPr lang="sk-SK" sz="2400">
                <a:effectLst/>
              </a:rPr>
              <a:t> </a:t>
            </a:r>
          </a:p>
          <a:p>
            <a:r>
              <a:rPr lang="sk-SK" sz="2400" b="1"/>
              <a:t>typ </a:t>
            </a:r>
            <a:r>
              <a:rPr lang="sk-SK" sz="2400" b="1" err="1"/>
              <a:t>tranzície</a:t>
            </a:r>
            <a:r>
              <a:rPr lang="sk-SK" sz="2400"/>
              <a:t>: aké rozhodnutia boli učinené v čase rokovania o podobe konca starého režimu a základoch nového režimu </a:t>
            </a:r>
            <a:endParaRPr lang="sk-SK" sz="2400">
              <a:effectLst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0269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EABB0-D75A-D24F-9C92-648A4CE5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Kolaps: konceptuálne súvislosti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A2502-3C12-C54E-9D1C-6591C5D5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zdôrazňovanie opozičných iniciatív, že ich hlavným cieľom je zabezpečiť slobodné voľby (a nie reprezentovať masy na uliciach)  </a:t>
            </a:r>
            <a:endParaRPr lang="sk-SK"/>
          </a:p>
          <a:p>
            <a:r>
              <a:rPr lang="sk-SK" dirty="0"/>
              <a:t>úplné podcenenie ústavných základov nového/rodiaceho sa režimu - odstránenie článkov proklamujúcich vedúcu úlohu KSČ a marxistickej ideológie</a:t>
            </a:r>
            <a:endParaRPr lang="sk-SK"/>
          </a:p>
          <a:p>
            <a:r>
              <a:rPr lang="sk-SK" dirty="0"/>
              <a:t>ale zachovanie fiktívneho a nefunkčného rámca dvojčlennej federácie (v ktorom mala fakticky 1/10 federálneho parlamentu právo veta v ústavných otázkach)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8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803F3-1D9A-4D4D-A57E-9A235653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sk-SK" b="1" dirty="0"/>
              <a:t>Východné Nemecko (NDR)</a:t>
            </a:r>
            <a:endParaRPr lang="en-US" b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E1053-33AC-4146-A29C-9E1B20AE1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sk-SK" sz="2200"/>
              <a:t>malo v sebe zabudovaný neodstrániteľný defekt: nepredstavovalo etablovaný národný štát, ale komunistický režim, ktorý vládol na viac-menej náhodne vybranom území </a:t>
            </a:r>
          </a:p>
          <a:p>
            <a:r>
              <a:rPr lang="sk-SK" sz="2200"/>
              <a:t>režim bol nútený byť ortodoxný a </a:t>
            </a:r>
            <a:r>
              <a:rPr lang="sk-SK" sz="2200" err="1"/>
              <a:t>rigídny</a:t>
            </a:r>
            <a:r>
              <a:rPr lang="sk-SK" sz="2200"/>
              <a:t>, pretože každá kritika režimu alebo pokus o reformu by fakticky ohrozovala existenciu štátu</a:t>
            </a:r>
          </a:p>
          <a:p>
            <a:r>
              <a:rPr lang="sk-SK" sz="2200"/>
              <a:t>pre obyvateľov zároveň existovala atraktívna možnosť emigrácie do SRN, kde čelili podstatne menším adaptačným tlakom než pri bežnej emigrácii</a:t>
            </a:r>
          </a:p>
          <a:p>
            <a:endParaRPr lang="en-US" sz="2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659205-1400-41CF-B00F-020AF7DE3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89" r="1076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8548A-2D00-0D48-88BF-4232E04A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Východné Nemecko (NDR)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4C42-C543-D84F-801A-70141D9B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politický režim v NDR bol teda aj najviac závislý od akcií zo zahraničia, hlavne od reakcie ZSSR na vývoj</a:t>
            </a:r>
            <a:endParaRPr lang="sk-SK"/>
          </a:p>
          <a:p>
            <a:r>
              <a:rPr lang="sk-SK" dirty="0"/>
              <a:t>po vzdaní sa možnosti násilného zásahu proti masovým demonštráciám pokojne protestujúcich občanov režim skolaboval </a:t>
            </a:r>
            <a:endParaRPr lang="sk-SK"/>
          </a:p>
          <a:p>
            <a:r>
              <a:rPr lang="sk-SK" dirty="0"/>
              <a:t>rozhodujúcou otázkou bolo eventuálne zlúčenie so SRN a jeho načasovanie</a:t>
            </a:r>
            <a:endParaRPr lang="sk-SK"/>
          </a:p>
          <a:p>
            <a:r>
              <a:rPr lang="sk-SK" dirty="0"/>
              <a:t>faktor ZSSR, ale tiež ďalších mocností (Francúzsko)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7721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6C698-1842-274D-BC83-86CCD835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Kontrola: Bulharsko a Rumunsko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42167-1B98-2149-A647-2ABDBB82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200" b="1" err="1"/>
              <a:t>Bulharsko</a:t>
            </a:r>
            <a:endParaRPr lang="en-US" sz="2200" b="1"/>
          </a:p>
          <a:p>
            <a:r>
              <a:rPr lang="sk-SK" sz="2200"/>
              <a:t>nástup komunistov k moci bol uľahčený diskreditáciou bulharskej vlády spolupracujúcej s nacistami a rozhodujúcou úlohou Červenej armády: </a:t>
            </a:r>
          </a:p>
          <a:p>
            <a:r>
              <a:rPr lang="sk-SK" sz="2200"/>
              <a:t>sovietske vedenie okamžite inštalovalo komunistickú vládu, ktorá rýchlo zlikvidovala existujúce nekomunistické sily </a:t>
            </a:r>
          </a:p>
          <a:p>
            <a:r>
              <a:rPr lang="sk-SK" sz="2200"/>
              <a:t>po získaní moci si </a:t>
            </a:r>
            <a:r>
              <a:rPr lang="sk-SK" sz="2200" err="1"/>
              <a:t>stalinistické</a:t>
            </a:r>
            <a:r>
              <a:rPr lang="sk-SK" sz="2200"/>
              <a:t> vedenie upevnilo pozíciu čistkami v strane</a:t>
            </a:r>
          </a:p>
          <a:p>
            <a:r>
              <a:rPr lang="sk-SK" sz="2200"/>
              <a:t>Bulharsko bola agrárna krajina, v ktorej industrializácia a urbanizácia prichádzala až po nástupe komunistov k moci</a:t>
            </a:r>
          </a:p>
          <a:p>
            <a:r>
              <a:rPr lang="sk-SK" sz="2200"/>
              <a:t>málopočetná liberálna buržoázna inteligencia bola obmedzená a po komunistickom prevrate perzekvovaná</a:t>
            </a:r>
          </a:p>
        </p:txBody>
      </p:sp>
    </p:spTree>
    <p:extLst>
      <p:ext uri="{BB962C8B-B14F-4D97-AF65-F5344CB8AC3E}">
        <p14:creationId xmlns:p14="http://schemas.microsoft.com/office/powerpoint/2010/main" val="661660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99F61-55E1-BF4E-9F7B-AC0550A7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Skorý posttotalitný režim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CB4F-84A7-0D41-BDC2-3D0C29EE7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sz="2400"/>
              <a:t>Linz a </a:t>
            </a:r>
            <a:r>
              <a:rPr lang="sk-SK" sz="2400" err="1"/>
              <a:t>Stepan</a:t>
            </a:r>
            <a:r>
              <a:rPr lang="sk-SK" sz="2400"/>
              <a:t> označujú Bulharsko ako skorý posttotalitný režim, </a:t>
            </a:r>
            <a:r>
              <a:rPr lang="sk-SK" sz="2400" err="1"/>
              <a:t>t.j</a:t>
            </a:r>
            <a:r>
              <a:rPr lang="sk-SK" sz="2400"/>
              <a:t>. režim, ktorý prekonal prechod od plného totalitarizmu len v polovici 80.-tych rokov</a:t>
            </a:r>
          </a:p>
          <a:p>
            <a:r>
              <a:rPr lang="sk-SK" sz="2400"/>
              <a:t>tento režim v roku 1989 inicioval prechod od komunizmu a nad procesom </a:t>
            </a:r>
            <a:r>
              <a:rPr lang="sk-SK" sz="2400" err="1"/>
              <a:t>tranzície</a:t>
            </a:r>
            <a:r>
              <a:rPr lang="sk-SK" sz="2400"/>
              <a:t> nestratil kontrolu</a:t>
            </a:r>
          </a:p>
          <a:p>
            <a:r>
              <a:rPr lang="sk-SK" sz="2400"/>
              <a:t>nezávislé (opozičné) skupiny začali vznikať okolo </a:t>
            </a:r>
            <a:r>
              <a:rPr lang="sk-SK" sz="2400" err="1"/>
              <a:t>environmentálych</a:t>
            </a:r>
            <a:r>
              <a:rPr lang="sk-SK" sz="2400"/>
              <a:t> a odborárskych tém (</a:t>
            </a:r>
            <a:r>
              <a:rPr lang="sk-SK" sz="2400" err="1"/>
              <a:t>Ekoglasnost</a:t>
            </a:r>
            <a:r>
              <a:rPr lang="sk-SK" sz="2400"/>
              <a:t>, </a:t>
            </a:r>
            <a:r>
              <a:rPr lang="sk-SK" sz="2400" err="1"/>
              <a:t>Podkrepa</a:t>
            </a:r>
            <a:r>
              <a:rPr lang="sk-SK" sz="2400"/>
              <a:t>) a až počas roka 1989</a:t>
            </a:r>
          </a:p>
          <a:p>
            <a:r>
              <a:rPr lang="sk-SK" sz="2400"/>
              <a:t>vodca komunistov </a:t>
            </a:r>
            <a:r>
              <a:rPr lang="sk-SK" sz="2400" err="1"/>
              <a:t>Todor</a:t>
            </a:r>
            <a:r>
              <a:rPr lang="sk-SK" sz="2400"/>
              <a:t> </a:t>
            </a:r>
            <a:r>
              <a:rPr lang="sk-SK" sz="2400" err="1"/>
              <a:t>Živkov</a:t>
            </a:r>
            <a:r>
              <a:rPr lang="sk-SK" sz="2400"/>
              <a:t> si zachoval dominantné postavenie v strane od roku 1956 až do novembra 1989</a:t>
            </a:r>
          </a:p>
          <a:p>
            <a:r>
              <a:rPr lang="sk-SK" sz="2400"/>
              <a:t>jeho odstránenie neiniciovala vznikajúca opozícia a jej aktivity, ale samotné širšie stranícke vedenie</a:t>
            </a:r>
          </a:p>
        </p:txBody>
      </p:sp>
    </p:spTree>
    <p:extLst>
      <p:ext uri="{BB962C8B-B14F-4D97-AF65-F5344CB8AC3E}">
        <p14:creationId xmlns:p14="http://schemas.microsoft.com/office/powerpoint/2010/main" val="2144757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9F6EEEB-F1AA-4EB5-8733-DA71356BC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503" r="-2" b="1950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1F59CC-96FD-4B12-A787-8C74110D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Živkov a Mladenov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E35EDC0-DCAF-41E2-849E-36E75F151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4050" r="1" b="2405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989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D5538-213B-9845-9964-E0172015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Kontrola v rukách režimu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BF15-BF8D-3D4C-965D-50512BAFF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sz="2600"/>
              <a:t>po odstránení </a:t>
            </a:r>
            <a:r>
              <a:rPr lang="sk-SK" sz="2600" err="1"/>
              <a:t>Živkova</a:t>
            </a:r>
            <a:r>
              <a:rPr lang="sk-SK" sz="2600"/>
              <a:t> nebolo jasné, akým smerom sa režim vydá: v priebeh mesiaca sa ale konali masové demonštrácie a nový komunistický šéf </a:t>
            </a:r>
            <a:r>
              <a:rPr lang="sk-SK" sz="2600" err="1"/>
              <a:t>Mladenov</a:t>
            </a:r>
            <a:r>
              <a:rPr lang="sk-SK" sz="2600"/>
              <a:t> inicioval ústavné zmeny (koniec vedúcej úlohy strany)</a:t>
            </a:r>
          </a:p>
          <a:p>
            <a:r>
              <a:rPr lang="sk-SK" sz="2600"/>
              <a:t>predstavitelia komunistov iniciovali rokovania, na ktoré pozvali zástupcov vznikajúcich iniciatív </a:t>
            </a:r>
          </a:p>
          <a:p>
            <a:r>
              <a:rPr lang="sk-SK" sz="2600"/>
              <a:t>ich program aj priebeh sa odohrával pod vedením zástupcu komunistov</a:t>
            </a:r>
          </a:p>
          <a:p>
            <a:r>
              <a:rPr lang="sk-SK" sz="2600"/>
              <a:t>komunistická strana sa premenovala na Bulharskú socialistickú stranu a zorganizovala súťaživé voľby, opozícia úspešná vo väčších mestách, inak dominancia postkomunistov</a:t>
            </a:r>
          </a:p>
        </p:txBody>
      </p:sp>
    </p:spTree>
    <p:extLst>
      <p:ext uri="{BB962C8B-B14F-4D97-AF65-F5344CB8AC3E}">
        <p14:creationId xmlns:p14="http://schemas.microsoft.com/office/powerpoint/2010/main" val="2127041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A1443-111C-504C-918C-70F66435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Rumunsko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B172-9FD0-4C4C-84F6-91430C9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 err="1"/>
              <a:t>tranzičná</a:t>
            </a:r>
            <a:r>
              <a:rPr lang="sk-SK" dirty="0"/>
              <a:t> cesta Rumunska bola najzložitejšia a  zmena režimu tu začala ako v poslednej krajine </a:t>
            </a:r>
            <a:endParaRPr lang="sk-SK"/>
          </a:p>
          <a:p>
            <a:r>
              <a:rPr lang="sk-SK" dirty="0"/>
              <a:t>ako jediná krajina zažila významnú mieru násilia, ktoré sprevádzalo zmenu režimu</a:t>
            </a:r>
            <a:endParaRPr lang="sk-SK"/>
          </a:p>
          <a:p>
            <a:r>
              <a:rPr lang="sk-SK" dirty="0"/>
              <a:t>násilie sa rozpútalo v novembri a decembri 1989 proti študentom a rodiacej sa opozícii v Temešvári a Bukurešti</a:t>
            </a:r>
            <a:endParaRPr lang="sk-SK"/>
          </a:p>
          <a:p>
            <a:r>
              <a:rPr lang="sk-SK" dirty="0"/>
              <a:t>násilným spôsobom bol odstránený aj najvyšší predstaviteľ komunistického režimu v decembri 1989 bol </a:t>
            </a:r>
            <a:r>
              <a:rPr lang="sk-SK" dirty="0" err="1"/>
              <a:t>Nicolae</a:t>
            </a:r>
            <a:r>
              <a:rPr lang="sk-SK" dirty="0"/>
              <a:t> </a:t>
            </a:r>
            <a:r>
              <a:rPr lang="sk-SK" dirty="0" err="1"/>
              <a:t>Ceausescu</a:t>
            </a:r>
            <a:r>
              <a:rPr lang="sk-SK" dirty="0"/>
              <a:t> aj s manželkou popravený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7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610D6-0960-9343-B070-B56BD436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Postt</a:t>
            </a:r>
            <a:r>
              <a:rPr lang="en-US" b="1">
                <a:solidFill>
                  <a:srgbClr val="FFFFFF"/>
                </a:solidFill>
              </a:rPr>
              <a:t>otalitný a sultánsky</a:t>
            </a:r>
            <a:r>
              <a:rPr lang="cs-CZ" b="1">
                <a:solidFill>
                  <a:srgbClr val="FFFFFF"/>
                </a:solidFill>
              </a:rPr>
              <a:t> režim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B0A2-2AA6-ED4A-A744-B6F6E9F7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Linz a </a:t>
            </a:r>
            <a:r>
              <a:rPr lang="sk-SK" dirty="0" err="1"/>
              <a:t>Stepan</a:t>
            </a:r>
            <a:r>
              <a:rPr lang="sk-SK" dirty="0"/>
              <a:t> označujú rumunský komunistický režim ako zmes raného posttotalitného a sultánskeho režimu</a:t>
            </a:r>
          </a:p>
          <a:p>
            <a:r>
              <a:rPr lang="sk-SK" dirty="0"/>
              <a:t>pred 1989 malo Rumunsko najmenšiu mieru organizovanej protikomunistickej opozície aktivít spomedzi krajín SVE</a:t>
            </a:r>
          </a:p>
          <a:p>
            <a:r>
              <a:rPr lang="sk-SK" dirty="0"/>
              <a:t>najvyšším predstaviteľom režimu bol N. </a:t>
            </a:r>
            <a:r>
              <a:rPr lang="sk-SK" dirty="0" err="1"/>
              <a:t>Ceausescu</a:t>
            </a:r>
            <a:r>
              <a:rPr lang="sk-SK" dirty="0"/>
              <a:t> od roku 1965 až do jeho konca v decembri 1989</a:t>
            </a:r>
          </a:p>
          <a:p>
            <a:r>
              <a:rPr lang="sk-SK" dirty="0"/>
              <a:t>k moci sa dostal ako zástanca kolektívneho vedenia, keď nahradil </a:t>
            </a:r>
            <a:r>
              <a:rPr lang="sk-SK" dirty="0" err="1"/>
              <a:t>stalinistického</a:t>
            </a:r>
            <a:r>
              <a:rPr lang="sk-SK" dirty="0"/>
              <a:t> generálneho tajomníka </a:t>
            </a:r>
            <a:r>
              <a:rPr lang="sk-SK" dirty="0" err="1"/>
              <a:t>Gheorghiu</a:t>
            </a:r>
            <a:r>
              <a:rPr lang="sk-SK" dirty="0"/>
              <a:t>-Deja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15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FE927-EB8C-764B-929C-E9546146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Personalizmus a nacionalizmus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788B-C6E3-0A4C-B54A-DE9A5F97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sz="2400"/>
              <a:t>v priebehu krátkeho obdobia sa stal faktickým neobmedzeným vládcom krajiny</a:t>
            </a:r>
          </a:p>
          <a:p>
            <a:r>
              <a:rPr lang="sk-SK" sz="2400"/>
              <a:t>cesty do vplyvných pozícií záviseli výlučne od jeho ľubovôle</a:t>
            </a:r>
          </a:p>
          <a:p>
            <a:r>
              <a:rPr lang="sk-SK" sz="2400"/>
              <a:t>do kľúčových pozícií v štáte dosadil svojich rodinných príslušníkov - manželku a bratov, pričom so svojím synom počítal ako s následníkom</a:t>
            </a:r>
          </a:p>
          <a:p>
            <a:r>
              <a:rPr lang="sk-SK" sz="2400" err="1"/>
              <a:t>personalizmus</a:t>
            </a:r>
            <a:r>
              <a:rPr lang="sk-SK" sz="2400"/>
              <a:t> a manipulácia s nacionalizmom boli kľúčové aspekty komunistického režimu v Rumunsku</a:t>
            </a:r>
          </a:p>
          <a:p>
            <a:r>
              <a:rPr lang="sk-SK" sz="2400"/>
              <a:t>úloha ideológie postupne upadala, zdôrazňovalo sa obohatenie komunistického myslenia prácami N. </a:t>
            </a:r>
            <a:r>
              <a:rPr lang="sk-SK" sz="2400" err="1"/>
              <a:t>Ceausesca</a:t>
            </a:r>
            <a:r>
              <a:rPr lang="sk-SK" sz="2400"/>
              <a:t> („karpatský génius“)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4539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21C80-A477-8841-A8BC-E382DAFF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Autonómnosť aktérov vs. vplyv štruktúr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45BD-AD51-BC4B-B0EB-D55E07E6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predkomunistické obdobie ovplyvnilo podobu komunizmu a jeho parametre zase vplývali na podobu pádu komunizmu, nešlo ale o dopredu určené a nevyhnutné (deterministické) procesy</a:t>
            </a:r>
            <a:endParaRPr lang="sk-SK"/>
          </a:p>
          <a:p>
            <a:r>
              <a:rPr lang="sk-SK" dirty="0"/>
              <a:t>štruktúra </a:t>
            </a:r>
            <a:r>
              <a:rPr lang="sk-SK" dirty="0" err="1"/>
              <a:t>vs</a:t>
            </a:r>
            <a:r>
              <a:rPr lang="sk-SK" dirty="0"/>
              <a:t>. aktér (</a:t>
            </a:r>
            <a:r>
              <a:rPr lang="sk-SK" dirty="0" err="1"/>
              <a:t>agency</a:t>
            </a:r>
            <a:r>
              <a:rPr lang="sk-SK" dirty="0"/>
              <a:t>)</a:t>
            </a:r>
            <a:endParaRPr lang="sk-SK"/>
          </a:p>
          <a:p>
            <a:r>
              <a:rPr lang="sk-SK" dirty="0"/>
              <a:t>bod zlomu a závislosť od zvolenej cesty (</a:t>
            </a:r>
            <a:r>
              <a:rPr lang="sk-SK" dirty="0" err="1"/>
              <a:t>critical</a:t>
            </a:r>
            <a:r>
              <a:rPr lang="sk-SK" dirty="0"/>
              <a:t> </a:t>
            </a:r>
            <a:r>
              <a:rPr lang="sk-SK" dirty="0" err="1"/>
              <a:t>juncture</a:t>
            </a:r>
            <a:r>
              <a:rPr lang="sk-SK" dirty="0"/>
              <a:t> and </a:t>
            </a:r>
            <a:r>
              <a:rPr lang="sk-SK" dirty="0" err="1"/>
              <a:t>path</a:t>
            </a:r>
            <a:r>
              <a:rPr lang="sk-SK" dirty="0"/>
              <a:t> </a:t>
            </a:r>
            <a:r>
              <a:rPr lang="sk-SK" dirty="0" err="1"/>
              <a:t>dependency</a:t>
            </a:r>
            <a:r>
              <a:rPr lang="sk-SK" dirty="0"/>
              <a:t>)</a:t>
            </a:r>
            <a:endParaRPr lang="sk-SK"/>
          </a:p>
          <a:p>
            <a:r>
              <a:rPr lang="sk-SK" dirty="0"/>
              <a:t>obdobia, kedy rozhodnutia aktérov získavali na dôležitosti (relatívne veľká miera autonómie aktérov (</a:t>
            </a:r>
            <a:r>
              <a:rPr lang="sk-SK" dirty="0" err="1"/>
              <a:t>agency</a:t>
            </a:r>
            <a:r>
              <a:rPr lang="sk-SK" dirty="0"/>
              <a:t>) </a:t>
            </a:r>
            <a:endParaRPr lang="sk-SK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2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6F364E-FB9C-40A1-82B0-3D9C1639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Ceausescu a jeho nástupca Iliescu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C8575DE-92AE-4847-9374-5F17919B3C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971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74BEC1E-5BCD-4B23-8514-A2A6A6DC30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046" r="1294" b="-1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171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7D8F0-877F-4C41-A8D5-1245CEF6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Dôsledky sultánskeho režimu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2A0F21B-6856-2B43-8F4B-82BEFC56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sz="2600" err="1"/>
              <a:t>Ceausescu</a:t>
            </a:r>
            <a:r>
              <a:rPr lang="sk-SK" sz="2600"/>
              <a:t> si zachoval určitú mieru autonómie v komunistickom bloku:</a:t>
            </a:r>
          </a:p>
          <a:p>
            <a:r>
              <a:rPr lang="sk-SK" sz="2600"/>
              <a:t>odsúdil inváziu do Československa, v Rumunsku boli na návšteve </a:t>
            </a:r>
            <a:r>
              <a:rPr lang="sk-SK" sz="2600" err="1"/>
              <a:t>Nixon</a:t>
            </a:r>
            <a:r>
              <a:rPr lang="sk-SK" sz="2600"/>
              <a:t> aj de </a:t>
            </a:r>
            <a:r>
              <a:rPr lang="sk-SK" sz="2600" err="1"/>
              <a:t>Gaulle</a:t>
            </a:r>
            <a:r>
              <a:rPr lang="sk-SK" sz="2600"/>
              <a:t> a pod.</a:t>
            </a:r>
          </a:p>
          <a:p>
            <a:r>
              <a:rPr lang="sk-SK" sz="2600"/>
              <a:t>v sultánskom režime vychádza moc zo sultána, nie z neosobných pravidiel alebo z </a:t>
            </a:r>
            <a:r>
              <a:rPr lang="sk-SK" sz="2600" err="1"/>
              <a:t>legitimizačnej</a:t>
            </a:r>
            <a:r>
              <a:rPr lang="sk-SK" sz="2600"/>
              <a:t> úlohy ideológie</a:t>
            </a:r>
          </a:p>
          <a:p>
            <a:r>
              <a:rPr lang="sk-SK" sz="2600"/>
              <a:t>vedúca úloha strany bola nahradená absolútnou mocou generálneho tajomníka</a:t>
            </a:r>
          </a:p>
          <a:p>
            <a:r>
              <a:rPr lang="sk-SK" sz="2600"/>
              <a:t>tvrdé potláčanie a predchádzanie akejkoľvek opozícii (vo vnútri alebo mimo režimu), dôležitá úloha tajnej služby kontrolovanej </a:t>
            </a:r>
            <a:r>
              <a:rPr lang="sk-SK" sz="2600" err="1"/>
              <a:t>Ceausescom</a:t>
            </a:r>
            <a:endParaRPr lang="sk-SK" sz="2600"/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993085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AB336-C582-D749-ADB2-6A1FBC34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 fontScale="90000"/>
          </a:bodyPr>
          <a:lstStyle/>
          <a:p>
            <a:r>
              <a:rPr lang="en-US" sz="3000" b="1">
                <a:solidFill>
                  <a:srgbClr val="FFFFFF"/>
                </a:solidFill>
              </a:rPr>
              <a:t>Tranzičná cesta: odstránenie sultána, preventívna demokratizácia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19D3BD-9311-4865-9E27-B91BD2411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60724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85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65D60-6F06-D14D-8306-20B79BF7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Podobnosti a rozdiely v regióne SVE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1B297-FBB9-EA40-AFD3-A6C29DB3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na jednej strane veľká miera diverzity pokiaľ išlo o mieru industrializácie, urbanizácie, sociálny dištanc od Ruska/Sovietskeho zväzu, alebo právne tradície v čase nástupu komunizmu </a:t>
            </a:r>
            <a:endParaRPr lang="sk-SK"/>
          </a:p>
          <a:p>
            <a:r>
              <a:rPr lang="sk-SK" dirty="0"/>
              <a:t>na druhej strane nie je náhoda, že komunistické režimy skončili v približne rovnakom čase</a:t>
            </a:r>
          </a:p>
          <a:p>
            <a:r>
              <a:rPr lang="sk-SK" dirty="0"/>
              <a:t>zdieľanie inštitucionálnych, ideologických ekonomických a sociálnych elementov („dedičstvo komunizmu“)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0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FC74B-B307-2E47-B02F-3FCA47BE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Spoločné znaky krízy systému 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3B68-341C-6744-A0FE-9F56F656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1) obrovská ekonomická neefektívnosť </a:t>
            </a:r>
          </a:p>
          <a:p>
            <a:r>
              <a:rPr lang="sk-SK" dirty="0"/>
              <a:t>2) kolaps ideologickej legitimity (oprávnenosti režimu) </a:t>
            </a:r>
          </a:p>
          <a:p>
            <a:r>
              <a:rPr lang="sk-SK" dirty="0"/>
              <a:t>3) neschopnosť prispôsobovať sa meniacim podmienkam (chýbajúci mechanizmus získavania informácií o náladách a preferenciách)</a:t>
            </a:r>
          </a:p>
          <a:p>
            <a:r>
              <a:rPr lang="sk-SK" dirty="0"/>
              <a:t>prejavy tejto krízy a reakcie režimu na ňu sa v každej komunistickej krajine líšili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1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FC4D0-437D-B04F-BB34-2A61E5A0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Špecifiká pádu komunizmu </a:t>
            </a:r>
            <a:r>
              <a:rPr lang="cs-CZ" sz="4100" b="1">
                <a:solidFill>
                  <a:srgbClr val="FFFFFF"/>
                </a:solidFill>
              </a:rPr>
              <a:t>v komparatívnej perspektíve</a:t>
            </a:r>
            <a:endParaRPr lang="en-US" sz="4100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279A-8AE2-F542-838F-86AF49AE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1) úplne absentovala </a:t>
            </a:r>
            <a:r>
              <a:rPr lang="sk-SK" i="1" dirty="0" err="1"/>
              <a:t>kontraelita</a:t>
            </a:r>
            <a:r>
              <a:rPr lang="sk-SK" dirty="0"/>
              <a:t>, ktorá by do rokovaní vstupovala ako jasná alternatíva režimovým elitám a ktorá by následne konala ako reprezentantka transformačných záujmov</a:t>
            </a:r>
            <a:endParaRPr lang="sk-SK"/>
          </a:p>
          <a:p>
            <a:r>
              <a:rPr lang="sk-SK" dirty="0"/>
              <a:t>2) náhodnosť a podmienenosť procesu </a:t>
            </a:r>
            <a:r>
              <a:rPr lang="sk-SK" dirty="0" err="1"/>
              <a:t>tranzície</a:t>
            </a:r>
            <a:r>
              <a:rPr lang="sk-SK" dirty="0"/>
              <a:t> zanechala významné inštitucionálne dedičstvo (sčasti práve kvôli absencii transformačných záujmov)</a:t>
            </a:r>
            <a:endParaRPr lang="sk-SK"/>
          </a:p>
          <a:p>
            <a:r>
              <a:rPr lang="sk-SK" dirty="0"/>
              <a:t>3) jedinečným dôsledkom </a:t>
            </a:r>
            <a:r>
              <a:rPr lang="sk-SK" dirty="0" err="1"/>
              <a:t>tranzície</a:t>
            </a:r>
            <a:r>
              <a:rPr lang="sk-SK" dirty="0"/>
              <a:t> bolo v dvoch prípadoch zánik štátu (NDR, Československo)</a:t>
            </a:r>
            <a:endParaRPr lang="sk-SK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3176C-0B45-4543-AA12-5E7423C5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Rôznorodosť posttotalitných režimov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5712-6664-D240-91EF-0E624490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všetky komunistické režimy v strednej a východnej Európe okrem Poľska zdieľali spoločnú skúsenosť totalitného politického režimu, ale vstupovali do </a:t>
            </a:r>
            <a:r>
              <a:rPr lang="sk-SK" dirty="0" err="1"/>
              <a:t>predtranzičného</a:t>
            </a:r>
            <a:r>
              <a:rPr lang="sk-SK" dirty="0"/>
              <a:t> obdobia už vo fáze </a:t>
            </a:r>
            <a:r>
              <a:rPr lang="sk-SK" b="1" dirty="0" err="1"/>
              <a:t>postotalitného</a:t>
            </a:r>
            <a:r>
              <a:rPr lang="sk-SK" dirty="0"/>
              <a:t> režimu</a:t>
            </a:r>
            <a:endParaRPr lang="sk-SK"/>
          </a:p>
          <a:p>
            <a:r>
              <a:rPr lang="sk-SK" dirty="0"/>
              <a:t>nie samostatný typ autoritárskeho režimu, ale odvodený od predchádzajúcej existencie totalitného režimu a predstavuje jeho rozkladnú fázu</a:t>
            </a:r>
            <a:endParaRPr lang="sk-SK"/>
          </a:p>
          <a:p>
            <a:r>
              <a:rPr lang="sk-SK" dirty="0"/>
              <a:t>v žiadnej zo základných dimenzií (pluralizmus, ideológia, mobilizácia a </a:t>
            </a:r>
            <a:r>
              <a:rPr lang="sk-SK" dirty="0" err="1"/>
              <a:t>líderstvo</a:t>
            </a:r>
            <a:r>
              <a:rPr lang="sk-SK" dirty="0"/>
              <a:t>) režim nespĺňa znaky totality </a:t>
            </a:r>
            <a:endParaRPr lang="sk-SK"/>
          </a:p>
          <a:p>
            <a:endParaRPr lang="sk-SK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94E86-B4CF-224E-A84D-0EBEF197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Koniec komunizmu: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sk-SK" b="1">
                <a:solidFill>
                  <a:srgbClr val="FFFFFF"/>
                </a:solidFill>
              </a:rPr>
              <a:t>vyjednávanie, kolaps a kontrola 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D43B-6BFC-FC42-B339-CB9AB303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podobnosť </a:t>
            </a:r>
            <a:r>
              <a:rPr lang="sk-SK" dirty="0" err="1"/>
              <a:t>tranzičných</a:t>
            </a:r>
            <a:r>
              <a:rPr lang="sk-SK" dirty="0"/>
              <a:t> ciest:</a:t>
            </a:r>
          </a:p>
          <a:p>
            <a:r>
              <a:rPr lang="sk-SK" b="1" dirty="0"/>
              <a:t>vyjednávanie:</a:t>
            </a:r>
            <a:r>
              <a:rPr lang="sk-SK" dirty="0"/>
              <a:t> Poľsko a Maďarsko </a:t>
            </a:r>
          </a:p>
          <a:p>
            <a:r>
              <a:rPr lang="sk-SK" b="1" dirty="0"/>
              <a:t>kolaps</a:t>
            </a:r>
            <a:r>
              <a:rPr lang="sk-SK" dirty="0"/>
              <a:t>: Československo a Východné Nemecko </a:t>
            </a:r>
          </a:p>
          <a:p>
            <a:r>
              <a:rPr lang="sk-SK" b="1" dirty="0"/>
              <a:t>kontrola</a:t>
            </a:r>
            <a:r>
              <a:rPr lang="sk-SK" dirty="0"/>
              <a:t>: Rumunsko a Bulharsko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9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47ED3-B4CA-844E-9A53-BCD5BBF7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Vyjednávanie: Poľsko a Maďarsko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7A3D-00F9-C243-8878-9C31A9C0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sz="2600"/>
              <a:t>reforma </a:t>
            </a:r>
            <a:r>
              <a:rPr lang="sk-SK" sz="2600" err="1"/>
              <a:t>pactada</a:t>
            </a:r>
            <a:r>
              <a:rPr lang="sk-SK" sz="2600"/>
              <a:t> – </a:t>
            </a:r>
            <a:r>
              <a:rPr lang="sk-SK" sz="2600" err="1"/>
              <a:t>ruptura</a:t>
            </a:r>
            <a:r>
              <a:rPr lang="sk-SK" sz="2600"/>
              <a:t> </a:t>
            </a:r>
            <a:r>
              <a:rPr lang="sk-SK" sz="2600" err="1"/>
              <a:t>pactada</a:t>
            </a:r>
            <a:endParaRPr lang="sk-SK" sz="2600"/>
          </a:p>
          <a:p>
            <a:r>
              <a:rPr lang="sk-SK" sz="2600"/>
              <a:t>všetky dôležité podmienky boli splnené na to, aby sa začala zjednaný prechod:</a:t>
            </a:r>
          </a:p>
          <a:p>
            <a:r>
              <a:rPr lang="sk-SK" sz="2600"/>
              <a:t>1) zástancovia umiernenej línie v opozícii aj na strane režimu disponovali politickou váhou (vplyvom)</a:t>
            </a:r>
          </a:p>
          <a:p>
            <a:r>
              <a:rPr lang="sk-SK" sz="2600"/>
              <a:t>2) obe tieto skupiny verili, že dohoda bola preferovanou alternatívou</a:t>
            </a:r>
          </a:p>
          <a:p>
            <a:r>
              <a:rPr lang="sk-SK" sz="2600"/>
              <a:t>3) obe skupiny umiernených aktérov nakoniec na svojej strane prevážili </a:t>
            </a:r>
          </a:p>
          <a:p>
            <a:r>
              <a:rPr lang="sk-SK" sz="2600"/>
              <a:t>maďarský okrúhly stôl, na rozdiel od poľského, neviedol k zdieľaniu moci, ale priamo k parlamentným voľbám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28489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2041</Words>
  <Application>Microsoft Macintosh PowerPoint</Application>
  <PresentationFormat>Widescreen</PresentationFormat>
  <Paragraphs>156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Ako skončil komunizmus</vt:lpstr>
      <vt:lpstr>Aký je vplyv minulosti?</vt:lpstr>
      <vt:lpstr>Autonómnosť aktérov vs. vplyv štruktúr</vt:lpstr>
      <vt:lpstr>Podobnosti a rozdiely v regióne SVE</vt:lpstr>
      <vt:lpstr>Spoločné znaky krízy systému </vt:lpstr>
      <vt:lpstr>Špecifiká pádu komunizmu v komparatívnej perspektíve</vt:lpstr>
      <vt:lpstr>Rôznorodosť posttotalitných režimov</vt:lpstr>
      <vt:lpstr>Koniec komunizmu:  vyjednávanie, kolaps a kontrola </vt:lpstr>
      <vt:lpstr>Vyjednávanie: Poľsko a Maďarsko</vt:lpstr>
      <vt:lpstr>Poľsko: charakter režimu 1947-1989</vt:lpstr>
      <vt:lpstr>Výsledky okrúhleho stola </vt:lpstr>
      <vt:lpstr>Vnútorná rôznorodosť komunistov v Maďarsku</vt:lpstr>
      <vt:lpstr> Charakter maďarskej opozície </vt:lpstr>
      <vt:lpstr>Rokovania za okrúhlym stolom</vt:lpstr>
      <vt:lpstr>Rokovania za okrúhlym stolom</vt:lpstr>
      <vt:lpstr>Kolaps: Československo a NDR</vt:lpstr>
      <vt:lpstr>PowerPoint Presentation</vt:lpstr>
      <vt:lpstr>Československo</vt:lpstr>
      <vt:lpstr>Kolaps: konceptuálne súvislosti</vt:lpstr>
      <vt:lpstr>Kolaps: konceptuálne súvislosti</vt:lpstr>
      <vt:lpstr>Východné Nemecko (NDR)</vt:lpstr>
      <vt:lpstr>Východné Nemecko (NDR)</vt:lpstr>
      <vt:lpstr>Kontrola: Bulharsko a Rumunsko</vt:lpstr>
      <vt:lpstr>Skorý posttotalitný režim</vt:lpstr>
      <vt:lpstr>Živkov a Mladenov</vt:lpstr>
      <vt:lpstr>Kontrola v rukách režimu</vt:lpstr>
      <vt:lpstr>Rumunsko</vt:lpstr>
      <vt:lpstr>Posttotalitný a sultánsky režim</vt:lpstr>
      <vt:lpstr>Personalizmus a nacionalizmus</vt:lpstr>
      <vt:lpstr>Ceausescu a jeho nástupca Iliescu</vt:lpstr>
      <vt:lpstr>Dôsledky sultánskeho režimu</vt:lpstr>
      <vt:lpstr>Tranzičná cesta: odstránenie sultána, preventívna demokratizácia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Typológia pádov komunizmu</dc:title>
  <dc:creator>Marek Rybar</dc:creator>
  <cp:lastModifiedBy>Marek Rybar</cp:lastModifiedBy>
  <cp:revision>61</cp:revision>
  <dcterms:created xsi:type="dcterms:W3CDTF">2019-10-17T07:12:37Z</dcterms:created>
  <dcterms:modified xsi:type="dcterms:W3CDTF">2021-09-22T09:43:55Z</dcterms:modified>
</cp:coreProperties>
</file>