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72" r:id="rId6"/>
    <p:sldId id="258" r:id="rId7"/>
    <p:sldId id="273" r:id="rId8"/>
    <p:sldId id="261" r:id="rId9"/>
    <p:sldId id="262" r:id="rId10"/>
    <p:sldId id="263" r:id="rId11"/>
    <p:sldId id="270" r:id="rId12"/>
    <p:sldId id="277" r:id="rId13"/>
    <p:sldId id="271" r:id="rId14"/>
    <p:sldId id="265" r:id="rId15"/>
    <p:sldId id="266" r:id="rId16"/>
    <p:sldId id="276" r:id="rId17"/>
    <p:sldId id="274" r:id="rId18"/>
    <p:sldId id="275" r:id="rId19"/>
    <p:sldId id="26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8"/>
    <p:restoredTop sz="94624"/>
  </p:normalViewPr>
  <p:slideViewPr>
    <p:cSldViewPr snapToGrid="0" snapToObjects="1">
      <p:cViewPr varScale="1">
        <p:scale>
          <a:sx n="124" d="100"/>
          <a:sy n="124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826DDCA-6D09-4690-86AE-A65700C43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4E3824-54F0-3E45-AD27-2AAE3608E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198" y="1346369"/>
            <a:ext cx="6891186" cy="2463629"/>
          </a:xfrm>
        </p:spPr>
        <p:txBody>
          <a:bodyPr>
            <a:normAutofit/>
          </a:bodyPr>
          <a:lstStyle/>
          <a:p>
            <a:r>
              <a:rPr lang="sk-SK" sz="4100" b="1"/>
              <a:t>Ako vzniká demokracia </a:t>
            </a:r>
            <a:br>
              <a:rPr lang="sk-SK" sz="4100" b="1"/>
            </a:br>
            <a:r>
              <a:rPr lang="sk-SK" sz="4100" b="1"/>
              <a:t>(v strednej a východnej Európe)? </a:t>
            </a:r>
            <a:endParaRPr lang="en-US" sz="4100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57E23-7900-0F4A-A5B1-312B14076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198" y="3886200"/>
            <a:ext cx="6891185" cy="137159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SVE po roce 1989 POLb1116</a:t>
            </a: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podzim 20</a:t>
            </a:r>
            <a:r>
              <a:rPr lang="sk-SK" sz="2000">
                <a:solidFill>
                  <a:schemeClr val="tx1"/>
                </a:solidFill>
              </a:rPr>
              <a:t>21</a:t>
            </a:r>
            <a:endParaRPr lang="en-US" sz="200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1"/>
                </a:solidFill>
              </a:rPr>
              <a:t>doc. marek rybář, PhD.</a:t>
            </a: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D94113-B99D-4827-8468-42C0869DD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046" y="0"/>
            <a:ext cx="2726953" cy="6858000"/>
          </a:xfrm>
          <a:prstGeom prst="rect">
            <a:avLst/>
          </a:prstGeom>
          <a:ln>
            <a:noFill/>
          </a:ln>
          <a:effectLst>
            <a:outerShdw blurRad="889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97E19A-F48B-4D56-A949-3A826CF00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046" y="0"/>
            <a:ext cx="2726954" cy="6858000"/>
          </a:xfrm>
          <a:prstGeom prst="rect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5B1C489-3520-454E-BCE4-DE06A472F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 t="1120" r="54326" b="73832"/>
          <a:stretch/>
        </p:blipFill>
        <p:spPr>
          <a:xfrm>
            <a:off x="9465047" y="4417"/>
            <a:ext cx="2318458" cy="108688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9CDFDB7-75F8-4CF5-A2D6-59A1D86232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3" t="43915" r="1" b="10213"/>
          <a:stretch/>
        </p:blipFill>
        <p:spPr>
          <a:xfrm>
            <a:off x="9945510" y="3287359"/>
            <a:ext cx="2246490" cy="219765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1EE895C-73D3-4A38-BD82-6A056D253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6" t="75007" r="30510"/>
          <a:stretch/>
        </p:blipFill>
        <p:spPr>
          <a:xfrm>
            <a:off x="10548594" y="2550437"/>
            <a:ext cx="1643406" cy="1003467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8FD3076-E852-4125-BBED-3FB31599F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40" t="81531" r="19879"/>
          <a:stretch/>
        </p:blipFill>
        <p:spPr>
          <a:xfrm>
            <a:off x="9465048" y="5597114"/>
            <a:ext cx="1356924" cy="1260885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5538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BA3592-11EF-F94D-B27A-3B2F65900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just"/>
            <a:r>
              <a:rPr lang="en-US" sz="3100" b="1">
                <a:solidFill>
                  <a:srgbClr val="FFFFFF"/>
                </a:solidFill>
              </a:rPr>
              <a:t>hĺbkové (štruktúrne) faktory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84D86-1BB3-6C40-9FD8-B98A8682630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93097" y="1049695"/>
            <a:ext cx="7464286" cy="4913208"/>
          </a:xfrm>
        </p:spPr>
        <p:txBody>
          <a:bodyPr anchor="ctr">
            <a:normAutofit/>
          </a:bodyPr>
          <a:lstStyle/>
          <a:p>
            <a:pPr algn="just"/>
            <a:r>
              <a:rPr lang="en-US" sz="2400" b="1" dirty="0"/>
              <a:t>3. </a:t>
            </a:r>
            <a:r>
              <a:rPr lang="en-US" sz="2400" b="1" dirty="0" err="1"/>
              <a:t>geografická</a:t>
            </a:r>
            <a:r>
              <a:rPr lang="en-US" sz="2400" b="1" dirty="0"/>
              <a:t> </a:t>
            </a:r>
            <a:r>
              <a:rPr lang="en-US" sz="2400" b="1" dirty="0" err="1"/>
              <a:t>poloha</a:t>
            </a:r>
            <a:r>
              <a:rPr lang="en-US" sz="2400" dirty="0"/>
              <a:t>:</a:t>
            </a:r>
          </a:p>
          <a:p>
            <a:pPr algn="just"/>
            <a:r>
              <a:rPr lang="en-US" sz="2400" dirty="0" err="1"/>
              <a:t>blízkosť</a:t>
            </a:r>
            <a:r>
              <a:rPr lang="en-US" sz="2400" dirty="0"/>
              <a:t> k </a:t>
            </a:r>
            <a:r>
              <a:rPr lang="en-US" sz="2400" dirty="0" err="1"/>
              <a:t>západu</a:t>
            </a:r>
            <a:r>
              <a:rPr lang="en-US" sz="2400" dirty="0"/>
              <a:t> (km </a:t>
            </a:r>
            <a:r>
              <a:rPr lang="en-US" sz="2400" dirty="0" err="1"/>
              <a:t>vzdialenosť</a:t>
            </a:r>
            <a:r>
              <a:rPr lang="en-US" sz="2400" dirty="0"/>
              <a:t> k </a:t>
            </a:r>
            <a:r>
              <a:rPr lang="en-US" sz="2400" dirty="0" err="1"/>
              <a:t>viedni</a:t>
            </a:r>
            <a:r>
              <a:rPr lang="en-US" sz="2400" dirty="0"/>
              <a:t>/</a:t>
            </a:r>
            <a:r>
              <a:rPr lang="en-US" sz="2400" dirty="0" err="1"/>
              <a:t>berlínu</a:t>
            </a:r>
            <a:r>
              <a:rPr lang="en-US" sz="2400" dirty="0"/>
              <a:t>, &lt;?&gt;1500 KM)</a:t>
            </a:r>
          </a:p>
          <a:p>
            <a:pPr algn="just"/>
            <a:r>
              <a:rPr lang="en-US" sz="2400" b="1" dirty="0"/>
              <a:t>4. </a:t>
            </a:r>
            <a:r>
              <a:rPr lang="en-US" sz="2400" b="1" dirty="0" err="1"/>
              <a:t>nerastné</a:t>
            </a:r>
            <a:r>
              <a:rPr lang="en-US" sz="2400" b="1" dirty="0"/>
              <a:t> </a:t>
            </a:r>
            <a:r>
              <a:rPr lang="en-US" sz="2400" b="1" dirty="0" err="1"/>
              <a:t>bohatstvo</a:t>
            </a:r>
            <a:r>
              <a:rPr lang="en-US" sz="2400" dirty="0"/>
              <a:t>:</a:t>
            </a:r>
          </a:p>
          <a:p>
            <a:pPr algn="just"/>
            <a:r>
              <a:rPr lang="en-US" sz="2400" dirty="0" err="1"/>
              <a:t>veľká</a:t>
            </a:r>
            <a:r>
              <a:rPr lang="en-US" sz="2400" dirty="0"/>
              <a:t> </a:t>
            </a:r>
            <a:r>
              <a:rPr lang="en-US" sz="2400" dirty="0" err="1"/>
              <a:t>debata</a:t>
            </a:r>
            <a:r>
              <a:rPr lang="en-US" sz="2400" dirty="0"/>
              <a:t> o tom, </a:t>
            </a:r>
            <a:r>
              <a:rPr lang="en-US" sz="2400" dirty="0" err="1"/>
              <a:t>či</a:t>
            </a:r>
            <a:r>
              <a:rPr lang="en-US" sz="2400" dirty="0"/>
              <a:t> je </a:t>
            </a:r>
            <a:r>
              <a:rPr lang="en-US" sz="2400" dirty="0" err="1"/>
              <a:t>nerastné</a:t>
            </a:r>
            <a:r>
              <a:rPr lang="en-US" sz="2400" dirty="0"/>
              <a:t> </a:t>
            </a:r>
            <a:r>
              <a:rPr lang="en-US" sz="2400" dirty="0" err="1"/>
              <a:t>bohatstvo</a:t>
            </a:r>
            <a:r>
              <a:rPr lang="en-US" sz="2400" dirty="0"/>
              <a:t> </a:t>
            </a:r>
            <a:r>
              <a:rPr lang="en-US" sz="2400" dirty="0" err="1"/>
              <a:t>prínosom</a:t>
            </a:r>
            <a:r>
              <a:rPr lang="en-US" sz="2400" dirty="0"/>
              <a:t> </a:t>
            </a:r>
            <a:r>
              <a:rPr lang="en-US" sz="2400" dirty="0" err="1"/>
              <a:t>alebo</a:t>
            </a:r>
            <a:r>
              <a:rPr lang="en-US" sz="2400" dirty="0"/>
              <a:t> </a:t>
            </a:r>
            <a:r>
              <a:rPr lang="en-US" sz="2400" dirty="0" err="1"/>
              <a:t>kliatbou</a:t>
            </a:r>
            <a:r>
              <a:rPr lang="en-US" sz="2400" dirty="0"/>
              <a:t> pre </a:t>
            </a:r>
            <a:r>
              <a:rPr lang="en-US" sz="2400" dirty="0" err="1"/>
              <a:t>šance</a:t>
            </a:r>
            <a:r>
              <a:rPr lang="en-US" sz="2400" dirty="0"/>
              <a:t> </a:t>
            </a:r>
            <a:r>
              <a:rPr lang="en-US" sz="2400" dirty="0" err="1"/>
              <a:t>demokracie</a:t>
            </a:r>
            <a:r>
              <a:rPr lang="en-US" sz="2400" dirty="0"/>
              <a:t> (</a:t>
            </a:r>
            <a:r>
              <a:rPr lang="en-US" sz="2400" dirty="0" err="1"/>
              <a:t>áno-nie</a:t>
            </a:r>
            <a:r>
              <a:rPr lang="en-US" sz="2400" dirty="0"/>
              <a:t>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094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910642-FD16-BC46-9C92-62B0D9C94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4400" b="1">
                <a:solidFill>
                  <a:srgbClr val="FFFFFF"/>
                </a:solidFill>
              </a:rPr>
              <a:t>otázka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6E021-F562-F94E-B9C2-AEC4C4C29F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4794" y="1049695"/>
            <a:ext cx="6642806" cy="4758611"/>
          </a:xfrm>
        </p:spPr>
        <p:txBody>
          <a:bodyPr anchor="ctr">
            <a:normAutofit/>
          </a:bodyPr>
          <a:lstStyle/>
          <a:p>
            <a:r>
              <a:rPr lang="en-US" sz="2400" dirty="0" err="1"/>
              <a:t>ktoré</a:t>
            </a:r>
            <a:r>
              <a:rPr lang="en-US" sz="2400" dirty="0"/>
              <a:t> </a:t>
            </a:r>
            <a:r>
              <a:rPr lang="en-US" sz="2400" dirty="0" err="1"/>
              <a:t>ďalšie</a:t>
            </a:r>
            <a:r>
              <a:rPr lang="en-US" sz="2400" dirty="0"/>
              <a:t> </a:t>
            </a:r>
            <a:r>
              <a:rPr lang="en-US" sz="2400" dirty="0" err="1"/>
              <a:t>hĺbkové</a:t>
            </a:r>
            <a:r>
              <a:rPr lang="en-US" sz="2400" dirty="0"/>
              <a:t> </a:t>
            </a:r>
            <a:r>
              <a:rPr lang="en-US" sz="2400" dirty="0" err="1"/>
              <a:t>faktory</a:t>
            </a:r>
            <a:r>
              <a:rPr lang="en-US" sz="2400" dirty="0"/>
              <a:t> by </a:t>
            </a:r>
            <a:r>
              <a:rPr lang="en-US" sz="2400" dirty="0" err="1"/>
              <a:t>sme</a:t>
            </a:r>
            <a:r>
              <a:rPr lang="en-US" sz="2400" dirty="0"/>
              <a:t> </a:t>
            </a:r>
            <a:r>
              <a:rPr lang="en-US" sz="2400" dirty="0" err="1"/>
              <a:t>mohli</a:t>
            </a:r>
            <a:r>
              <a:rPr lang="en-US" sz="2400" dirty="0"/>
              <a:t> </a:t>
            </a:r>
            <a:r>
              <a:rPr lang="en-US" sz="2400" dirty="0" err="1"/>
              <a:t>brať</a:t>
            </a:r>
            <a:r>
              <a:rPr lang="en-US" sz="2400" dirty="0"/>
              <a:t> do </a:t>
            </a:r>
            <a:r>
              <a:rPr lang="en-US" sz="2400" dirty="0" err="1"/>
              <a:t>úvahy</a:t>
            </a:r>
            <a:r>
              <a:rPr lang="en-US" sz="2400" dirty="0"/>
              <a:t>?</a:t>
            </a:r>
          </a:p>
          <a:p>
            <a:r>
              <a:rPr lang="en-US" sz="2400" dirty="0" err="1"/>
              <a:t>akú</a:t>
            </a:r>
            <a:r>
              <a:rPr lang="en-US" sz="2400" dirty="0"/>
              <a:t> </a:t>
            </a:r>
            <a:r>
              <a:rPr lang="en-US" sz="2400" dirty="0" err="1"/>
              <a:t>inú</a:t>
            </a:r>
            <a:r>
              <a:rPr lang="en-US" sz="2400" dirty="0"/>
              <a:t> </a:t>
            </a:r>
            <a:r>
              <a:rPr lang="en-US" sz="2400" dirty="0" err="1"/>
              <a:t>operacionalizáciu</a:t>
            </a:r>
            <a:r>
              <a:rPr lang="en-US" sz="2400" dirty="0"/>
              <a:t> </a:t>
            </a:r>
            <a:r>
              <a:rPr lang="en-US" sz="2400" dirty="0" err="1"/>
              <a:t>už</a:t>
            </a:r>
            <a:r>
              <a:rPr lang="en-US" sz="2400" dirty="0"/>
              <a:t> </a:t>
            </a:r>
            <a:r>
              <a:rPr lang="en-US" sz="2400" dirty="0" err="1"/>
              <a:t>spomenutých</a:t>
            </a:r>
            <a:r>
              <a:rPr lang="en-US" sz="2400" dirty="0"/>
              <a:t> </a:t>
            </a:r>
            <a:r>
              <a:rPr lang="en-US" sz="2400" dirty="0" err="1"/>
              <a:t>faktorov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viete</a:t>
            </a:r>
            <a:r>
              <a:rPr lang="en-US" sz="2400" dirty="0"/>
              <a:t> </a:t>
            </a:r>
            <a:r>
              <a:rPr lang="en-US" sz="2400" dirty="0" err="1"/>
              <a:t>predstaviť</a:t>
            </a:r>
            <a:r>
              <a:rPr lang="en-US" sz="2400" dirty="0"/>
              <a:t>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27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910642-FD16-BC46-9C92-62B0D9C94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1588878"/>
            <a:ext cx="3007998" cy="3680244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err="1">
                <a:solidFill>
                  <a:srgbClr val="FFFFFF"/>
                </a:solidFill>
              </a:rPr>
              <a:t>faktory</a:t>
            </a:r>
            <a:r>
              <a:rPr lang="en-US" sz="4400" b="1" dirty="0">
                <a:solidFill>
                  <a:srgbClr val="FFFFFF"/>
                </a:solidFill>
              </a:rPr>
              <a:t> </a:t>
            </a:r>
            <a:r>
              <a:rPr lang="en-US" sz="4400" b="1" dirty="0" err="1">
                <a:solidFill>
                  <a:srgbClr val="FFFFFF"/>
                </a:solidFill>
              </a:rPr>
              <a:t>zameranéna</a:t>
            </a:r>
            <a:r>
              <a:rPr lang="en-US" sz="4400" b="1" dirty="0">
                <a:solidFill>
                  <a:srgbClr val="FFFFFF"/>
                </a:solidFill>
              </a:rPr>
              <a:t> </a:t>
            </a:r>
            <a:r>
              <a:rPr lang="en-US" sz="4400" b="1" dirty="0" err="1">
                <a:solidFill>
                  <a:srgbClr val="FFFFFF"/>
                </a:solidFill>
              </a:rPr>
              <a:t>aktérov</a:t>
            </a:r>
            <a:r>
              <a:rPr lang="en-US" sz="4400" b="1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6E021-F562-F94E-B9C2-AEC4C4C29F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8334" y="783265"/>
            <a:ext cx="7663071" cy="5291470"/>
          </a:xfrm>
        </p:spPr>
        <p:txBody>
          <a:bodyPr anchor="ctr">
            <a:noAutofit/>
          </a:bodyPr>
          <a:lstStyle/>
          <a:p>
            <a:pPr algn="just"/>
            <a:r>
              <a:rPr lang="en-US" sz="2400" b="1" dirty="0"/>
              <a:t>1. </a:t>
            </a:r>
            <a:r>
              <a:rPr lang="en-US" sz="2400" b="1" dirty="0" err="1"/>
              <a:t>došlo</a:t>
            </a:r>
            <a:r>
              <a:rPr lang="en-US" sz="2400" b="1" dirty="0"/>
              <a:t> k </a:t>
            </a:r>
            <a:r>
              <a:rPr lang="en-US" sz="2400" b="1" dirty="0" err="1"/>
              <a:t>vystriedaniu</a:t>
            </a:r>
            <a:r>
              <a:rPr lang="en-US" sz="2400" b="1" dirty="0"/>
              <a:t> </a:t>
            </a:r>
            <a:r>
              <a:rPr lang="en-US" sz="2400" b="1" dirty="0" err="1"/>
              <a:t>komunistických</a:t>
            </a:r>
            <a:r>
              <a:rPr lang="en-US" sz="2400" b="1" dirty="0"/>
              <a:t> </a:t>
            </a:r>
            <a:r>
              <a:rPr lang="en-US" sz="2400" b="1" dirty="0" err="1"/>
              <a:t>predstaviteľov</a:t>
            </a:r>
            <a:r>
              <a:rPr lang="en-US" sz="2400" b="1" dirty="0"/>
              <a:t> v </a:t>
            </a:r>
            <a:r>
              <a:rPr lang="en-US" sz="2400" b="1" dirty="0" err="1"/>
              <a:t>prvých</a:t>
            </a:r>
            <a:r>
              <a:rPr lang="en-US" sz="2400" b="1" dirty="0"/>
              <a:t> </a:t>
            </a:r>
            <a:r>
              <a:rPr lang="en-US" sz="2400" b="1" dirty="0" err="1"/>
              <a:t>voľbách</a:t>
            </a:r>
            <a:r>
              <a:rPr lang="en-US" sz="2400" b="1" dirty="0"/>
              <a:t>?</a:t>
            </a:r>
          </a:p>
          <a:p>
            <a:pPr algn="just"/>
            <a:r>
              <a:rPr lang="en-US" sz="2400" dirty="0"/>
              <a:t>ich </a:t>
            </a:r>
            <a:r>
              <a:rPr lang="en-US" sz="2400" dirty="0" err="1"/>
              <a:t>nahradenie</a:t>
            </a:r>
            <a:r>
              <a:rPr lang="en-US" sz="2400" dirty="0"/>
              <a:t> </a:t>
            </a:r>
            <a:r>
              <a:rPr lang="en-US" sz="2400" dirty="0" err="1"/>
              <a:t>rozbehlo</a:t>
            </a:r>
            <a:r>
              <a:rPr lang="en-US" sz="2400" dirty="0"/>
              <a:t> </a:t>
            </a:r>
            <a:r>
              <a:rPr lang="en-US" sz="2400" dirty="0" err="1"/>
              <a:t>ekonomické</a:t>
            </a:r>
            <a:r>
              <a:rPr lang="en-US" sz="2400" dirty="0"/>
              <a:t> a </a:t>
            </a:r>
            <a:r>
              <a:rPr lang="en-US" sz="2400" dirty="0" err="1"/>
              <a:t>politické</a:t>
            </a:r>
            <a:r>
              <a:rPr lang="en-US" sz="2400" dirty="0"/>
              <a:t> </a:t>
            </a:r>
            <a:r>
              <a:rPr lang="en-US" sz="2400" dirty="0" err="1"/>
              <a:t>reformy</a:t>
            </a:r>
            <a:endParaRPr lang="en-US" sz="2400" dirty="0"/>
          </a:p>
          <a:p>
            <a:pPr algn="just"/>
            <a:r>
              <a:rPr lang="en-US" sz="2400" b="1" dirty="0"/>
              <a:t>2. </a:t>
            </a:r>
            <a:r>
              <a:rPr lang="en-US" sz="2400" b="1" dirty="0" err="1"/>
              <a:t>ekonomické</a:t>
            </a:r>
            <a:r>
              <a:rPr lang="en-US" sz="2400" b="1" dirty="0"/>
              <a:t> </a:t>
            </a:r>
            <a:r>
              <a:rPr lang="en-US" sz="2400" b="1" dirty="0" err="1"/>
              <a:t>reformy</a:t>
            </a:r>
            <a:endParaRPr lang="en-US" sz="2400" b="1" dirty="0"/>
          </a:p>
          <a:p>
            <a:pPr algn="just"/>
            <a:r>
              <a:rPr lang="en-US" sz="2400" dirty="0" err="1"/>
              <a:t>šoková</a:t>
            </a:r>
            <a:r>
              <a:rPr lang="en-US" sz="2400" dirty="0"/>
              <a:t> </a:t>
            </a:r>
            <a:r>
              <a:rPr lang="en-US" sz="2400" dirty="0" err="1"/>
              <a:t>trhová</a:t>
            </a:r>
            <a:r>
              <a:rPr lang="en-US" sz="2400" dirty="0"/>
              <a:t> </a:t>
            </a:r>
            <a:r>
              <a:rPr lang="en-US" sz="2400" dirty="0" err="1"/>
              <a:t>reforma</a:t>
            </a:r>
            <a:r>
              <a:rPr lang="en-US" sz="2400" dirty="0"/>
              <a:t> (</a:t>
            </a:r>
            <a:r>
              <a:rPr lang="en-US" sz="2400" dirty="0" err="1"/>
              <a:t>liberalizácia</a:t>
            </a:r>
            <a:r>
              <a:rPr lang="en-US" sz="2400" dirty="0"/>
              <a:t>) vs. “</a:t>
            </a:r>
            <a:r>
              <a:rPr lang="en-US" sz="2400" dirty="0" err="1"/>
              <a:t>gradualizmus</a:t>
            </a:r>
            <a:r>
              <a:rPr lang="en-US" sz="2400" dirty="0"/>
              <a:t>”</a:t>
            </a:r>
          </a:p>
          <a:p>
            <a:pPr algn="just"/>
            <a:r>
              <a:rPr lang="en-US" sz="2400" b="1" dirty="0"/>
              <a:t>3. </a:t>
            </a:r>
            <a:r>
              <a:rPr lang="en-US" sz="2400" b="1" dirty="0" err="1"/>
              <a:t>vyvážené</a:t>
            </a:r>
            <a:r>
              <a:rPr lang="en-US" sz="2400" b="1" dirty="0"/>
              <a:t> </a:t>
            </a:r>
            <a:r>
              <a:rPr lang="en-US" sz="2400" b="1" dirty="0" err="1"/>
              <a:t>rozdelenie</a:t>
            </a:r>
            <a:r>
              <a:rPr lang="en-US" sz="2400" b="1" dirty="0"/>
              <a:t> </a:t>
            </a:r>
            <a:r>
              <a:rPr lang="en-US" sz="2400" b="1" dirty="0" err="1"/>
              <a:t>ústavných</a:t>
            </a:r>
            <a:r>
              <a:rPr lang="en-US" sz="2400" b="1" dirty="0"/>
              <a:t> </a:t>
            </a:r>
            <a:r>
              <a:rPr lang="en-US" sz="2400" b="1" dirty="0" err="1"/>
              <a:t>právomocí</a:t>
            </a:r>
            <a:endParaRPr lang="en-US" sz="2400" b="1" dirty="0"/>
          </a:p>
          <a:p>
            <a:pPr algn="just"/>
            <a:r>
              <a:rPr lang="en-US" sz="2400" dirty="0" err="1"/>
              <a:t>prakticky</a:t>
            </a:r>
            <a:r>
              <a:rPr lang="en-US" sz="2400" dirty="0"/>
              <a:t> to </a:t>
            </a:r>
            <a:r>
              <a:rPr lang="en-US" sz="2400" dirty="0" err="1"/>
              <a:t>znamenalo</a:t>
            </a:r>
            <a:r>
              <a:rPr lang="en-US" sz="2400" dirty="0"/>
              <a:t> </a:t>
            </a:r>
            <a:r>
              <a:rPr lang="en-US" sz="2400" dirty="0" err="1"/>
              <a:t>silné</a:t>
            </a:r>
            <a:r>
              <a:rPr lang="en-US" sz="2400" dirty="0"/>
              <a:t> </a:t>
            </a:r>
            <a:r>
              <a:rPr lang="en-US" sz="2400" dirty="0" err="1"/>
              <a:t>postavenie</a:t>
            </a:r>
            <a:r>
              <a:rPr lang="en-US" sz="2400" dirty="0"/>
              <a:t> </a:t>
            </a:r>
            <a:r>
              <a:rPr lang="en-US" sz="2400" dirty="0" err="1"/>
              <a:t>parlamentu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úkor</a:t>
            </a:r>
            <a:r>
              <a:rPr lang="en-US" sz="2400" dirty="0"/>
              <a:t> (</a:t>
            </a:r>
            <a:r>
              <a:rPr lang="en-US" sz="2400" dirty="0" err="1"/>
              <a:t>priamo</a:t>
            </a:r>
            <a:r>
              <a:rPr lang="en-US" sz="2400" dirty="0"/>
              <a:t> </a:t>
            </a:r>
            <a:r>
              <a:rPr lang="en-US" sz="2400" dirty="0" err="1"/>
              <a:t>volených</a:t>
            </a:r>
            <a:r>
              <a:rPr lang="en-US" sz="2400" dirty="0"/>
              <a:t>) </a:t>
            </a:r>
            <a:r>
              <a:rPr lang="en-US" sz="2400" dirty="0" err="1"/>
              <a:t>prezidentov</a:t>
            </a:r>
            <a:endParaRPr lang="en-US" sz="2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358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910642-FD16-BC46-9C92-62B0D9C94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err="1">
                <a:solidFill>
                  <a:srgbClr val="FFFFFF"/>
                </a:solidFill>
              </a:rPr>
              <a:t>Otázky</a:t>
            </a:r>
            <a:r>
              <a:rPr lang="en-US" sz="4400" b="1" dirty="0">
                <a:solidFill>
                  <a:srgbClr val="FFFFFF"/>
                </a:solidFill>
              </a:rPr>
              <a:t> </a:t>
            </a:r>
            <a:r>
              <a:rPr lang="en-US" sz="4400" b="1" dirty="0" err="1">
                <a:solidFill>
                  <a:srgbClr val="FFFFFF"/>
                </a:solidFill>
              </a:rPr>
              <a:t>na</a:t>
            </a:r>
            <a:r>
              <a:rPr lang="en-US" sz="4400" b="1" dirty="0">
                <a:solidFill>
                  <a:srgbClr val="FFFFFF"/>
                </a:solidFill>
              </a:rPr>
              <a:t> </a:t>
            </a:r>
            <a:r>
              <a:rPr lang="en-US" sz="4400" b="1" dirty="0" err="1">
                <a:solidFill>
                  <a:srgbClr val="FFFFFF"/>
                </a:solidFill>
              </a:rPr>
              <a:t>diskusiu</a:t>
            </a:r>
            <a:endParaRPr lang="en-US" sz="4400" b="1" dirty="0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6E021-F562-F94E-B9C2-AEC4C4C29F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4794" y="1049695"/>
            <a:ext cx="6916132" cy="4758611"/>
          </a:xfrm>
        </p:spPr>
        <p:txBody>
          <a:bodyPr anchor="ctr">
            <a:normAutofit/>
          </a:bodyPr>
          <a:lstStyle/>
          <a:p>
            <a:pPr algn="just"/>
            <a:r>
              <a:rPr lang="en-US" sz="2800" dirty="0" err="1"/>
              <a:t>ktoré</a:t>
            </a:r>
            <a:r>
              <a:rPr lang="en-US" sz="2800" dirty="0"/>
              <a:t> </a:t>
            </a:r>
            <a:r>
              <a:rPr lang="en-US" sz="2800" dirty="0" err="1"/>
              <a:t>ďalšie</a:t>
            </a:r>
            <a:r>
              <a:rPr lang="en-US" sz="2800" dirty="0"/>
              <a:t> fa</a:t>
            </a:r>
            <a:r>
              <a:rPr lang="cs-CZ" sz="2800" dirty="0"/>
              <a:t>k</a:t>
            </a:r>
            <a:r>
              <a:rPr lang="en-US" sz="2800" dirty="0"/>
              <a:t>tory </a:t>
            </a:r>
            <a:r>
              <a:rPr lang="en-US" sz="2800" dirty="0" err="1"/>
              <a:t>zamerané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aktérov</a:t>
            </a:r>
            <a:r>
              <a:rPr lang="en-US" sz="2800" dirty="0"/>
              <a:t> by </a:t>
            </a:r>
            <a:r>
              <a:rPr lang="en-US" sz="2800" dirty="0" err="1"/>
              <a:t>sme</a:t>
            </a:r>
            <a:r>
              <a:rPr lang="en-US" sz="2800" dirty="0"/>
              <a:t> </a:t>
            </a:r>
            <a:r>
              <a:rPr lang="en-US" sz="2800" dirty="0" err="1"/>
              <a:t>mohli</a:t>
            </a:r>
            <a:r>
              <a:rPr lang="en-US" sz="2800" dirty="0"/>
              <a:t> </a:t>
            </a:r>
            <a:r>
              <a:rPr lang="en-US" sz="2800" dirty="0" err="1"/>
              <a:t>brať</a:t>
            </a:r>
            <a:r>
              <a:rPr lang="en-US" sz="2800" dirty="0"/>
              <a:t> do </a:t>
            </a:r>
            <a:r>
              <a:rPr lang="en-US" sz="2800" dirty="0" err="1"/>
              <a:t>úvahy</a:t>
            </a:r>
            <a:r>
              <a:rPr lang="en-US" sz="2800" dirty="0"/>
              <a:t>?</a:t>
            </a:r>
          </a:p>
          <a:p>
            <a:pPr algn="just"/>
            <a:r>
              <a:rPr lang="en-US" sz="2800" dirty="0" err="1"/>
              <a:t>akú</a:t>
            </a:r>
            <a:r>
              <a:rPr lang="en-US" sz="2800" dirty="0"/>
              <a:t> </a:t>
            </a:r>
            <a:r>
              <a:rPr lang="en-US" sz="2800" dirty="0" err="1"/>
              <a:t>inú</a:t>
            </a:r>
            <a:r>
              <a:rPr lang="en-US" sz="2800" dirty="0"/>
              <a:t> </a:t>
            </a:r>
            <a:r>
              <a:rPr lang="en-US" sz="2800" dirty="0" err="1"/>
              <a:t>operacionalizáciu</a:t>
            </a:r>
            <a:r>
              <a:rPr lang="en-US" sz="2800" dirty="0"/>
              <a:t> </a:t>
            </a:r>
            <a:r>
              <a:rPr lang="en-US" sz="2800" dirty="0" err="1"/>
              <a:t>už</a:t>
            </a:r>
            <a:r>
              <a:rPr lang="en-US" sz="2800" dirty="0"/>
              <a:t> </a:t>
            </a:r>
            <a:r>
              <a:rPr lang="en-US" sz="2800" dirty="0" err="1"/>
              <a:t>spomenutých</a:t>
            </a:r>
            <a:r>
              <a:rPr lang="en-US" sz="2800" dirty="0"/>
              <a:t> </a:t>
            </a:r>
            <a:r>
              <a:rPr lang="en-US" sz="2800" dirty="0" err="1"/>
              <a:t>faktorov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viete</a:t>
            </a:r>
            <a:r>
              <a:rPr lang="en-US" sz="2800" dirty="0"/>
              <a:t> </a:t>
            </a:r>
            <a:r>
              <a:rPr lang="en-US" sz="2800" dirty="0" err="1"/>
              <a:t>predstaviť</a:t>
            </a:r>
            <a:r>
              <a:rPr lang="en-US" sz="2800" dirty="0"/>
              <a:t>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10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9531D9-314B-EE4A-BC33-6AC83E8BF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100" b="1">
                <a:solidFill>
                  <a:srgbClr val="FFFFFF"/>
                </a:solidFill>
              </a:rPr>
              <a:t>zhodnotenie vplyvu hĺbkových </a:t>
            </a:r>
            <a:br>
              <a:rPr lang="en-US" sz="3100" b="1">
                <a:solidFill>
                  <a:srgbClr val="FFFFFF"/>
                </a:solidFill>
              </a:rPr>
            </a:br>
            <a:r>
              <a:rPr lang="en-US" sz="3100" b="1">
                <a:solidFill>
                  <a:srgbClr val="FFFFFF"/>
                </a:solidFill>
              </a:rPr>
              <a:t>faktorov na typ režimu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73E61-535F-3D4F-B745-8667543F0CC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52011" y="437323"/>
            <a:ext cx="7874337" cy="6023112"/>
          </a:xfrm>
        </p:spPr>
        <p:txBody>
          <a:bodyPr anchor="ctr">
            <a:noAutofit/>
          </a:bodyPr>
          <a:lstStyle/>
          <a:p>
            <a:pPr algn="just"/>
            <a:r>
              <a:rPr lang="en-US" sz="2400" dirty="0" err="1"/>
              <a:t>priaznivé</a:t>
            </a:r>
            <a:r>
              <a:rPr lang="en-US" sz="2400" dirty="0"/>
              <a:t> </a:t>
            </a:r>
            <a:r>
              <a:rPr lang="en-US" sz="2400" dirty="0" err="1"/>
              <a:t>politické</a:t>
            </a:r>
            <a:r>
              <a:rPr lang="en-US" sz="2400" dirty="0"/>
              <a:t> </a:t>
            </a:r>
            <a:r>
              <a:rPr lang="en-US" sz="2400" dirty="0" err="1"/>
              <a:t>dedičstvo</a:t>
            </a:r>
            <a:r>
              <a:rPr lang="en-US" sz="2400" dirty="0"/>
              <a:t> &amp; </a:t>
            </a:r>
            <a:r>
              <a:rPr lang="en-US" sz="2400" dirty="0" err="1"/>
              <a:t>modernizované</a:t>
            </a:r>
            <a:r>
              <a:rPr lang="en-US" sz="2400" dirty="0"/>
              <a:t> &amp; bez </a:t>
            </a:r>
            <a:r>
              <a:rPr lang="en-US" sz="2400" dirty="0" err="1"/>
              <a:t>nerastných</a:t>
            </a:r>
            <a:r>
              <a:rPr lang="en-US" sz="2400" dirty="0"/>
              <a:t> </a:t>
            </a:r>
            <a:r>
              <a:rPr lang="en-US" sz="2400" dirty="0" err="1"/>
              <a:t>surovín</a:t>
            </a:r>
            <a:r>
              <a:rPr lang="en-US" sz="2400" dirty="0"/>
              <a:t> &amp; </a:t>
            </a:r>
            <a:r>
              <a:rPr lang="en-US" sz="2400" dirty="0" err="1"/>
              <a:t>blízke</a:t>
            </a:r>
            <a:r>
              <a:rPr lang="en-US" sz="2400" dirty="0"/>
              <a:t> </a:t>
            </a:r>
            <a:r>
              <a:rPr lang="en-US" sz="2400" dirty="0" err="1"/>
              <a:t>západu</a:t>
            </a:r>
            <a:r>
              <a:rPr lang="en-US" sz="2400" dirty="0"/>
              <a:t> --- </a:t>
            </a:r>
            <a:r>
              <a:rPr lang="en-US" sz="2400" dirty="0" err="1"/>
              <a:t>spĺňa</a:t>
            </a:r>
            <a:r>
              <a:rPr lang="en-US" sz="2400" dirty="0"/>
              <a:t> 9 z 11 </a:t>
            </a:r>
            <a:r>
              <a:rPr lang="en-US" sz="2400" dirty="0" err="1"/>
              <a:t>prípadov</a:t>
            </a:r>
            <a:r>
              <a:rPr lang="en-US" sz="2400" dirty="0"/>
              <a:t> </a:t>
            </a:r>
            <a:r>
              <a:rPr lang="en-US" sz="2400" dirty="0" err="1"/>
              <a:t>demokracií</a:t>
            </a:r>
            <a:r>
              <a:rPr lang="en-US" sz="2400" dirty="0"/>
              <a:t>, 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n-US" sz="2400" dirty="0" err="1"/>
              <a:t>rumunsko</a:t>
            </a:r>
            <a:r>
              <a:rPr lang="en-US" sz="2400" dirty="0"/>
              <a:t> a </a:t>
            </a:r>
            <a:r>
              <a:rPr lang="en-US" sz="2400" dirty="0" err="1"/>
              <a:t>bulharsko</a:t>
            </a:r>
            <a:r>
              <a:rPr lang="en-US" sz="2400" dirty="0"/>
              <a:t> </a:t>
            </a:r>
            <a:r>
              <a:rPr lang="en-US" sz="2400" dirty="0" err="1"/>
              <a:t>spadali</a:t>
            </a:r>
            <a:r>
              <a:rPr lang="en-US" sz="2400" dirty="0"/>
              <a:t> pod </a:t>
            </a:r>
            <a:r>
              <a:rPr lang="en-US" sz="2400" dirty="0" err="1"/>
              <a:t>nepriaznivé</a:t>
            </a:r>
            <a:r>
              <a:rPr lang="en-US" sz="2400" dirty="0"/>
              <a:t> </a:t>
            </a:r>
            <a:r>
              <a:rPr lang="en-US" sz="2400" dirty="0" err="1"/>
              <a:t>politické</a:t>
            </a:r>
            <a:r>
              <a:rPr lang="en-US" sz="2400" dirty="0"/>
              <a:t> </a:t>
            </a:r>
            <a:r>
              <a:rPr lang="en-US" sz="2400" dirty="0" err="1"/>
              <a:t>dedičstvo</a:t>
            </a:r>
            <a:endParaRPr lang="en-US" sz="2400" dirty="0"/>
          </a:p>
          <a:p>
            <a:pPr algn="just"/>
            <a:r>
              <a:rPr lang="en-US" sz="2400" dirty="0" err="1"/>
              <a:t>naproti</a:t>
            </a:r>
            <a:r>
              <a:rPr lang="en-US" sz="2400" dirty="0"/>
              <a:t> </a:t>
            </a:r>
            <a:r>
              <a:rPr lang="en-US" sz="2400" dirty="0" err="1"/>
              <a:t>tomu</a:t>
            </a:r>
            <a:r>
              <a:rPr lang="en-US" sz="2400" dirty="0"/>
              <a:t> </a:t>
            </a:r>
            <a:r>
              <a:rPr lang="en-US" sz="2400" dirty="0" err="1"/>
              <a:t>nepriaznivé</a:t>
            </a:r>
            <a:r>
              <a:rPr lang="en-US" sz="2400" dirty="0"/>
              <a:t> </a:t>
            </a:r>
            <a:r>
              <a:rPr lang="en-US" sz="2400" dirty="0" err="1"/>
              <a:t>politické</a:t>
            </a:r>
            <a:r>
              <a:rPr lang="en-US" sz="2400" dirty="0"/>
              <a:t> </a:t>
            </a:r>
            <a:r>
              <a:rPr lang="en-US" sz="2400" dirty="0" err="1"/>
              <a:t>dedičstvo</a:t>
            </a:r>
            <a:r>
              <a:rPr lang="en-US" sz="2400" dirty="0"/>
              <a:t>, </a:t>
            </a:r>
            <a:r>
              <a:rPr lang="en-US" sz="2400" dirty="0" err="1"/>
              <a:t>nízka</a:t>
            </a:r>
            <a:r>
              <a:rPr lang="en-US" sz="2400" dirty="0"/>
              <a:t> </a:t>
            </a:r>
            <a:r>
              <a:rPr lang="en-US" sz="2400" dirty="0" err="1"/>
              <a:t>úroveň</a:t>
            </a:r>
            <a:r>
              <a:rPr lang="en-US" sz="2400" dirty="0"/>
              <a:t> </a:t>
            </a:r>
            <a:r>
              <a:rPr lang="en-US" sz="2400" dirty="0" err="1"/>
              <a:t>modernizácie</a:t>
            </a:r>
            <a:r>
              <a:rPr lang="en-US" sz="2400" dirty="0"/>
              <a:t> a </a:t>
            </a:r>
            <a:r>
              <a:rPr lang="en-US" sz="2400" dirty="0" err="1"/>
              <a:t>veľká</a:t>
            </a:r>
            <a:r>
              <a:rPr lang="en-US" sz="2400" dirty="0"/>
              <a:t> </a:t>
            </a:r>
            <a:r>
              <a:rPr lang="en-US" sz="2400" dirty="0" err="1"/>
              <a:t>vzdialenosť</a:t>
            </a:r>
            <a:r>
              <a:rPr lang="en-US" sz="2400" dirty="0"/>
              <a:t> od </a:t>
            </a:r>
            <a:r>
              <a:rPr lang="en-US" sz="2400" dirty="0" err="1"/>
              <a:t>západu</a:t>
            </a:r>
            <a:r>
              <a:rPr lang="en-US" sz="2400" dirty="0"/>
              <a:t> </a:t>
            </a:r>
            <a:r>
              <a:rPr lang="en-US" sz="2400" dirty="0" err="1"/>
              <a:t>charakterizuje</a:t>
            </a:r>
            <a:r>
              <a:rPr lang="en-US" sz="2400" dirty="0"/>
              <a:t> </a:t>
            </a:r>
            <a:r>
              <a:rPr lang="en-US" sz="2400" dirty="0" err="1"/>
              <a:t>veľku</a:t>
            </a:r>
            <a:r>
              <a:rPr lang="en-US" sz="2400" dirty="0"/>
              <a:t> </a:t>
            </a:r>
            <a:r>
              <a:rPr lang="en-US" sz="2400" dirty="0" err="1"/>
              <a:t>väčšinu</a:t>
            </a:r>
            <a:r>
              <a:rPr lang="en-US" sz="2400" dirty="0"/>
              <a:t> </a:t>
            </a:r>
            <a:r>
              <a:rPr lang="en-US" sz="2400" dirty="0" err="1"/>
              <a:t>autokracií</a:t>
            </a:r>
            <a:r>
              <a:rPr lang="en-US" sz="2400" dirty="0"/>
              <a:t> (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n-US" sz="2400" dirty="0" err="1"/>
              <a:t>rusko</a:t>
            </a:r>
            <a:r>
              <a:rPr lang="en-US" sz="2400" dirty="0"/>
              <a:t> </a:t>
            </a:r>
            <a:r>
              <a:rPr lang="en-US" sz="2400" dirty="0" err="1"/>
              <a:t>prekročilo</a:t>
            </a:r>
            <a:r>
              <a:rPr lang="en-US" sz="2400" dirty="0"/>
              <a:t> </a:t>
            </a:r>
            <a:r>
              <a:rPr lang="en-US" sz="2400" dirty="0" err="1"/>
              <a:t>modernizačnú</a:t>
            </a:r>
            <a:r>
              <a:rPr lang="en-US" sz="2400" dirty="0"/>
              <a:t> </a:t>
            </a:r>
            <a:r>
              <a:rPr lang="en-US" sz="2400" dirty="0" err="1"/>
              <a:t>podmienku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/>
              <a:t>krajiny</a:t>
            </a:r>
            <a:r>
              <a:rPr lang="en-US" sz="2400" dirty="0"/>
              <a:t> s </a:t>
            </a:r>
            <a:r>
              <a:rPr lang="en-US" sz="2400" dirty="0" err="1"/>
              <a:t>hybridným</a:t>
            </a:r>
            <a:r>
              <a:rPr lang="en-US" sz="2400" dirty="0"/>
              <a:t> </a:t>
            </a:r>
            <a:r>
              <a:rPr lang="en-US" sz="2400" dirty="0" err="1"/>
              <a:t>režimom</a:t>
            </a:r>
            <a:r>
              <a:rPr lang="en-US" sz="2400" dirty="0"/>
              <a:t> </a:t>
            </a:r>
            <a:r>
              <a:rPr lang="en-US" sz="2400" dirty="0" err="1"/>
              <a:t>mali</a:t>
            </a:r>
            <a:r>
              <a:rPr lang="en-US" sz="2400" dirty="0"/>
              <a:t> </a:t>
            </a:r>
            <a:r>
              <a:rPr lang="en-US" sz="2400" dirty="0" err="1"/>
              <a:t>aj</a:t>
            </a:r>
            <a:r>
              <a:rPr lang="en-US" sz="2400" dirty="0"/>
              <a:t> </a:t>
            </a:r>
            <a:r>
              <a:rPr lang="en-US" sz="2400" dirty="0" err="1"/>
              <a:t>zmiešané</a:t>
            </a:r>
            <a:r>
              <a:rPr lang="en-US" sz="2400" dirty="0"/>
              <a:t> </a:t>
            </a:r>
            <a:r>
              <a:rPr lang="en-US" sz="2400" dirty="0" err="1"/>
              <a:t>výsledky</a:t>
            </a:r>
            <a:r>
              <a:rPr lang="en-US" sz="2400" dirty="0"/>
              <a:t> </a:t>
            </a:r>
            <a:r>
              <a:rPr lang="en-US" sz="2400" dirty="0" err="1"/>
              <a:t>pri</a:t>
            </a:r>
            <a:r>
              <a:rPr lang="en-US" sz="2400" dirty="0"/>
              <a:t> </a:t>
            </a:r>
            <a:r>
              <a:rPr lang="en-US" sz="2400" dirty="0" err="1"/>
              <a:t>napĺňaní</a:t>
            </a:r>
            <a:r>
              <a:rPr lang="en-US" sz="2400" dirty="0"/>
              <a:t> </a:t>
            </a:r>
            <a:r>
              <a:rPr lang="en-US" sz="2400" dirty="0" err="1"/>
              <a:t>hĺbkových</a:t>
            </a:r>
            <a:r>
              <a:rPr lang="en-US" sz="2400" dirty="0"/>
              <a:t> </a:t>
            </a:r>
            <a:r>
              <a:rPr lang="en-US" sz="2400" dirty="0" err="1"/>
              <a:t>faktorov</a:t>
            </a:r>
            <a:endParaRPr lang="en-US" sz="2400" dirty="0"/>
          </a:p>
          <a:p>
            <a:pPr algn="just"/>
            <a:r>
              <a:rPr lang="en-US" sz="2400" dirty="0" err="1"/>
              <a:t>môžeme</a:t>
            </a:r>
            <a:r>
              <a:rPr lang="en-US" sz="2400" dirty="0"/>
              <a:t> </a:t>
            </a:r>
            <a:r>
              <a:rPr lang="en-US" sz="2400" dirty="0" err="1"/>
              <a:t>konštatovať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b="1" dirty="0"/>
              <a:t>19 z 26 </a:t>
            </a:r>
            <a:r>
              <a:rPr lang="en-US" sz="2400" b="1" dirty="0" err="1"/>
              <a:t>štátov</a:t>
            </a:r>
            <a:r>
              <a:rPr lang="en-US" sz="2400" b="1" dirty="0"/>
              <a:t> </a:t>
            </a:r>
            <a:r>
              <a:rPr lang="en-US" sz="2400" dirty="0" err="1"/>
              <a:t>má</a:t>
            </a:r>
            <a:r>
              <a:rPr lang="en-US" sz="2400" dirty="0"/>
              <a:t> </a:t>
            </a:r>
            <a:r>
              <a:rPr lang="en-US" sz="2400" dirty="0" err="1"/>
              <a:t>režim</a:t>
            </a:r>
            <a:r>
              <a:rPr lang="en-US" sz="2400" dirty="0"/>
              <a:t> </a:t>
            </a:r>
            <a:r>
              <a:rPr lang="en-US" sz="2400" dirty="0" err="1"/>
              <a:t>predpovedaný</a:t>
            </a:r>
            <a:r>
              <a:rPr lang="en-US" sz="2400" dirty="0"/>
              <a:t> </a:t>
            </a:r>
            <a:r>
              <a:rPr lang="en-US" sz="2400" dirty="0" err="1"/>
              <a:t>hĺbkovými</a:t>
            </a:r>
            <a:r>
              <a:rPr lang="en-US" sz="2400" dirty="0"/>
              <a:t> </a:t>
            </a:r>
            <a:r>
              <a:rPr lang="en-US" sz="2400" dirty="0" err="1"/>
              <a:t>vysvetleniami</a:t>
            </a:r>
            <a:endParaRPr lang="en-US" sz="2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95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8F35EF-7074-A54A-A277-8F1EDF523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100" b="1">
                <a:solidFill>
                  <a:srgbClr val="FFFFFF"/>
                </a:solidFill>
              </a:rPr>
              <a:t>zhodnotenie vplyvu na aktérov zameraných faktorov na typ režimu</a:t>
            </a:r>
            <a:endParaRPr lang="en-US" sz="3100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D03B1-2F95-5845-9297-59993162EC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60775" y="491987"/>
            <a:ext cx="7742583" cy="5874026"/>
          </a:xfrm>
        </p:spPr>
        <p:txBody>
          <a:bodyPr anchor="ctr">
            <a:noAutofit/>
          </a:bodyPr>
          <a:lstStyle/>
          <a:p>
            <a:pPr algn="just"/>
            <a:r>
              <a:rPr lang="en-US" sz="2400" dirty="0" err="1"/>
              <a:t>vystriedanie</a:t>
            </a:r>
            <a:r>
              <a:rPr lang="en-US" sz="2400" dirty="0"/>
              <a:t> </a:t>
            </a:r>
            <a:r>
              <a:rPr lang="en-US" sz="2400" dirty="0" err="1"/>
              <a:t>komunistických</a:t>
            </a:r>
            <a:r>
              <a:rPr lang="en-US" sz="2400" dirty="0"/>
              <a:t> </a:t>
            </a:r>
            <a:r>
              <a:rPr lang="en-US" sz="2400" dirty="0" err="1"/>
              <a:t>vodcov</a:t>
            </a:r>
            <a:r>
              <a:rPr lang="en-US" sz="2400" dirty="0"/>
              <a:t>, </a:t>
            </a:r>
            <a:r>
              <a:rPr lang="en-US" sz="2400" dirty="0" err="1"/>
              <a:t>ekonomické</a:t>
            </a:r>
            <a:r>
              <a:rPr lang="en-US" sz="2400" dirty="0"/>
              <a:t> </a:t>
            </a:r>
            <a:r>
              <a:rPr lang="en-US" sz="2400" dirty="0" err="1"/>
              <a:t>reformy</a:t>
            </a:r>
            <a:r>
              <a:rPr lang="en-US" sz="2400" dirty="0"/>
              <a:t> a </a:t>
            </a:r>
            <a:r>
              <a:rPr lang="en-US" sz="2400" dirty="0" err="1"/>
              <a:t>vyváženú</a:t>
            </a:r>
            <a:r>
              <a:rPr lang="en-US" sz="2400" dirty="0"/>
              <a:t> </a:t>
            </a:r>
            <a:r>
              <a:rPr lang="en-US" sz="2400" dirty="0" err="1"/>
              <a:t>ústavu</a:t>
            </a:r>
            <a:r>
              <a:rPr lang="en-US" sz="2400" dirty="0"/>
              <a:t> </a:t>
            </a:r>
            <a:r>
              <a:rPr lang="en-US" sz="2400" dirty="0" err="1"/>
              <a:t>malo</a:t>
            </a:r>
            <a:r>
              <a:rPr lang="en-US" sz="2400" dirty="0"/>
              <a:t> </a:t>
            </a:r>
            <a:r>
              <a:rPr lang="en-US" sz="2400" dirty="0" err="1"/>
              <a:t>rovnakých</a:t>
            </a:r>
            <a:r>
              <a:rPr lang="en-US" sz="2400" dirty="0"/>
              <a:t> 9 </a:t>
            </a:r>
            <a:r>
              <a:rPr lang="en-US" sz="2400" dirty="0" err="1"/>
              <a:t>krajín</a:t>
            </a:r>
            <a:r>
              <a:rPr lang="en-US" sz="2400" dirty="0"/>
              <a:t> (</a:t>
            </a:r>
            <a:r>
              <a:rPr lang="en-US" sz="2400" dirty="0" err="1"/>
              <a:t>okrem</a:t>
            </a:r>
            <a:r>
              <a:rPr lang="en-US" sz="2400" dirty="0"/>
              <a:t> rum a </a:t>
            </a:r>
            <a:r>
              <a:rPr lang="en-US" sz="2400" dirty="0" err="1"/>
              <a:t>bul</a:t>
            </a:r>
            <a:r>
              <a:rPr lang="en-US" sz="2400" dirty="0"/>
              <a:t>, </a:t>
            </a:r>
            <a:r>
              <a:rPr lang="en-US" sz="2400" dirty="0" err="1"/>
              <a:t>kde</a:t>
            </a:r>
            <a:r>
              <a:rPr lang="en-US" sz="2400" dirty="0"/>
              <a:t> </a:t>
            </a:r>
            <a:r>
              <a:rPr lang="en-US" sz="2400" dirty="0" err="1"/>
              <a:t>prvé</a:t>
            </a:r>
            <a:r>
              <a:rPr lang="en-US" sz="2400" dirty="0"/>
              <a:t> </a:t>
            </a:r>
            <a:r>
              <a:rPr lang="en-US" sz="2400" dirty="0" err="1"/>
              <a:t>voľby</a:t>
            </a:r>
            <a:r>
              <a:rPr lang="en-US" sz="2400" dirty="0"/>
              <a:t> </a:t>
            </a:r>
            <a:r>
              <a:rPr lang="en-US" sz="2400" dirty="0" err="1"/>
              <a:t>neviedli</a:t>
            </a:r>
            <a:r>
              <a:rPr lang="en-US" sz="2400" dirty="0"/>
              <a:t> k </a:t>
            </a:r>
            <a:r>
              <a:rPr lang="en-US" sz="2400" dirty="0" err="1"/>
              <a:t>vystriedaniu</a:t>
            </a:r>
            <a:r>
              <a:rPr lang="en-US" sz="2400" dirty="0"/>
              <a:t> </a:t>
            </a:r>
            <a:r>
              <a:rPr lang="en-US" sz="2400" dirty="0" err="1"/>
              <a:t>komunistov</a:t>
            </a:r>
            <a:r>
              <a:rPr lang="en-US" sz="2400" dirty="0"/>
              <a:t> </a:t>
            </a:r>
            <a:r>
              <a:rPr lang="en-US" sz="2400" dirty="0" err="1"/>
              <a:t>reformátormi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/>
              <a:t>naproti</a:t>
            </a:r>
            <a:r>
              <a:rPr lang="en-US" sz="2400" dirty="0"/>
              <a:t> </a:t>
            </a:r>
            <a:r>
              <a:rPr lang="en-US" sz="2400" dirty="0" err="1"/>
              <a:t>tomu</a:t>
            </a:r>
            <a:r>
              <a:rPr lang="en-US" sz="2400" dirty="0"/>
              <a:t> </a:t>
            </a:r>
            <a:r>
              <a:rPr lang="en-US" sz="2400" dirty="0" err="1"/>
              <a:t>malé</a:t>
            </a:r>
            <a:r>
              <a:rPr lang="en-US" sz="2400" dirty="0"/>
              <a:t> </a:t>
            </a:r>
            <a:r>
              <a:rPr lang="en-US" sz="2400" dirty="0" err="1"/>
              <a:t>ekonomické</a:t>
            </a:r>
            <a:r>
              <a:rPr lang="en-US" sz="2400" dirty="0"/>
              <a:t> </a:t>
            </a:r>
            <a:r>
              <a:rPr lang="en-US" sz="2400" dirty="0" err="1"/>
              <a:t>reformy</a:t>
            </a:r>
            <a:r>
              <a:rPr lang="en-US" sz="2400" dirty="0"/>
              <a:t>, </a:t>
            </a:r>
            <a:r>
              <a:rPr lang="en-US" sz="2400" dirty="0" err="1"/>
              <a:t>kontinuitu</a:t>
            </a:r>
            <a:r>
              <a:rPr lang="en-US" sz="2400" dirty="0"/>
              <a:t> </a:t>
            </a:r>
            <a:r>
              <a:rPr lang="en-US" sz="2400" dirty="0" err="1"/>
              <a:t>starej</a:t>
            </a:r>
            <a:r>
              <a:rPr lang="en-US" sz="2400" dirty="0"/>
              <a:t> </a:t>
            </a:r>
            <a:r>
              <a:rPr lang="en-US" sz="2400" dirty="0" err="1"/>
              <a:t>elity</a:t>
            </a:r>
            <a:r>
              <a:rPr lang="en-US" sz="2400" dirty="0"/>
              <a:t> a </a:t>
            </a:r>
            <a:r>
              <a:rPr lang="en-US" sz="2400" dirty="0" err="1"/>
              <a:t>nevyvážené</a:t>
            </a:r>
            <a:r>
              <a:rPr lang="en-US" sz="2400" dirty="0"/>
              <a:t> </a:t>
            </a:r>
            <a:r>
              <a:rPr lang="en-US" sz="2400" dirty="0" err="1"/>
              <a:t>ústavy</a:t>
            </a:r>
            <a:r>
              <a:rPr lang="en-US" sz="2400" dirty="0"/>
              <a:t> </a:t>
            </a:r>
            <a:r>
              <a:rPr lang="en-US" sz="2400" dirty="0" err="1"/>
              <a:t>malo</a:t>
            </a:r>
            <a:r>
              <a:rPr lang="en-US" sz="2400" dirty="0"/>
              <a:t> 6 </a:t>
            </a:r>
            <a:r>
              <a:rPr lang="en-US" sz="2400" dirty="0" err="1"/>
              <a:t>autokratických</a:t>
            </a:r>
            <a:r>
              <a:rPr lang="en-US" sz="2400" dirty="0"/>
              <a:t> </a:t>
            </a:r>
            <a:r>
              <a:rPr lang="en-US" sz="2400" dirty="0" err="1"/>
              <a:t>krajín</a:t>
            </a:r>
            <a:r>
              <a:rPr lang="en-US" sz="2400" dirty="0"/>
              <a:t> (a </a:t>
            </a:r>
            <a:r>
              <a:rPr lang="en-US" sz="2400" dirty="0" err="1"/>
              <a:t>ďalšie</a:t>
            </a:r>
            <a:r>
              <a:rPr lang="en-US" sz="2400" dirty="0"/>
              <a:t> tri – ARM, KGZ a RUS – </a:t>
            </a:r>
            <a:r>
              <a:rPr lang="en-US" sz="2400" dirty="0" err="1"/>
              <a:t>spĺňali</a:t>
            </a:r>
            <a:r>
              <a:rPr lang="en-US" sz="2400" dirty="0"/>
              <a:t> 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n-US" sz="2400" dirty="0" err="1"/>
              <a:t>vystriedanie</a:t>
            </a:r>
            <a:r>
              <a:rPr lang="en-US" sz="2400" dirty="0"/>
              <a:t> </a:t>
            </a:r>
            <a:r>
              <a:rPr lang="en-US" sz="2400" dirty="0" err="1"/>
              <a:t>starej</a:t>
            </a:r>
            <a:r>
              <a:rPr lang="en-US" sz="2400" dirty="0"/>
              <a:t> </a:t>
            </a:r>
            <a:r>
              <a:rPr lang="en-US" sz="2400" dirty="0" err="1"/>
              <a:t>komunistickej</a:t>
            </a:r>
            <a:r>
              <a:rPr lang="en-US" sz="2400" dirty="0"/>
              <a:t> </a:t>
            </a:r>
            <a:r>
              <a:rPr lang="en-US" sz="2400" dirty="0" err="1"/>
              <a:t>elity</a:t>
            </a:r>
            <a:endParaRPr lang="en-US" sz="2400" dirty="0"/>
          </a:p>
          <a:p>
            <a:pPr algn="just"/>
            <a:r>
              <a:rPr lang="en-US" sz="2400" dirty="0" err="1"/>
              <a:t>defektné</a:t>
            </a:r>
            <a:r>
              <a:rPr lang="en-US" sz="2400" dirty="0"/>
              <a:t> </a:t>
            </a:r>
            <a:r>
              <a:rPr lang="en-US" sz="2400" dirty="0" err="1"/>
              <a:t>demokracie</a:t>
            </a:r>
            <a:r>
              <a:rPr lang="en-US" sz="2400" dirty="0"/>
              <a:t>/</a:t>
            </a:r>
            <a:r>
              <a:rPr lang="en-US" sz="2400" dirty="0" err="1"/>
              <a:t>hybridné</a:t>
            </a:r>
            <a:r>
              <a:rPr lang="en-US" sz="2400" dirty="0"/>
              <a:t> </a:t>
            </a:r>
            <a:r>
              <a:rPr lang="en-US" sz="2400" dirty="0" err="1"/>
              <a:t>režimy</a:t>
            </a:r>
            <a:r>
              <a:rPr lang="en-US" sz="2400" dirty="0"/>
              <a:t> </a:t>
            </a:r>
            <a:r>
              <a:rPr lang="en-US" sz="2400" dirty="0" err="1"/>
              <a:t>nespadali</a:t>
            </a:r>
            <a:r>
              <a:rPr lang="en-US" sz="2400" dirty="0"/>
              <a:t> do </a:t>
            </a:r>
            <a:r>
              <a:rPr lang="en-US" sz="2400" dirty="0" err="1"/>
              <a:t>žiadnej</a:t>
            </a:r>
            <a:r>
              <a:rPr lang="en-US" sz="2400" dirty="0"/>
              <a:t> </a:t>
            </a:r>
            <a:r>
              <a:rPr lang="en-US" sz="2400" dirty="0" err="1"/>
              <a:t>vyhradenej</a:t>
            </a:r>
            <a:r>
              <a:rPr lang="en-US" sz="2400" dirty="0"/>
              <a:t> </a:t>
            </a:r>
            <a:r>
              <a:rPr lang="en-US" sz="2400" dirty="0" err="1"/>
              <a:t>kategórie</a:t>
            </a:r>
            <a:r>
              <a:rPr lang="en-US" sz="2400" dirty="0"/>
              <a:t> (</a:t>
            </a:r>
            <a:r>
              <a:rPr lang="en-US" sz="2400" dirty="0" err="1"/>
              <a:t>vnútorne</a:t>
            </a:r>
            <a:r>
              <a:rPr lang="en-US" sz="2400" dirty="0"/>
              <a:t> </a:t>
            </a:r>
            <a:r>
              <a:rPr lang="en-US" sz="2400" dirty="0" err="1"/>
              <a:t>veľmi</a:t>
            </a:r>
            <a:r>
              <a:rPr lang="en-US" sz="2400" dirty="0"/>
              <a:t> </a:t>
            </a:r>
            <a:r>
              <a:rPr lang="en-US" sz="2400" dirty="0" err="1"/>
              <a:t>rôznorodá</a:t>
            </a:r>
            <a:r>
              <a:rPr lang="en-US" sz="2400" dirty="0"/>
              <a:t> </a:t>
            </a:r>
            <a:r>
              <a:rPr lang="en-US" sz="2400" dirty="0" err="1"/>
              <a:t>skupina</a:t>
            </a:r>
            <a:r>
              <a:rPr lang="en-US" sz="2400" dirty="0"/>
              <a:t> </a:t>
            </a:r>
            <a:r>
              <a:rPr lang="en-US" sz="2400" dirty="0" err="1"/>
              <a:t>krajín</a:t>
            </a:r>
            <a:r>
              <a:rPr lang="en-US" sz="2400" dirty="0"/>
              <a:t> v </a:t>
            </a:r>
            <a:r>
              <a:rPr lang="en-US" sz="2400" dirty="0" err="1"/>
              <a:t>miere</a:t>
            </a:r>
            <a:r>
              <a:rPr lang="en-US" sz="2400" dirty="0"/>
              <a:t> </a:t>
            </a:r>
            <a:r>
              <a:rPr lang="en-US" sz="2400" dirty="0" err="1"/>
              <a:t>dôležitosti</a:t>
            </a:r>
            <a:r>
              <a:rPr lang="en-US" sz="2400" dirty="0"/>
              <a:t> </a:t>
            </a:r>
            <a:r>
              <a:rPr lang="en-US" sz="2400" dirty="0" err="1"/>
              <a:t>jednotlivých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aktérov</a:t>
            </a:r>
            <a:r>
              <a:rPr lang="en-US" sz="2400" dirty="0"/>
              <a:t> </a:t>
            </a:r>
            <a:r>
              <a:rPr lang="en-US" sz="2400" dirty="0" err="1"/>
              <a:t>zameraných</a:t>
            </a:r>
            <a:r>
              <a:rPr lang="en-US" sz="2400" dirty="0"/>
              <a:t> </a:t>
            </a:r>
            <a:r>
              <a:rPr lang="en-US" sz="2400" dirty="0" err="1"/>
              <a:t>faktorov</a:t>
            </a:r>
            <a:r>
              <a:rPr lang="en-US" sz="2400" dirty="0"/>
              <a:t>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030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8F35EF-7074-A54A-A277-8F1EDF523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405" y="1588878"/>
            <a:ext cx="3326989" cy="3680244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>
                <a:solidFill>
                  <a:srgbClr val="FFFFFF"/>
                </a:solidFill>
              </a:rPr>
              <a:t>Skominovanie</a:t>
            </a:r>
            <a:r>
              <a:rPr lang="en-US" sz="3200" b="1" dirty="0">
                <a:solidFill>
                  <a:srgbClr val="FFFFFF"/>
                </a:solidFill>
              </a:rPr>
              <a:t> </a:t>
            </a:r>
            <a:r>
              <a:rPr lang="en-US" sz="3200" b="1" dirty="0" err="1">
                <a:solidFill>
                  <a:srgbClr val="FFFFFF"/>
                </a:solidFill>
              </a:rPr>
              <a:t>hĺbkových</a:t>
            </a:r>
            <a:r>
              <a:rPr lang="en-US" sz="3200" b="1" dirty="0">
                <a:solidFill>
                  <a:srgbClr val="FFFFFF"/>
                </a:solidFill>
              </a:rPr>
              <a:t> a </a:t>
            </a:r>
            <a:r>
              <a:rPr lang="en-US" sz="3200" b="1" dirty="0" err="1">
                <a:solidFill>
                  <a:srgbClr val="FFFFFF"/>
                </a:solidFill>
              </a:rPr>
              <a:t>na</a:t>
            </a:r>
            <a:r>
              <a:rPr lang="en-US" sz="3200" b="1" dirty="0">
                <a:solidFill>
                  <a:srgbClr val="FFFFFF"/>
                </a:solidFill>
              </a:rPr>
              <a:t> </a:t>
            </a:r>
            <a:r>
              <a:rPr lang="en-US" sz="3200" b="1" dirty="0" err="1">
                <a:solidFill>
                  <a:srgbClr val="FFFFFF"/>
                </a:solidFill>
              </a:rPr>
              <a:t>aktérov</a:t>
            </a:r>
            <a:r>
              <a:rPr lang="en-US" sz="3200" b="1" dirty="0">
                <a:solidFill>
                  <a:srgbClr val="FFFFFF"/>
                </a:solidFill>
              </a:rPr>
              <a:t> </a:t>
            </a:r>
            <a:r>
              <a:rPr lang="en-US" sz="3200" b="1" dirty="0" err="1">
                <a:solidFill>
                  <a:srgbClr val="FFFFFF"/>
                </a:solidFill>
              </a:rPr>
              <a:t>zameraných</a:t>
            </a:r>
            <a:r>
              <a:rPr lang="en-US" sz="3200" b="1" dirty="0">
                <a:solidFill>
                  <a:srgbClr val="FFFFFF"/>
                </a:solidFill>
              </a:rPr>
              <a:t> </a:t>
            </a:r>
            <a:r>
              <a:rPr lang="en-US" sz="3200" b="1" dirty="0" err="1">
                <a:solidFill>
                  <a:srgbClr val="FFFFFF"/>
                </a:solidFill>
              </a:rPr>
              <a:t>faktorov</a:t>
            </a:r>
            <a:endParaRPr lang="en-US" sz="3100" dirty="0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D03B1-2F95-5845-9297-59993162EC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52011" y="606287"/>
            <a:ext cx="7646583" cy="5645426"/>
          </a:xfrm>
        </p:spPr>
        <p:txBody>
          <a:bodyPr anchor="ctr">
            <a:noAutofit/>
          </a:bodyPr>
          <a:lstStyle/>
          <a:p>
            <a:pPr algn="just"/>
            <a:r>
              <a:rPr lang="en-US" sz="2400" dirty="0" err="1"/>
              <a:t>všetkých</a:t>
            </a:r>
            <a:r>
              <a:rPr lang="en-US" sz="2400" dirty="0"/>
              <a:t> 7 </a:t>
            </a:r>
            <a:r>
              <a:rPr lang="en-US" sz="2400" dirty="0" err="1"/>
              <a:t>priaznivých</a:t>
            </a:r>
            <a:r>
              <a:rPr lang="en-US" sz="2400" dirty="0"/>
              <a:t> </a:t>
            </a:r>
            <a:r>
              <a:rPr lang="en-US" sz="2400" dirty="0" err="1"/>
              <a:t>faktorov</a:t>
            </a:r>
            <a:r>
              <a:rPr lang="en-US" sz="2400" dirty="0"/>
              <a:t> </a:t>
            </a:r>
            <a:r>
              <a:rPr lang="en-US" sz="2400" dirty="0" err="1"/>
              <a:t>spĺňa</a:t>
            </a:r>
            <a:r>
              <a:rPr lang="en-US" sz="2400" dirty="0"/>
              <a:t> </a:t>
            </a:r>
            <a:r>
              <a:rPr lang="sk-SK" sz="2400" dirty="0" err="1"/>
              <a:t>chor</a:t>
            </a:r>
            <a:r>
              <a:rPr lang="sk-SK" sz="2400" dirty="0"/>
              <a:t>, ČR, </a:t>
            </a:r>
            <a:r>
              <a:rPr lang="sk-SK" sz="2400" dirty="0" err="1"/>
              <a:t>est</a:t>
            </a:r>
            <a:r>
              <a:rPr lang="sk-SK" sz="2400" dirty="0"/>
              <a:t>, </a:t>
            </a:r>
            <a:r>
              <a:rPr lang="sk-SK" sz="2400" dirty="0" err="1"/>
              <a:t>maď</a:t>
            </a:r>
            <a:r>
              <a:rPr lang="sk-SK" sz="2400" dirty="0"/>
              <a:t>, </a:t>
            </a:r>
            <a:r>
              <a:rPr lang="sk-SK" sz="2400" dirty="0" err="1"/>
              <a:t>lot</a:t>
            </a:r>
            <a:r>
              <a:rPr lang="sk-SK" sz="2400" dirty="0"/>
              <a:t>, lit, pol, </a:t>
            </a:r>
            <a:r>
              <a:rPr lang="sk-SK" sz="2400" dirty="0" err="1"/>
              <a:t>svk</a:t>
            </a:r>
            <a:r>
              <a:rPr lang="sk-SK" sz="2400" dirty="0"/>
              <a:t>, </a:t>
            </a:r>
            <a:r>
              <a:rPr lang="sk-SK" sz="2400" dirty="0" err="1"/>
              <a:t>slo</a:t>
            </a:r>
            <a:r>
              <a:rPr lang="en-US" sz="2400" dirty="0"/>
              <a:t> a 5 zo 7 </a:t>
            </a:r>
            <a:r>
              <a:rPr lang="en-US" sz="2400" dirty="0" err="1"/>
              <a:t>faktorov</a:t>
            </a:r>
            <a:r>
              <a:rPr lang="en-US" sz="2400" dirty="0"/>
              <a:t> </a:t>
            </a:r>
            <a:r>
              <a:rPr lang="en-US" sz="2400" dirty="0" err="1"/>
              <a:t>spĺňajú</a:t>
            </a:r>
            <a:r>
              <a:rPr lang="en-US" sz="2400" dirty="0"/>
              <a:t> </a:t>
            </a:r>
            <a:r>
              <a:rPr lang="en-US" sz="2400" dirty="0" err="1"/>
              <a:t>ďalšie</a:t>
            </a:r>
            <a:r>
              <a:rPr lang="en-US" sz="2400" dirty="0"/>
              <a:t> tri </a:t>
            </a:r>
            <a:r>
              <a:rPr lang="en-US" sz="2400" dirty="0" err="1"/>
              <a:t>štáty</a:t>
            </a:r>
            <a:r>
              <a:rPr lang="en-US" sz="2400" dirty="0"/>
              <a:t> (rum, </a:t>
            </a:r>
            <a:r>
              <a:rPr lang="en-US" sz="2400" dirty="0" err="1"/>
              <a:t>Bul</a:t>
            </a:r>
            <a:r>
              <a:rPr lang="en-US" sz="2400" dirty="0"/>
              <a:t>, MAC)</a:t>
            </a:r>
          </a:p>
          <a:p>
            <a:pPr algn="just"/>
            <a:r>
              <a:rPr lang="en-US" sz="2400" dirty="0" err="1"/>
              <a:t>žiadny</a:t>
            </a:r>
            <a:r>
              <a:rPr lang="en-US" sz="2400" dirty="0"/>
              <a:t> z </a:t>
            </a:r>
            <a:r>
              <a:rPr lang="en-US" sz="2400" dirty="0" err="1"/>
              <a:t>priaznivých</a:t>
            </a:r>
            <a:r>
              <a:rPr lang="en-US" sz="2400" dirty="0"/>
              <a:t> </a:t>
            </a:r>
            <a:r>
              <a:rPr lang="en-US" sz="2400" dirty="0" err="1"/>
              <a:t>faktorov</a:t>
            </a:r>
            <a:r>
              <a:rPr lang="en-US" sz="2400" dirty="0"/>
              <a:t> </a:t>
            </a:r>
            <a:r>
              <a:rPr lang="en-US" sz="2400" dirty="0" err="1"/>
              <a:t>nespĺňajú</a:t>
            </a:r>
            <a:r>
              <a:rPr lang="en-US" sz="2400" dirty="0"/>
              <a:t> </a:t>
            </a:r>
            <a:r>
              <a:rPr lang="en-US" sz="2400" dirty="0" err="1"/>
              <a:t>štyri</a:t>
            </a:r>
            <a:r>
              <a:rPr lang="en-US" sz="2400" dirty="0"/>
              <a:t> </a:t>
            </a:r>
            <a:r>
              <a:rPr lang="en-US" sz="2400" dirty="0" err="1"/>
              <a:t>krajiny</a:t>
            </a:r>
            <a:r>
              <a:rPr lang="en-US" sz="2400" dirty="0"/>
              <a:t>: </a:t>
            </a:r>
            <a:r>
              <a:rPr lang="sk-SK" sz="2400" dirty="0" err="1"/>
              <a:t>Azer</a:t>
            </a:r>
            <a:r>
              <a:rPr lang="sk-SK" sz="2400" dirty="0"/>
              <a:t>. KAZ, TURK, UZB, len jeden spĺňa </a:t>
            </a:r>
            <a:r>
              <a:rPr lang="sk-SK" sz="2400" dirty="0" err="1"/>
              <a:t>tadžikistan</a:t>
            </a:r>
            <a:r>
              <a:rPr lang="sk-SK" sz="2400" dirty="0"/>
              <a:t> a len dva spĺňa </a:t>
            </a:r>
            <a:r>
              <a:rPr lang="sk-SK" sz="2400" dirty="0" err="1"/>
              <a:t>bielorusko</a:t>
            </a:r>
            <a:r>
              <a:rPr lang="sk-SK" sz="2400" dirty="0"/>
              <a:t>, </a:t>
            </a:r>
            <a:r>
              <a:rPr lang="sk-SK" sz="2400" dirty="0" err="1"/>
              <a:t>rusko</a:t>
            </a:r>
            <a:r>
              <a:rPr lang="sk-SK" sz="2400" dirty="0"/>
              <a:t>, </a:t>
            </a:r>
            <a:r>
              <a:rPr lang="sk-SK" sz="2400" dirty="0" err="1"/>
              <a:t>arménsko</a:t>
            </a:r>
            <a:r>
              <a:rPr lang="sk-SK" sz="2400" dirty="0"/>
              <a:t>, </a:t>
            </a:r>
            <a:r>
              <a:rPr lang="sk-SK" sz="2400" dirty="0" err="1"/>
              <a:t>gruzínsko</a:t>
            </a:r>
            <a:r>
              <a:rPr lang="sk-SK" sz="2400" dirty="0"/>
              <a:t> a </a:t>
            </a:r>
            <a:r>
              <a:rPr lang="sk-SK" sz="2400" dirty="0" err="1"/>
              <a:t>kirgizsko</a:t>
            </a:r>
            <a:endParaRPr lang="sk-SK" sz="2400" dirty="0"/>
          </a:p>
          <a:p>
            <a:pPr algn="just"/>
            <a:r>
              <a:rPr lang="sk-SK" sz="2400" dirty="0" err="1"/>
              <a:t>rumunsko</a:t>
            </a:r>
            <a:r>
              <a:rPr lang="sk-SK" sz="2400" dirty="0"/>
              <a:t> a </a:t>
            </a:r>
            <a:r>
              <a:rPr lang="sk-SK" sz="2400" dirty="0" err="1"/>
              <a:t>bulharsko</a:t>
            </a:r>
            <a:r>
              <a:rPr lang="sk-SK" sz="2400" dirty="0"/>
              <a:t> sú prípady, v ktorých kľúčovú úlohu zohrala politická </a:t>
            </a:r>
            <a:r>
              <a:rPr lang="sk-SK" sz="2400" dirty="0" err="1"/>
              <a:t>kondicionalita</a:t>
            </a:r>
            <a:r>
              <a:rPr lang="sk-SK" sz="2400" dirty="0"/>
              <a:t> EÚ (externý vplyv)</a:t>
            </a:r>
          </a:p>
          <a:p>
            <a:pPr algn="just"/>
            <a:r>
              <a:rPr lang="sk-SK" sz="2400" dirty="0"/>
              <a:t>skupina defektných demokracií je charakteristická vnútornou diverzitou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54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E1408BAF-1350-4BC5-9C72-82A08BB0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0E67B53-E530-4CC6-B1E7-4CCC1FD63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E94ADDC-FBCA-4838-8D97-4B0770AFC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EDB06F6B-6027-4B19-829E-EEDE91726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E8F14EE-4221-CF4A-8F8C-006934A6699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/>
          <a:stretch>
            <a:fillRect/>
          </a:stretch>
        </p:blipFill>
        <p:spPr>
          <a:xfrm>
            <a:off x="1242186" y="957486"/>
            <a:ext cx="4411728" cy="3285330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5C26A7C-4284-CB4D-9D5B-04C65005F910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6256020" y="1193933"/>
            <a:ext cx="5022206" cy="2812435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0CA11D6-C4F1-476E-8455-2C26DEDE9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78"/>
          <a:stretch/>
        </p:blipFill>
        <p:spPr>
          <a:xfrm>
            <a:off x="-2607" y="0"/>
            <a:ext cx="12192000" cy="305335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0717727-6E80-4D56-AF23-9E0AE1D5A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64" t="46543"/>
          <a:stretch/>
        </p:blipFill>
        <p:spPr>
          <a:xfrm>
            <a:off x="8500434" y="3191932"/>
            <a:ext cx="3686351" cy="36660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082509-6FE0-D04D-B9E9-50D7B4ADB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11" y="4562855"/>
            <a:ext cx="10916365" cy="113755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/>
              <a:t>ČO sa zmenilo po (ďalších) 15 rokoch?</a:t>
            </a:r>
          </a:p>
        </p:txBody>
      </p:sp>
    </p:spTree>
    <p:extLst>
      <p:ext uri="{BB962C8B-B14F-4D97-AF65-F5344CB8AC3E}">
        <p14:creationId xmlns:p14="http://schemas.microsoft.com/office/powerpoint/2010/main" val="811913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E1408BAF-1350-4BC5-9C72-82A08BB0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0E67B53-E530-4CC6-B1E7-4CCC1FD63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E94ADDC-FBCA-4838-8D97-4B0770AFC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EDB06F6B-6027-4B19-829E-EEDE91726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A04360E-2737-DD4B-86E9-48FE1EAF696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/>
          <a:stretch>
            <a:fillRect/>
          </a:stretch>
        </p:blipFill>
        <p:spPr>
          <a:xfrm>
            <a:off x="1336052" y="957486"/>
            <a:ext cx="4223995" cy="3285330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703B7D-63FD-5A4D-A170-A93BB418AF37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5"/>
          <a:stretch>
            <a:fillRect/>
          </a:stretch>
        </p:blipFill>
        <p:spPr>
          <a:xfrm>
            <a:off x="6256020" y="957487"/>
            <a:ext cx="4599928" cy="3251200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0CA11D6-C4F1-476E-8455-2C26DEDE9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78"/>
          <a:stretch/>
        </p:blipFill>
        <p:spPr>
          <a:xfrm>
            <a:off x="-2607" y="0"/>
            <a:ext cx="12192000" cy="305335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0717727-6E80-4D56-AF23-9E0AE1D5A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64" t="46543"/>
          <a:stretch/>
        </p:blipFill>
        <p:spPr>
          <a:xfrm>
            <a:off x="8500434" y="3191932"/>
            <a:ext cx="3686351" cy="36660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802745-49A5-584E-9196-F9693D89C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11" y="4562855"/>
            <a:ext cx="10916365" cy="113755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b="1"/>
              <a:t>ČO sa zmenilo po (ďalších) 15 rokoch?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3373223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FC108A-BB77-DB48-A13E-5CC6AE28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err="1">
                <a:solidFill>
                  <a:srgbClr val="FFFFFF"/>
                </a:solidFill>
              </a:rPr>
              <a:t>záver</a:t>
            </a:r>
            <a:endParaRPr lang="en-US" sz="4400" b="1" dirty="0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8C075-A2A4-F248-94B4-491915108CC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52011" y="477079"/>
            <a:ext cx="7794824" cy="6102626"/>
          </a:xfrm>
        </p:spPr>
        <p:txBody>
          <a:bodyPr anchor="ctr">
            <a:noAutofit/>
          </a:bodyPr>
          <a:lstStyle/>
          <a:p>
            <a:pPr algn="just"/>
            <a:r>
              <a:rPr lang="en-US" sz="2400" dirty="0" err="1"/>
              <a:t>spomedzi</a:t>
            </a:r>
            <a:r>
              <a:rPr lang="en-US" sz="2400" dirty="0"/>
              <a:t> </a:t>
            </a:r>
            <a:r>
              <a:rPr lang="en-US" sz="2400" dirty="0" err="1"/>
              <a:t>krajín</a:t>
            </a:r>
            <a:r>
              <a:rPr lang="en-US" sz="2400" dirty="0"/>
              <a:t>, </a:t>
            </a:r>
            <a:r>
              <a:rPr lang="en-US" sz="2400" dirty="0" err="1"/>
              <a:t>ktoré</a:t>
            </a:r>
            <a:r>
              <a:rPr lang="en-US" sz="2400" dirty="0"/>
              <a:t> </a:t>
            </a:r>
            <a:r>
              <a:rPr lang="en-US" sz="2400" dirty="0" err="1"/>
              <a:t>boli</a:t>
            </a:r>
            <a:r>
              <a:rPr lang="en-US" sz="2400" dirty="0"/>
              <a:t> </a:t>
            </a:r>
            <a:r>
              <a:rPr lang="en-US" sz="2400" dirty="0" err="1"/>
              <a:t>pred</a:t>
            </a:r>
            <a:r>
              <a:rPr lang="en-US" sz="2400" dirty="0"/>
              <a:t> 15 </a:t>
            </a:r>
            <a:r>
              <a:rPr lang="en-US" sz="2400" dirty="0" err="1"/>
              <a:t>rokmi</a:t>
            </a:r>
            <a:r>
              <a:rPr lang="en-US" sz="2400" dirty="0"/>
              <a:t> </a:t>
            </a:r>
            <a:r>
              <a:rPr lang="en-US" sz="2400" dirty="0" err="1"/>
              <a:t>považované</a:t>
            </a:r>
            <a:r>
              <a:rPr lang="en-US" sz="2400" dirty="0"/>
              <a:t> za </a:t>
            </a:r>
            <a:r>
              <a:rPr lang="en-US" sz="2400" dirty="0" err="1"/>
              <a:t>stabilné</a:t>
            </a:r>
            <a:r>
              <a:rPr lang="en-US" sz="2400" dirty="0"/>
              <a:t> </a:t>
            </a:r>
            <a:r>
              <a:rPr lang="en-US" sz="2400" dirty="0" err="1"/>
              <a:t>konsolidované</a:t>
            </a:r>
            <a:r>
              <a:rPr lang="en-US" sz="2400" dirty="0"/>
              <a:t> </a:t>
            </a:r>
            <a:r>
              <a:rPr lang="en-US" sz="2400" dirty="0" err="1"/>
              <a:t>demokracie</a:t>
            </a:r>
            <a:r>
              <a:rPr lang="en-US" sz="2400" dirty="0"/>
              <a:t>, v </a:t>
            </a:r>
            <a:r>
              <a:rPr lang="en-US" sz="2400" dirty="0" err="1"/>
              <a:t>súčasnosti</a:t>
            </a:r>
            <a:r>
              <a:rPr lang="en-US" sz="2400" dirty="0"/>
              <a:t> </a:t>
            </a:r>
            <a:r>
              <a:rPr lang="en-US" sz="2400" dirty="0" err="1"/>
              <a:t>nápadne</a:t>
            </a:r>
            <a:r>
              <a:rPr lang="en-US" sz="2400" dirty="0"/>
              <a:t> </a:t>
            </a:r>
            <a:r>
              <a:rPr lang="en-US" sz="2400" dirty="0" err="1"/>
              <a:t>vyčnievajú</a:t>
            </a:r>
            <a:r>
              <a:rPr lang="en-US" sz="2400" dirty="0"/>
              <a:t> </a:t>
            </a:r>
            <a:r>
              <a:rPr lang="en-US" sz="2400" dirty="0" err="1"/>
              <a:t>maďarsko</a:t>
            </a:r>
            <a:r>
              <a:rPr lang="en-US" sz="2400" dirty="0"/>
              <a:t> a </a:t>
            </a:r>
            <a:r>
              <a:rPr lang="en-US" sz="2400" dirty="0" err="1"/>
              <a:t>poľsko</a:t>
            </a:r>
            <a:r>
              <a:rPr lang="en-US" sz="2400" dirty="0"/>
              <a:t> (</a:t>
            </a:r>
            <a:r>
              <a:rPr lang="en-US" sz="2400" dirty="0" err="1"/>
              <a:t>čiastočne</a:t>
            </a:r>
            <a:r>
              <a:rPr lang="en-US" sz="2400" dirty="0"/>
              <a:t> </a:t>
            </a:r>
            <a:r>
              <a:rPr lang="en-US" sz="2400" dirty="0" err="1"/>
              <a:t>ešte</a:t>
            </a:r>
            <a:r>
              <a:rPr lang="en-US" sz="2400" dirty="0"/>
              <a:t> </a:t>
            </a:r>
            <a:r>
              <a:rPr lang="en-US" sz="2400" dirty="0" err="1"/>
              <a:t>rumunsko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/>
              <a:t>aj</a:t>
            </a:r>
            <a:r>
              <a:rPr lang="en-US" sz="2400" dirty="0"/>
              <a:t> </a:t>
            </a:r>
            <a:r>
              <a:rPr lang="en-US" sz="2400" dirty="0" err="1"/>
              <a:t>tento</a:t>
            </a:r>
            <a:r>
              <a:rPr lang="en-US" sz="2400" dirty="0"/>
              <a:t> </a:t>
            </a:r>
            <a:r>
              <a:rPr lang="en-US" sz="2400" dirty="0" err="1"/>
              <a:t>výsledok</a:t>
            </a:r>
            <a:r>
              <a:rPr lang="en-US" sz="2400" dirty="0"/>
              <a:t> </a:t>
            </a:r>
            <a:r>
              <a:rPr lang="en-US" sz="2400" dirty="0" err="1"/>
              <a:t>naznačuje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faktory</a:t>
            </a:r>
            <a:r>
              <a:rPr lang="en-US" sz="2400" dirty="0"/>
              <a:t>, </a:t>
            </a:r>
            <a:r>
              <a:rPr lang="en-US" sz="2400" dirty="0" err="1"/>
              <a:t>ktoré</a:t>
            </a:r>
            <a:r>
              <a:rPr lang="en-US" sz="2400" dirty="0"/>
              <a:t> </a:t>
            </a:r>
            <a:r>
              <a:rPr lang="en-US" sz="2400" dirty="0" err="1"/>
              <a:t>vedú</a:t>
            </a:r>
            <a:r>
              <a:rPr lang="en-US" sz="2400" dirty="0"/>
              <a:t> k </a:t>
            </a:r>
            <a:r>
              <a:rPr lang="en-US" sz="2400" dirty="0" err="1"/>
              <a:t>demokratizácii</a:t>
            </a:r>
            <a:r>
              <a:rPr lang="en-US" sz="2400" dirty="0"/>
              <a:t> (1989) a </a:t>
            </a:r>
            <a:r>
              <a:rPr lang="en-US" sz="2400" dirty="0" err="1"/>
              <a:t>ktoré</a:t>
            </a:r>
            <a:r>
              <a:rPr lang="en-US" sz="2400" dirty="0"/>
              <a:t> </a:t>
            </a:r>
            <a:r>
              <a:rPr lang="en-US" sz="2400" dirty="0" err="1"/>
              <a:t>vedú</a:t>
            </a:r>
            <a:r>
              <a:rPr lang="en-US" sz="2400" dirty="0"/>
              <a:t> k de-</a:t>
            </a:r>
            <a:r>
              <a:rPr lang="en-US" sz="2400" dirty="0" err="1"/>
              <a:t>demokratizácii</a:t>
            </a:r>
            <a:r>
              <a:rPr lang="en-US" sz="2400" dirty="0"/>
              <a:t> </a:t>
            </a:r>
            <a:r>
              <a:rPr lang="en-US" sz="2400" strike="sngStrike" dirty="0" err="1"/>
              <a:t>pravdepodobne</a:t>
            </a:r>
            <a:r>
              <a:rPr lang="en-US" sz="2400" dirty="0"/>
              <a:t> </a:t>
            </a:r>
            <a:r>
              <a:rPr lang="en-US" sz="2400" dirty="0" err="1"/>
              <a:t>nebudú</a:t>
            </a:r>
            <a:r>
              <a:rPr lang="en-US" sz="2400" dirty="0"/>
              <a:t> </a:t>
            </a:r>
            <a:r>
              <a:rPr lang="en-US" sz="2400" dirty="0" err="1"/>
              <a:t>rovnaké</a:t>
            </a:r>
            <a:endParaRPr lang="en-US" sz="2400" dirty="0"/>
          </a:p>
          <a:p>
            <a:pPr algn="just"/>
            <a:r>
              <a:rPr lang="en-US" sz="2400" dirty="0" err="1"/>
              <a:t>preto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prípadom</a:t>
            </a:r>
            <a:r>
              <a:rPr lang="en-US" sz="2400" dirty="0"/>
              <a:t> </a:t>
            </a:r>
            <a:r>
              <a:rPr lang="en-US" sz="2400" dirty="0" err="1"/>
              <a:t>maďarska</a:t>
            </a:r>
            <a:r>
              <a:rPr lang="en-US" sz="2400" dirty="0"/>
              <a:t> a POĽSKA </a:t>
            </a:r>
            <a:r>
              <a:rPr lang="en-US" sz="2400" dirty="0" err="1"/>
              <a:t>budeme</a:t>
            </a:r>
            <a:r>
              <a:rPr lang="en-US" sz="2400" dirty="0"/>
              <a:t> v </a:t>
            </a:r>
            <a:r>
              <a:rPr lang="en-US" sz="2400" dirty="0" err="1"/>
              <a:t>tomto</a:t>
            </a:r>
            <a:r>
              <a:rPr lang="en-US" sz="2400" dirty="0"/>
              <a:t> </a:t>
            </a:r>
            <a:r>
              <a:rPr lang="en-US" sz="2400" dirty="0" err="1"/>
              <a:t>predmete</a:t>
            </a:r>
            <a:r>
              <a:rPr lang="en-US" sz="2400" dirty="0"/>
              <a:t> </a:t>
            </a:r>
            <a:r>
              <a:rPr lang="en-US" sz="2400" dirty="0" err="1"/>
              <a:t>osobitne</a:t>
            </a:r>
            <a:r>
              <a:rPr lang="en-US" sz="2400" dirty="0"/>
              <a:t> </a:t>
            </a:r>
            <a:r>
              <a:rPr lang="en-US" sz="2400" dirty="0" err="1"/>
              <a:t>venovať</a:t>
            </a:r>
            <a:endParaRPr lang="en-US" sz="2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81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CB790D-0E41-DF4A-B917-FBCB4E4DC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100" b="1">
                <a:solidFill>
                  <a:srgbClr val="FFFFFF"/>
                </a:solidFill>
              </a:rPr>
              <a:t>čo je demokracia?</a:t>
            </a:r>
            <a:br>
              <a:rPr lang="en-US" sz="3100" b="1">
                <a:solidFill>
                  <a:srgbClr val="FFFFFF"/>
                </a:solidFill>
              </a:rPr>
            </a:br>
            <a:r>
              <a:rPr lang="en-US" sz="3100" b="1">
                <a:solidFill>
                  <a:srgbClr val="FFFFFF"/>
                </a:solidFill>
              </a:rPr>
              <a:t>(essentially contested concept)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ED418-C3CB-2C43-AAF4-A9F26A4851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26150" y="778295"/>
            <a:ext cx="7844519" cy="5413783"/>
          </a:xfrm>
        </p:spPr>
        <p:txBody>
          <a:bodyPr anchor="ctr">
            <a:noAutofit/>
          </a:bodyPr>
          <a:lstStyle/>
          <a:p>
            <a:pPr algn="just">
              <a:lnSpc>
                <a:spcPct val="110000"/>
              </a:lnSpc>
            </a:pPr>
            <a:r>
              <a:rPr lang="cs-CZ" sz="2200" b="1" dirty="0">
                <a:latin typeface="Arial" charset="0"/>
                <a:ea typeface="MS PGothic" charset="0"/>
              </a:rPr>
              <a:t>Robert DAHL</a:t>
            </a:r>
            <a:r>
              <a:rPr lang="cs-CZ" sz="2200" dirty="0">
                <a:latin typeface="Arial" charset="0"/>
                <a:ea typeface="MS PGothic" charset="0"/>
              </a:rPr>
              <a:t>:</a:t>
            </a:r>
          </a:p>
          <a:p>
            <a:pPr algn="just">
              <a:lnSpc>
                <a:spcPct val="110000"/>
              </a:lnSpc>
            </a:pPr>
            <a:r>
              <a:rPr lang="cs-CZ" sz="2200" dirty="0">
                <a:latin typeface="Arial" charset="0"/>
                <a:ea typeface="MS PGothic" charset="0"/>
              </a:rPr>
              <a:t>1. </a:t>
            </a:r>
            <a:r>
              <a:rPr lang="cs-CZ" sz="2200" dirty="0" err="1">
                <a:latin typeface="Arial" charset="0"/>
                <a:ea typeface="MS PGothic" charset="0"/>
              </a:rPr>
              <a:t>vládcovia</a:t>
            </a:r>
            <a:r>
              <a:rPr lang="cs-CZ" sz="2200" dirty="0">
                <a:latin typeface="Arial" charset="0"/>
                <a:ea typeface="MS PGothic" charset="0"/>
              </a:rPr>
              <a:t> sú volení, </a:t>
            </a:r>
          </a:p>
          <a:p>
            <a:pPr algn="just">
              <a:lnSpc>
                <a:spcPct val="110000"/>
              </a:lnSpc>
            </a:pPr>
            <a:r>
              <a:rPr lang="cs-CZ" sz="2200" dirty="0">
                <a:latin typeface="Arial" charset="0"/>
                <a:ea typeface="MS PGothic" charset="0"/>
              </a:rPr>
              <a:t>2. v slobodných a </a:t>
            </a:r>
            <a:r>
              <a:rPr lang="cs-CZ" sz="2200" dirty="0" err="1">
                <a:latin typeface="Arial" charset="0"/>
                <a:ea typeface="MS PGothic" charset="0"/>
              </a:rPr>
              <a:t>spravodlivých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voľbách</a:t>
            </a:r>
            <a:r>
              <a:rPr lang="cs-CZ" sz="2200" dirty="0">
                <a:latin typeface="Arial" charset="0"/>
                <a:ea typeface="MS PGothic" charset="0"/>
              </a:rPr>
              <a:t>, </a:t>
            </a:r>
          </a:p>
          <a:p>
            <a:pPr algn="just">
              <a:lnSpc>
                <a:spcPct val="110000"/>
              </a:lnSpc>
            </a:pPr>
            <a:r>
              <a:rPr lang="cs-CZ" sz="2200" dirty="0">
                <a:latin typeface="Arial" charset="0"/>
                <a:ea typeface="MS PGothic" charset="0"/>
              </a:rPr>
              <a:t>3. s </a:t>
            </a:r>
            <a:r>
              <a:rPr lang="cs-CZ" sz="2200" dirty="0" err="1">
                <a:latin typeface="Arial" charset="0"/>
                <a:ea typeface="MS PGothic" charset="0"/>
              </a:rPr>
              <a:t>univerzálnym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volebným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právom</a:t>
            </a:r>
            <a:r>
              <a:rPr lang="cs-CZ" sz="2200" dirty="0">
                <a:latin typeface="Arial" charset="0"/>
                <a:ea typeface="MS PGothic" charset="0"/>
              </a:rPr>
              <a:t>, </a:t>
            </a:r>
          </a:p>
          <a:p>
            <a:pPr algn="just">
              <a:lnSpc>
                <a:spcPct val="110000"/>
              </a:lnSpc>
            </a:pPr>
            <a:r>
              <a:rPr lang="cs-CZ" sz="2200" dirty="0">
                <a:latin typeface="Arial" charset="0"/>
                <a:ea typeface="MS PGothic" charset="0"/>
              </a:rPr>
              <a:t>4. so širokým </a:t>
            </a:r>
            <a:r>
              <a:rPr lang="cs-CZ" sz="2200" dirty="0" err="1">
                <a:latin typeface="Arial" charset="0"/>
                <a:ea typeface="MS PGothic" charset="0"/>
              </a:rPr>
              <a:t>právom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kandidovať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vo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voľbách</a:t>
            </a:r>
            <a:r>
              <a:rPr lang="cs-CZ" sz="2200" dirty="0">
                <a:latin typeface="Arial" charset="0"/>
                <a:ea typeface="MS PGothic" charset="0"/>
              </a:rPr>
              <a:t>, </a:t>
            </a:r>
          </a:p>
          <a:p>
            <a:pPr algn="just">
              <a:lnSpc>
                <a:spcPct val="110000"/>
              </a:lnSpc>
            </a:pPr>
            <a:r>
              <a:rPr lang="cs-CZ" sz="2200" dirty="0">
                <a:latin typeface="Arial" charset="0"/>
                <a:ea typeface="MS PGothic" charset="0"/>
              </a:rPr>
              <a:t>5. kde je garantovaná </a:t>
            </a:r>
            <a:r>
              <a:rPr lang="cs-CZ" sz="2200" dirty="0" err="1">
                <a:latin typeface="Arial" charset="0"/>
                <a:ea typeface="MS PGothic" charset="0"/>
              </a:rPr>
              <a:t>sloboda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prejavu</a:t>
            </a:r>
            <a:r>
              <a:rPr lang="cs-CZ" sz="2200" dirty="0">
                <a:latin typeface="Arial" charset="0"/>
                <a:ea typeface="MS PGothic" charset="0"/>
              </a:rPr>
              <a:t>, </a:t>
            </a:r>
          </a:p>
          <a:p>
            <a:pPr algn="just">
              <a:lnSpc>
                <a:spcPct val="110000"/>
              </a:lnSpc>
            </a:pPr>
            <a:r>
              <a:rPr lang="cs-CZ" sz="2200" dirty="0">
                <a:latin typeface="Arial" charset="0"/>
                <a:ea typeface="MS PGothic" charset="0"/>
              </a:rPr>
              <a:t>6. sú dostupné </a:t>
            </a:r>
            <a:r>
              <a:rPr lang="cs-CZ" sz="2200" dirty="0" err="1">
                <a:latin typeface="Arial" charset="0"/>
                <a:ea typeface="MS PGothic" charset="0"/>
              </a:rPr>
              <a:t>alternatívne</a:t>
            </a:r>
            <a:r>
              <a:rPr lang="cs-CZ" sz="2200" dirty="0">
                <a:latin typeface="Arial" charset="0"/>
                <a:ea typeface="MS PGothic" charset="0"/>
              </a:rPr>
              <a:t> zdroje </a:t>
            </a:r>
            <a:r>
              <a:rPr lang="cs-CZ" sz="2200" dirty="0" err="1">
                <a:latin typeface="Arial" charset="0"/>
                <a:ea typeface="MS PGothic" charset="0"/>
              </a:rPr>
              <a:t>informácií</a:t>
            </a:r>
            <a:r>
              <a:rPr lang="cs-CZ" sz="2200" dirty="0">
                <a:latin typeface="Arial" charset="0"/>
                <a:ea typeface="MS PGothic" charset="0"/>
              </a:rPr>
              <a:t>, </a:t>
            </a:r>
          </a:p>
          <a:p>
            <a:pPr algn="just">
              <a:lnSpc>
                <a:spcPct val="110000"/>
              </a:lnSpc>
            </a:pPr>
            <a:r>
              <a:rPr lang="cs-CZ" sz="2200" dirty="0">
                <a:latin typeface="Arial" charset="0"/>
                <a:ea typeface="MS PGothic" charset="0"/>
              </a:rPr>
              <a:t>7. a </a:t>
            </a:r>
            <a:r>
              <a:rPr lang="cs-CZ" sz="2200" dirty="0" err="1">
                <a:latin typeface="Arial" charset="0"/>
                <a:ea typeface="MS PGothic" charset="0"/>
              </a:rPr>
              <a:t>občania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sa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môžu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združovať</a:t>
            </a:r>
            <a:r>
              <a:rPr lang="cs-CZ" sz="2200" dirty="0">
                <a:latin typeface="Arial" charset="0"/>
                <a:ea typeface="MS PGothic" charset="0"/>
              </a:rPr>
              <a:t> do </a:t>
            </a:r>
            <a:r>
              <a:rPr lang="cs-CZ" sz="2200" dirty="0" err="1">
                <a:latin typeface="Arial" charset="0"/>
                <a:ea typeface="MS PGothic" charset="0"/>
              </a:rPr>
              <a:t>organizácií</a:t>
            </a:r>
            <a:r>
              <a:rPr lang="cs-CZ" sz="2200" dirty="0">
                <a:latin typeface="Arial" charset="0"/>
                <a:ea typeface="MS PGothic" charset="0"/>
              </a:rPr>
              <a:t> (strany a organizované </a:t>
            </a:r>
            <a:r>
              <a:rPr lang="cs-CZ" sz="2200" dirty="0" err="1">
                <a:latin typeface="Arial" charset="0"/>
                <a:ea typeface="MS PGothic" charset="0"/>
              </a:rPr>
              <a:t>záujmy</a:t>
            </a:r>
            <a:r>
              <a:rPr lang="cs-CZ" sz="2200" dirty="0">
                <a:latin typeface="Arial" charset="0"/>
                <a:ea typeface="MS PGothic" charset="0"/>
              </a:rPr>
              <a:t>), </a:t>
            </a:r>
          </a:p>
          <a:p>
            <a:pPr algn="just">
              <a:lnSpc>
                <a:spcPct val="110000"/>
              </a:lnSpc>
            </a:pPr>
            <a:r>
              <a:rPr lang="cs-CZ" sz="2200" dirty="0">
                <a:latin typeface="Arial" charset="0"/>
                <a:ea typeface="MS PGothic" charset="0"/>
              </a:rPr>
              <a:t>8. </a:t>
            </a:r>
            <a:r>
              <a:rPr lang="cs-CZ" sz="2200" dirty="0" err="1">
                <a:latin typeface="Arial" charset="0"/>
                <a:ea typeface="MS PGothic" charset="0"/>
              </a:rPr>
              <a:t>pričom</a:t>
            </a:r>
            <a:r>
              <a:rPr lang="cs-CZ" sz="2200" dirty="0">
                <a:latin typeface="Arial" charset="0"/>
                <a:ea typeface="MS PGothic" charset="0"/>
              </a:rPr>
              <a:t> sú to volení </a:t>
            </a:r>
            <a:r>
              <a:rPr lang="cs-CZ" sz="2200" dirty="0" err="1">
                <a:latin typeface="Arial" charset="0"/>
                <a:ea typeface="MS PGothic" charset="0"/>
              </a:rPr>
              <a:t>zástupcovia</a:t>
            </a:r>
            <a:r>
              <a:rPr lang="cs-CZ" sz="2200" dirty="0">
                <a:latin typeface="Arial" charset="0"/>
                <a:ea typeface="MS PGothic" charset="0"/>
              </a:rPr>
              <a:t>, </a:t>
            </a:r>
            <a:r>
              <a:rPr lang="cs-CZ" sz="2200" dirty="0" err="1">
                <a:latin typeface="Arial" charset="0"/>
                <a:ea typeface="MS PGothic" charset="0"/>
              </a:rPr>
              <a:t>ktorí</a:t>
            </a:r>
            <a:r>
              <a:rPr lang="cs-CZ" sz="2200" dirty="0">
                <a:latin typeface="Arial" charset="0"/>
                <a:ea typeface="MS PGothic" charset="0"/>
              </a:rPr>
              <a:t>  aj </a:t>
            </a:r>
            <a:r>
              <a:rPr lang="cs-CZ" sz="2200" dirty="0" err="1">
                <a:latin typeface="Arial" charset="0"/>
                <a:ea typeface="MS PGothic" charset="0"/>
              </a:rPr>
              <a:t>skutočne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  <a:r>
              <a:rPr lang="cs-CZ" sz="2200" dirty="0" err="1">
                <a:latin typeface="Arial" charset="0"/>
                <a:ea typeface="MS PGothic" charset="0"/>
              </a:rPr>
              <a:t>rozhodujú</a:t>
            </a:r>
            <a:r>
              <a:rPr lang="cs-CZ" sz="2200" dirty="0">
                <a:latin typeface="Arial" charset="0"/>
                <a:ea typeface="MS PGothic" charset="0"/>
              </a:rPr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97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1CCBCC-11F8-B143-9F39-6C1A1EFE4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100" b="1">
                <a:solidFill>
                  <a:srgbClr val="FFFFFF"/>
                </a:solidFill>
              </a:rPr>
              <a:t>aké podmienky vedú k vzniku demokracie?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E9DE7-A53C-694A-8339-75274A524D8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52011" y="1049695"/>
            <a:ext cx="7884275" cy="5132444"/>
          </a:xfrm>
        </p:spPr>
        <p:txBody>
          <a:bodyPr anchor="ctr">
            <a:noAutofit/>
          </a:bodyPr>
          <a:lstStyle/>
          <a:p>
            <a:pPr algn="just"/>
            <a:r>
              <a:rPr lang="en-US" sz="2400" b="1" dirty="0"/>
              <a:t>A) </a:t>
            </a:r>
            <a:r>
              <a:rPr lang="en-US" sz="2400" b="1" dirty="0" err="1"/>
              <a:t>vysvetlenia</a:t>
            </a:r>
            <a:r>
              <a:rPr lang="en-US" sz="2400" b="1" dirty="0"/>
              <a:t>, </a:t>
            </a:r>
            <a:r>
              <a:rPr lang="en-US" sz="2400" b="1" dirty="0" err="1"/>
              <a:t>ktoré</a:t>
            </a:r>
            <a:r>
              <a:rPr lang="en-US" sz="2400" b="1" dirty="0"/>
              <a:t> </a:t>
            </a:r>
            <a:r>
              <a:rPr lang="en-US" sz="2400" b="1" dirty="0" err="1"/>
              <a:t>zdôrazňujú</a:t>
            </a:r>
            <a:r>
              <a:rPr lang="en-US" sz="2400" b="1" dirty="0"/>
              <a:t> </a:t>
            </a:r>
            <a:r>
              <a:rPr lang="en-US" sz="2400" b="1" dirty="0" err="1"/>
              <a:t>hlboké</a:t>
            </a:r>
            <a:r>
              <a:rPr lang="en-US" sz="2400" b="1" dirty="0"/>
              <a:t>/</a:t>
            </a:r>
            <a:r>
              <a:rPr lang="en-US" sz="2400" b="1" dirty="0" err="1"/>
              <a:t>zakorenené</a:t>
            </a:r>
            <a:r>
              <a:rPr lang="en-US" sz="2400" b="1" dirty="0"/>
              <a:t> fa</a:t>
            </a:r>
            <a:r>
              <a:rPr lang="cs-CZ" sz="2400" b="1" dirty="0"/>
              <a:t>k</a:t>
            </a:r>
            <a:r>
              <a:rPr lang="en-US" sz="2400" b="1" dirty="0"/>
              <a:t>tory</a:t>
            </a:r>
          </a:p>
          <a:p>
            <a:pPr algn="just">
              <a:defRPr/>
            </a:pPr>
            <a:r>
              <a:rPr lang="en-US" sz="2400" dirty="0" err="1"/>
              <a:t>ekonomické</a:t>
            </a:r>
            <a:r>
              <a:rPr lang="en-US" sz="2400" dirty="0"/>
              <a:t> </a:t>
            </a:r>
            <a:r>
              <a:rPr lang="en-US" sz="2400" dirty="0" err="1"/>
              <a:t>faktory</a:t>
            </a:r>
            <a:r>
              <a:rPr lang="en-US" sz="2400" dirty="0"/>
              <a:t> ▶︎ </a:t>
            </a:r>
            <a:r>
              <a:rPr lang="en-US" sz="2400" dirty="0" err="1"/>
              <a:t>modernitA</a:t>
            </a:r>
            <a:r>
              <a:rPr lang="en-US" sz="2400" dirty="0"/>
              <a:t> ▶︎ </a:t>
            </a:r>
            <a:r>
              <a:rPr lang="en-US" sz="2400" dirty="0" err="1"/>
              <a:t>politický</a:t>
            </a:r>
            <a:r>
              <a:rPr lang="en-US" sz="2400" dirty="0"/>
              <a:t> </a:t>
            </a:r>
            <a:r>
              <a:rPr lang="en-US" sz="2400" dirty="0" err="1"/>
              <a:t>progres</a:t>
            </a:r>
            <a:r>
              <a:rPr lang="en-US" sz="2400" dirty="0"/>
              <a:t> (</a:t>
            </a:r>
            <a:r>
              <a:rPr lang="en-US" sz="2400" dirty="0" err="1"/>
              <a:t>demokracia</a:t>
            </a:r>
            <a:r>
              <a:rPr lang="en-US" sz="2400" dirty="0"/>
              <a:t>)</a:t>
            </a:r>
          </a:p>
          <a:p>
            <a:pPr algn="just">
              <a:defRPr/>
            </a:pPr>
            <a:r>
              <a:rPr lang="en-US" sz="2400" dirty="0"/>
              <a:t>S.M. </a:t>
            </a:r>
            <a:r>
              <a:rPr lang="en-US" sz="2400" dirty="0" err="1"/>
              <a:t>Lipset</a:t>
            </a:r>
            <a:r>
              <a:rPr lang="en-US" sz="2400" dirty="0"/>
              <a:t> (1959): </a:t>
            </a:r>
            <a:r>
              <a:rPr lang="en-US" sz="2400" dirty="0" err="1"/>
              <a:t>výška</a:t>
            </a:r>
            <a:r>
              <a:rPr lang="en-US" sz="2400" dirty="0"/>
              <a:t> </a:t>
            </a:r>
            <a:r>
              <a:rPr lang="en-US" sz="2400" dirty="0" err="1"/>
              <a:t>príjmu</a:t>
            </a:r>
            <a:r>
              <a:rPr lang="en-US" sz="2400" dirty="0"/>
              <a:t> HDP per capita  </a:t>
            </a:r>
            <a:r>
              <a:rPr lang="en-US" sz="2400" dirty="0" err="1"/>
              <a:t>podnecuje</a:t>
            </a:r>
            <a:r>
              <a:rPr lang="en-US" sz="2400" dirty="0"/>
              <a:t> </a:t>
            </a:r>
            <a:r>
              <a:rPr lang="en-US" sz="2400" dirty="0" err="1"/>
              <a:t>demokratizáciu</a:t>
            </a:r>
            <a:r>
              <a:rPr lang="en-US" sz="2400" dirty="0"/>
              <a:t> a </a:t>
            </a:r>
            <a:r>
              <a:rPr lang="en-US" sz="2400" dirty="0" err="1"/>
              <a:t>udržiava</a:t>
            </a:r>
            <a:r>
              <a:rPr lang="en-US" sz="2400" dirty="0"/>
              <a:t> </a:t>
            </a:r>
            <a:r>
              <a:rPr lang="en-US" sz="2400" dirty="0" err="1"/>
              <a:t>demokraciu</a:t>
            </a:r>
            <a:endParaRPr lang="en-US" sz="2400" dirty="0"/>
          </a:p>
          <a:p>
            <a:pPr algn="just">
              <a:defRPr/>
            </a:pPr>
            <a:r>
              <a:rPr lang="en-US" sz="2400" b="1" dirty="0"/>
              <a:t>Kritika</a:t>
            </a:r>
            <a:r>
              <a:rPr lang="en-US" sz="2400" dirty="0"/>
              <a:t>: </a:t>
            </a:r>
            <a:r>
              <a:rPr lang="en-US" sz="2400" dirty="0" err="1"/>
              <a:t>Przeworski</a:t>
            </a:r>
            <a:r>
              <a:rPr lang="en-US" sz="2400" dirty="0"/>
              <a:t> a </a:t>
            </a:r>
            <a:r>
              <a:rPr lang="en-US" sz="2400" dirty="0" err="1"/>
              <a:t>kol</a:t>
            </a:r>
            <a:r>
              <a:rPr lang="en-US" sz="2400" dirty="0"/>
              <a:t>.: </a:t>
            </a:r>
            <a:r>
              <a:rPr lang="en-US" sz="2400" b="1" dirty="0" err="1"/>
              <a:t>vznik</a:t>
            </a:r>
            <a:r>
              <a:rPr lang="en-US" sz="2400" dirty="0"/>
              <a:t> </a:t>
            </a:r>
            <a:r>
              <a:rPr lang="en-US" sz="2400" dirty="0" err="1"/>
              <a:t>demokracie</a:t>
            </a:r>
            <a:r>
              <a:rPr lang="en-US" sz="2400" dirty="0"/>
              <a:t> </a:t>
            </a:r>
            <a:r>
              <a:rPr lang="en-US" sz="2400" b="1" dirty="0" err="1"/>
              <a:t>nezávisí</a:t>
            </a:r>
            <a:r>
              <a:rPr lang="en-US" sz="2400" dirty="0"/>
              <a:t> od </a:t>
            </a:r>
            <a:r>
              <a:rPr lang="en-US" sz="2400" dirty="0" err="1"/>
              <a:t>výšky</a:t>
            </a:r>
            <a:r>
              <a:rPr lang="en-US" sz="2400" dirty="0"/>
              <a:t> </a:t>
            </a:r>
            <a:r>
              <a:rPr lang="en-US" sz="2400" dirty="0" err="1"/>
              <a:t>príjmu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obyvateľa</a:t>
            </a:r>
            <a:endParaRPr lang="en-US" sz="2400" dirty="0"/>
          </a:p>
          <a:p>
            <a:pPr algn="just">
              <a:defRPr/>
            </a:pPr>
            <a:r>
              <a:rPr lang="en-US" sz="2400" dirty="0"/>
              <a:t>ale </a:t>
            </a:r>
            <a:r>
              <a:rPr lang="en-US" sz="2400" b="1" dirty="0" err="1"/>
              <a:t>pravdepodobnosť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demokracia</a:t>
            </a:r>
            <a:r>
              <a:rPr lang="en-US" sz="2400" dirty="0"/>
              <a:t> </a:t>
            </a:r>
            <a:r>
              <a:rPr lang="en-US" sz="2400" b="1" dirty="0" err="1"/>
              <a:t>prežije</a:t>
            </a:r>
            <a:r>
              <a:rPr lang="en-US" sz="2400" dirty="0"/>
              <a:t>, </a:t>
            </a:r>
            <a:r>
              <a:rPr lang="en-US" sz="2400" dirty="0" err="1"/>
              <a:t>rapídne</a:t>
            </a:r>
            <a:r>
              <a:rPr lang="en-US" sz="2400" dirty="0"/>
              <a:t> </a:t>
            </a:r>
            <a:r>
              <a:rPr lang="en-US" sz="2400" b="1" dirty="0" err="1"/>
              <a:t>narastá</a:t>
            </a:r>
            <a:r>
              <a:rPr lang="en-US" sz="2400" dirty="0"/>
              <a:t> s </a:t>
            </a:r>
            <a:r>
              <a:rPr lang="en-US" sz="2400" dirty="0" err="1"/>
              <a:t>rastúcim</a:t>
            </a:r>
            <a:r>
              <a:rPr lang="en-US" sz="2400" dirty="0"/>
              <a:t> </a:t>
            </a:r>
            <a:r>
              <a:rPr lang="en-US" sz="2400" dirty="0" err="1"/>
              <a:t>príjmom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obyvateľa</a:t>
            </a:r>
            <a:endParaRPr lang="en-US" sz="2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33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161AA7-3E88-664F-B613-74B7E49AF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100" b="1">
                <a:solidFill>
                  <a:srgbClr val="FFFFFF"/>
                </a:solidFill>
              </a:rPr>
              <a:t>aké podmienky vedú k vzniku demokracie?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9BFCF-48AC-1547-BCAC-2CC1568DE6B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52011" y="337931"/>
            <a:ext cx="7844519" cy="6082748"/>
          </a:xfrm>
        </p:spPr>
        <p:txBody>
          <a:bodyPr anchor="ctr">
            <a:noAutofit/>
          </a:bodyPr>
          <a:lstStyle/>
          <a:p>
            <a:pPr algn="just">
              <a:lnSpc>
                <a:spcPct val="110000"/>
              </a:lnSpc>
              <a:defRPr/>
            </a:pPr>
            <a:r>
              <a:rPr lang="en-US" sz="2200" dirty="0" err="1"/>
              <a:t>Przeworski</a:t>
            </a:r>
            <a:r>
              <a:rPr lang="en-US" sz="2200" dirty="0"/>
              <a:t> a kol_1950-1990: </a:t>
            </a:r>
            <a:r>
              <a:rPr lang="en-US" sz="2200" dirty="0" err="1"/>
              <a:t>demokracie</a:t>
            </a:r>
            <a:r>
              <a:rPr lang="en-US" sz="2200" dirty="0"/>
              <a:t> </a:t>
            </a:r>
            <a:r>
              <a:rPr lang="en-US" sz="2200" dirty="0" err="1"/>
              <a:t>takmer</a:t>
            </a:r>
            <a:r>
              <a:rPr lang="en-US" sz="2200" dirty="0"/>
              <a:t> </a:t>
            </a:r>
            <a:r>
              <a:rPr lang="en-US" sz="2200" dirty="0" err="1"/>
              <a:t>určite</a:t>
            </a:r>
            <a:r>
              <a:rPr lang="en-US" sz="2200" dirty="0"/>
              <a:t> </a:t>
            </a:r>
            <a:r>
              <a:rPr lang="en-US" sz="2200" dirty="0" err="1"/>
              <a:t>prežijú</a:t>
            </a:r>
            <a:r>
              <a:rPr lang="en-US" sz="2200" dirty="0"/>
              <a:t>, </a:t>
            </a:r>
            <a:r>
              <a:rPr lang="en-US" sz="2200" dirty="0" err="1"/>
              <a:t>ak</a:t>
            </a:r>
            <a:r>
              <a:rPr lang="en-US" sz="2200" dirty="0"/>
              <a:t> </a:t>
            </a:r>
            <a:r>
              <a:rPr lang="en-US" sz="2200" dirty="0" err="1"/>
              <a:t>sa</a:t>
            </a:r>
            <a:r>
              <a:rPr lang="en-US" sz="2200" dirty="0"/>
              <a:t> </a:t>
            </a:r>
            <a:r>
              <a:rPr lang="en-US" sz="2200" dirty="0" err="1"/>
              <a:t>dosiahne</a:t>
            </a:r>
            <a:r>
              <a:rPr lang="en-US" sz="2200" dirty="0"/>
              <a:t> </a:t>
            </a:r>
            <a:r>
              <a:rPr lang="en-US" sz="2200" dirty="0" err="1"/>
              <a:t>určitá</a:t>
            </a:r>
            <a:r>
              <a:rPr lang="en-US" sz="2200" dirty="0"/>
              <a:t> </a:t>
            </a:r>
            <a:r>
              <a:rPr lang="en-US" sz="2200" dirty="0" err="1"/>
              <a:t>výška</a:t>
            </a:r>
            <a:r>
              <a:rPr lang="en-US" sz="2200" dirty="0"/>
              <a:t> </a:t>
            </a:r>
            <a:r>
              <a:rPr lang="en-US" sz="2200" dirty="0" err="1"/>
              <a:t>príjmu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hlavu</a:t>
            </a:r>
            <a:endParaRPr lang="en-US" sz="2200" dirty="0"/>
          </a:p>
          <a:p>
            <a:pPr algn="just">
              <a:lnSpc>
                <a:spcPct val="110000"/>
              </a:lnSpc>
              <a:defRPr/>
            </a:pPr>
            <a:r>
              <a:rPr lang="en-US" sz="2200" dirty="0" err="1"/>
              <a:t>aj</a:t>
            </a:r>
            <a:r>
              <a:rPr lang="en-US" sz="2200" dirty="0"/>
              <a:t> </a:t>
            </a:r>
            <a:r>
              <a:rPr lang="en-US" sz="2200" dirty="0" err="1"/>
              <a:t>keď</a:t>
            </a:r>
            <a:r>
              <a:rPr lang="en-US" sz="2200" dirty="0"/>
              <a:t> </a:t>
            </a:r>
            <a:r>
              <a:rPr lang="en-US" sz="2200" dirty="0" err="1"/>
              <a:t>demokracia</a:t>
            </a:r>
            <a:r>
              <a:rPr lang="en-US" sz="2200" dirty="0"/>
              <a:t> </a:t>
            </a:r>
            <a:r>
              <a:rPr lang="en-US" sz="2200" dirty="0" err="1"/>
              <a:t>niekedy</a:t>
            </a:r>
            <a:r>
              <a:rPr lang="en-US" sz="2200" dirty="0"/>
              <a:t> </a:t>
            </a:r>
            <a:r>
              <a:rPr lang="en-US" sz="2200" dirty="0" err="1"/>
              <a:t>vznikne</a:t>
            </a:r>
            <a:r>
              <a:rPr lang="en-US" sz="2200" dirty="0"/>
              <a:t> v </a:t>
            </a:r>
            <a:r>
              <a:rPr lang="en-US" sz="2200" dirty="0" err="1"/>
              <a:t>chudobnej</a:t>
            </a:r>
            <a:r>
              <a:rPr lang="en-US" sz="2200" dirty="0"/>
              <a:t> </a:t>
            </a:r>
            <a:r>
              <a:rPr lang="en-US" sz="2200" dirty="0" err="1"/>
              <a:t>krajine</a:t>
            </a:r>
            <a:r>
              <a:rPr lang="en-US" sz="2200" dirty="0"/>
              <a:t>, je </a:t>
            </a:r>
            <a:r>
              <a:rPr lang="en-US" sz="2200" dirty="0" err="1"/>
              <a:t>veľmi</a:t>
            </a:r>
            <a:r>
              <a:rPr lang="en-US" sz="2200" dirty="0"/>
              <a:t> </a:t>
            </a:r>
            <a:r>
              <a:rPr lang="en-US" sz="2200" dirty="0" err="1"/>
              <a:t>zraniteľná</a:t>
            </a:r>
            <a:r>
              <a:rPr lang="en-US" sz="2200" dirty="0"/>
              <a:t>, v </a:t>
            </a:r>
            <a:r>
              <a:rPr lang="en-US" sz="2200" dirty="0" err="1"/>
              <a:t>bohatých</a:t>
            </a:r>
            <a:r>
              <a:rPr lang="en-US" sz="2200" dirty="0"/>
              <a:t> je </a:t>
            </a:r>
            <a:r>
              <a:rPr lang="en-US" sz="2200" dirty="0" err="1"/>
              <a:t>demokracia</a:t>
            </a:r>
            <a:r>
              <a:rPr lang="en-US" sz="2200" dirty="0"/>
              <a:t> </a:t>
            </a:r>
            <a:r>
              <a:rPr lang="en-US" sz="2200" dirty="0" err="1"/>
              <a:t>naopak</a:t>
            </a:r>
            <a:r>
              <a:rPr lang="en-US" sz="2200" dirty="0"/>
              <a:t> “</a:t>
            </a:r>
            <a:r>
              <a:rPr lang="en-US" sz="2200" dirty="0" err="1"/>
              <a:t>nedobytná</a:t>
            </a:r>
            <a:r>
              <a:rPr lang="en-US" sz="2200" dirty="0"/>
              <a:t>”</a:t>
            </a:r>
          </a:p>
          <a:p>
            <a:pPr algn="just">
              <a:lnSpc>
                <a:spcPct val="110000"/>
              </a:lnSpc>
            </a:pPr>
            <a:r>
              <a:rPr lang="en-US" sz="2200" b="1" dirty="0"/>
              <a:t>Kritika </a:t>
            </a:r>
            <a:r>
              <a:rPr lang="en-US" sz="2200" b="1" dirty="0" err="1"/>
              <a:t>kritikov</a:t>
            </a:r>
            <a:r>
              <a:rPr lang="en-US" sz="2200" b="1" dirty="0"/>
              <a:t>: </a:t>
            </a:r>
            <a:r>
              <a:rPr lang="en-US" sz="2200" b="1" dirty="0" err="1"/>
              <a:t>Boix</a:t>
            </a:r>
            <a:r>
              <a:rPr lang="en-US" sz="2200" b="1" dirty="0"/>
              <a:t> a Stokes</a:t>
            </a:r>
            <a:r>
              <a:rPr lang="en-US" sz="2200" dirty="0"/>
              <a:t>: je </a:t>
            </a:r>
            <a:r>
              <a:rPr lang="en-US" sz="2200" dirty="0" err="1"/>
              <a:t>chyba</a:t>
            </a:r>
            <a:r>
              <a:rPr lang="en-US" sz="2200" dirty="0"/>
              <a:t> </a:t>
            </a:r>
            <a:r>
              <a:rPr lang="en-US" sz="2200" dirty="0" err="1"/>
              <a:t>skúmať</a:t>
            </a:r>
            <a:r>
              <a:rPr lang="en-US" sz="2200" dirty="0"/>
              <a:t> </a:t>
            </a:r>
            <a:r>
              <a:rPr lang="en-US" sz="2200" dirty="0" err="1"/>
              <a:t>prípady</a:t>
            </a:r>
            <a:r>
              <a:rPr lang="en-US" sz="2200" dirty="0"/>
              <a:t> </a:t>
            </a:r>
            <a:r>
              <a:rPr lang="en-US" sz="2200" dirty="0" err="1"/>
              <a:t>až</a:t>
            </a:r>
            <a:r>
              <a:rPr lang="en-US" sz="2200" dirty="0"/>
              <a:t> po </a:t>
            </a:r>
            <a:r>
              <a:rPr lang="en-US" sz="2200" dirty="0" err="1"/>
              <a:t>roku</a:t>
            </a:r>
            <a:r>
              <a:rPr lang="en-US" sz="2200" dirty="0"/>
              <a:t> 1950: </a:t>
            </a:r>
            <a:r>
              <a:rPr lang="en-US" sz="2200" dirty="0" err="1"/>
              <a:t>výskyt</a:t>
            </a:r>
            <a:r>
              <a:rPr lang="en-US" sz="2200" dirty="0"/>
              <a:t> DEM a DIKT </a:t>
            </a:r>
            <a:r>
              <a:rPr lang="en-US" sz="2200" dirty="0" err="1"/>
              <a:t>nie</a:t>
            </a:r>
            <a:r>
              <a:rPr lang="en-US" sz="2200" dirty="0"/>
              <a:t> je </a:t>
            </a:r>
            <a:r>
              <a:rPr lang="en-US" sz="2200" dirty="0" err="1"/>
              <a:t>náhodný</a:t>
            </a:r>
            <a:r>
              <a:rPr lang="en-US" sz="2200" dirty="0"/>
              <a:t>, ale </a:t>
            </a:r>
            <a:r>
              <a:rPr lang="en-US" sz="2200" dirty="0" err="1"/>
              <a:t>typ</a:t>
            </a:r>
            <a:r>
              <a:rPr lang="en-US" sz="2200" dirty="0"/>
              <a:t> </a:t>
            </a:r>
            <a:r>
              <a:rPr lang="en-US" sz="2200" dirty="0" err="1"/>
              <a:t>režimu</a:t>
            </a:r>
            <a:r>
              <a:rPr lang="en-US" sz="2200" dirty="0"/>
              <a:t> a </a:t>
            </a:r>
            <a:r>
              <a:rPr lang="en-US" sz="2200" dirty="0" err="1"/>
              <a:t>bohatstvo</a:t>
            </a:r>
            <a:r>
              <a:rPr lang="en-US" sz="2200" dirty="0"/>
              <a:t> </a:t>
            </a:r>
            <a:r>
              <a:rPr lang="en-US" sz="2200" dirty="0" err="1"/>
              <a:t>už</a:t>
            </a:r>
            <a:r>
              <a:rPr lang="en-US" sz="2200" dirty="0"/>
              <a:t> </a:t>
            </a:r>
            <a:r>
              <a:rPr lang="en-US" sz="2200" dirty="0" err="1"/>
              <a:t>úzko</a:t>
            </a:r>
            <a:r>
              <a:rPr lang="en-US" sz="2200" dirty="0"/>
              <a:t> </a:t>
            </a:r>
            <a:r>
              <a:rPr lang="en-US" sz="2200" dirty="0" err="1"/>
              <a:t>súvisia</a:t>
            </a:r>
            <a:endParaRPr lang="en-US" sz="2200" dirty="0"/>
          </a:p>
          <a:p>
            <a:pPr algn="just">
              <a:lnSpc>
                <a:spcPct val="110000"/>
              </a:lnSpc>
              <a:defRPr/>
            </a:pPr>
            <a:r>
              <a:rPr lang="en-US" sz="2200" dirty="0" err="1"/>
              <a:t>demokratizácia</a:t>
            </a:r>
            <a:r>
              <a:rPr lang="en-US" sz="2200" dirty="0"/>
              <a:t> 1850-1940: </a:t>
            </a:r>
            <a:r>
              <a:rPr lang="en-US" sz="2200" dirty="0" err="1"/>
              <a:t>silný</a:t>
            </a:r>
            <a:r>
              <a:rPr lang="en-US" sz="2200" dirty="0"/>
              <a:t> </a:t>
            </a:r>
            <a:r>
              <a:rPr lang="en-US" sz="2200" dirty="0" err="1"/>
              <a:t>vzťah</a:t>
            </a:r>
            <a:r>
              <a:rPr lang="en-US" sz="2200" dirty="0"/>
              <a:t> </a:t>
            </a:r>
            <a:r>
              <a:rPr lang="en-US" sz="2200" dirty="0" err="1"/>
              <a:t>medzi</a:t>
            </a:r>
            <a:r>
              <a:rPr lang="en-US" sz="2200" dirty="0"/>
              <a:t> </a:t>
            </a:r>
            <a:r>
              <a:rPr lang="en-US" sz="2200" dirty="0" err="1"/>
              <a:t>príjmom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hlavu</a:t>
            </a:r>
            <a:r>
              <a:rPr lang="en-US" sz="2200" dirty="0"/>
              <a:t> a </a:t>
            </a:r>
            <a:r>
              <a:rPr lang="en-US" sz="2200" dirty="0" err="1"/>
              <a:t>demokratizáciou</a:t>
            </a:r>
            <a:endParaRPr lang="en-US" sz="2200" dirty="0"/>
          </a:p>
          <a:p>
            <a:pPr algn="just">
              <a:lnSpc>
                <a:spcPct val="110000"/>
              </a:lnSpc>
              <a:defRPr/>
            </a:pPr>
            <a:r>
              <a:rPr lang="en-US" sz="2200" dirty="0" err="1"/>
              <a:t>rozvoj</a:t>
            </a:r>
            <a:r>
              <a:rPr lang="en-US" sz="2200" dirty="0"/>
              <a:t> (development) VEDIE k </a:t>
            </a:r>
            <a:r>
              <a:rPr lang="en-US" sz="2200" dirty="0" err="1"/>
              <a:t>demokracii</a:t>
            </a:r>
            <a:r>
              <a:rPr lang="en-US" sz="2200" dirty="0"/>
              <a:t>, </a:t>
            </a:r>
            <a:r>
              <a:rPr lang="en-US" sz="2200" dirty="0" err="1"/>
              <a:t>len</a:t>
            </a:r>
            <a:r>
              <a:rPr lang="en-US" sz="2200" dirty="0"/>
              <a:t> to </a:t>
            </a:r>
            <a:r>
              <a:rPr lang="en-US" sz="2200" dirty="0" err="1"/>
              <a:t>menej</a:t>
            </a:r>
            <a:r>
              <a:rPr lang="en-US" sz="2200" dirty="0"/>
              <a:t> </a:t>
            </a:r>
            <a:r>
              <a:rPr lang="en-US" sz="2200" dirty="0" err="1"/>
              <a:t>vidíme</a:t>
            </a:r>
            <a:r>
              <a:rPr lang="en-US" sz="2200" dirty="0"/>
              <a:t> po r. 1950, </a:t>
            </a:r>
            <a:r>
              <a:rPr lang="en-US" sz="2200" dirty="0" err="1"/>
              <a:t>lebo</a:t>
            </a:r>
            <a:r>
              <a:rPr lang="en-US" sz="2200" dirty="0"/>
              <a:t> </a:t>
            </a:r>
            <a:r>
              <a:rPr lang="en-US" sz="2200" dirty="0" err="1"/>
              <a:t>bohaté</a:t>
            </a:r>
            <a:r>
              <a:rPr lang="en-US" sz="2200" dirty="0"/>
              <a:t> </a:t>
            </a:r>
            <a:r>
              <a:rPr lang="en-US" sz="2200" dirty="0" err="1"/>
              <a:t>krajiny</a:t>
            </a:r>
            <a:r>
              <a:rPr lang="en-US" sz="2200" dirty="0"/>
              <a:t> </a:t>
            </a:r>
            <a:r>
              <a:rPr lang="en-US" sz="2200" dirty="0" err="1"/>
              <a:t>už</a:t>
            </a:r>
            <a:r>
              <a:rPr lang="en-US" sz="2200" dirty="0"/>
              <a:t> </a:t>
            </a:r>
            <a:r>
              <a:rPr lang="en-US" sz="2200" dirty="0" err="1"/>
              <a:t>vtedy</a:t>
            </a:r>
            <a:r>
              <a:rPr lang="en-US" sz="2200" dirty="0"/>
              <a:t> SÚ </a:t>
            </a:r>
            <a:r>
              <a:rPr lang="en-US" sz="2200" dirty="0" err="1"/>
              <a:t>demokratické</a:t>
            </a:r>
            <a:endParaRPr lang="en-US" sz="22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32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E1408BAF-1350-4BC5-9C72-82A08BB0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0E67B53-E530-4CC6-B1E7-4CCC1FD63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E94ADDC-FBCA-4838-8D97-4B0770AFC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EDB06F6B-6027-4B19-829E-EEDE91726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4F724A7-F880-B14F-84AF-B99C95BB979C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4"/>
          <a:stretch>
            <a:fillRect/>
          </a:stretch>
        </p:blipFill>
        <p:spPr>
          <a:xfrm>
            <a:off x="987129" y="957486"/>
            <a:ext cx="4921842" cy="3285330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CD04FC4-D8C1-C04E-8E57-FE075F74985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5"/>
          <a:stretch>
            <a:fillRect/>
          </a:stretch>
        </p:blipFill>
        <p:spPr>
          <a:xfrm>
            <a:off x="6256020" y="953018"/>
            <a:ext cx="5022206" cy="3289797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0CA11D6-C4F1-476E-8455-2C26DEDE9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478"/>
          <a:stretch/>
        </p:blipFill>
        <p:spPr>
          <a:xfrm>
            <a:off x="-2607" y="0"/>
            <a:ext cx="12192000" cy="305335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0717727-6E80-4D56-AF23-9E0AE1D5AD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64" t="46543"/>
          <a:stretch/>
        </p:blipFill>
        <p:spPr>
          <a:xfrm>
            <a:off x="8500434" y="3191932"/>
            <a:ext cx="3686351" cy="36660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7A50EB-247E-4C4C-B0B5-7F38A116C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11" y="4562855"/>
            <a:ext cx="10916365" cy="113755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 b="1"/>
              <a:t>aké podmienky vedú k vzniku demokracie?</a:t>
            </a:r>
            <a:endParaRPr lang="en-US" sz="3700"/>
          </a:p>
        </p:txBody>
      </p:sp>
    </p:spTree>
    <p:extLst>
      <p:ext uri="{BB962C8B-B14F-4D97-AF65-F5344CB8AC3E}">
        <p14:creationId xmlns:p14="http://schemas.microsoft.com/office/powerpoint/2010/main" val="104820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419296-5472-CF40-B8C9-55C73FB8B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100" b="1">
                <a:solidFill>
                  <a:srgbClr val="FFFFFF"/>
                </a:solidFill>
              </a:rPr>
              <a:t>aké podmienky vedú k vzniku demokracie?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4BD55-045C-3E41-93C2-7DEBC5BFB9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42718" y="586409"/>
            <a:ext cx="7463752" cy="5376494"/>
          </a:xfrm>
        </p:spPr>
        <p:txBody>
          <a:bodyPr anchor="ctr">
            <a:noAutofit/>
          </a:bodyPr>
          <a:lstStyle/>
          <a:p>
            <a:r>
              <a:rPr lang="en-US" sz="2400" b="1" dirty="0">
                <a:latin typeface="Tw Cen MT" panose="020B0602020104020603" pitchFamily="34" charset="77"/>
              </a:rPr>
              <a:t>B) </a:t>
            </a:r>
            <a:r>
              <a:rPr lang="en-US" sz="2400" b="1" dirty="0" err="1">
                <a:latin typeface="Tw Cen MT" panose="020B0602020104020603" pitchFamily="34" charset="77"/>
              </a:rPr>
              <a:t>vysvetlenia</a:t>
            </a:r>
            <a:r>
              <a:rPr lang="en-US" sz="2400" b="1" dirty="0">
                <a:latin typeface="Tw Cen MT" panose="020B0602020104020603" pitchFamily="34" charset="77"/>
              </a:rPr>
              <a:t>, </a:t>
            </a:r>
            <a:r>
              <a:rPr lang="en-US" sz="2400" b="1" dirty="0" err="1">
                <a:latin typeface="Tw Cen MT" panose="020B0602020104020603" pitchFamily="34" charset="77"/>
              </a:rPr>
              <a:t>ktoré</a:t>
            </a:r>
            <a:r>
              <a:rPr lang="en-US" sz="2400" b="1" dirty="0">
                <a:latin typeface="Tw Cen MT" panose="020B0602020104020603" pitchFamily="34" charset="77"/>
              </a:rPr>
              <a:t> </a:t>
            </a:r>
            <a:r>
              <a:rPr lang="en-US" sz="2400" b="1" dirty="0" err="1">
                <a:latin typeface="Tw Cen MT" panose="020B0602020104020603" pitchFamily="34" charset="77"/>
              </a:rPr>
              <a:t>vyzdvihujú</a:t>
            </a:r>
            <a:r>
              <a:rPr lang="en-US" sz="2400" b="1" dirty="0">
                <a:latin typeface="Tw Cen MT" panose="020B0602020104020603" pitchFamily="34" charset="77"/>
              </a:rPr>
              <a:t> </a:t>
            </a:r>
            <a:r>
              <a:rPr lang="en-US" sz="2400" b="1" dirty="0" err="1">
                <a:latin typeface="Tw Cen MT" panose="020B0602020104020603" pitchFamily="34" charset="77"/>
              </a:rPr>
              <a:t>rolu</a:t>
            </a:r>
            <a:r>
              <a:rPr lang="en-US" sz="2400" b="1" dirty="0">
                <a:latin typeface="Tw Cen MT" panose="020B0602020104020603" pitchFamily="34" charset="77"/>
              </a:rPr>
              <a:t> </a:t>
            </a:r>
            <a:r>
              <a:rPr lang="en-US" sz="2400" b="1" dirty="0" err="1">
                <a:latin typeface="Tw Cen MT" panose="020B0602020104020603" pitchFamily="34" charset="77"/>
              </a:rPr>
              <a:t>aktérov</a:t>
            </a:r>
            <a:r>
              <a:rPr lang="en-US" sz="2400" dirty="0">
                <a:latin typeface="Tw Cen MT" panose="020B0602020104020603" pitchFamily="34" charset="77"/>
              </a:rPr>
              <a:t>:</a:t>
            </a:r>
          </a:p>
          <a:p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D.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Rustow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: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dynamický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model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tranzície</a:t>
            </a:r>
            <a:endParaRPr lang="en-US" sz="2400" dirty="0">
              <a:latin typeface="Tw Cen MT" panose="020B0602020104020603" pitchFamily="34" charset="77"/>
              <a:ea typeface="MS PGothic" charset="0"/>
            </a:endParaRPr>
          </a:p>
          <a:p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na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demokraciu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nie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sú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potrební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demokrati</a:t>
            </a:r>
            <a:endParaRPr lang="en-US" sz="2400" dirty="0">
              <a:latin typeface="Tw Cen MT" panose="020B0602020104020603" pitchFamily="34" charset="77"/>
              <a:ea typeface="MS PGothic" charset="0"/>
            </a:endParaRPr>
          </a:p>
          <a:p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kľúčom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je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mocenská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rovnováha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medzi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súperiacimi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elitami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o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moc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a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zdroje</a:t>
            </a:r>
            <a:endParaRPr lang="en-US" sz="2400" dirty="0">
              <a:latin typeface="Tw Cen MT" panose="020B0602020104020603" pitchFamily="34" charset="77"/>
              <a:ea typeface="MS PGothic" charset="0"/>
            </a:endParaRPr>
          </a:p>
          <a:p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rovnováha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trvá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veľmi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dlho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,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dohodnú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sa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na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(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nenásilnej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)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forme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riešení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konfliktov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: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voľby</a:t>
            </a:r>
            <a:endParaRPr lang="en-US" sz="2400" dirty="0">
              <a:latin typeface="Tw Cen MT" panose="020B0602020104020603" pitchFamily="34" charset="77"/>
              <a:ea typeface="MS PGothic" charset="0"/>
            </a:endParaRPr>
          </a:p>
          <a:p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konsenzus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elít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na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procedúrach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riešenia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</a:t>
            </a:r>
            <a:r>
              <a:rPr lang="en-US" sz="2400" dirty="0" err="1">
                <a:latin typeface="Tw Cen MT" panose="020B0602020104020603" pitchFamily="34" charset="77"/>
                <a:ea typeface="MS PGothic" charset="0"/>
              </a:rPr>
              <a:t>konfliktov</a:t>
            </a:r>
            <a:r>
              <a:rPr lang="en-US" sz="2400" dirty="0">
                <a:latin typeface="Tw Cen MT" panose="020B0602020104020603" pitchFamily="34" charset="77"/>
                <a:ea typeface="MS PGothic" charset="0"/>
              </a:rPr>
              <a:t> (POL, MAĎ?)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76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88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A7223F-A6FD-0B49-9F69-541480AD4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400" b="1">
                <a:solidFill>
                  <a:srgbClr val="FFFFFF"/>
                </a:solidFill>
              </a:rPr>
              <a:t>politické režimy 15 rokov od konca komunizmu (2005)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4D541-8C5E-814D-BB72-B27149DC9A5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97610" y="526774"/>
            <a:ext cx="7844519" cy="5615610"/>
          </a:xfrm>
        </p:spPr>
        <p:txBody>
          <a:bodyPr anchor="ctr">
            <a:noAutofit/>
          </a:bodyPr>
          <a:lstStyle/>
          <a:p>
            <a:pPr>
              <a:lnSpc>
                <a:spcPct val="110000"/>
              </a:lnSpc>
            </a:pPr>
            <a:endParaRPr lang="en-US" sz="2400" b="1" dirty="0"/>
          </a:p>
          <a:p>
            <a:pPr>
              <a:lnSpc>
                <a:spcPct val="110000"/>
              </a:lnSpc>
            </a:pPr>
            <a:r>
              <a:rPr lang="en-US" sz="2400" b="1" dirty="0" err="1"/>
              <a:t>demokracie</a:t>
            </a:r>
            <a:r>
              <a:rPr lang="en-US" sz="2400" dirty="0"/>
              <a:t>: </a:t>
            </a:r>
            <a:r>
              <a:rPr lang="sk-SK" sz="2400" dirty="0"/>
              <a:t>Bulharsko, Chorvátsko, </a:t>
            </a:r>
            <a:r>
              <a:rPr lang="sk-SK" sz="2400" dirty="0" err="1"/>
              <a:t>česko</a:t>
            </a:r>
            <a:r>
              <a:rPr lang="sk-SK" sz="2400" dirty="0"/>
              <a:t>, </a:t>
            </a:r>
            <a:r>
              <a:rPr lang="sk-SK" sz="2400" dirty="0" err="1"/>
              <a:t>estónsko</a:t>
            </a:r>
            <a:r>
              <a:rPr lang="sk-SK" sz="2400" dirty="0"/>
              <a:t>, </a:t>
            </a:r>
            <a:r>
              <a:rPr lang="sk-SK" sz="2400" dirty="0" err="1"/>
              <a:t>maďarsko</a:t>
            </a:r>
            <a:r>
              <a:rPr lang="sk-SK" sz="2400" dirty="0"/>
              <a:t>, </a:t>
            </a:r>
            <a:r>
              <a:rPr lang="sk-SK" sz="2400" dirty="0" err="1"/>
              <a:t>lotyšsko</a:t>
            </a:r>
            <a:r>
              <a:rPr lang="sk-SK" sz="2400" dirty="0"/>
              <a:t>, </a:t>
            </a:r>
            <a:r>
              <a:rPr lang="sk-SK" sz="2400" dirty="0" err="1"/>
              <a:t>litva</a:t>
            </a:r>
            <a:r>
              <a:rPr lang="sk-SK" sz="2400" dirty="0"/>
              <a:t>, </a:t>
            </a:r>
            <a:r>
              <a:rPr lang="sk-SK" sz="2400" dirty="0" err="1"/>
              <a:t>poľsko</a:t>
            </a:r>
            <a:r>
              <a:rPr lang="sk-SK" sz="2400" dirty="0"/>
              <a:t>, </a:t>
            </a:r>
            <a:r>
              <a:rPr lang="sk-SK" sz="2400" dirty="0" err="1"/>
              <a:t>rumunsko</a:t>
            </a:r>
            <a:r>
              <a:rPr lang="sk-SK" sz="2400" dirty="0"/>
              <a:t>, </a:t>
            </a:r>
            <a:r>
              <a:rPr lang="sk-SK" sz="2400" dirty="0" err="1"/>
              <a:t>slovensko</a:t>
            </a:r>
            <a:r>
              <a:rPr lang="sk-SK" sz="2400" dirty="0"/>
              <a:t>, </a:t>
            </a:r>
            <a:r>
              <a:rPr lang="sk-SK" sz="2400" dirty="0" err="1"/>
              <a:t>slovinsko</a:t>
            </a:r>
            <a:endParaRPr lang="sk-SK" sz="2400" dirty="0"/>
          </a:p>
          <a:p>
            <a:pPr>
              <a:lnSpc>
                <a:spcPct val="110000"/>
              </a:lnSpc>
            </a:pPr>
            <a:r>
              <a:rPr lang="sk-SK" sz="2400" b="1" dirty="0"/>
              <a:t>autokracie</a:t>
            </a:r>
            <a:r>
              <a:rPr lang="sk-SK" sz="2400" dirty="0"/>
              <a:t>: Arménsko, Azerbajdžan, </a:t>
            </a:r>
            <a:r>
              <a:rPr lang="sk-SK" sz="2400" dirty="0" err="1"/>
              <a:t>bielorusko</a:t>
            </a:r>
            <a:r>
              <a:rPr lang="sk-SK" sz="2400" dirty="0"/>
              <a:t>, </a:t>
            </a:r>
            <a:r>
              <a:rPr lang="sk-SK" sz="2400" dirty="0" err="1"/>
              <a:t>kazachstan</a:t>
            </a:r>
            <a:r>
              <a:rPr lang="sk-SK" sz="2400" dirty="0"/>
              <a:t>, </a:t>
            </a:r>
            <a:r>
              <a:rPr lang="sk-SK" sz="2400" dirty="0" err="1"/>
              <a:t>kirgizsko</a:t>
            </a:r>
            <a:r>
              <a:rPr lang="sk-SK" sz="2400" dirty="0"/>
              <a:t>, </a:t>
            </a:r>
            <a:r>
              <a:rPr lang="sk-SK" sz="2400" dirty="0" err="1"/>
              <a:t>rusko</a:t>
            </a:r>
            <a:r>
              <a:rPr lang="sk-SK" sz="2400" dirty="0"/>
              <a:t>, </a:t>
            </a:r>
            <a:r>
              <a:rPr lang="sk-SK" sz="2400" dirty="0" err="1"/>
              <a:t>tadžikistan</a:t>
            </a:r>
            <a:r>
              <a:rPr lang="sk-SK" sz="2400" dirty="0"/>
              <a:t>, </a:t>
            </a:r>
            <a:r>
              <a:rPr lang="sk-SK" sz="2400" dirty="0" err="1"/>
              <a:t>turkménsko</a:t>
            </a:r>
            <a:r>
              <a:rPr lang="sk-SK" sz="2400" dirty="0"/>
              <a:t>, </a:t>
            </a:r>
            <a:r>
              <a:rPr lang="sk-SK" sz="2400" dirty="0" err="1"/>
              <a:t>uzbekistan</a:t>
            </a:r>
            <a:endParaRPr lang="sk-SK" sz="2400" dirty="0"/>
          </a:p>
          <a:p>
            <a:pPr>
              <a:lnSpc>
                <a:spcPct val="110000"/>
              </a:lnSpc>
            </a:pPr>
            <a:r>
              <a:rPr lang="sk-SK" sz="2400" b="1" dirty="0"/>
              <a:t>defektné demokracie/hybridné režimy</a:t>
            </a:r>
            <a:r>
              <a:rPr lang="sk-SK" sz="2400" dirty="0"/>
              <a:t>: Albánsko, Gruzínsko, </a:t>
            </a:r>
            <a:r>
              <a:rPr lang="sk-SK" sz="2400" dirty="0" err="1"/>
              <a:t>Macedonsko</a:t>
            </a:r>
            <a:r>
              <a:rPr lang="sk-SK" sz="2400" dirty="0"/>
              <a:t>, Moldavsko, Mongolsko, Ukrajina</a:t>
            </a:r>
          </a:p>
          <a:p>
            <a:pPr>
              <a:lnSpc>
                <a:spcPct val="110000"/>
              </a:lnSpc>
            </a:pPr>
            <a:r>
              <a:rPr lang="sk-SK" sz="2400" dirty="0"/>
              <a:t>politické režimy sa zhodovali s geografickou polohou krajiny </a:t>
            </a:r>
          </a:p>
          <a:p>
            <a:pPr>
              <a:lnSpc>
                <a:spcPct val="110000"/>
              </a:lnSpc>
            </a:pPr>
            <a:r>
              <a:rPr lang="sk-SK" sz="2400" dirty="0"/>
              <a:t>čím môžeme vysvetliť tieto rozdiely?</a:t>
            </a:r>
          </a:p>
          <a:p>
            <a:pPr>
              <a:lnSpc>
                <a:spcPct val="110000"/>
              </a:lnSpc>
            </a:pPr>
            <a:endParaRPr lang="en-US" sz="2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027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1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9C15D4-2EE7-4D05-B87C-91D1F3B96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D7B0FB-9654-4441-9545-02D458B68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823087-EA7A-7948-9737-A96AEC41A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588878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100" b="1">
                <a:solidFill>
                  <a:srgbClr val="FFFFFF"/>
                </a:solidFill>
              </a:rPr>
              <a:t>hĺbkové (štruktúrne) faktory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BB94C57-FDF3-45A3-9D1F-904523D79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909FE-BE95-334C-B267-C9ECE76F6A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74435" y="308113"/>
            <a:ext cx="7911548" cy="6102626"/>
          </a:xfrm>
        </p:spPr>
        <p:txBody>
          <a:bodyPr anchor="ctr">
            <a:noAutofit/>
          </a:bodyPr>
          <a:lstStyle/>
          <a:p>
            <a:pPr algn="just"/>
            <a:r>
              <a:rPr lang="en-US" sz="2400" dirty="0"/>
              <a:t>1. </a:t>
            </a:r>
            <a:r>
              <a:rPr lang="en-US" sz="2400" b="1" dirty="0" err="1"/>
              <a:t>politické</a:t>
            </a:r>
            <a:r>
              <a:rPr lang="en-US" sz="2400" b="1" dirty="0"/>
              <a:t> </a:t>
            </a:r>
            <a:r>
              <a:rPr lang="en-US" sz="2400" b="1" dirty="0" err="1"/>
              <a:t>dedičstvo</a:t>
            </a:r>
            <a:r>
              <a:rPr lang="en-US" sz="2400" b="1" dirty="0"/>
              <a:t> </a:t>
            </a:r>
            <a:r>
              <a:rPr lang="en-US" sz="2400" b="1" dirty="0" err="1"/>
              <a:t>minulosti</a:t>
            </a:r>
            <a:r>
              <a:rPr lang="en-US" sz="2400" dirty="0"/>
              <a:t>: </a:t>
            </a:r>
          </a:p>
          <a:p>
            <a:pPr algn="just"/>
            <a:r>
              <a:rPr lang="en-US" sz="2400" dirty="0"/>
              <a:t>A) forma </a:t>
            </a:r>
            <a:r>
              <a:rPr lang="en-US" sz="2400" dirty="0" err="1"/>
              <a:t>štátnej</a:t>
            </a:r>
            <a:r>
              <a:rPr lang="en-US" sz="2400" dirty="0"/>
              <a:t> </a:t>
            </a:r>
            <a:r>
              <a:rPr lang="en-US" sz="2400" dirty="0" err="1"/>
              <a:t>byrokracie</a:t>
            </a:r>
            <a:r>
              <a:rPr lang="en-US" sz="2400" dirty="0"/>
              <a:t> </a:t>
            </a:r>
            <a:r>
              <a:rPr lang="en-US" sz="2400" dirty="0" err="1"/>
              <a:t>pred</a:t>
            </a:r>
            <a:r>
              <a:rPr lang="en-US" sz="2400" dirty="0"/>
              <a:t> </a:t>
            </a:r>
            <a:r>
              <a:rPr lang="en-US" sz="2400" dirty="0" err="1"/>
              <a:t>komunizmom</a:t>
            </a:r>
            <a:r>
              <a:rPr lang="en-US" sz="2400" dirty="0"/>
              <a:t> a B) </a:t>
            </a:r>
            <a:r>
              <a:rPr lang="en-US" sz="2400" dirty="0" err="1"/>
              <a:t>pomer</a:t>
            </a:r>
            <a:r>
              <a:rPr lang="en-US" sz="2400" dirty="0"/>
              <a:t> </a:t>
            </a:r>
            <a:r>
              <a:rPr lang="en-US" sz="2400" dirty="0" err="1"/>
              <a:t>komunistických</a:t>
            </a:r>
            <a:r>
              <a:rPr lang="en-US" sz="2400" dirty="0"/>
              <a:t> a </a:t>
            </a:r>
            <a:r>
              <a:rPr lang="en-US" sz="2400" dirty="0" err="1"/>
              <a:t>nekomunistických</a:t>
            </a:r>
            <a:r>
              <a:rPr lang="en-US" sz="2400" dirty="0"/>
              <a:t> </a:t>
            </a:r>
            <a:r>
              <a:rPr lang="en-US" sz="2400" dirty="0" err="1"/>
              <a:t>síl</a:t>
            </a:r>
            <a:r>
              <a:rPr lang="en-US" sz="2400" dirty="0"/>
              <a:t> v </a:t>
            </a:r>
            <a:r>
              <a:rPr lang="en-US" sz="2400" dirty="0" err="1"/>
              <a:t>čase</a:t>
            </a:r>
            <a:r>
              <a:rPr lang="en-US" sz="2400" dirty="0"/>
              <a:t> </a:t>
            </a:r>
            <a:r>
              <a:rPr lang="en-US" sz="2400" dirty="0" err="1"/>
              <a:t>komunistického</a:t>
            </a:r>
            <a:r>
              <a:rPr lang="en-US" sz="2400" dirty="0"/>
              <a:t> </a:t>
            </a:r>
            <a:r>
              <a:rPr lang="en-US" sz="2400" dirty="0" err="1"/>
              <a:t>prevratu</a:t>
            </a:r>
            <a:r>
              <a:rPr lang="en-US" sz="2400" dirty="0"/>
              <a:t>: </a:t>
            </a:r>
            <a:r>
              <a:rPr lang="en-US" sz="2400" dirty="0" err="1"/>
              <a:t>národno-akomodatívny</a:t>
            </a:r>
            <a:r>
              <a:rPr lang="en-US" sz="2400" dirty="0"/>
              <a:t> (</a:t>
            </a:r>
            <a:r>
              <a:rPr lang="en-US" sz="2400" dirty="0" err="1"/>
              <a:t>Maďarsko</a:t>
            </a:r>
            <a:r>
              <a:rPr lang="en-US" sz="2400" dirty="0"/>
              <a:t>) a </a:t>
            </a:r>
            <a:r>
              <a:rPr lang="en-US" sz="2400" dirty="0" err="1"/>
              <a:t>byrokraticko-autoritársky</a:t>
            </a:r>
            <a:r>
              <a:rPr lang="en-US" sz="2400" dirty="0"/>
              <a:t> </a:t>
            </a:r>
            <a:r>
              <a:rPr lang="en-US" sz="2400" dirty="0" err="1"/>
              <a:t>komunizmus</a:t>
            </a:r>
            <a:r>
              <a:rPr lang="en-US" sz="2400" dirty="0"/>
              <a:t> (</a:t>
            </a:r>
            <a:r>
              <a:rPr lang="en-US" sz="2400" dirty="0" err="1"/>
              <a:t>čs</a:t>
            </a:r>
            <a:r>
              <a:rPr lang="en-US" sz="2400" dirty="0"/>
              <a:t>) vs. </a:t>
            </a:r>
            <a:r>
              <a:rPr lang="en-US" sz="2400" dirty="0" err="1"/>
              <a:t>patrimoniálny</a:t>
            </a:r>
            <a:r>
              <a:rPr lang="en-US" sz="2400" dirty="0"/>
              <a:t> (</a:t>
            </a:r>
            <a:r>
              <a:rPr lang="en-US" sz="2400" dirty="0" err="1"/>
              <a:t>bulharsko</a:t>
            </a:r>
            <a:r>
              <a:rPr lang="en-US" sz="2400" dirty="0"/>
              <a:t>) a </a:t>
            </a:r>
            <a:r>
              <a:rPr lang="en-US" sz="2400" dirty="0" err="1"/>
              <a:t>koloniáln</a:t>
            </a:r>
            <a:r>
              <a:rPr lang="en-US" sz="2400" dirty="0"/>
              <a:t> </a:t>
            </a:r>
            <a:r>
              <a:rPr lang="en-US" sz="2400" dirty="0" err="1"/>
              <a:t>periféria</a:t>
            </a:r>
            <a:r>
              <a:rPr lang="en-US" sz="2400" dirty="0"/>
              <a:t> (</a:t>
            </a:r>
            <a:r>
              <a:rPr lang="en-US" sz="2400" dirty="0" err="1"/>
              <a:t>kazachstan</a:t>
            </a:r>
            <a:r>
              <a:rPr lang="en-US" sz="2400" dirty="0"/>
              <a:t>) </a:t>
            </a:r>
          </a:p>
          <a:p>
            <a:pPr algn="just"/>
            <a:r>
              <a:rPr lang="en-US" sz="2400" b="1" dirty="0"/>
              <a:t>2. </a:t>
            </a:r>
            <a:r>
              <a:rPr lang="en-US" sz="2400" b="1" dirty="0" err="1"/>
              <a:t>modernizácia</a:t>
            </a:r>
            <a:r>
              <a:rPr lang="en-US" sz="2400" dirty="0"/>
              <a:t>:</a:t>
            </a:r>
          </a:p>
          <a:p>
            <a:pPr algn="just"/>
            <a:r>
              <a:rPr lang="en-US" sz="2400" dirty="0" err="1"/>
              <a:t>výška</a:t>
            </a:r>
            <a:r>
              <a:rPr lang="en-US" sz="2400" dirty="0"/>
              <a:t> HDP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obyvateľa</a:t>
            </a:r>
            <a:r>
              <a:rPr lang="en-US" sz="2400" dirty="0"/>
              <a:t> po </a:t>
            </a:r>
            <a:r>
              <a:rPr lang="en-US" sz="2400" dirty="0" err="1"/>
              <a:t>páde</a:t>
            </a:r>
            <a:r>
              <a:rPr lang="en-US" sz="2400" dirty="0"/>
              <a:t> </a:t>
            </a:r>
            <a:r>
              <a:rPr lang="en-US" sz="2400" dirty="0" err="1"/>
              <a:t>komunizmu</a:t>
            </a:r>
            <a:r>
              <a:rPr lang="cs-CZ" sz="2400" dirty="0"/>
              <a:t>/</a:t>
            </a:r>
            <a:r>
              <a:rPr lang="en-US" sz="2400" dirty="0"/>
              <a:t> </a:t>
            </a:r>
            <a:r>
              <a:rPr lang="en-US" sz="2400" dirty="0" err="1"/>
              <a:t>rozpade</a:t>
            </a:r>
            <a:r>
              <a:rPr lang="en-US" sz="2400" dirty="0"/>
              <a:t> </a:t>
            </a:r>
            <a:r>
              <a:rPr lang="en-US" sz="2400" dirty="0" err="1"/>
              <a:t>federáci</a:t>
            </a:r>
            <a:r>
              <a:rPr lang="cs-CZ" sz="2400" dirty="0"/>
              <a:t>E</a:t>
            </a:r>
            <a:r>
              <a:rPr lang="en-US" sz="2400" dirty="0"/>
              <a:t> &lt;?&gt; 5300 </a:t>
            </a:r>
            <a:r>
              <a:rPr lang="en-US" sz="2400" dirty="0" err="1"/>
              <a:t>USd</a:t>
            </a:r>
            <a:endParaRPr lang="en-US" sz="24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EBDF1A-221A-4497-BBA9-57A70D161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71412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1200</TotalTime>
  <Words>1049</Words>
  <Application>Microsoft Office PowerPoint</Application>
  <PresentationFormat>Širokoúhlá obrazovka</PresentationFormat>
  <Paragraphs>84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MS PGothic</vt:lpstr>
      <vt:lpstr>Arial</vt:lpstr>
      <vt:lpstr>Tw Cen MT</vt:lpstr>
      <vt:lpstr>Droplet</vt:lpstr>
      <vt:lpstr>Ako vzniká demokracia  (v strednej a východnej Európe)? </vt:lpstr>
      <vt:lpstr>čo je demokracia? (essentially contested concept)</vt:lpstr>
      <vt:lpstr>aké podmienky vedú k vzniku demokracie?</vt:lpstr>
      <vt:lpstr>aké podmienky vedú k vzniku demokracie?</vt:lpstr>
      <vt:lpstr>aké podmienky vedú k vzniku demokracie?</vt:lpstr>
      <vt:lpstr>aké podmienky vedú k vzniku demokracie?</vt:lpstr>
      <vt:lpstr>Prezentace aplikace PowerPoint</vt:lpstr>
      <vt:lpstr>politické režimy 15 rokov od konca komunizmu (2005)</vt:lpstr>
      <vt:lpstr>hĺbkové (štruktúrne) faktory</vt:lpstr>
      <vt:lpstr>hĺbkové (štruktúrne) faktory</vt:lpstr>
      <vt:lpstr>otázka</vt:lpstr>
      <vt:lpstr>faktory zameranéna aktérov </vt:lpstr>
      <vt:lpstr>Otázky na diskusiu</vt:lpstr>
      <vt:lpstr>zhodnotenie vplyvu hĺbkových  faktorov na typ režimu</vt:lpstr>
      <vt:lpstr>zhodnotenie vplyvu na aktérov zameraných faktorov na typ režimu</vt:lpstr>
      <vt:lpstr>Skominovanie hĺbkových a na aktérov zameraných faktorov</vt:lpstr>
      <vt:lpstr>ČO sa zmenilo po (ďalších) 15 rokoch?</vt:lpstr>
      <vt:lpstr>ČO sa zmenilo po (ďalších) 15 rokoch?</vt:lpstr>
      <vt:lpstr>záver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Ako vzniká demokracia  (v strednej a východnej Európe)?</dc:title>
  <dc:creator>Marek Rybar</dc:creator>
  <cp:lastModifiedBy>Marek Rybář</cp:lastModifiedBy>
  <cp:revision>51</cp:revision>
  <dcterms:created xsi:type="dcterms:W3CDTF">2019-09-18T17:36:56Z</dcterms:created>
  <dcterms:modified xsi:type="dcterms:W3CDTF">2021-09-15T11:34:52Z</dcterms:modified>
</cp:coreProperties>
</file>