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29"/>
  </p:notesMasterIdLst>
  <p:sldIdLst>
    <p:sldId id="256" r:id="rId2"/>
    <p:sldId id="318" r:id="rId3"/>
    <p:sldId id="319" r:id="rId4"/>
    <p:sldId id="340" r:id="rId5"/>
    <p:sldId id="323" r:id="rId6"/>
    <p:sldId id="328" r:id="rId7"/>
    <p:sldId id="329" r:id="rId8"/>
    <p:sldId id="330" r:id="rId9"/>
    <p:sldId id="331" r:id="rId10"/>
    <p:sldId id="341" r:id="rId11"/>
    <p:sldId id="342" r:id="rId12"/>
    <p:sldId id="344" r:id="rId13"/>
    <p:sldId id="345" r:id="rId14"/>
    <p:sldId id="346" r:id="rId15"/>
    <p:sldId id="347" r:id="rId16"/>
    <p:sldId id="349" r:id="rId17"/>
    <p:sldId id="350" r:id="rId18"/>
    <p:sldId id="333" r:id="rId19"/>
    <p:sldId id="334" r:id="rId20"/>
    <p:sldId id="335" r:id="rId21"/>
    <p:sldId id="336" r:id="rId22"/>
    <p:sldId id="337" r:id="rId23"/>
    <p:sldId id="338" r:id="rId24"/>
    <p:sldId id="339" r:id="rId25"/>
    <p:sldId id="286" r:id="rId26"/>
    <p:sldId id="348" r:id="rId27"/>
    <p:sldId id="259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6"/>
    <p:restoredTop sz="94654"/>
  </p:normalViewPr>
  <p:slideViewPr>
    <p:cSldViewPr>
      <p:cViewPr varScale="1">
        <p:scale>
          <a:sx n="104" d="100"/>
          <a:sy n="104" d="100"/>
        </p:scale>
        <p:origin x="15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F278B2-17F8-3F46-85BC-35C20FE01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5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D6E9248-0236-8842-A129-398ED1794C4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954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1F53-E5F3-6147-A5A4-7A2A0340415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337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FC6A5-C7FB-3942-B8F7-50238CBDF08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584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828EF-5628-964A-99BD-85312424BE5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749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24055-2A67-9B4F-9635-50B882721C1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39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19FDB-3013-274E-AA51-010DA459A31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860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96554-DA94-7649-A77A-215A7A412F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202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5B283-0E83-D54A-B193-9939CAFA38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5196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B1C8E-0349-1644-9220-24FA7F14266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851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F070A-AFC8-3A4A-905B-A0DBADC11FC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025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C5DF4-589F-AE40-AA34-37AC44D708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049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A2B8B414-9900-FA4E-BBE1-F230DADFAE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r>
              <a:rPr lang="sk-SK" dirty="0"/>
              <a:t>Systémy vládnutia a štátnej administratívy</a:t>
            </a:r>
            <a:endParaRPr lang="en-S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9450" y="5445224"/>
            <a:ext cx="6800850" cy="10325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err="1">
                <a:cs typeface="+mn-cs"/>
              </a:rPr>
              <a:t>Středovýchodní</a:t>
            </a:r>
            <a:r>
              <a:rPr lang="sk-SK" sz="2400" dirty="0">
                <a:cs typeface="+mn-cs"/>
              </a:rPr>
              <a:t> </a:t>
            </a:r>
            <a:r>
              <a:rPr lang="sk-SK" sz="2400" dirty="0" err="1">
                <a:cs typeface="+mn-cs"/>
              </a:rPr>
              <a:t>Evropa</a:t>
            </a:r>
            <a:r>
              <a:rPr lang="sk-SK" sz="2400" dirty="0">
                <a:cs typeface="+mn-cs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Doc. Marek Rybář, PhD.</a:t>
            </a:r>
            <a:endParaRPr lang="en-US" sz="2400" dirty="0"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Exekutívne systémy </a:t>
            </a:r>
            <a:br>
              <a:rPr lang="sk-SK" dirty="0"/>
            </a:br>
            <a:r>
              <a:rPr lang="sk-SK" dirty="0"/>
              <a:t>v ranej fáze </a:t>
            </a:r>
            <a:r>
              <a:rPr lang="sk-SK" dirty="0" err="1"/>
              <a:t>postkomunizmu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sk-SK" sz="2600" dirty="0"/>
              <a:t>8 čistých parlamentných systémov (ALB, BOS, YUG, LAT, CZE, EST, HUN, SVK) </a:t>
            </a:r>
          </a:p>
          <a:p>
            <a:r>
              <a:rPr lang="sk-SK" sz="2600" dirty="0"/>
              <a:t>6 čistých prezidentských systémov (AZE, BLR, GEO, TAJ, TURK, UZB) </a:t>
            </a:r>
          </a:p>
          <a:p>
            <a:r>
              <a:rPr lang="sk-SK" sz="2600" dirty="0"/>
              <a:t>ostatné krajiny boli </a:t>
            </a:r>
            <a:r>
              <a:rPr lang="sk-SK" sz="2600" dirty="0" err="1"/>
              <a:t>poloprezidentské</a:t>
            </a:r>
            <a:r>
              <a:rPr lang="sk-SK" sz="2600" dirty="0"/>
              <a:t> </a:t>
            </a:r>
          </a:p>
          <a:p>
            <a:r>
              <a:rPr lang="sk-SK" sz="2600" dirty="0"/>
              <a:t>niekoľko krajín prešlo z jedného systému na druhý </a:t>
            </a:r>
          </a:p>
          <a:p>
            <a:r>
              <a:rPr lang="sk-SK" sz="2600" dirty="0" err="1"/>
              <a:t>semiprezidentalizmus</a:t>
            </a:r>
            <a:r>
              <a:rPr lang="sk-SK" sz="2600" dirty="0"/>
              <a:t> je prevládajúcou formou vlády v regióne strednej a východnej Európy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95679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Regionálne variácie exekutívnych systémov v SVE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Stredná Európa a Pobaltie </a:t>
            </a:r>
          </a:p>
          <a:p>
            <a:r>
              <a:rPr lang="sk-SK" dirty="0"/>
              <a:t>Balkán </a:t>
            </a:r>
          </a:p>
          <a:p>
            <a:r>
              <a:rPr lang="sk-SK" dirty="0"/>
              <a:t>Kaukaz a Stredná Ázia </a:t>
            </a:r>
          </a:p>
          <a:p>
            <a:r>
              <a:rPr lang="sk-SK" dirty="0"/>
              <a:t>zvyšok bývalého Sovietskeho zväzu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82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Stredná Európa a Pobaltie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žiadny čistý </a:t>
            </a:r>
            <a:r>
              <a:rPr lang="sk-SK" dirty="0" err="1"/>
              <a:t>prezidencializmus</a:t>
            </a:r>
            <a:r>
              <a:rPr lang="sk-SK" dirty="0"/>
              <a:t>, žiadne prezidentsko-parlamentné varianty</a:t>
            </a:r>
          </a:p>
          <a:p>
            <a:pPr algn="just"/>
            <a:r>
              <a:rPr lang="sk-SK" dirty="0" err="1"/>
              <a:t>premiérsko</a:t>
            </a:r>
            <a:r>
              <a:rPr lang="sk-SK" dirty="0"/>
              <a:t>-prezidentské systémy: BUL, LIT, POL, ROM, SVK 1999-, CZE 2012- </a:t>
            </a:r>
          </a:p>
          <a:p>
            <a:pPr algn="just"/>
            <a:r>
              <a:rPr lang="sk-SK" dirty="0"/>
              <a:t>parlamentarizmus: LAT, pred-1999 SVK, pred-2012 CZE, EST, HUN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11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Balkán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žiadny čistý </a:t>
            </a:r>
            <a:r>
              <a:rPr lang="sk-SK" dirty="0" err="1"/>
              <a:t>prezidentizmus</a:t>
            </a:r>
            <a:r>
              <a:rPr lang="sk-SK" dirty="0"/>
              <a:t> </a:t>
            </a:r>
          </a:p>
          <a:p>
            <a:r>
              <a:rPr lang="sk-SK" dirty="0"/>
              <a:t>prezidentsko-parlamentné: CRO 1990-2000, </a:t>
            </a:r>
            <a:r>
              <a:rPr lang="sk-SK" dirty="0" err="1"/>
              <a:t>premiérsko</a:t>
            </a:r>
            <a:r>
              <a:rPr lang="sk-SK" dirty="0"/>
              <a:t>-prezidentské: CRO 2000-, MAC, SRB 2007-2008, YUG 2000-2003, SLO </a:t>
            </a:r>
          </a:p>
          <a:p>
            <a:r>
              <a:rPr lang="sk-SK" dirty="0"/>
              <a:t>parlamentarizmus: ALB, BOS 1995-, MONT 2007- YUG -2000, SRB-MONT (2003-2007)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5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Kaukaz a Stredná Ázia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čisto prezidentské: AZE, GEO 1995-2004, UZB, TUR, TAJ, </a:t>
            </a:r>
          </a:p>
          <a:p>
            <a:r>
              <a:rPr lang="sk-SK" dirty="0"/>
              <a:t>prezidentsko-parlamentné: ARM 1991-2005, GEO 2004-, KAZ </a:t>
            </a:r>
          </a:p>
          <a:p>
            <a:r>
              <a:rPr lang="sk-SK" dirty="0" err="1"/>
              <a:t>premiérsko</a:t>
            </a:r>
            <a:r>
              <a:rPr lang="sk-SK" dirty="0"/>
              <a:t>-prezidentské: ARM 2005-2015, MONG 1992- </a:t>
            </a:r>
          </a:p>
          <a:p>
            <a:r>
              <a:rPr lang="sk-SK" dirty="0"/>
              <a:t>čistý parlament: ARM 2015-,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04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Zvyšok bývalého </a:t>
            </a:r>
            <a:br>
              <a:rPr lang="sk-SK" dirty="0"/>
            </a:br>
            <a:r>
              <a:rPr lang="sk-SK" dirty="0"/>
              <a:t>Sovietskeho zväzu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čistý </a:t>
            </a:r>
            <a:r>
              <a:rPr lang="sk-SK" dirty="0" err="1"/>
              <a:t>prezidencializmus</a:t>
            </a:r>
            <a:r>
              <a:rPr lang="sk-SK" dirty="0"/>
              <a:t>: BLR 1994-1996 </a:t>
            </a:r>
          </a:p>
          <a:p>
            <a:pPr algn="just"/>
            <a:r>
              <a:rPr lang="sk-SK" dirty="0"/>
              <a:t>prezidentsko-parlamentné: BLR 1996-, RUS 1993-, UKR 1996-2004, 2010-2014 </a:t>
            </a:r>
          </a:p>
          <a:p>
            <a:pPr algn="just"/>
            <a:r>
              <a:rPr lang="sk-SK" dirty="0" err="1"/>
              <a:t>Premiérsko</a:t>
            </a:r>
            <a:r>
              <a:rPr lang="sk-SK" dirty="0"/>
              <a:t>-prezidentské: MOLD 1994-2000, 2016- UKR 2004-, 2014- </a:t>
            </a:r>
          </a:p>
          <a:p>
            <a:pPr algn="just"/>
            <a:r>
              <a:rPr lang="sk-SK" dirty="0"/>
              <a:t>čistý parlamentarizmus: MOLD 2000-2016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5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/>
              <a:t>Semiprezidencializmus</a:t>
            </a:r>
            <a:r>
              <a:rPr lang="sk-SK" dirty="0"/>
              <a:t> a demokracia v SVE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817" y="2276872"/>
            <a:ext cx="7693025" cy="4495800"/>
          </a:xfrm>
        </p:spPr>
        <p:txBody>
          <a:bodyPr/>
          <a:lstStyle/>
          <a:p>
            <a:pPr algn="just"/>
            <a:r>
              <a:rPr lang="sk-SK" dirty="0" err="1"/>
              <a:t>premiérsko</a:t>
            </a:r>
            <a:r>
              <a:rPr lang="sk-SK" dirty="0"/>
              <a:t>-prezidentské systémy nie sú v demokratickom výkone horšie ako čistý parlamentarizmus </a:t>
            </a:r>
          </a:p>
          <a:p>
            <a:pPr algn="just"/>
            <a:r>
              <a:rPr lang="sk-SK" dirty="0"/>
              <a:t>prezidentsko-parlamentné systémy oveľa horšie v demokratickej výkonnosti ako parlamentarizmus A premiérovo-prezidentské systémy </a:t>
            </a:r>
          </a:p>
          <a:p>
            <a:pPr algn="just"/>
            <a:r>
              <a:rPr lang="sk-SK" dirty="0"/>
              <a:t>prezidentské systémy spojené s najhoršími úrovňami demokracie (často nikdy neboli demokratické)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33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prezidentsko-parlamentný variant podkopáva demokraciu?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1. Prezidenti často zneužívajú dekrétové právomoci na monopolizáciu výkonnej moci</a:t>
            </a:r>
          </a:p>
          <a:p>
            <a:pPr algn="just"/>
            <a:r>
              <a:rPr lang="sk-SK" dirty="0"/>
              <a:t> 2. Prezidenti vedome podkopávajú vytváranie stabilných strán a stabilných straníckych systémov </a:t>
            </a:r>
          </a:p>
          <a:p>
            <a:pPr algn="just"/>
            <a:r>
              <a:rPr lang="sk-SK" dirty="0"/>
              <a:t>ústavne silní prezidenti A slabé strany podporujú/reprodukujú autoritársku vládu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04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err="1">
                <a:cs typeface="+mj-cs"/>
              </a:rPr>
              <a:t>Vytváranie</a:t>
            </a:r>
            <a:r>
              <a:rPr lang="en-US" sz="3200" dirty="0">
                <a:cs typeface="+mj-cs"/>
              </a:rPr>
              <a:t> </a:t>
            </a:r>
            <a:r>
              <a:rPr lang="en-US" sz="3200" dirty="0" err="1">
                <a:cs typeface="+mj-cs"/>
              </a:rPr>
              <a:t>prezidentského</a:t>
            </a:r>
            <a:r>
              <a:rPr lang="en-US" sz="3200" dirty="0">
                <a:cs typeface="+mj-cs"/>
              </a:rPr>
              <a:t> </a:t>
            </a:r>
            <a:r>
              <a:rPr lang="en-US" sz="3200" dirty="0" err="1">
                <a:cs typeface="+mj-cs"/>
              </a:rPr>
              <a:t>úradu</a:t>
            </a:r>
            <a:r>
              <a:rPr lang="en-US" sz="3200" dirty="0">
                <a:cs typeface="+mj-cs"/>
              </a:rPr>
              <a:t>: </a:t>
            </a:r>
            <a:r>
              <a:rPr lang="en-US" sz="3200" dirty="0" err="1">
                <a:cs typeface="+mj-cs"/>
              </a:rPr>
              <a:t>Poľsko</a:t>
            </a:r>
            <a:endParaRPr lang="en-US" sz="3200" dirty="0">
              <a:cs typeface="+mj-cs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sz="2400" dirty="0" err="1"/>
              <a:t>ýsledok</a:t>
            </a:r>
            <a:r>
              <a:rPr lang="sk-SK" sz="2400" dirty="0"/>
              <a:t> rokovaní za okrúhlym stolom </a:t>
            </a:r>
          </a:p>
          <a:p>
            <a:pPr algn="just" eaLnBrk="1" hangingPunct="1">
              <a:defRPr/>
            </a:pPr>
            <a:r>
              <a:rPr lang="sk-SK" sz="2400" dirty="0"/>
              <a:t>volený na 6 rokov, právo rozpustiť parlament a vetovať návrhy parlamentu</a:t>
            </a:r>
          </a:p>
          <a:p>
            <a:pPr algn="just" eaLnBrk="1" hangingPunct="1">
              <a:defRPr/>
            </a:pPr>
            <a:r>
              <a:rPr lang="sk-SK" sz="2400" dirty="0"/>
              <a:t>neskôr (v roku 1990) skrátené na 5-ročné funkčné obdobie </a:t>
            </a:r>
          </a:p>
          <a:p>
            <a:pPr algn="just" eaLnBrk="1" hangingPunct="1">
              <a:defRPr/>
            </a:pPr>
            <a:r>
              <a:rPr lang="sk-SK" sz="2400" dirty="0"/>
              <a:t>Malá ústava z roku 1992 – prezidentské výsady </a:t>
            </a:r>
          </a:p>
          <a:p>
            <a:pPr algn="just" eaLnBrk="1" hangingPunct="1">
              <a:defRPr/>
            </a:pPr>
            <a:r>
              <a:rPr lang="sk-SK" sz="2400" dirty="0"/>
              <a:t>nová ústava z roku 1997 – ďalšie obmedzenie prezidentských právomocí a posilnenie premiéra (konštruktívne vyslovenie nedôvery)</a:t>
            </a:r>
            <a:endParaRPr lang="en-US" sz="27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566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err="1"/>
              <a:t>Vytváranie</a:t>
            </a:r>
            <a:r>
              <a:rPr lang="en-US" sz="3200" dirty="0"/>
              <a:t> </a:t>
            </a:r>
            <a:r>
              <a:rPr lang="en-US" sz="3200" dirty="0" err="1"/>
              <a:t>prezidentského</a:t>
            </a:r>
            <a:r>
              <a:rPr lang="en-US" sz="3200" dirty="0"/>
              <a:t> </a:t>
            </a:r>
            <a:r>
              <a:rPr lang="en-US" sz="3200" dirty="0" err="1"/>
              <a:t>úradu</a:t>
            </a:r>
            <a:r>
              <a:rPr lang="en-US" sz="3200" dirty="0"/>
              <a:t>: </a:t>
            </a:r>
            <a:r>
              <a:rPr lang="en-US" sz="3200" dirty="0" err="1"/>
              <a:t>Maďarsko</a:t>
            </a:r>
            <a:endParaRPr lang="sk-SK" sz="3200" dirty="0">
              <a:cs typeface="+mj-cs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na rokovaniach za okrúhlym stolom sa nepodarilo dohodnúť na úrade prezidenta – referendum v 11/1989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komunisti – silný prezident zvolený pred parlamentnými voľbami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opozícia – slabý prezident zvolený demokraticky novozvoleným parlamentom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Slabé postavenie, ústavný súd v niekoľkých prelomových nálezoch ešte viac zredukoval jeho právomoci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12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Výkonná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moc</a:t>
            </a:r>
            <a:r>
              <a:rPr lang="en-US" dirty="0">
                <a:cs typeface="+mj-cs"/>
              </a:rPr>
              <a:t> v </a:t>
            </a:r>
            <a:r>
              <a:rPr lang="en-US" dirty="0" err="1">
                <a:cs typeface="+mj-cs"/>
              </a:rPr>
              <a:t>štáte</a:t>
            </a:r>
            <a:endParaRPr lang="en-US" dirty="0">
              <a:cs typeface="+mj-cs"/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79900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dirty="0"/>
              <a:t>historicky najstaršia zložka moci </a:t>
            </a:r>
          </a:p>
          <a:p>
            <a:pPr algn="just" eaLnBrk="1" hangingPunct="1">
              <a:defRPr/>
            </a:pPr>
            <a:r>
              <a:rPr lang="sk-SK" dirty="0"/>
              <a:t>po páde komunizmu sa v regióne najviac experimentovalo s výkonnou mocou </a:t>
            </a:r>
          </a:p>
          <a:p>
            <a:pPr algn="just" eaLnBrk="1" hangingPunct="1">
              <a:defRPr/>
            </a:pPr>
            <a:r>
              <a:rPr lang="sk-SK" dirty="0"/>
              <a:t>pred rokom 1989 mali prezidentský úrad len Československo a Rumunsko POL – kolektívna hlava štátu (Štátna rada) </a:t>
            </a:r>
          </a:p>
          <a:p>
            <a:pPr algn="just" eaLnBrk="1" hangingPunct="1">
              <a:defRPr/>
            </a:pPr>
            <a:r>
              <a:rPr lang="sk-SK" dirty="0"/>
              <a:t>po roku 1989: silné právomoci prezidentov hlavne v </a:t>
            </a:r>
            <a:r>
              <a:rPr lang="sk-SK" dirty="0" err="1"/>
              <a:t>postsovietskom</a:t>
            </a:r>
            <a:r>
              <a:rPr lang="sk-SK" dirty="0"/>
              <a:t> priestore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823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/>
              <a:t>Prezidentský úrad v ďalších krajinách</a:t>
            </a:r>
            <a:endParaRPr lang="en-US" dirty="0">
              <a:cs typeface="+mj-cs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sz="2400" dirty="0"/>
              <a:t>Rumunsko a Srbsko/Juhoslávia: príklady toho, ako môže politický kontext a personálne faktory ovplyvniť fungovanie vzťahov v rámci výkonnej moci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400" dirty="0"/>
              <a:t>Slovinsko – slabý a priamo volený prezident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400" dirty="0"/>
              <a:t>Litva – </a:t>
            </a:r>
            <a:r>
              <a:rPr lang="sk-SK" sz="2400" dirty="0" err="1"/>
              <a:t>poloprezidentský</a:t>
            </a:r>
            <a:r>
              <a:rPr lang="sk-SK" sz="2400" dirty="0"/>
              <a:t> systém ako kompromis, keďže v histórii krajiny pred rokom 1940 existovali prezidentské aj parlamentné vlády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sz="2400" dirty="0"/>
              <a:t>formálne silná úloha priamo voleného prezidenta, ale systém funguje ako </a:t>
            </a:r>
            <a:r>
              <a:rPr lang="sk-SK" sz="2400" i="1" dirty="0"/>
              <a:t>de </a:t>
            </a:r>
            <a:r>
              <a:rPr lang="sk-SK" sz="2400" i="1" dirty="0" err="1"/>
              <a:t>facto</a:t>
            </a:r>
            <a:r>
              <a:rPr lang="sk-SK" sz="2400" i="1" dirty="0"/>
              <a:t> </a:t>
            </a:r>
            <a:r>
              <a:rPr lang="sk-SK" sz="2400" dirty="0"/>
              <a:t>parlamentarizmus (jediný obžalovaný prezident v Európe)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9284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Rusko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/>
              <a:t>extrémne silná úloha prezidenta pacifikovala premiéra a vládu aj bez parlamentnej väčšiny, ktorá by prezidenta podporila </a:t>
            </a:r>
          </a:p>
          <a:p>
            <a:pPr eaLnBrk="1" hangingPunct="1">
              <a:defRPr/>
            </a:pPr>
            <a:r>
              <a:rPr lang="sk-SK" dirty="0"/>
              <a:t>nejaké konflikty (</a:t>
            </a:r>
            <a:r>
              <a:rPr lang="sk-SK" dirty="0" err="1"/>
              <a:t>Jeľcin</a:t>
            </a:r>
            <a:r>
              <a:rPr lang="sk-SK" dirty="0"/>
              <a:t> </a:t>
            </a:r>
            <a:r>
              <a:rPr lang="sk-SK" dirty="0" err="1"/>
              <a:t>vs</a:t>
            </a:r>
            <a:r>
              <a:rPr lang="sk-SK" dirty="0"/>
              <a:t>. </a:t>
            </a:r>
            <a:r>
              <a:rPr lang="sk-SK" dirty="0" err="1"/>
              <a:t>Primakov</a:t>
            </a:r>
            <a:r>
              <a:rPr lang="sk-SK" dirty="0"/>
              <a:t>, </a:t>
            </a:r>
            <a:r>
              <a:rPr lang="sk-SK" dirty="0" err="1"/>
              <a:t>Stepašin</a:t>
            </a:r>
            <a:r>
              <a:rPr lang="sk-SK" dirty="0"/>
              <a:t> &amp;Putin </a:t>
            </a:r>
            <a:r>
              <a:rPr lang="sk-SK" dirty="0" err="1"/>
              <a:t>vs</a:t>
            </a:r>
            <a:r>
              <a:rPr lang="sk-SK" dirty="0"/>
              <a:t>. Medvedev) </a:t>
            </a:r>
          </a:p>
          <a:p>
            <a:pPr eaLnBrk="1" hangingPunct="1">
              <a:defRPr/>
            </a:pPr>
            <a:r>
              <a:rPr lang="sk-SK" dirty="0"/>
              <a:t>Putin ako prezident = upevnenie parlamentnej podpory prezidenta, jeho premiéri ako administrátori (</a:t>
            </a:r>
            <a:r>
              <a:rPr lang="sk-SK" dirty="0" err="1"/>
              <a:t>Zubkov</a:t>
            </a:r>
            <a:r>
              <a:rPr lang="sk-SK" dirty="0"/>
              <a:t>, </a:t>
            </a:r>
            <a:r>
              <a:rPr lang="sk-SK" dirty="0" err="1"/>
              <a:t>Mišustin</a:t>
            </a:r>
            <a:r>
              <a:rPr lang="sk-SK" dirty="0"/>
              <a:t>)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711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Rusko &amp; Ukrajina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sz="2600" dirty="0"/>
              <a:t>RUS: tandem Putin-Medvedev, úroveň konfliktov závisela od toho, kto bol prezidentom, </a:t>
            </a:r>
          </a:p>
          <a:p>
            <a:pPr algn="just" eaLnBrk="1" hangingPunct="1">
              <a:defRPr/>
            </a:pPr>
            <a:r>
              <a:rPr lang="sk-SK" sz="2600" dirty="0"/>
              <a:t>ústavné zmeny v roku 2020 </a:t>
            </a:r>
          </a:p>
          <a:p>
            <a:pPr algn="just" eaLnBrk="1" hangingPunct="1">
              <a:defRPr/>
            </a:pPr>
            <a:r>
              <a:rPr lang="sk-SK" sz="2600" dirty="0"/>
              <a:t>Ukrajina: extrémne </a:t>
            </a:r>
            <a:r>
              <a:rPr lang="sk-SK" sz="2600" dirty="0" err="1"/>
              <a:t>vnútroexekutívne</a:t>
            </a:r>
            <a:r>
              <a:rPr lang="sk-SK" sz="2600" dirty="0"/>
              <a:t> konflikty, manipulácia s ústavnými normami </a:t>
            </a:r>
          </a:p>
          <a:p>
            <a:pPr algn="just" eaLnBrk="1" hangingPunct="1">
              <a:defRPr/>
            </a:pPr>
            <a:r>
              <a:rPr lang="sk-SK" sz="2600" dirty="0"/>
              <a:t>zmeny ústavy prispôsobené tak, aby sa vládcovia dostali do výhodnej pozície </a:t>
            </a:r>
          </a:p>
          <a:p>
            <a:pPr algn="just" eaLnBrk="1" hangingPunct="1">
              <a:defRPr/>
            </a:pPr>
            <a:r>
              <a:rPr lang="sk-SK" sz="2600" dirty="0"/>
              <a:t>Prezident </a:t>
            </a:r>
            <a:r>
              <a:rPr lang="sk-SK" sz="2600" dirty="0" err="1"/>
              <a:t>Kučma</a:t>
            </a:r>
            <a:r>
              <a:rPr lang="sk-SK" sz="2600" dirty="0"/>
              <a:t> – počas výkonu funkcie uprednostňoval silné predsedníctvo</a:t>
            </a:r>
            <a:endParaRPr lang="en-US" sz="2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32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>
                <a:cs typeface="+mj-cs"/>
              </a:rPr>
              <a:t>Ukrajina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91136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dirty="0"/>
              <a:t>2004 – ústavné zmeny oslabujúce prezidentský úrad (v očakávaní </a:t>
            </a:r>
            <a:r>
              <a:rPr lang="sk-SK" dirty="0" err="1"/>
              <a:t>Juščenkovho</a:t>
            </a:r>
            <a:r>
              <a:rPr lang="sk-SK" dirty="0"/>
              <a:t> víťazstva) </a:t>
            </a:r>
          </a:p>
          <a:p>
            <a:pPr algn="just" eaLnBrk="1" hangingPunct="1">
              <a:defRPr/>
            </a:pPr>
            <a:r>
              <a:rPr lang="sk-SK" dirty="0"/>
              <a:t>Prezident </a:t>
            </a:r>
            <a:r>
              <a:rPr lang="sk-SK" dirty="0" err="1"/>
              <a:t>Juščenko</a:t>
            </a:r>
            <a:r>
              <a:rPr lang="sk-SK" dirty="0"/>
              <a:t> – nedokázal/nezabránil ďalšiemu oslabeniu prezidentského úradu </a:t>
            </a:r>
          </a:p>
          <a:p>
            <a:pPr algn="just" eaLnBrk="1" hangingPunct="1">
              <a:defRPr/>
            </a:pPr>
            <a:r>
              <a:rPr lang="sk-SK" dirty="0"/>
              <a:t>Prezident </a:t>
            </a:r>
            <a:r>
              <a:rPr lang="sk-SK" dirty="0" err="1"/>
              <a:t>Janukovyč</a:t>
            </a:r>
            <a:r>
              <a:rPr lang="sk-SK" dirty="0"/>
              <a:t> (2010) – po prevzatí prezidentského úradu namietal proti znižovaniu prezidentských právomocí, ktoré predtým sám presadzoval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7932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/>
              <a:t>Ukrajina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2636912"/>
            <a:ext cx="7693025" cy="3888432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dirty="0"/>
              <a:t>Ústavný súd v roku 2010 rozhodol, že ústavné oslabenie prezidentského úradu v roku 2004 bolo protiústavné (t. j. návrat k silnému prezidentskému úradu </a:t>
            </a:r>
            <a:r>
              <a:rPr lang="sk-SK" dirty="0" err="1"/>
              <a:t>Kučmu</a:t>
            </a:r>
            <a:r>
              <a:rPr lang="sk-SK" dirty="0"/>
              <a:t> z roku 1996) </a:t>
            </a:r>
          </a:p>
          <a:p>
            <a:pPr algn="just" eaLnBrk="1" hangingPunct="1">
              <a:defRPr/>
            </a:pPr>
            <a:r>
              <a:rPr lang="sk-SK" dirty="0"/>
              <a:t>2014: parlament schválil novelu ústavy, ktorou sa opätovne zavádzajú reformy z roku 2004 (slabšie formálne postavenie prezidenta)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006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k-SK" dirty="0"/>
              <a:t>Modely parlamentarizmu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pPr algn="just">
              <a:defRPr/>
            </a:pPr>
            <a:r>
              <a:rPr lang="sk-SK" dirty="0"/>
              <a:t>parlamentné systémy nefungujú jednotne: </a:t>
            </a:r>
          </a:p>
          <a:p>
            <a:pPr algn="just">
              <a:defRPr/>
            </a:pPr>
            <a:r>
              <a:rPr lang="sk-SK" dirty="0"/>
              <a:t>často </a:t>
            </a:r>
            <a:r>
              <a:rPr lang="sk-SK" i="1" dirty="0"/>
              <a:t>de </a:t>
            </a:r>
            <a:r>
              <a:rPr lang="sk-SK" i="1" dirty="0" err="1"/>
              <a:t>facto</a:t>
            </a:r>
            <a:r>
              <a:rPr lang="sk-SK" i="1" dirty="0"/>
              <a:t> </a:t>
            </a:r>
            <a:r>
              <a:rPr lang="sk-SK" dirty="0"/>
              <a:t>splynutie parlamentu a vlády, pretože: </a:t>
            </a:r>
          </a:p>
          <a:p>
            <a:pPr algn="just">
              <a:defRPr/>
            </a:pPr>
            <a:r>
              <a:rPr lang="sk-SK" dirty="0"/>
              <a:t>kompatibilita poslaneckých a ministerských postov (ministri majú aj poslanecké mandáty). </a:t>
            </a:r>
          </a:p>
          <a:p>
            <a:pPr algn="just">
              <a:defRPr/>
            </a:pPr>
            <a:r>
              <a:rPr lang="sk-SK" dirty="0"/>
              <a:t>Premiér je zvyčajne aj poslanec </a:t>
            </a:r>
          </a:p>
          <a:p>
            <a:pPr algn="just">
              <a:defRPr/>
            </a:pPr>
            <a:r>
              <a:rPr lang="sk-SK" dirty="0"/>
              <a:t>silné a disciplinované politické strany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548680"/>
            <a:ext cx="7924800" cy="1143000"/>
          </a:xfrm>
        </p:spPr>
        <p:txBody>
          <a:bodyPr/>
          <a:lstStyle/>
          <a:p>
            <a:pPr algn="ctr"/>
            <a:r>
              <a:rPr lang="sk-SK" dirty="0"/>
              <a:t>Premiéri v SVE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204864"/>
            <a:ext cx="7693025" cy="4536504"/>
          </a:xfrm>
        </p:spPr>
        <p:txBody>
          <a:bodyPr/>
          <a:lstStyle/>
          <a:p>
            <a:pPr algn="just"/>
            <a:r>
              <a:rPr lang="sk-SK" sz="2600" dirty="0"/>
              <a:t>relatívne slabá pozícia – vzhľadom na ich krátke funkčné obdobie </a:t>
            </a:r>
          </a:p>
          <a:p>
            <a:pPr algn="just"/>
            <a:r>
              <a:rPr lang="sk-SK" sz="2600" dirty="0"/>
              <a:t>súvislosť medzi nestabilitou straníckeho systému a nízkou životnosťou premiérov </a:t>
            </a:r>
          </a:p>
          <a:p>
            <a:pPr algn="just"/>
            <a:r>
              <a:rPr lang="sk-SK" sz="2600" dirty="0"/>
              <a:t>hlavné výnimky: </a:t>
            </a:r>
            <a:r>
              <a:rPr lang="sk-SK" sz="2600" dirty="0" err="1"/>
              <a:t>Drnovšek</a:t>
            </a:r>
            <a:r>
              <a:rPr lang="sk-SK" sz="2600" dirty="0"/>
              <a:t> (1992-2002), </a:t>
            </a:r>
            <a:r>
              <a:rPr lang="sk-SK" sz="2600" dirty="0" err="1"/>
              <a:t>Orbán</a:t>
            </a:r>
            <a:r>
              <a:rPr lang="sk-SK" sz="2600" dirty="0"/>
              <a:t> (1998-2002, 2010-), Klaus, Dzurinda (1998-2006), Fico (2006-2010, 2012-2018), Tusk (2007-2014) </a:t>
            </a:r>
          </a:p>
          <a:p>
            <a:pPr algn="just"/>
            <a:r>
              <a:rPr lang="sk-SK" sz="2600" dirty="0" err="1"/>
              <a:t>Berg</a:t>
            </a:r>
            <a:r>
              <a:rPr lang="sk-SK" sz="2600" dirty="0"/>
              <a:t> (2020): Pozor! Premiéri majú vo voľbách silný vodcovský efekt – formujú volebný výber voličov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9135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/>
              <a:t>Štruktúra parlamentov v SVE</a:t>
            </a:r>
            <a:endParaRPr lang="en-US" dirty="0">
              <a:cs typeface="+mj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sk-SK" sz="2400" dirty="0"/>
              <a:t>dvojkomorový parlament menej častý ako v západnej Európe </a:t>
            </a:r>
          </a:p>
          <a:p>
            <a:pPr algn="just" eaLnBrk="1" hangingPunct="1">
              <a:defRPr/>
            </a:pPr>
            <a:r>
              <a:rPr lang="sk-SK" sz="2400" dirty="0"/>
              <a:t>horná komora zastupujúca územné záujmy (</a:t>
            </a:r>
            <a:r>
              <a:rPr lang="sk-SK" sz="2400" dirty="0" err="1"/>
              <a:t>BiH</a:t>
            </a:r>
            <a:r>
              <a:rPr lang="sk-SK" sz="2400" dirty="0"/>
              <a:t>, Rusko, POĽ?, ČR? </a:t>
            </a:r>
          </a:p>
          <a:p>
            <a:pPr algn="just" eaLnBrk="1" hangingPunct="1">
              <a:defRPr/>
            </a:pPr>
            <a:r>
              <a:rPr lang="sk-SK" sz="2400" dirty="0"/>
              <a:t>iba rumunský </a:t>
            </a:r>
            <a:r>
              <a:rPr lang="sk-SK" sz="2400" dirty="0" err="1"/>
              <a:t>bikameralizmus</a:t>
            </a:r>
            <a:r>
              <a:rPr lang="sk-SK" sz="2400" dirty="0"/>
              <a:t> dáva obom komorám zhruba rovnaké právomoci (podobne ako ITA)</a:t>
            </a:r>
            <a:endParaRPr lang="en-US" sz="2600" dirty="0"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cs typeface="+mj-cs"/>
              </a:rPr>
              <a:t>Prezidentské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systémy</a:t>
            </a:r>
            <a:r>
              <a:rPr lang="en-US" dirty="0">
                <a:cs typeface="+mj-cs"/>
              </a:rPr>
              <a:t> a </a:t>
            </a:r>
            <a:r>
              <a:rPr lang="en-US" dirty="0" err="1">
                <a:cs typeface="+mj-cs"/>
              </a:rPr>
              <a:t>demokracia</a:t>
            </a:r>
            <a:endParaRPr lang="en-US" dirty="0">
              <a:cs typeface="+mj-cs"/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8675" y="2204864"/>
            <a:ext cx="7693025" cy="4320480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sz="2400" dirty="0"/>
              <a:t>prezidentské režimy si s menšou pravdepodobnosťou než parlamentarizmus udržia demokratickú vládu (Linz, </a:t>
            </a:r>
            <a:r>
              <a:rPr lang="sk-SK" sz="2400" dirty="0" err="1"/>
              <a:t>Stepan</a:t>
            </a:r>
            <a:r>
              <a:rPr lang="sk-SK" sz="2400" dirty="0"/>
              <a:t>, </a:t>
            </a:r>
            <a:r>
              <a:rPr lang="sk-SK" sz="2400" dirty="0" err="1"/>
              <a:t>Mainwaring</a:t>
            </a:r>
            <a:r>
              <a:rPr lang="sk-SK" sz="2400" dirty="0"/>
              <a:t>), pretože </a:t>
            </a:r>
          </a:p>
          <a:p>
            <a:pPr algn="just" eaLnBrk="1" hangingPunct="1">
              <a:defRPr/>
            </a:pPr>
            <a:r>
              <a:rPr lang="sk-SK" sz="2400" dirty="0"/>
              <a:t>1. voľby prezidenta sa stávajú hrami s nulovým súčtom, vylučujú menšiny </a:t>
            </a:r>
          </a:p>
          <a:p>
            <a:pPr algn="just" eaLnBrk="1" hangingPunct="1">
              <a:defRPr/>
            </a:pPr>
            <a:r>
              <a:rPr lang="sk-SK" sz="2400" dirty="0"/>
              <a:t>2. Majú konkurenčné nároky na politickú legitimitu </a:t>
            </a:r>
          </a:p>
          <a:p>
            <a:pPr algn="just" eaLnBrk="1" hangingPunct="1">
              <a:defRPr/>
            </a:pPr>
            <a:r>
              <a:rPr lang="sk-SK" sz="2400" dirty="0"/>
              <a:t>3. Prezidentské demokracie podporujú </a:t>
            </a:r>
            <a:r>
              <a:rPr lang="sk-SK" sz="2400" dirty="0" err="1"/>
              <a:t>personalizmus</a:t>
            </a:r>
            <a:r>
              <a:rPr lang="sk-SK" sz="2400" dirty="0"/>
              <a:t> výkonnej moci </a:t>
            </a:r>
          </a:p>
          <a:p>
            <a:pPr algn="just" eaLnBrk="1" hangingPunct="1">
              <a:defRPr/>
            </a:pPr>
            <a:r>
              <a:rPr lang="sk-SK" sz="2400" dirty="0"/>
              <a:t>4. Demagóg môže uniesť politický systém a ignorovať existujúce rozdelenie právomocí</a:t>
            </a:r>
            <a:endParaRPr lang="en-US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04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Typy</a:t>
            </a:r>
            <a:r>
              <a:rPr lang="en-US" dirty="0"/>
              <a:t> </a:t>
            </a:r>
            <a:r>
              <a:rPr lang="en-US" dirty="0" err="1"/>
              <a:t>politických</a:t>
            </a:r>
            <a:r>
              <a:rPr lang="en-US" dirty="0"/>
              <a:t> </a:t>
            </a:r>
            <a:r>
              <a:rPr lang="en-US" dirty="0" err="1"/>
              <a:t>systémov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799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just"/>
            <a:r>
              <a:rPr lang="sk-SK" dirty="0"/>
              <a:t>parlamentný (systém závislosti medzi výkonnou a zákonodarnou mocou) </a:t>
            </a:r>
          </a:p>
          <a:p>
            <a:pPr algn="just"/>
            <a:r>
              <a:rPr lang="sk-SK" dirty="0"/>
              <a:t>prezidentský (systém vzájomnej nezávislosti výkonnej a zákonodarnej moci) </a:t>
            </a:r>
          </a:p>
          <a:p>
            <a:pPr algn="just"/>
            <a:r>
              <a:rPr lang="sk-SK" dirty="0" err="1"/>
              <a:t>poloprezidentský</a:t>
            </a:r>
            <a:r>
              <a:rPr lang="sk-SK" dirty="0"/>
              <a:t> (priamo volený prezident a predseda vlády zodpovedný parlamentu)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0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err="1">
                <a:cs typeface="+mj-cs"/>
              </a:rPr>
              <a:t>Duvergerov</a:t>
            </a:r>
            <a:r>
              <a:rPr lang="en-US" sz="3200" dirty="0">
                <a:cs typeface="+mj-cs"/>
              </a:rPr>
              <a:t> </a:t>
            </a:r>
            <a:r>
              <a:rPr lang="en-US" sz="3200" dirty="0" err="1">
                <a:cs typeface="+mj-cs"/>
              </a:rPr>
              <a:t>poloprezidentský</a:t>
            </a:r>
            <a:r>
              <a:rPr lang="en-US" sz="3200" dirty="0">
                <a:cs typeface="+mj-cs"/>
              </a:rPr>
              <a:t> </a:t>
            </a:r>
            <a:r>
              <a:rPr lang="en-US" sz="3200" dirty="0" err="1">
                <a:cs typeface="+mj-cs"/>
              </a:rPr>
              <a:t>systém</a:t>
            </a:r>
            <a:endParaRPr lang="en-US" sz="3200" dirty="0">
              <a:cs typeface="+mj-cs"/>
            </a:endParaRP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Prezident je volený priamo voličmi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Nezodpovedá sa parlamentu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Predseda vlády je šéfom vlády, ktorý sa zodpovedá parlamentu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Predseda vlády a prezident zdieľajú niektoré výkonné právomoci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prezident má „dosť značné právomoci“ 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k-SK" dirty="0"/>
              <a:t>systém je otvorený „</a:t>
            </a:r>
            <a:r>
              <a:rPr lang="sk-SK" dirty="0" err="1"/>
              <a:t>kohabitácii</a:t>
            </a:r>
            <a:r>
              <a:rPr lang="sk-SK" dirty="0"/>
              <a:t>“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78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253" y="352797"/>
            <a:ext cx="7924800" cy="1698923"/>
          </a:xfrm>
        </p:spPr>
        <p:txBody>
          <a:bodyPr/>
          <a:lstStyle/>
          <a:p>
            <a:pPr algn="ctr" eaLnBrk="1" hangingPunct="1">
              <a:defRPr/>
            </a:pPr>
            <a:r>
              <a:rPr lang="sk-SK" dirty="0"/>
              <a:t>Alternatívy vnímania a definície </a:t>
            </a:r>
            <a:r>
              <a:rPr lang="sk-SK" dirty="0" err="1"/>
              <a:t>poloprezidentskej</a:t>
            </a:r>
            <a:r>
              <a:rPr lang="sk-SK" dirty="0"/>
              <a:t> vlády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41" y="2780928"/>
            <a:ext cx="7693025" cy="3724275"/>
          </a:xfrm>
        </p:spPr>
        <p:txBody>
          <a:bodyPr/>
          <a:lstStyle/>
          <a:p>
            <a:pPr algn="just" eaLnBrk="1" hangingPunct="1">
              <a:defRPr/>
            </a:pPr>
            <a:r>
              <a:rPr lang="sk-SK" dirty="0" err="1"/>
              <a:t>Elgie</a:t>
            </a:r>
            <a:r>
              <a:rPr lang="sk-SK" dirty="0"/>
              <a:t> (1999): prezident zvolený občanmi a predseda vlády s vládou, ktorí sa zodpovedajú parlamentu </a:t>
            </a:r>
          </a:p>
          <a:p>
            <a:pPr algn="just" eaLnBrk="1" hangingPunct="1">
              <a:defRPr/>
            </a:pPr>
            <a:r>
              <a:rPr lang="sk-SK" dirty="0" err="1"/>
              <a:t>Sartori</a:t>
            </a:r>
            <a:r>
              <a:rPr lang="sk-SK" dirty="0"/>
              <a:t>: flexibilný systém zdieľania moci </a:t>
            </a:r>
          </a:p>
          <a:p>
            <a:pPr algn="just" eaLnBrk="1" hangingPunct="1">
              <a:defRPr/>
            </a:pPr>
            <a:r>
              <a:rPr lang="sk-SK" dirty="0" err="1"/>
              <a:t>Elgie</a:t>
            </a:r>
            <a:r>
              <a:rPr lang="sk-SK" dirty="0"/>
              <a:t>, </a:t>
            </a:r>
            <a:r>
              <a:rPr lang="sk-SK" dirty="0" err="1"/>
              <a:t>Raunio</a:t>
            </a:r>
            <a:r>
              <a:rPr lang="sk-SK" dirty="0"/>
              <a:t> a ďalší: usporiadanie, ktoré vedie k inštitucionálnym konfliktom a politickej nestabilite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43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/>
              <a:t>Shugart</a:t>
            </a:r>
            <a:r>
              <a:rPr lang="sk-SK" dirty="0"/>
              <a:t> a </a:t>
            </a:r>
            <a:r>
              <a:rPr lang="sk-SK" dirty="0" err="1"/>
              <a:t>Carey</a:t>
            </a:r>
            <a:r>
              <a:rPr lang="sk-SK" dirty="0"/>
              <a:t> (1992): dva typy </a:t>
            </a:r>
            <a:r>
              <a:rPr lang="sk-SK" dirty="0" err="1"/>
              <a:t>semipresidentializmov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sk-SK" b="1" dirty="0" err="1"/>
              <a:t>premiérsko</a:t>
            </a:r>
            <a:r>
              <a:rPr lang="sk-SK" b="1" dirty="0"/>
              <a:t>-prezidentský</a:t>
            </a:r>
            <a:r>
              <a:rPr lang="sk-SK" dirty="0"/>
              <a:t> variant </a:t>
            </a:r>
          </a:p>
          <a:p>
            <a:pPr algn="just" eaLnBrk="1" hangingPunct="1">
              <a:defRPr/>
            </a:pPr>
            <a:r>
              <a:rPr lang="sk-SK" dirty="0"/>
              <a:t>predseda vlády a kabinet sa formálne zodpovedajú výlučne parlamentnej väčšine – a teda nie prezidentovi </a:t>
            </a:r>
          </a:p>
          <a:p>
            <a:pPr algn="just" eaLnBrk="1" hangingPunct="1">
              <a:defRPr/>
            </a:pPr>
            <a:r>
              <a:rPr lang="sk-SK" dirty="0"/>
              <a:t>prezident vymenúva predsedu vlády, ktorý šéfuje vláde </a:t>
            </a:r>
          </a:p>
          <a:p>
            <a:pPr algn="just" eaLnBrk="1" hangingPunct="1">
              <a:defRPr/>
            </a:pPr>
            <a:r>
              <a:rPr lang="sk-SK" dirty="0"/>
              <a:t>len parlament môže odvolať premiéra/vládu z funkcie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994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/>
              <a:t>Shugart</a:t>
            </a:r>
            <a:r>
              <a:rPr lang="sk-SK" dirty="0"/>
              <a:t> a </a:t>
            </a:r>
            <a:r>
              <a:rPr lang="sk-SK" dirty="0" err="1"/>
              <a:t>Carey</a:t>
            </a:r>
            <a:r>
              <a:rPr lang="sk-SK" dirty="0"/>
              <a:t> (1992): dva typy </a:t>
            </a:r>
            <a:r>
              <a:rPr lang="sk-SK" dirty="0" err="1"/>
              <a:t>semipresidentializmov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sk-SK" b="1" dirty="0"/>
              <a:t>prezidentsko-parlamentný variant </a:t>
            </a:r>
          </a:p>
          <a:p>
            <a:pPr algn="just" eaLnBrk="1" hangingPunct="1">
              <a:defRPr/>
            </a:pPr>
            <a:r>
              <a:rPr lang="sk-SK" dirty="0"/>
              <a:t>predseda vlády a kabinet sú dvojito zodpovední prezidentovi a väčšine parlamentného zhromaždenia </a:t>
            </a:r>
          </a:p>
          <a:p>
            <a:pPr algn="just" eaLnBrk="1" hangingPunct="1">
              <a:defRPr/>
            </a:pPr>
            <a:r>
              <a:rPr lang="sk-SK" dirty="0"/>
              <a:t>prezident </a:t>
            </a:r>
            <a:r>
              <a:rPr lang="sk-SK" u="sng" dirty="0"/>
              <a:t>vymenúva a odvoláva </a:t>
            </a:r>
            <a:r>
              <a:rPr lang="sk-SK" dirty="0"/>
              <a:t>premiéra a ministrov vlády </a:t>
            </a:r>
          </a:p>
          <a:p>
            <a:pPr algn="just" eaLnBrk="1" hangingPunct="1">
              <a:defRPr/>
            </a:pPr>
            <a:r>
              <a:rPr lang="sk-SK" dirty="0"/>
              <a:t>predseda vlády a ministri sa zodpovedajú prezidentovi aj parlamentu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59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dirty="0" err="1"/>
              <a:t>Shugart</a:t>
            </a:r>
            <a:r>
              <a:rPr lang="sk-SK" dirty="0"/>
              <a:t> a </a:t>
            </a:r>
            <a:r>
              <a:rPr lang="sk-SK" dirty="0" err="1"/>
              <a:t>Carey</a:t>
            </a:r>
            <a:r>
              <a:rPr lang="sk-SK" dirty="0"/>
              <a:t> (1992): dva typy </a:t>
            </a:r>
            <a:r>
              <a:rPr lang="sk-SK" dirty="0" err="1"/>
              <a:t>semipresidentializmov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sk-SK" dirty="0"/>
              <a:t>prezidentsko-parlamentné varianty bývajú menej demokratické ako </a:t>
            </a:r>
            <a:r>
              <a:rPr lang="sk-SK" dirty="0" err="1"/>
              <a:t>premiérsko</a:t>
            </a:r>
            <a:r>
              <a:rPr lang="sk-SK" dirty="0"/>
              <a:t>-prezidentské </a:t>
            </a:r>
          </a:p>
          <a:p>
            <a:pPr algn="just" eaLnBrk="1" hangingPunct="1">
              <a:defRPr/>
            </a:pPr>
            <a:r>
              <a:rPr lang="sk-SK" dirty="0"/>
              <a:t>kľúčovou premennou je závislá a neistá pozícia premiéra a kabinetu medzi prezidentom a parlamentom </a:t>
            </a:r>
          </a:p>
          <a:p>
            <a:pPr algn="just" eaLnBrk="1" hangingPunct="1">
              <a:defRPr/>
            </a:pPr>
            <a:r>
              <a:rPr lang="sk-SK" dirty="0"/>
              <a:t>ak prezident nemá podporu parlamentnej väčšiny, dochádza ku konfliktom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7258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9|3.2|0.2"/>
</p:tagLst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3672</TotalTime>
  <Words>1232</Words>
  <Application>Microsoft Macintosh PowerPoint</Application>
  <PresentationFormat>On-screen Show (4:3)</PresentationFormat>
  <Paragraphs>129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Wingdings</vt:lpstr>
      <vt:lpstr>Capsules</vt:lpstr>
      <vt:lpstr>Systémy vládnutia a štátnej administratívy</vt:lpstr>
      <vt:lpstr>Výkonná moc v štáte</vt:lpstr>
      <vt:lpstr>Prezidentské systémy a demokracia</vt:lpstr>
      <vt:lpstr>Typy politických systémov</vt:lpstr>
      <vt:lpstr>Duvergerov poloprezidentský systém</vt:lpstr>
      <vt:lpstr>Alternatívy vnímania a definície poloprezidentskej vlády</vt:lpstr>
      <vt:lpstr>Shugart a Carey (1992): dva typy semipresidentializmov</vt:lpstr>
      <vt:lpstr>Shugart a Carey (1992): dva typy semipresidentializmov</vt:lpstr>
      <vt:lpstr>Shugart a Carey (1992): dva typy semipresidentializmov</vt:lpstr>
      <vt:lpstr>Exekutívne systémy  v ranej fáze postkomunizmu</vt:lpstr>
      <vt:lpstr>Regionálne variácie exekutívnych systémov v SVE</vt:lpstr>
      <vt:lpstr>Stredná Európa a Pobaltie </vt:lpstr>
      <vt:lpstr>Balkán</vt:lpstr>
      <vt:lpstr>Kaukaz a Stredná Ázia </vt:lpstr>
      <vt:lpstr>Zvyšok bývalého  Sovietskeho zväzu</vt:lpstr>
      <vt:lpstr>Semiprezidencializmus a demokracia v SVE</vt:lpstr>
      <vt:lpstr>Ako prezidentsko-parlamentný variant podkopáva demokraciu?</vt:lpstr>
      <vt:lpstr>Vytváranie prezidentského úradu: Poľsko</vt:lpstr>
      <vt:lpstr>Vytváranie prezidentského úradu: Maďarsko</vt:lpstr>
      <vt:lpstr>Prezidentský úrad v ďalších krajinách</vt:lpstr>
      <vt:lpstr>Rusko</vt:lpstr>
      <vt:lpstr>Rusko &amp; Ukrajina</vt:lpstr>
      <vt:lpstr>Ukrajina</vt:lpstr>
      <vt:lpstr>Ukrajina</vt:lpstr>
      <vt:lpstr>Modely parlamentarizmu</vt:lpstr>
      <vt:lpstr>Premiéri v SVE</vt:lpstr>
      <vt:lpstr>Štruktúra parlamentov v SVE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151</cp:revision>
  <dcterms:created xsi:type="dcterms:W3CDTF">2005-06-20T08:50:09Z</dcterms:created>
  <dcterms:modified xsi:type="dcterms:W3CDTF">2021-11-02T08:50:41Z</dcterms:modified>
</cp:coreProperties>
</file>