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79" r:id="rId5"/>
    <p:sldId id="259" r:id="rId6"/>
    <p:sldId id="270" r:id="rId7"/>
    <p:sldId id="260" r:id="rId8"/>
    <p:sldId id="271" r:id="rId9"/>
    <p:sldId id="261" r:id="rId10"/>
    <p:sldId id="272" r:id="rId11"/>
    <p:sldId id="262" r:id="rId12"/>
    <p:sldId id="273" r:id="rId13"/>
    <p:sldId id="263" r:id="rId14"/>
    <p:sldId id="274" r:id="rId15"/>
    <p:sldId id="264" r:id="rId16"/>
    <p:sldId id="278" r:id="rId17"/>
    <p:sldId id="265" r:id="rId18"/>
    <p:sldId id="275" r:id="rId19"/>
    <p:sldId id="267" r:id="rId20"/>
    <p:sldId id="276" r:id="rId21"/>
    <p:sldId id="266" r:id="rId22"/>
    <p:sldId id="277" r:id="rId23"/>
    <p:sldId id="268" r:id="rId24"/>
    <p:sldId id="269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73DF-6748-4874-AEC6-DDD156078639}" type="datetimeFigureOut">
              <a:rPr lang="cs-CZ" smtClean="0"/>
              <a:t>17.09.2021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5057C-84BA-4C13-8868-ADD2F7F175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0264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73DF-6748-4874-AEC6-DDD156078639}" type="datetimeFigureOut">
              <a:rPr lang="cs-CZ" smtClean="0"/>
              <a:t>17.09.2021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5057C-84BA-4C13-8868-ADD2F7F175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4482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73DF-6748-4874-AEC6-DDD156078639}" type="datetimeFigureOut">
              <a:rPr lang="cs-CZ" smtClean="0"/>
              <a:t>17.09.2021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5057C-84BA-4C13-8868-ADD2F7F175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021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73DF-6748-4874-AEC6-DDD156078639}" type="datetimeFigureOut">
              <a:rPr lang="cs-CZ" smtClean="0"/>
              <a:t>17.09.2021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5057C-84BA-4C13-8868-ADD2F7F175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5854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73DF-6748-4874-AEC6-DDD156078639}" type="datetimeFigureOut">
              <a:rPr lang="cs-CZ" smtClean="0"/>
              <a:t>17.09.2021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5057C-84BA-4C13-8868-ADD2F7F175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4513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73DF-6748-4874-AEC6-DDD156078639}" type="datetimeFigureOut">
              <a:rPr lang="cs-CZ" smtClean="0"/>
              <a:t>17.09.2021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5057C-84BA-4C13-8868-ADD2F7F175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90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73DF-6748-4874-AEC6-DDD156078639}" type="datetimeFigureOut">
              <a:rPr lang="cs-CZ" smtClean="0"/>
              <a:t>17.09.2021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5057C-84BA-4C13-8868-ADD2F7F175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7974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73DF-6748-4874-AEC6-DDD156078639}" type="datetimeFigureOut">
              <a:rPr lang="cs-CZ" smtClean="0"/>
              <a:t>17.09.2021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5057C-84BA-4C13-8868-ADD2F7F175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1201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73DF-6748-4874-AEC6-DDD156078639}" type="datetimeFigureOut">
              <a:rPr lang="cs-CZ" smtClean="0"/>
              <a:t>17.09.2021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5057C-84BA-4C13-8868-ADD2F7F175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294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73DF-6748-4874-AEC6-DDD156078639}" type="datetimeFigureOut">
              <a:rPr lang="cs-CZ" smtClean="0"/>
              <a:t>17.09.2021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5057C-84BA-4C13-8868-ADD2F7F175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321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A73DF-6748-4874-AEC6-DDD156078639}" type="datetimeFigureOut">
              <a:rPr lang="cs-CZ" smtClean="0"/>
              <a:t>17.09.2021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5057C-84BA-4C13-8868-ADD2F7F175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2332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A73DF-6748-4874-AEC6-DDD156078639}" type="datetimeFigureOut">
              <a:rPr lang="cs-CZ" smtClean="0"/>
              <a:t>17.09.2021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5057C-84BA-4C13-8868-ADD2F7F175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774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pink@fss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Volební mapa Brna </a:t>
            </a:r>
            <a:br>
              <a:rPr lang="cs-CZ" dirty="0"/>
            </a:br>
            <a:r>
              <a:rPr lang="cs-CZ" dirty="0"/>
              <a:t>POLb1144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Michal Pink </a:t>
            </a:r>
          </a:p>
          <a:p>
            <a:r>
              <a:rPr lang="cs-CZ" dirty="0">
                <a:hlinkClick r:id="rId2"/>
              </a:rPr>
              <a:t>pink@fss.muni.cz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0634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8A8D05-5C33-40D6-A94B-740915D02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1" y="0"/>
            <a:ext cx="5721991" cy="1325563"/>
          </a:xfrm>
        </p:spPr>
        <p:txBody>
          <a:bodyPr/>
          <a:lstStyle/>
          <a:p>
            <a:r>
              <a:rPr lang="cs-CZ" dirty="0"/>
              <a:t>KDU- ČSL 15% - Žebětín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B13A268-4F6A-4981-A3F1-BCAB5879B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361" y="1329130"/>
            <a:ext cx="9515913" cy="535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91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1873" y="346652"/>
            <a:ext cx="2080491" cy="1325563"/>
          </a:xfrm>
        </p:spPr>
        <p:txBody>
          <a:bodyPr/>
          <a:lstStyle/>
          <a:p>
            <a:r>
              <a:rPr lang="cs-CZ" dirty="0"/>
              <a:t>KSČM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817" y="164143"/>
            <a:ext cx="9325293" cy="659898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1" y="1947816"/>
            <a:ext cx="2894073" cy="290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35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A2A3C0-29FE-40D1-BC33-09321FF03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59" y="121844"/>
            <a:ext cx="5537433" cy="1325563"/>
          </a:xfrm>
        </p:spPr>
        <p:txBody>
          <a:bodyPr/>
          <a:lstStyle/>
          <a:p>
            <a:r>
              <a:rPr lang="cs-CZ" dirty="0"/>
              <a:t>KSČM  14%  - Bieblova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7BBC984-C6F1-46D0-9EFB-22F47FFEB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958" y="1560352"/>
            <a:ext cx="9418041" cy="529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17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9436" y="254289"/>
            <a:ext cx="1701800" cy="1325563"/>
          </a:xfrm>
        </p:spPr>
        <p:txBody>
          <a:bodyPr/>
          <a:lstStyle/>
          <a:p>
            <a:r>
              <a:rPr lang="cs-CZ" dirty="0"/>
              <a:t>ODS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563" y="90763"/>
            <a:ext cx="9223693" cy="652709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3" y="1884217"/>
            <a:ext cx="2729784" cy="417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10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4ACD5-F0C3-4855-96CD-C6CD63818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22" y="96677"/>
            <a:ext cx="4841147" cy="1325563"/>
          </a:xfrm>
        </p:spPr>
        <p:txBody>
          <a:bodyPr/>
          <a:lstStyle/>
          <a:p>
            <a:r>
              <a:rPr lang="cs-CZ" dirty="0"/>
              <a:t>ODS  28% - Atriová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01F1268-E884-400C-B89B-5D9734D5E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996" y="1422240"/>
            <a:ext cx="9186332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26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025073" cy="1325563"/>
          </a:xfrm>
        </p:spPr>
        <p:txBody>
          <a:bodyPr/>
          <a:lstStyle/>
          <a:p>
            <a:r>
              <a:rPr lang="cs-CZ" dirty="0"/>
              <a:t>Piráti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70" y="0"/>
            <a:ext cx="9691314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7" y="3583708"/>
            <a:ext cx="3638707" cy="250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79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0AFEBF-58AD-4871-A040-D2CAAA1DE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38" y="121844"/>
            <a:ext cx="4094526" cy="1325563"/>
          </a:xfrm>
        </p:spPr>
        <p:txBody>
          <a:bodyPr/>
          <a:lstStyle/>
          <a:p>
            <a:r>
              <a:rPr lang="cs-CZ" dirty="0"/>
              <a:t>Piráti 26% - Orlí 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F084275-D6C7-49D5-AF33-CCA9F3E28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878" y="1266737"/>
            <a:ext cx="9597006" cy="539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82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637145" cy="1325563"/>
          </a:xfrm>
        </p:spPr>
        <p:txBody>
          <a:bodyPr/>
          <a:lstStyle/>
          <a:p>
            <a:r>
              <a:rPr lang="cs-CZ" dirty="0"/>
              <a:t>SPD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23" y="240144"/>
            <a:ext cx="8855969" cy="626687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5" y="2392218"/>
            <a:ext cx="3220219" cy="24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37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9F332E-57AE-4EF4-B145-5B7800EFE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971" y="130233"/>
            <a:ext cx="4321029" cy="1325563"/>
          </a:xfrm>
        </p:spPr>
        <p:txBody>
          <a:bodyPr/>
          <a:lstStyle/>
          <a:p>
            <a:r>
              <a:rPr lang="cs-CZ" dirty="0"/>
              <a:t>SPD 22,06 – Cejl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939060-E8C7-421D-BC14-B8198B503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883" y="1243639"/>
            <a:ext cx="8125977" cy="538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98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062018" cy="1325563"/>
          </a:xfrm>
        </p:spPr>
        <p:txBody>
          <a:bodyPr/>
          <a:lstStyle/>
          <a:p>
            <a:r>
              <a:rPr lang="cs-CZ" dirty="0"/>
              <a:t>TOP09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005" y="365125"/>
            <a:ext cx="8977745" cy="635304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59" y="2022764"/>
            <a:ext cx="2993146" cy="441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6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Brno 2017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18" y="203623"/>
            <a:ext cx="7145338" cy="646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68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83AE2D-C6F1-484E-A09F-DA600CFB7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03" y="96677"/>
            <a:ext cx="7601125" cy="1325563"/>
          </a:xfrm>
        </p:spPr>
        <p:txBody>
          <a:bodyPr/>
          <a:lstStyle/>
          <a:p>
            <a:r>
              <a:rPr lang="cs-CZ" dirty="0"/>
              <a:t>TOP09  17% - Šilingrovo náměstí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547EB0C-A0D7-43F2-9F0B-00AD3D5EE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156" y="1138358"/>
            <a:ext cx="8315563" cy="554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89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5546" y="136946"/>
            <a:ext cx="1803400" cy="1325563"/>
          </a:xfrm>
        </p:spPr>
        <p:txBody>
          <a:bodyPr/>
          <a:lstStyle/>
          <a:p>
            <a:r>
              <a:rPr lang="cs-CZ" dirty="0"/>
              <a:t>STAN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10" y="136946"/>
            <a:ext cx="9223692" cy="652709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EA7C33F-2BB0-453E-AFAD-C9C530666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46" y="2374084"/>
            <a:ext cx="2806117" cy="280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64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03B78C-CD99-42B8-9596-04A20EED5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02" y="129401"/>
            <a:ext cx="4883092" cy="1325563"/>
          </a:xfrm>
        </p:spPr>
        <p:txBody>
          <a:bodyPr/>
          <a:lstStyle/>
          <a:p>
            <a:r>
              <a:rPr lang="cs-CZ" dirty="0"/>
              <a:t>STAN 7% - Špirkova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580FCA-EA20-43C7-ADAB-929CE2061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024" y="1233180"/>
            <a:ext cx="9865454" cy="55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63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1727" y="198870"/>
            <a:ext cx="1997364" cy="1325563"/>
          </a:xfrm>
        </p:spPr>
        <p:txBody>
          <a:bodyPr/>
          <a:lstStyle/>
          <a:p>
            <a:r>
              <a:rPr lang="cs-CZ" dirty="0"/>
              <a:t>účast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808" y="365125"/>
            <a:ext cx="9083975" cy="642822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" y="2983345"/>
            <a:ext cx="3711039" cy="27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76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Závěrem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Brno – velké a různorodé město </a:t>
            </a:r>
          </a:p>
          <a:p>
            <a:r>
              <a:rPr lang="cs-CZ" dirty="0"/>
              <a:t>Každá strana disponuje různě ohraničeným elektorátem </a:t>
            </a:r>
          </a:p>
        </p:txBody>
      </p:sp>
    </p:spTree>
    <p:extLst>
      <p:ext uri="{BB962C8B-B14F-4D97-AF65-F5344CB8AC3E}">
        <p14:creationId xmlns:p14="http://schemas.microsoft.com/office/powerpoint/2010/main" val="1529759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Brno 2017 – základní údaje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20825"/>
            <a:ext cx="10515600" cy="4351338"/>
          </a:xfrm>
        </p:spPr>
        <p:txBody>
          <a:bodyPr/>
          <a:lstStyle/>
          <a:p>
            <a:r>
              <a:rPr lang="cs-CZ" dirty="0"/>
              <a:t>Počet voličů zapsaných v seznamu - 305 888 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30177"/>
              </p:ext>
            </p:extLst>
          </p:nvPr>
        </p:nvGraphicFramePr>
        <p:xfrm>
          <a:off x="651103" y="2211098"/>
          <a:ext cx="10580314" cy="43836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0806">
                  <a:extLst>
                    <a:ext uri="{9D8B030D-6E8A-4147-A177-3AD203B41FA5}">
                      <a16:colId xmlns:a16="http://schemas.microsoft.com/office/drawing/2014/main" val="2277689739"/>
                    </a:ext>
                  </a:extLst>
                </a:gridCol>
                <a:gridCol w="1510806">
                  <a:extLst>
                    <a:ext uri="{9D8B030D-6E8A-4147-A177-3AD203B41FA5}">
                      <a16:colId xmlns:a16="http://schemas.microsoft.com/office/drawing/2014/main" val="2821987521"/>
                    </a:ext>
                  </a:extLst>
                </a:gridCol>
                <a:gridCol w="1510806">
                  <a:extLst>
                    <a:ext uri="{9D8B030D-6E8A-4147-A177-3AD203B41FA5}">
                      <a16:colId xmlns:a16="http://schemas.microsoft.com/office/drawing/2014/main" val="1519904340"/>
                    </a:ext>
                  </a:extLst>
                </a:gridCol>
                <a:gridCol w="1511974">
                  <a:extLst>
                    <a:ext uri="{9D8B030D-6E8A-4147-A177-3AD203B41FA5}">
                      <a16:colId xmlns:a16="http://schemas.microsoft.com/office/drawing/2014/main" val="465419316"/>
                    </a:ext>
                  </a:extLst>
                </a:gridCol>
                <a:gridCol w="1511974">
                  <a:extLst>
                    <a:ext uri="{9D8B030D-6E8A-4147-A177-3AD203B41FA5}">
                      <a16:colId xmlns:a16="http://schemas.microsoft.com/office/drawing/2014/main" val="3814313550"/>
                    </a:ext>
                  </a:extLst>
                </a:gridCol>
                <a:gridCol w="1511974">
                  <a:extLst>
                    <a:ext uri="{9D8B030D-6E8A-4147-A177-3AD203B41FA5}">
                      <a16:colId xmlns:a16="http://schemas.microsoft.com/office/drawing/2014/main" val="1915547578"/>
                    </a:ext>
                  </a:extLst>
                </a:gridCol>
                <a:gridCol w="1511974">
                  <a:extLst>
                    <a:ext uri="{9D8B030D-6E8A-4147-A177-3AD203B41FA5}">
                      <a16:colId xmlns:a16="http://schemas.microsoft.com/office/drawing/2014/main" val="1462721238"/>
                    </a:ext>
                  </a:extLst>
                </a:gridCol>
              </a:tblGrid>
              <a:tr h="398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Strana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Brno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Jmk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ČR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523108"/>
                  </a:ext>
                </a:extLst>
              </a:tr>
              <a:tr h="398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+mn-lt"/>
                        </a:rPr>
                        <a:t>ANO</a:t>
                      </a:r>
                      <a:endParaRPr lang="cs-CZ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45592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24,55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159909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+mn-lt"/>
                        </a:rPr>
                        <a:t>27,40</a:t>
                      </a:r>
                      <a:endParaRPr lang="cs-CZ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1500113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29,64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8917084"/>
                  </a:ext>
                </a:extLst>
              </a:tr>
              <a:tr h="398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+mn-lt"/>
                        </a:rPr>
                        <a:t>ČSSD</a:t>
                      </a:r>
                      <a:endParaRPr lang="cs-CZ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14396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+mn-lt"/>
                        </a:rPr>
                        <a:t>7,75</a:t>
                      </a:r>
                      <a:endParaRPr lang="cs-CZ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49248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8,44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368347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+mn-lt"/>
                        </a:rPr>
                        <a:t>7,27</a:t>
                      </a:r>
                      <a:endParaRPr lang="cs-CZ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5911770"/>
                  </a:ext>
                </a:extLst>
              </a:tr>
              <a:tr h="398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KDU-ČSL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14273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7,68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52346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8,97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292643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5,80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0212717"/>
                  </a:ext>
                </a:extLst>
              </a:tr>
              <a:tr h="398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+mn-lt"/>
                        </a:rPr>
                        <a:t>KSČM</a:t>
                      </a:r>
                      <a:endParaRPr lang="cs-CZ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10269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5,53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46966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8,04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393100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+mn-lt"/>
                        </a:rPr>
                        <a:t>7,76</a:t>
                      </a:r>
                      <a:endParaRPr lang="cs-CZ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665712"/>
                  </a:ext>
                </a:extLst>
              </a:tr>
              <a:tr h="398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ODS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28601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15,40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69319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11,88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572962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11,32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2001936"/>
                  </a:ext>
                </a:extLst>
              </a:tr>
              <a:tr h="398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Piráti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20718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11,16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53207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9,11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546393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10,79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6850576"/>
                  </a:ext>
                </a:extLst>
              </a:tr>
              <a:tr h="398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+mn-lt"/>
                        </a:rPr>
                        <a:t>SPD</a:t>
                      </a:r>
                      <a:endParaRPr lang="cs-CZ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18674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10,05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67973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11,65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538574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+mn-lt"/>
                        </a:rPr>
                        <a:t>10,64</a:t>
                      </a:r>
                      <a:endParaRPr lang="cs-CZ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4853422"/>
                  </a:ext>
                </a:extLst>
              </a:tr>
              <a:tr h="398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+mn-lt"/>
                        </a:rPr>
                        <a:t>STAN</a:t>
                      </a:r>
                      <a:endParaRPr lang="cs-CZ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6661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3,58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21222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3,63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262157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  <a:latin typeface="+mn-lt"/>
                        </a:rPr>
                        <a:t>5,18</a:t>
                      </a:r>
                      <a:endParaRPr lang="cs-CZ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2828801"/>
                  </a:ext>
                </a:extLst>
              </a:tr>
              <a:tr h="398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TOP09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+mn-lt"/>
                        </a:rPr>
                        <a:t>12924</a:t>
                      </a:r>
                      <a:endParaRPr lang="cs-CZ" sz="20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+mn-lt"/>
                        </a:rPr>
                        <a:t>6,96</a:t>
                      </a:r>
                      <a:endParaRPr lang="cs-CZ" sz="20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+mn-lt"/>
                        </a:rPr>
                        <a:t>26356</a:t>
                      </a:r>
                      <a:endParaRPr lang="cs-CZ" sz="20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+mn-lt"/>
                        </a:rPr>
                        <a:t>4,51</a:t>
                      </a:r>
                      <a:endParaRPr lang="cs-CZ" sz="20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effectLst/>
                          <a:latin typeface="+mn-lt"/>
                        </a:rPr>
                        <a:t>268811</a:t>
                      </a:r>
                      <a:endParaRPr lang="cs-CZ" sz="20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5,31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0834454"/>
                  </a:ext>
                </a:extLst>
              </a:tr>
              <a:tr h="3985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  <a:latin typeface="+mn-lt"/>
                        </a:rPr>
                        <a:t>účast</a:t>
                      </a:r>
                      <a:endParaRPr lang="cs-CZ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185636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61,10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583442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61,75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5060759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  <a:latin typeface="+mn-lt"/>
                        </a:rPr>
                        <a:t>60,84</a:t>
                      </a:r>
                      <a:endParaRPr lang="cs-CZ" sz="20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4934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0716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ABE307-29C4-484D-BC7B-497630204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Brno 2017 – rozložení volební podpory 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744D0359-E048-4BE7-8441-62920B954B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290038"/>
              </p:ext>
            </p:extLst>
          </p:nvPr>
        </p:nvGraphicFramePr>
        <p:xfrm>
          <a:off x="922789" y="1526796"/>
          <a:ext cx="9144000" cy="5142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3285952644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1919635089"/>
                    </a:ext>
                  </a:extLst>
                </a:gridCol>
              </a:tblGrid>
              <a:tr h="514246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Strana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Variabilita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029841"/>
                  </a:ext>
                </a:extLst>
              </a:tr>
              <a:tr h="514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</a:t>
                      </a:r>
                      <a:endParaRPr lang="cs-CZ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90756"/>
                  </a:ext>
                </a:extLst>
              </a:tr>
              <a:tr h="514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ČSSD</a:t>
                      </a:r>
                      <a:endParaRPr lang="cs-CZ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5141157"/>
                  </a:ext>
                </a:extLst>
              </a:tr>
              <a:tr h="514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KDU-ČSL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204145"/>
                  </a:ext>
                </a:extLst>
              </a:tr>
              <a:tr h="514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KSČM</a:t>
                      </a:r>
                      <a:endParaRPr lang="cs-CZ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784435"/>
                  </a:ext>
                </a:extLst>
              </a:tr>
              <a:tr h="514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ODS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857153"/>
                  </a:ext>
                </a:extLst>
              </a:tr>
              <a:tr h="514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Piráti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164938"/>
                  </a:ext>
                </a:extLst>
              </a:tr>
              <a:tr h="514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SPD</a:t>
                      </a:r>
                      <a:endParaRPr lang="cs-CZ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50410"/>
                  </a:ext>
                </a:extLst>
              </a:tr>
              <a:tr h="514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</a:t>
                      </a:r>
                      <a:endParaRPr lang="cs-CZ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416300"/>
                  </a:ext>
                </a:extLst>
              </a:tr>
              <a:tr h="514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TOP09</a:t>
                      </a:r>
                      <a:endParaRPr lang="cs-CZ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8227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7077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ANO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873" y="0"/>
            <a:ext cx="8645236" cy="611774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" y="5046367"/>
            <a:ext cx="3235410" cy="181163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FD1E9B3-84D8-44BD-A56C-DD1D77AAAA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97" y="1984125"/>
            <a:ext cx="4614030" cy="259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28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EE0071-4B8C-4229-83AE-3398392A1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306" y="0"/>
            <a:ext cx="5072204" cy="1325563"/>
          </a:xfrm>
        </p:spPr>
        <p:txBody>
          <a:bodyPr/>
          <a:lstStyle/>
          <a:p>
            <a:r>
              <a:rPr lang="cs-CZ" dirty="0"/>
              <a:t>ANO 36% - Kamínky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6F80014-9564-440E-A0A2-E20522633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045" y="1094451"/>
            <a:ext cx="8086649" cy="539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72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941945" cy="1325563"/>
          </a:xfrm>
        </p:spPr>
        <p:txBody>
          <a:bodyPr/>
          <a:lstStyle/>
          <a:p>
            <a:r>
              <a:rPr lang="cs-CZ" dirty="0"/>
              <a:t>ČSSD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686" y="0"/>
            <a:ext cx="9691314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BC79C93-274F-44D9-ADBD-93FBA3944E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3" y="2130803"/>
            <a:ext cx="3505725" cy="467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23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7D51DA-A165-493E-9A89-A519AC8E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91" y="121844"/>
            <a:ext cx="5117983" cy="1325563"/>
          </a:xfrm>
        </p:spPr>
        <p:txBody>
          <a:bodyPr/>
          <a:lstStyle/>
          <a:p>
            <a:r>
              <a:rPr lang="cs-CZ" dirty="0"/>
              <a:t>ČSSD 15% - Renčova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30A7190-091C-4305-B8E0-9B8128AF4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977" y="1447407"/>
            <a:ext cx="9186332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50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5546" y="182563"/>
            <a:ext cx="1895764" cy="1325563"/>
          </a:xfrm>
        </p:spPr>
        <p:txBody>
          <a:bodyPr/>
          <a:lstStyle/>
          <a:p>
            <a:r>
              <a:rPr lang="cs-CZ" dirty="0"/>
              <a:t>KDU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71" y="0"/>
            <a:ext cx="9691314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7" y="1294679"/>
            <a:ext cx="2203530" cy="220353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05" y="3946958"/>
            <a:ext cx="1689755" cy="255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186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198</Words>
  <Application>Microsoft Office PowerPoint</Application>
  <PresentationFormat>Širokoúhlá obrazovka</PresentationFormat>
  <Paragraphs>123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Motiv Office</vt:lpstr>
      <vt:lpstr>Volební mapa Brna  POLb1144 </vt:lpstr>
      <vt:lpstr>Brno 2017</vt:lpstr>
      <vt:lpstr>Brno 2017 – základní údaje </vt:lpstr>
      <vt:lpstr>Brno 2017 – rozložení volební podpory </vt:lpstr>
      <vt:lpstr>ANO </vt:lpstr>
      <vt:lpstr>ANO 36% - Kamínky </vt:lpstr>
      <vt:lpstr>ČSSD</vt:lpstr>
      <vt:lpstr>ČSSD 15% - Renčova </vt:lpstr>
      <vt:lpstr>KDU</vt:lpstr>
      <vt:lpstr>KDU- ČSL 15% - Žebětín </vt:lpstr>
      <vt:lpstr>KSČM</vt:lpstr>
      <vt:lpstr>KSČM  14%  - Bieblova </vt:lpstr>
      <vt:lpstr>ODS</vt:lpstr>
      <vt:lpstr>ODS  28% - Atriová </vt:lpstr>
      <vt:lpstr>Piráti </vt:lpstr>
      <vt:lpstr>Piráti 26% - Orlí  </vt:lpstr>
      <vt:lpstr>SPD</vt:lpstr>
      <vt:lpstr>SPD 22,06 – Cejl </vt:lpstr>
      <vt:lpstr>TOP09 </vt:lpstr>
      <vt:lpstr>TOP09  17% - Šilingrovo náměstí</vt:lpstr>
      <vt:lpstr>STAN</vt:lpstr>
      <vt:lpstr>STAN 7% - Špirkova</vt:lpstr>
      <vt:lpstr>účast</vt:lpstr>
      <vt:lpstr>Závěrem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Volební mapa Brna  POLb1144</dc:title>
  <dc:creator>Pink</dc:creator>
  <cp:lastModifiedBy>Michal Pink</cp:lastModifiedBy>
  <cp:revision>19</cp:revision>
  <dcterms:created xsi:type="dcterms:W3CDTF">2021-09-07T09:18:40Z</dcterms:created>
  <dcterms:modified xsi:type="dcterms:W3CDTF">2021-09-17T09:48:49Z</dcterms:modified>
</cp:coreProperties>
</file>