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1" r:id="rId5"/>
    <p:sldId id="269" r:id="rId6"/>
    <p:sldId id="257" r:id="rId7"/>
    <p:sldId id="258" r:id="rId8"/>
    <p:sldId id="272" r:id="rId9"/>
    <p:sldId id="273" r:id="rId10"/>
    <p:sldId id="261" r:id="rId11"/>
    <p:sldId id="274" r:id="rId12"/>
    <p:sldId id="259" r:id="rId13"/>
    <p:sldId id="262" r:id="rId14"/>
    <p:sldId id="263" r:id="rId15"/>
    <p:sldId id="264" r:id="rId16"/>
    <p:sldId id="265" r:id="rId17"/>
    <p:sldId id="266" r:id="rId18"/>
    <p:sldId id="275" r:id="rId19"/>
    <p:sldId id="27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4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69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0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54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8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43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5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81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25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56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20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31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D562-121E-472B-89BA-58009174870D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21FEE-5BBF-456E-AB2C-6DAFEB4852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3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Možnosti listinných poměrných volebních systémů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Efekty proměnných listinných volebních systémů na příkladech matematického modelování výsledků voleb v ČR</a:t>
            </a:r>
          </a:p>
        </p:txBody>
      </p:sp>
    </p:spTree>
    <p:extLst>
      <p:ext uri="{BB962C8B-B14F-4D97-AF65-F5344CB8AC3E}">
        <p14:creationId xmlns:p14="http://schemas.microsoft.com/office/powerpoint/2010/main" val="393202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Přepočty hlasů na mandáty dle výhodnosti pro velkou stranu 2017 (v závorce 2021)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Pořadí platí v dané situaci u 14 obvodů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Dělitel </a:t>
            </a:r>
            <a:r>
              <a:rPr lang="cs-CZ" dirty="0" err="1"/>
              <a:t>Imperiali</a:t>
            </a:r>
            <a:r>
              <a:rPr lang="cs-CZ" dirty="0"/>
              <a:t> (1.)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Český </a:t>
            </a:r>
            <a:r>
              <a:rPr lang="cs-CZ" dirty="0" err="1"/>
              <a:t>D´Hondt</a:t>
            </a:r>
            <a:r>
              <a:rPr lang="cs-CZ" dirty="0"/>
              <a:t> (2.)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D´Hondt</a:t>
            </a:r>
            <a:r>
              <a:rPr lang="cs-CZ" dirty="0"/>
              <a:t> (4.)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Kvóta </a:t>
            </a:r>
            <a:r>
              <a:rPr lang="cs-CZ" dirty="0" err="1"/>
              <a:t>Imperiali</a:t>
            </a:r>
            <a:r>
              <a:rPr lang="cs-CZ" dirty="0"/>
              <a:t> (3.)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Modifikovaný </a:t>
            </a:r>
            <a:r>
              <a:rPr lang="cs-CZ" dirty="0" err="1"/>
              <a:t>Sainte-Laguë</a:t>
            </a:r>
            <a:r>
              <a:rPr lang="cs-CZ" dirty="0"/>
              <a:t> (7. – 8.)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Hagenbach-Bischoffova</a:t>
            </a:r>
            <a:r>
              <a:rPr lang="cs-CZ" dirty="0"/>
              <a:t> kvóta (5.)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 jiné situaci se může lišit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7. </a:t>
            </a:r>
            <a:r>
              <a:rPr lang="cs-CZ" dirty="0" err="1"/>
              <a:t>Hareova</a:t>
            </a:r>
            <a:r>
              <a:rPr lang="cs-CZ" dirty="0"/>
              <a:t> kvóta (6.)</a:t>
            </a:r>
          </a:p>
          <a:p>
            <a:pPr>
              <a:buNone/>
            </a:pPr>
            <a:r>
              <a:rPr lang="cs-CZ" dirty="0"/>
              <a:t>8. Dělitel </a:t>
            </a:r>
            <a:r>
              <a:rPr lang="cs-CZ" dirty="0" err="1"/>
              <a:t>Sainte-Laguë</a:t>
            </a:r>
            <a:r>
              <a:rPr lang="cs-CZ" dirty="0"/>
              <a:t> (7. – 8.)</a:t>
            </a:r>
          </a:p>
          <a:p>
            <a:pPr>
              <a:buNone/>
            </a:pPr>
            <a:r>
              <a:rPr lang="cs-CZ" dirty="0"/>
              <a:t>9. Dánský dělitel (9.)</a:t>
            </a:r>
          </a:p>
          <a:p>
            <a:pPr>
              <a:buNone/>
            </a:pPr>
            <a:r>
              <a:rPr lang="cs-CZ" dirty="0"/>
              <a:t>Pozn.: v letech 2010 i 2013 byl </a:t>
            </a: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</a:t>
            </a:r>
            <a:r>
              <a:rPr lang="cs-CZ" dirty="0"/>
              <a:t> výhodnější pro velké strany než modifikovaný </a:t>
            </a:r>
            <a:r>
              <a:rPr lang="cs-CZ" dirty="0" err="1"/>
              <a:t>Sainte</a:t>
            </a:r>
            <a:r>
              <a:rPr lang="cs-CZ" dirty="0"/>
              <a:t>-</a:t>
            </a:r>
            <a:r>
              <a:rPr lang="cs-CZ" dirty="0" err="1"/>
              <a:t>Laguë</a:t>
            </a:r>
            <a:r>
              <a:rPr lang="cs-CZ" dirty="0"/>
              <a:t>, </a:t>
            </a:r>
            <a:r>
              <a:rPr lang="cs-CZ" dirty="0" err="1"/>
              <a:t>Hare</a:t>
            </a:r>
            <a:r>
              <a:rPr lang="cs-CZ" dirty="0"/>
              <a:t> byl v roce 2010 méně výhodný než </a:t>
            </a:r>
            <a:r>
              <a:rPr lang="cs-CZ" dirty="0" err="1"/>
              <a:t>Sainte</a:t>
            </a:r>
            <a:r>
              <a:rPr lang="cs-CZ" dirty="0"/>
              <a:t>-</a:t>
            </a:r>
            <a:r>
              <a:rPr lang="cs-CZ" dirty="0" err="1"/>
              <a:t>Laguë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35ADA-C28E-488F-B2B7-02EEDAAB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Ne/efektivita jednoduchých modifikací dělitelů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A91FF71-A201-4BD7-8D4D-709C461C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2017 – modifikace dělitele </a:t>
            </a:r>
            <a:r>
              <a:rPr lang="cs-CZ" dirty="0" err="1"/>
              <a:t>Sainte-Laguë</a:t>
            </a:r>
            <a:r>
              <a:rPr lang="cs-CZ" dirty="0"/>
              <a:t> mění 8 mandátů, nemodifikovaná verze dělitele 16; česká modifikace </a:t>
            </a:r>
            <a:r>
              <a:rPr lang="cs-CZ" dirty="0" err="1"/>
              <a:t>D‘Hondtova</a:t>
            </a:r>
            <a:r>
              <a:rPr lang="cs-CZ" dirty="0"/>
              <a:t> dělitele proti jeho základní verzi změní 10 mandátů</a:t>
            </a:r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r>
              <a:rPr lang="cs-CZ" dirty="0"/>
              <a:t>2021 – modifikace dělitele </a:t>
            </a:r>
            <a:r>
              <a:rPr lang="cs-CZ" dirty="0" err="1"/>
              <a:t>Sainte-Laguë</a:t>
            </a:r>
            <a:r>
              <a:rPr lang="cs-CZ" dirty="0"/>
              <a:t> vychází stejně jako nemodifikovaná verze, česká modifikace D‘ </a:t>
            </a:r>
            <a:r>
              <a:rPr lang="cs-CZ" dirty="0" err="1"/>
              <a:t>Hondta</a:t>
            </a:r>
            <a:r>
              <a:rPr lang="cs-CZ" dirty="0"/>
              <a:t> změní 5 mandátů</a:t>
            </a:r>
          </a:p>
          <a:p>
            <a:r>
              <a:rPr lang="cs-CZ" dirty="0"/>
              <a:t>Jednoduché modifikace (zvýšení první hodnoty v děliteli) mají efekt jen v případě, že v souboru jsou strany, které jen těsně získaly 1 mandát; jakmile mají strany první mandát s dostatečnou rezervou, nebo rovnou 2 mandáty, modifikace ztratí účinnost</a:t>
            </a:r>
          </a:p>
        </p:txBody>
      </p:sp>
    </p:spTree>
    <p:extLst>
      <p:ext uri="{BB962C8B-B14F-4D97-AF65-F5344CB8AC3E}">
        <p14:creationId xmlns:p14="http://schemas.microsoft.com/office/powerpoint/2010/main" val="2614302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Přepočty při existenci 1 celostátního obvodu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 klesajícím počtem obvodů a jejich rostoucí velikostí se zmenšují rozdíly ve vlivu přepočtů (a vice versa)</a:t>
            </a:r>
          </a:p>
          <a:p>
            <a:r>
              <a:rPr lang="cs-CZ" dirty="0"/>
              <a:t>Dělitel </a:t>
            </a:r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⓬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ČPS①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① 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④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④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/>
              <a:t>D´Hondt</a:t>
            </a:r>
            <a:r>
              <a:rPr lang="cs-CZ" dirty="0"/>
              <a:t> a kvóta </a:t>
            </a:r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⓮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ČPS①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 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④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⑤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Všechny ostatní přepočty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⓯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   </a:t>
            </a:r>
            <a:r>
              <a:rPr lang="cs-CZ" b="1" dirty="0"/>
              <a:t>/  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ČPS①SPD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ČSSD</a:t>
            </a:r>
            <a:r>
              <a:rPr lang="cs-CZ" dirty="0">
                <a:solidFill>
                  <a:schemeClr val="accent2"/>
                </a:solidFill>
              </a:rPr>
              <a:t>①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Vliv velikosti obvodů (větší obvody)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 obvod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⓮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ČPS①SPD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r>
              <a:rPr lang="cs-CZ" dirty="0"/>
              <a:t>8 obvodů (90. léta)</a:t>
            </a:r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❼ </a:t>
            </a:r>
            <a:r>
              <a:rPr lang="cs-CZ" dirty="0"/>
              <a:t>KDU-ČSL </a:t>
            </a:r>
            <a:r>
              <a:rPr lang="cs-CZ" dirty="0">
                <a:solidFill>
                  <a:srgbClr val="0070C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① </a:t>
            </a:r>
            <a:r>
              <a:rPr lang="cs-CZ" dirty="0"/>
              <a:t>ČPS ②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②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③</a:t>
            </a:r>
          </a:p>
          <a:p>
            <a:r>
              <a:rPr lang="cs-CZ" dirty="0"/>
              <a:t>8 obvodů (NUTS 2)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❻ </a:t>
            </a:r>
            <a:r>
              <a:rPr lang="cs-CZ" dirty="0"/>
              <a:t>KDU-ČSL</a:t>
            </a:r>
            <a:r>
              <a:rPr lang="cs-CZ" dirty="0">
                <a:solidFill>
                  <a:srgbClr val="0070C0"/>
                </a:solidFill>
              </a:rPr>
              <a:t>❶</a:t>
            </a:r>
            <a:r>
              <a:rPr lang="cs-CZ" b="1" dirty="0"/>
              <a:t>/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① </a:t>
            </a:r>
            <a:r>
              <a:rPr lang="cs-CZ" dirty="0"/>
              <a:t>ČPS②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② 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①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②</a:t>
            </a:r>
          </a:p>
          <a:p>
            <a:r>
              <a:rPr lang="cs-CZ" dirty="0"/>
              <a:t>12 obvodů (KV + PL a ÚL + LIB)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❸       </a:t>
            </a:r>
            <a:r>
              <a:rPr lang="cs-CZ" b="1" dirty="0"/>
              <a:t>/</a:t>
            </a:r>
            <a:r>
              <a:rPr lang="cs-CZ" dirty="0">
                <a:solidFill>
                  <a:srgbClr val="002060"/>
                </a:solidFill>
              </a:rPr>
              <a:t>       </a:t>
            </a:r>
            <a:r>
              <a:rPr lang="cs-CZ" dirty="0"/>
              <a:t>KSČM </a:t>
            </a:r>
            <a:r>
              <a:rPr lang="cs-CZ" dirty="0">
                <a:solidFill>
                  <a:srgbClr val="C00000"/>
                </a:solidFill>
              </a:rPr>
              <a:t>①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②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Vliv velikosti obvodů (menší obvody)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18 obvodů (4 největší dělené na 2)</a:t>
            </a:r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① </a:t>
            </a:r>
            <a:r>
              <a:rPr lang="cs-CZ" dirty="0"/>
              <a:t>ČPS②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 </a:t>
            </a:r>
            <a:r>
              <a:rPr lang="cs-CZ" b="1" dirty="0"/>
              <a:t>/</a:t>
            </a:r>
            <a:r>
              <a:rPr lang="cs-CZ" dirty="0"/>
              <a:t> ODS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❶ </a:t>
            </a:r>
            <a:r>
              <a:rPr lang="cs-CZ" dirty="0"/>
              <a:t>KDU-ČSL</a:t>
            </a:r>
            <a:r>
              <a:rPr lang="cs-CZ" dirty="0">
                <a:solidFill>
                  <a:srgbClr val="0070C0"/>
                </a:solidFill>
              </a:rPr>
              <a:t>❶ 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❶ 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25 (větší dělené na 2 – 3)</a:t>
            </a:r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⑩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① </a:t>
            </a:r>
            <a:r>
              <a:rPr lang="cs-CZ" dirty="0"/>
              <a:t>ČPS② </a:t>
            </a:r>
            <a:r>
              <a:rPr lang="cs-CZ" b="1" dirty="0"/>
              <a:t>/</a:t>
            </a:r>
            <a:r>
              <a:rPr lang="cs-CZ" dirty="0"/>
              <a:t> ČSSD</a:t>
            </a:r>
            <a:r>
              <a:rPr lang="cs-CZ" dirty="0">
                <a:solidFill>
                  <a:schemeClr val="accent2"/>
                </a:solidFill>
              </a:rPr>
              <a:t>❻ 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❸ 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❶ 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❸</a:t>
            </a:r>
            <a:r>
              <a:rPr lang="cs-CZ" dirty="0"/>
              <a:t>	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35 (obvody reformy Opoziční smlouvy)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⑳ </a:t>
            </a:r>
            <a:r>
              <a:rPr lang="cs-CZ" dirty="0"/>
              <a:t>ČPS ⑤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⑥     </a:t>
            </a:r>
            <a:r>
              <a:rPr lang="cs-CZ" b="1" dirty="0"/>
              <a:t>/						</a:t>
            </a:r>
            <a:r>
              <a:rPr lang="cs-CZ" dirty="0"/>
              <a:t>KSČM </a:t>
            </a:r>
            <a:r>
              <a:rPr lang="cs-CZ" dirty="0">
                <a:solidFill>
                  <a:srgbClr val="C00000"/>
                </a:solidFill>
              </a:rPr>
              <a:t>❿ </a:t>
            </a:r>
            <a:r>
              <a:rPr lang="cs-CZ" dirty="0"/>
              <a:t>ČSSD </a:t>
            </a:r>
            <a:r>
              <a:rPr lang="cs-CZ" dirty="0">
                <a:solidFill>
                  <a:schemeClr val="accent2"/>
                </a:solidFill>
              </a:rPr>
              <a:t>⓫ </a:t>
            </a:r>
            <a:r>
              <a:rPr lang="cs-CZ" dirty="0"/>
              <a:t>KDU-ČSL </a:t>
            </a:r>
            <a:r>
              <a:rPr lang="cs-CZ" dirty="0">
                <a:solidFill>
                  <a:srgbClr val="0070C0"/>
                </a:solidFill>
              </a:rPr>
              <a:t>❹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❷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❹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/>
              <a:t>Tři nejmenší strany ztrácejí méně než dvě malé, zejména ztrácí ČSSD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Zrušení klausule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Pozor – hůře odhadnutelný efekt, voliči by nebyli demotivováni při hlasování pro malé strany</a:t>
            </a:r>
          </a:p>
          <a:p>
            <a:r>
              <a:rPr lang="cs-CZ" dirty="0"/>
              <a:t>Absence klausule: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/>
              <a:t>	- kvóta </a:t>
            </a:r>
            <a:r>
              <a:rPr lang="cs-CZ" dirty="0" err="1"/>
              <a:t>Imperiali</a:t>
            </a:r>
            <a:r>
              <a:rPr lang="cs-CZ" dirty="0"/>
              <a:t>: SPOLU </a:t>
            </a:r>
            <a:r>
              <a:rPr lang="cs-CZ" dirty="0">
                <a:solidFill>
                  <a:srgbClr val="002060"/>
                </a:solidFill>
              </a:rPr>
              <a:t>⓫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⓭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❺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⑦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⑧</a:t>
            </a:r>
            <a:r>
              <a:rPr lang="cs-CZ" dirty="0"/>
              <a:t> KSČM </a:t>
            </a:r>
            <a:r>
              <a:rPr lang="cs-CZ" dirty="0">
                <a:solidFill>
                  <a:srgbClr val="FF0000"/>
                </a:solidFill>
              </a:rPr>
              <a:t>⑤</a:t>
            </a:r>
            <a:r>
              <a:rPr lang="cs-CZ" dirty="0"/>
              <a:t> TSS 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④</a:t>
            </a:r>
            <a:r>
              <a:rPr lang="cs-CZ" dirty="0"/>
              <a:t> VB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②</a:t>
            </a:r>
            <a:r>
              <a:rPr lang="cs-CZ" dirty="0"/>
              <a:t> SZ </a:t>
            </a:r>
            <a:r>
              <a:rPr lang="cs-CZ" dirty="0">
                <a:solidFill>
                  <a:srgbClr val="92D050"/>
                </a:solidFill>
              </a:rPr>
              <a:t>②</a:t>
            </a:r>
            <a:r>
              <a:rPr lang="cs-CZ" dirty="0"/>
              <a:t> </a:t>
            </a:r>
            <a:r>
              <a:rPr lang="cs-CZ" dirty="0" err="1"/>
              <a:t>OtČe</a:t>
            </a:r>
            <a:r>
              <a:rPr lang="cs-CZ" dirty="0"/>
              <a:t> 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①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D‘Hondt</a:t>
            </a:r>
            <a:r>
              <a:rPr lang="cs-CZ" dirty="0"/>
              <a:t>: SPOLU </a:t>
            </a:r>
            <a:r>
              <a:rPr lang="cs-CZ" dirty="0">
                <a:solidFill>
                  <a:srgbClr val="002060"/>
                </a:solidFill>
              </a:rPr>
              <a:t>❹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❼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❶ </a:t>
            </a:r>
            <a:r>
              <a:rPr lang="cs-CZ" b="1" dirty="0"/>
              <a:t>/</a:t>
            </a:r>
            <a:r>
              <a:rPr lang="cs-CZ" dirty="0"/>
              <a:t>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③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⑤</a:t>
            </a:r>
            <a:r>
              <a:rPr lang="cs-CZ" dirty="0"/>
              <a:t> KSČM </a:t>
            </a:r>
            <a:r>
              <a:rPr lang="cs-CZ" dirty="0">
                <a:solidFill>
                  <a:srgbClr val="FF0000"/>
                </a:solidFill>
              </a:rPr>
              <a:t>③</a:t>
            </a:r>
          </a:p>
          <a:p>
            <a:r>
              <a:rPr lang="cs-CZ" dirty="0"/>
              <a:t>5 %, uplatněná pouze na obvod:</a:t>
            </a:r>
          </a:p>
          <a:p>
            <a:pPr marL="0" indent="0">
              <a:buNone/>
            </a:pPr>
            <a:r>
              <a:rPr lang="cs-CZ" dirty="0"/>
              <a:t>	- kvóta </a:t>
            </a:r>
            <a:r>
              <a:rPr lang="cs-CZ" dirty="0" err="1"/>
              <a:t>Imperiali</a:t>
            </a:r>
            <a:r>
              <a:rPr lang="cs-CZ" dirty="0"/>
              <a:t>: SPOLU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❸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①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②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D‘Hondt</a:t>
            </a:r>
            <a:r>
              <a:rPr lang="cs-CZ" dirty="0"/>
              <a:t>: ANO </a:t>
            </a:r>
            <a:r>
              <a:rPr lang="cs-CZ" dirty="0">
                <a:solidFill>
                  <a:srgbClr val="00B0F0"/>
                </a:solidFill>
              </a:rPr>
              <a:t>❺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SPOLU </a:t>
            </a:r>
            <a:r>
              <a:rPr lang="cs-CZ" dirty="0">
                <a:solidFill>
                  <a:srgbClr val="002060"/>
                </a:solidFill>
              </a:rPr>
              <a:t>①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</a:t>
            </a:r>
            <a:r>
              <a:rPr lang="cs-CZ" dirty="0" err="1"/>
              <a:t>Přís</a:t>
            </a:r>
            <a:r>
              <a:rPr lang="cs-CZ" dirty="0"/>
              <a:t>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①</a:t>
            </a:r>
            <a:r>
              <a:rPr lang="cs-CZ" dirty="0"/>
              <a:t> ČSSD </a:t>
            </a:r>
            <a:r>
              <a:rPr lang="cs-CZ" dirty="0">
                <a:solidFill>
                  <a:srgbClr val="FFC000"/>
                </a:solidFill>
              </a:rPr>
              <a:t>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Druhá úroveň přidělování (2017)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30 kompenzačních mandátů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⓬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b="1" dirty="0"/>
              <a:t>/ </a:t>
            </a:r>
            <a:r>
              <a:rPr lang="cs-CZ" dirty="0"/>
              <a:t>ČPS ① KSČM </a:t>
            </a:r>
            <a:r>
              <a:rPr lang="cs-CZ" dirty="0">
                <a:solidFill>
                  <a:srgbClr val="C00000"/>
                </a:solidFill>
              </a:rPr>
              <a:t>① </a:t>
            </a:r>
            <a:r>
              <a:rPr lang="cs-CZ" dirty="0"/>
              <a:t>KDU </a:t>
            </a:r>
            <a:r>
              <a:rPr lang="cs-CZ" dirty="0">
                <a:solidFill>
                  <a:srgbClr val="0070C0"/>
                </a:solidFill>
              </a:rPr>
              <a:t>② </a:t>
            </a:r>
            <a:r>
              <a:rPr lang="cs-CZ" dirty="0"/>
              <a:t>TOP </a:t>
            </a:r>
            <a:r>
              <a:rPr lang="cs-CZ" dirty="0">
                <a:solidFill>
                  <a:srgbClr val="7030A0"/>
                </a:solidFill>
              </a:rPr>
              <a:t>④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/>
              <a:t>- kompenzace není dokonalá (doposud vždy byla)</a:t>
            </a:r>
          </a:p>
          <a:p>
            <a:r>
              <a:rPr lang="cs-CZ" dirty="0"/>
              <a:t>10 kompenzačních mandátů</a:t>
            </a:r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❷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❸ </a:t>
            </a:r>
            <a:r>
              <a:rPr lang="cs-CZ" b="1" dirty="0"/>
              <a:t>/ </a:t>
            </a:r>
            <a:r>
              <a:rPr lang="cs-CZ" dirty="0"/>
              <a:t>TOP </a:t>
            </a:r>
            <a:r>
              <a:rPr lang="cs-CZ" dirty="0">
                <a:solidFill>
                  <a:srgbClr val="7030A0"/>
                </a:solidFill>
              </a:rPr>
              <a:t>②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③</a:t>
            </a:r>
            <a:endParaRPr lang="cs-CZ" dirty="0"/>
          </a:p>
          <a:p>
            <a:r>
              <a:rPr lang="cs-CZ" dirty="0"/>
              <a:t>30 kompenzačních mandátů, přístup mají strany se ziskem nad 10 %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❹ </a:t>
            </a:r>
            <a:r>
              <a:rPr lang="cs-CZ" dirty="0"/>
              <a:t>ČSSD </a:t>
            </a:r>
            <a:r>
              <a:rPr lang="cs-CZ" dirty="0">
                <a:solidFill>
                  <a:schemeClr val="accent2"/>
                </a:solidFill>
              </a:rPr>
              <a:t>❶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KDU-ČSL </a:t>
            </a:r>
            <a:r>
              <a:rPr lang="cs-CZ" dirty="0">
                <a:solidFill>
                  <a:srgbClr val="0070C0"/>
                </a:solidFill>
              </a:rPr>
              <a:t>❸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❷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❷ </a:t>
            </a:r>
            <a:r>
              <a:rPr lang="cs-CZ" b="1" dirty="0"/>
              <a:t>/ </a:t>
            </a:r>
          </a:p>
          <a:p>
            <a:pPr marL="0" indent="0">
              <a:buNone/>
            </a:pPr>
            <a:r>
              <a:rPr lang="cs-CZ" b="1" dirty="0"/>
              <a:t>          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③ </a:t>
            </a:r>
            <a:r>
              <a:rPr lang="cs-CZ" dirty="0"/>
              <a:t>ČPS ⑤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④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Historie a volby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systém 90. let (</a:t>
            </a:r>
            <a:r>
              <a:rPr lang="cs-CZ" dirty="0" err="1"/>
              <a:t>Hagenbach</a:t>
            </a:r>
            <a:r>
              <a:rPr lang="cs-CZ" dirty="0"/>
              <a:t>-</a:t>
            </a:r>
            <a:r>
              <a:rPr lang="cs-CZ" dirty="0" err="1"/>
              <a:t>Bischoff</a:t>
            </a:r>
            <a:r>
              <a:rPr lang="cs-CZ" dirty="0"/>
              <a:t>, 8 obvodů)</a:t>
            </a:r>
          </a:p>
          <a:p>
            <a:pPr marL="0" indent="0">
              <a:buNone/>
            </a:pPr>
            <a:r>
              <a:rPr lang="cs-CZ" dirty="0"/>
              <a:t>	ANO</a:t>
            </a:r>
            <a:r>
              <a:rPr lang="cs-CZ" dirty="0">
                <a:solidFill>
                  <a:srgbClr val="00B0F0"/>
                </a:solidFill>
              </a:rPr>
              <a:t>⓭ 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b="1" dirty="0"/>
              <a:t>/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ČPS①SPD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KSČM</a:t>
            </a:r>
            <a:r>
              <a:rPr lang="cs-CZ" dirty="0">
                <a:solidFill>
                  <a:srgbClr val="C00000"/>
                </a:solidFill>
              </a:rPr>
              <a:t>①</a:t>
            </a:r>
            <a:r>
              <a:rPr lang="cs-CZ" dirty="0"/>
              <a:t>KDU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STAN</a:t>
            </a:r>
            <a:r>
              <a:rPr lang="cs-CZ" dirty="0">
                <a:solidFill>
                  <a:srgbClr val="00B050"/>
                </a:solidFill>
              </a:rPr>
              <a:t>⑤</a:t>
            </a:r>
            <a:r>
              <a:rPr lang="cs-CZ" dirty="0"/>
              <a:t>	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Opoziční smlouva (český </a:t>
            </a:r>
            <a:r>
              <a:rPr lang="cs-CZ" dirty="0" err="1"/>
              <a:t>D´Hondt</a:t>
            </a:r>
            <a:r>
              <a:rPr lang="cs-CZ" dirty="0"/>
              <a:t>, 35 obvodů)</a:t>
            </a:r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⑳⑳⑦ </a:t>
            </a:r>
            <a:r>
              <a:rPr lang="cs-CZ" dirty="0"/>
              <a:t>ČPS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③ </a:t>
            </a:r>
            <a:r>
              <a:rPr lang="cs-CZ" b="1" dirty="0"/>
              <a:t>/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ODS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dirty="0"/>
              <a:t>KSČM </a:t>
            </a:r>
            <a:r>
              <a:rPr lang="cs-CZ" dirty="0">
                <a:solidFill>
                  <a:srgbClr val="C00000"/>
                </a:solidFill>
              </a:rPr>
              <a:t>⓿ </a:t>
            </a:r>
            <a:r>
              <a:rPr lang="cs-CZ" dirty="0"/>
              <a:t>ČSSD </a:t>
            </a:r>
            <a:r>
              <a:rPr lang="cs-CZ" dirty="0">
                <a:solidFill>
                  <a:schemeClr val="accent2"/>
                </a:solidFill>
              </a:rPr>
              <a:t>⓿ </a:t>
            </a:r>
            <a:r>
              <a:rPr lang="cs-CZ" dirty="0"/>
              <a:t>KDU-ČSL </a:t>
            </a:r>
            <a:r>
              <a:rPr lang="cs-CZ" dirty="0">
                <a:solidFill>
                  <a:srgbClr val="0070C0"/>
                </a:solidFill>
              </a:rPr>
              <a:t>❻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❹ </a:t>
            </a:r>
            <a:r>
              <a:rPr lang="cs-CZ" dirty="0"/>
              <a:t>STAN </a:t>
            </a:r>
            <a:r>
              <a:rPr lang="cs-CZ" dirty="0">
                <a:solidFill>
                  <a:srgbClr val="00B050"/>
                </a:solidFill>
              </a:rPr>
              <a:t>❹</a:t>
            </a:r>
          </a:p>
          <a:p>
            <a:pPr marL="0" indent="0">
              <a:buNone/>
            </a:pPr>
            <a:r>
              <a:rPr lang="cs-CZ" dirty="0"/>
              <a:t>Pozn.: Jediný přepočet dávající ANO 2011 jednobarevnou většinu.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B2FA9-BED7-4513-803A-EF2633F4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Historie a volby 2021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379668-846C-498D-863B-F8E1896F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systém 90. let (</a:t>
            </a:r>
            <a:r>
              <a:rPr lang="cs-CZ" dirty="0" err="1"/>
              <a:t>Hagenbach-Bischoff</a:t>
            </a:r>
            <a:r>
              <a:rPr lang="cs-CZ" dirty="0"/>
              <a:t>, 8 obvodů)</a:t>
            </a:r>
          </a:p>
          <a:p>
            <a:pPr marL="0" indent="0">
              <a:buNone/>
            </a:pPr>
            <a:r>
              <a:rPr lang="cs-CZ" dirty="0"/>
              <a:t>	SPOLU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ANO </a:t>
            </a:r>
            <a:r>
              <a:rPr lang="cs-CZ" dirty="0">
                <a:solidFill>
                  <a:srgbClr val="00B0F0"/>
                </a:solidFill>
              </a:rPr>
              <a:t>❸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b="1" dirty="0"/>
              <a:t>/ </a:t>
            </a:r>
            <a:r>
              <a:rPr lang="cs-CZ" dirty="0"/>
              <a:t>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③</a:t>
            </a:r>
            <a:r>
              <a:rPr lang="cs-CZ" dirty="0"/>
              <a:t>	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Opoziční smlouva (český </a:t>
            </a:r>
            <a:r>
              <a:rPr lang="cs-CZ" dirty="0" err="1"/>
              <a:t>D´Hondt</a:t>
            </a:r>
            <a:r>
              <a:rPr lang="cs-CZ" dirty="0"/>
              <a:t>, 35 obvodů)</a:t>
            </a:r>
          </a:p>
          <a:p>
            <a:pPr marL="0" indent="0">
              <a:buNone/>
            </a:pPr>
            <a:r>
              <a:rPr lang="cs-CZ" dirty="0"/>
              <a:t>	SPOLU </a:t>
            </a:r>
            <a:r>
              <a:rPr lang="cs-CZ" dirty="0">
                <a:solidFill>
                  <a:srgbClr val="002060"/>
                </a:solidFill>
              </a:rPr>
              <a:t>⑪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⑨</a:t>
            </a:r>
            <a:r>
              <a:rPr lang="cs-CZ" dirty="0"/>
              <a:t> </a:t>
            </a:r>
            <a:r>
              <a:rPr lang="cs-CZ" b="1" dirty="0"/>
              <a:t>/ </a:t>
            </a:r>
            <a:r>
              <a:rPr lang="cs-CZ" dirty="0" err="1"/>
              <a:t>PirSTAN</a:t>
            </a:r>
            <a:r>
              <a:rPr lang="cs-CZ" b="1" dirty="0"/>
              <a:t> </a:t>
            </a:r>
            <a:r>
              <a:rPr lang="cs-CZ" dirty="0"/>
              <a:t>❹</a:t>
            </a:r>
            <a:r>
              <a:rPr lang="cs-CZ" dirty="0">
                <a:solidFill>
                  <a:srgbClr val="002060"/>
                </a:solidFill>
              </a:rPr>
              <a:t> SPD</a:t>
            </a: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⓰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941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Koalice pravého středu (2017)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Nejspornější výpočet, neboť vznik nastíněných koalic by mohl voliče jak odradit, tak naopak přitáhnout</a:t>
            </a:r>
          </a:p>
          <a:p>
            <a:r>
              <a:rPr lang="cs-CZ" dirty="0"/>
              <a:t>Na jeho základě lze snáze vysvětlit tendence k tvorbě koalic v roce 2021</a:t>
            </a:r>
          </a:p>
          <a:p>
            <a:r>
              <a:rPr lang="cs-CZ" dirty="0"/>
              <a:t>Koalice KDU-ČSL a STAN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❸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❷ </a:t>
            </a:r>
            <a:r>
              <a:rPr lang="cs-CZ" dirty="0"/>
              <a:t>TOP09 </a:t>
            </a:r>
            <a:r>
              <a:rPr lang="cs-CZ" dirty="0">
                <a:solidFill>
                  <a:srgbClr val="7030A0"/>
                </a:solidFill>
              </a:rPr>
              <a:t>❶</a:t>
            </a:r>
            <a:r>
              <a:rPr lang="cs-CZ" b="1" dirty="0"/>
              <a:t>/ </a:t>
            </a:r>
            <a:r>
              <a:rPr lang="cs-CZ" dirty="0"/>
              <a:t>KDU-STAN </a:t>
            </a:r>
            <a:r>
              <a:rPr lang="cs-CZ" dirty="0">
                <a:solidFill>
                  <a:srgbClr val="0070C0"/>
                </a:solidFill>
              </a:rPr>
              <a:t>⑥</a:t>
            </a:r>
            <a:endParaRPr lang="cs-CZ" dirty="0"/>
          </a:p>
          <a:p>
            <a:r>
              <a:rPr lang="cs-CZ" dirty="0"/>
              <a:t>Koalice KDU-ČSL, TOP09 a STAN</a:t>
            </a:r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❽ 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❸ </a:t>
            </a:r>
            <a:r>
              <a:rPr lang="cs-CZ" dirty="0"/>
              <a:t>ČPS ❶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❶</a:t>
            </a:r>
            <a:r>
              <a:rPr lang="cs-CZ" dirty="0"/>
              <a:t> ČSSD </a:t>
            </a:r>
            <a:r>
              <a:rPr lang="cs-CZ" dirty="0">
                <a:solidFill>
                  <a:schemeClr val="accent2"/>
                </a:solidFill>
              </a:rPr>
              <a:t>❶</a:t>
            </a:r>
            <a:r>
              <a:rPr lang="cs-CZ" b="1" dirty="0"/>
              <a:t>/ </a:t>
            </a:r>
            <a:r>
              <a:rPr lang="cs-CZ" dirty="0"/>
              <a:t>KDU-TOP-STAN </a:t>
            </a:r>
            <a:r>
              <a:rPr lang="cs-CZ" dirty="0">
                <a:solidFill>
                  <a:srgbClr val="00B050"/>
                </a:solidFill>
              </a:rPr>
              <a:t>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tvrdit, že pokud by se změnil systém popsaným způsobem (např. zvýšil se počet obvodů na 18), volby by reálně dopadly tak, jako ve výpočtu</a:t>
            </a:r>
          </a:p>
          <a:p>
            <a:r>
              <a:rPr lang="cs-CZ" dirty="0"/>
              <a:t>Voliči i strany se při změně pravidel mohou (či budou) chovat jinak </a:t>
            </a:r>
            <a:r>
              <a:rPr lang="cs-CZ" dirty="0">
                <a:latin typeface="Times New Roman"/>
                <a:cs typeface="Times New Roman"/>
              </a:rPr>
              <a:t>→ </a:t>
            </a:r>
            <a:r>
              <a:rPr lang="cs-CZ" dirty="0"/>
              <a:t>volič X hlasoval v roce 2017 ve Středočeském kraji pro TOP09, protože chtěl dát hlas M. Kalouskovi; pokud by byl Středočeský kraj rozdělen na dva obvody, Kalousek by byl možná v čele kandidátní listiny TOP09 v obvodu, kde volič X nehlasuje</a:t>
            </a:r>
          </a:p>
          <a:p>
            <a:r>
              <a:rPr lang="cs-CZ" dirty="0"/>
              <a:t>Čím větší změna proti existujícímu stavu, tím je pravděpodobnější, že by se výsledek lišil od reálného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Vysvětlivky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3926"/>
            <a:ext cx="10515600" cy="5006109"/>
          </a:xfrm>
        </p:spPr>
        <p:txBody>
          <a:bodyPr>
            <a:normAutofit/>
          </a:bodyPr>
          <a:lstStyle/>
          <a:p>
            <a:r>
              <a:rPr lang="cs-CZ" dirty="0"/>
              <a:t>Ztráta proti reálnému stavu: ❷ - ztráta 2 mandátů; ⓫ - ztráta 11 mandátů</a:t>
            </a:r>
          </a:p>
          <a:p>
            <a:r>
              <a:rPr lang="cs-CZ" dirty="0"/>
              <a:t>Zisk proti reálnému stavu: ① - 1 mandát navíc; ⑥ - 6 mandátů navíc</a:t>
            </a:r>
          </a:p>
          <a:p>
            <a:r>
              <a:rPr lang="cs-CZ" dirty="0"/>
              <a:t>Strana nezískala ani jeden mandát: ⓿</a:t>
            </a:r>
          </a:p>
          <a:p>
            <a:r>
              <a:rPr lang="cs-CZ" dirty="0"/>
              <a:t>Bez změny: strana není uvedena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9DA69-868D-474B-BD7D-0B4485DC9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Sledované efekty a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542DB-21B6-4F71-B291-C0FE6D6D9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Přepočet hlasů na mandáty (volby 2017 a 2021)</a:t>
            </a:r>
          </a:p>
          <a:p>
            <a:r>
              <a:rPr lang="cs-CZ" dirty="0"/>
              <a:t>Efekt modifikací dělitelů (kontrastně volby 2021 – minimální efekt, a 2017 – velký vliv)</a:t>
            </a:r>
          </a:p>
          <a:p>
            <a:r>
              <a:rPr lang="cs-CZ" dirty="0"/>
              <a:t>Velikost volebního obvodu (volby 2017 z důvodu pestřejší skladby subjektů)</a:t>
            </a:r>
          </a:p>
          <a:p>
            <a:r>
              <a:rPr lang="cs-CZ" dirty="0"/>
              <a:t>Absence klausule (volby 2021, s </a:t>
            </a:r>
            <a:r>
              <a:rPr lang="cs-CZ" dirty="0" err="1"/>
              <a:t>D‘Hondtem</a:t>
            </a:r>
            <a:r>
              <a:rPr lang="cs-CZ" dirty="0"/>
              <a:t> i s kvótou </a:t>
            </a:r>
            <a:r>
              <a:rPr lang="cs-CZ" dirty="0" err="1"/>
              <a:t>Imperiali</a:t>
            </a:r>
            <a:r>
              <a:rPr lang="cs-CZ" dirty="0"/>
              <a:t>)</a:t>
            </a:r>
          </a:p>
          <a:p>
            <a:r>
              <a:rPr lang="cs-CZ" dirty="0"/>
              <a:t>Kompenzační mandáty (volby 2017)</a:t>
            </a:r>
          </a:p>
        </p:txBody>
      </p:sp>
    </p:spTree>
    <p:extLst>
      <p:ext uri="{BB962C8B-B14F-4D97-AF65-F5344CB8AC3E}">
        <p14:creationId xmlns:p14="http://schemas.microsoft.com/office/powerpoint/2010/main" val="19500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Připomenutí výsledků a rolí stran ve výpočtu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A2E5A5-79C4-4319-A232-81858FC506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ANO (29,64 %) – jediná velká strana</a:t>
            </a:r>
          </a:p>
          <a:p>
            <a:r>
              <a:rPr lang="cs-CZ" dirty="0"/>
              <a:t>ODS (11,32 %), ČPS (10,79 %), SPD (10,64 %) – středně velké subjekty s celkem homogenní podporou (nejméně z nich ČPS)</a:t>
            </a:r>
          </a:p>
          <a:p>
            <a:r>
              <a:rPr lang="cs-CZ" dirty="0"/>
              <a:t>KSČM (7,76 %), ČSSD (7,27 %) – menší strany s homogenní podporou (více než středně velké, ČSSD skoro na úrovni nejhomogennějšího ANO)</a:t>
            </a:r>
          </a:p>
          <a:p>
            <a:r>
              <a:rPr lang="cs-CZ" dirty="0"/>
              <a:t>KDU-ČSL (5,80 %), TOP09 (5,31 %), STAN (5,18 %) – nejmenší parlamentní strany s nižší homogenitou než všechny ostatní (KDU-ČSL nejméně homogenní podpora z parlamentních stran, TOP09 se blíží KDU, STAN o něco homogennější)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AD95C5-A6F9-4F3E-B735-EF56DB430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2021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3C99C9-01E1-4A25-91BC-289FBF2959A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SPOLU (27,79 %) a ANO (27,12 %) – velké strany</a:t>
            </a:r>
          </a:p>
          <a:p>
            <a:r>
              <a:rPr lang="cs-CZ" dirty="0" err="1"/>
              <a:t>PirSTAN</a:t>
            </a:r>
            <a:r>
              <a:rPr lang="cs-CZ" dirty="0"/>
              <a:t> (15,62 %) – středně velká strana</a:t>
            </a:r>
          </a:p>
          <a:p>
            <a:r>
              <a:rPr lang="cs-CZ" dirty="0"/>
              <a:t>SPD (9,56 %) – na hraně mezi středně velkými a malými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Pozn.: Hodnocení role ve výpočtu neimplikuje dlouhodobou, tím méně budoucí pozici v systému.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5794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Změny přepočtu hlasů na mandáty I. (kvóty, volby 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Hare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⓭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❶</a:t>
            </a:r>
          </a:p>
          <a:p>
            <a:pPr marL="0" indent="0">
              <a:buNone/>
            </a:pPr>
            <a:r>
              <a:rPr lang="cs-CZ" dirty="0"/>
              <a:t>	- ČPS ①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TOP09 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⑤</a:t>
            </a:r>
          </a:p>
          <a:p>
            <a:r>
              <a:rPr lang="cs-CZ" dirty="0" err="1"/>
              <a:t>Hagenbach-Bischoff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⓫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❶</a:t>
            </a:r>
          </a:p>
          <a:p>
            <a:pPr marL="0" indent="0">
              <a:buNone/>
            </a:pPr>
            <a:r>
              <a:rPr lang="cs-CZ" dirty="0"/>
              <a:t>	- ČPS ①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r>
              <a:rPr lang="cs-CZ" dirty="0"/>
              <a:t> TOP09 </a:t>
            </a:r>
            <a:r>
              <a:rPr lang="cs-CZ" dirty="0">
                <a:solidFill>
                  <a:srgbClr val="7030A0"/>
                </a:solidFill>
              </a:rPr>
              <a:t>③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④</a:t>
            </a:r>
          </a:p>
          <a:p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❽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/>
              <a:t>	- ČPS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①</a:t>
            </a:r>
            <a:r>
              <a:rPr lang="cs-CZ" dirty="0"/>
              <a:t> TOP09 </a:t>
            </a:r>
            <a:r>
              <a:rPr lang="cs-CZ" dirty="0">
                <a:solidFill>
                  <a:srgbClr val="7030A0"/>
                </a:solidFill>
              </a:rPr>
              <a:t>①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②</a:t>
            </a: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352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Změny přepočtu hlasů na mandáty II. (dělitele, volby 2017)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6872"/>
            <a:ext cx="10515600" cy="476794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Dánský</a:t>
            </a:r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⓳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KSČM</a:t>
            </a:r>
            <a:r>
              <a:rPr lang="cs-CZ" dirty="0">
                <a:solidFill>
                  <a:srgbClr val="C00000"/>
                </a:solidFill>
              </a:rPr>
              <a:t>①</a:t>
            </a:r>
            <a:r>
              <a:rPr lang="cs-CZ" dirty="0"/>
              <a:t> ČSSD</a:t>
            </a:r>
            <a:r>
              <a:rPr lang="cs-CZ" dirty="0">
                <a:solidFill>
                  <a:schemeClr val="accent2"/>
                </a:solidFill>
              </a:rPr>
              <a:t>②</a:t>
            </a:r>
            <a:r>
              <a:rPr lang="cs-CZ" dirty="0"/>
              <a:t> KDU</a:t>
            </a:r>
            <a:r>
              <a:rPr lang="cs-CZ" dirty="0">
                <a:solidFill>
                  <a:srgbClr val="0070C0"/>
                </a:solidFill>
              </a:rPr>
              <a:t>③</a:t>
            </a:r>
            <a:r>
              <a:rPr lang="cs-CZ" dirty="0"/>
              <a:t> TOP</a:t>
            </a:r>
            <a:r>
              <a:rPr lang="cs-CZ" dirty="0">
                <a:solidFill>
                  <a:srgbClr val="7030A0"/>
                </a:solidFill>
              </a:rPr>
              <a:t>⑤</a:t>
            </a:r>
            <a:r>
              <a:rPr lang="cs-CZ" dirty="0"/>
              <a:t> STAN</a:t>
            </a:r>
            <a:r>
              <a:rPr lang="cs-CZ" dirty="0">
                <a:solidFill>
                  <a:srgbClr val="00B050"/>
                </a:solidFill>
              </a:rPr>
              <a:t>⑧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</a:t>
            </a:r>
            <a:r>
              <a:rPr lang="cs-CZ" dirty="0">
                <a:solidFill>
                  <a:srgbClr val="00B0F0"/>
                </a:solidFill>
              </a:rPr>
              <a:t>⓯</a:t>
            </a:r>
            <a:r>
              <a:rPr lang="cs-CZ" dirty="0"/>
              <a:t>ODS </a:t>
            </a:r>
            <a:r>
              <a:rPr lang="cs-CZ" dirty="0">
                <a:solidFill>
                  <a:srgbClr val="002060"/>
                </a:solidFill>
              </a:rPr>
              <a:t>❶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SPD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r>
              <a:rPr lang="cs-CZ" dirty="0"/>
              <a:t> KSČM</a:t>
            </a:r>
            <a:r>
              <a:rPr lang="cs-CZ" dirty="0">
                <a:solidFill>
                  <a:srgbClr val="C00000"/>
                </a:solidFill>
              </a:rPr>
              <a:t>①</a:t>
            </a:r>
            <a:r>
              <a:rPr lang="cs-CZ" dirty="0"/>
              <a:t> ČSSD</a:t>
            </a:r>
            <a:r>
              <a:rPr lang="cs-CZ" dirty="0">
                <a:solidFill>
                  <a:schemeClr val="accent2"/>
                </a:solidFill>
              </a:rPr>
              <a:t>①</a:t>
            </a:r>
            <a:r>
              <a:rPr lang="cs-CZ" dirty="0"/>
              <a:t> KDU</a:t>
            </a:r>
            <a:r>
              <a:rPr lang="cs-CZ" dirty="0">
                <a:solidFill>
                  <a:srgbClr val="0070C0"/>
                </a:solidFill>
              </a:rPr>
              <a:t>①</a:t>
            </a:r>
            <a:r>
              <a:rPr lang="cs-CZ" dirty="0"/>
              <a:t> TOP</a:t>
            </a:r>
            <a:r>
              <a:rPr lang="cs-CZ" dirty="0">
                <a:solidFill>
                  <a:srgbClr val="7030A0"/>
                </a:solidFill>
              </a:rPr>
              <a:t>④</a:t>
            </a:r>
            <a:r>
              <a:rPr lang="cs-CZ" dirty="0"/>
              <a:t> STAN</a:t>
            </a:r>
            <a:r>
              <a:rPr lang="cs-CZ" dirty="0">
                <a:solidFill>
                  <a:srgbClr val="00B050"/>
                </a:solidFill>
              </a:rPr>
              <a:t>⑧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modifikovaný </a:t>
            </a:r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❽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ČPS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②</a:t>
            </a:r>
            <a:r>
              <a:rPr lang="cs-CZ" dirty="0"/>
              <a:t> KSČM </a:t>
            </a:r>
            <a:r>
              <a:rPr lang="cs-CZ" dirty="0">
                <a:solidFill>
                  <a:srgbClr val="C00000"/>
                </a:solidFill>
              </a:rPr>
              <a:t>②</a:t>
            </a:r>
            <a:r>
              <a:rPr lang="cs-CZ" dirty="0"/>
              <a:t> ČSSD </a:t>
            </a:r>
            <a:r>
              <a:rPr lang="cs-CZ" dirty="0">
                <a:solidFill>
                  <a:schemeClr val="accent2"/>
                </a:solidFill>
              </a:rPr>
              <a:t>①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②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/>
              <a:t>Český </a:t>
            </a:r>
            <a:r>
              <a:rPr lang="cs-CZ" dirty="0" err="1"/>
              <a:t>D‘Hondt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⑦</a:t>
            </a:r>
            <a:r>
              <a:rPr lang="cs-CZ" dirty="0"/>
              <a:t> ODS </a:t>
            </a:r>
            <a:r>
              <a:rPr lang="cs-CZ" dirty="0">
                <a:solidFill>
                  <a:srgbClr val="002060"/>
                </a:solidFill>
              </a:rPr>
              <a:t>②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ČPS ①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b="1" dirty="0"/>
              <a:t>/</a:t>
            </a:r>
            <a:r>
              <a:rPr lang="cs-CZ" dirty="0"/>
              <a:t> ČSSD </a:t>
            </a:r>
            <a:r>
              <a:rPr lang="cs-CZ" dirty="0">
                <a:solidFill>
                  <a:schemeClr val="accent2"/>
                </a:solidFill>
              </a:rPr>
              <a:t>❺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❷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❶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❷</a:t>
            </a:r>
          </a:p>
          <a:p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⑱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KSČM </a:t>
            </a:r>
            <a:r>
              <a:rPr lang="cs-CZ" dirty="0">
                <a:solidFill>
                  <a:srgbClr val="C00000"/>
                </a:solidFill>
              </a:rPr>
              <a:t>❸ </a:t>
            </a:r>
            <a:r>
              <a:rPr lang="cs-CZ" dirty="0"/>
              <a:t>ČSSD </a:t>
            </a:r>
            <a:r>
              <a:rPr lang="cs-CZ" dirty="0">
                <a:solidFill>
                  <a:schemeClr val="accent2"/>
                </a:solidFill>
              </a:rPr>
              <a:t>❼</a:t>
            </a:r>
            <a:r>
              <a:rPr lang="cs-CZ" dirty="0"/>
              <a:t> KDU-ČSL </a:t>
            </a:r>
            <a:r>
              <a:rPr lang="cs-CZ" dirty="0">
                <a:solidFill>
                  <a:srgbClr val="0070C0"/>
                </a:solidFill>
              </a:rPr>
              <a:t>❹</a:t>
            </a:r>
            <a:r>
              <a:rPr lang="cs-CZ" dirty="0"/>
              <a:t> TOP </a:t>
            </a:r>
            <a:r>
              <a:rPr lang="cs-CZ" dirty="0">
                <a:solidFill>
                  <a:srgbClr val="7030A0"/>
                </a:solidFill>
              </a:rPr>
              <a:t>❷</a:t>
            </a:r>
            <a:r>
              <a:rPr lang="cs-CZ" dirty="0"/>
              <a:t> STAN </a:t>
            </a:r>
            <a:r>
              <a:rPr lang="cs-CZ" dirty="0">
                <a:solidFill>
                  <a:srgbClr val="00B050"/>
                </a:solidFill>
              </a:rPr>
              <a:t>❷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7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14361-57E1-41A9-A122-3A475DE7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Změny přepočtu hlasů na mandáty III. (kvóty, volby 2021)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14AAF-FE85-4597-B4BB-685C59EBE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Hare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❹ </a:t>
            </a:r>
            <a:r>
              <a:rPr lang="cs-CZ" dirty="0"/>
              <a:t>SPOLU </a:t>
            </a:r>
            <a:r>
              <a:rPr lang="cs-CZ" dirty="0">
                <a:solidFill>
                  <a:srgbClr val="002060"/>
                </a:solidFill>
              </a:rPr>
              <a:t>❷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PirSTAN</a:t>
            </a:r>
            <a:r>
              <a:rPr lang="cs-CZ" dirty="0"/>
              <a:t> ②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④</a:t>
            </a:r>
          </a:p>
          <a:p>
            <a:r>
              <a:rPr lang="cs-CZ" dirty="0" err="1"/>
              <a:t>Hagenbach-Bischoff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- ANO </a:t>
            </a:r>
            <a:r>
              <a:rPr lang="cs-CZ" dirty="0">
                <a:solidFill>
                  <a:srgbClr val="00B0F0"/>
                </a:solidFill>
              </a:rPr>
              <a:t>❹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err="1"/>
              <a:t>PirSTAN</a:t>
            </a:r>
            <a:r>
              <a:rPr lang="cs-CZ" dirty="0"/>
              <a:t> ②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②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5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EA8B1-5A93-42F4-B4E4-97D724D41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/>
              <a:t>Změny přepočtu hlasů na mandáty IV. (dělitele, volby 2021)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AF760-D252-4F78-AB9F-2C0EA8331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Dánský</a:t>
            </a:r>
          </a:p>
          <a:p>
            <a:pPr marL="0" indent="0">
              <a:buNone/>
            </a:pPr>
            <a:r>
              <a:rPr lang="cs-CZ" dirty="0"/>
              <a:t>	 SPOLU </a:t>
            </a:r>
            <a:r>
              <a:rPr lang="cs-CZ" dirty="0">
                <a:solidFill>
                  <a:srgbClr val="002060"/>
                </a:solidFill>
              </a:rPr>
              <a:t>❶ </a:t>
            </a:r>
            <a:r>
              <a:rPr lang="cs-CZ" dirty="0"/>
              <a:t>ANO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B0F0"/>
                </a:solidFill>
              </a:rPr>
              <a:t>❻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②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⑤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❻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⑤</a:t>
            </a:r>
          </a:p>
          <a:p>
            <a:r>
              <a:rPr lang="cs-CZ" dirty="0"/>
              <a:t>modifikovaný </a:t>
            </a:r>
            <a:r>
              <a:rPr lang="cs-CZ" dirty="0" err="1"/>
              <a:t>Sainte-Laguë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ANO </a:t>
            </a:r>
            <a:r>
              <a:rPr lang="cs-CZ" dirty="0">
                <a:solidFill>
                  <a:srgbClr val="00B0F0"/>
                </a:solidFill>
              </a:rPr>
              <a:t>❻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⑤</a:t>
            </a:r>
          </a:p>
          <a:p>
            <a:r>
              <a:rPr lang="cs-CZ" dirty="0" err="1"/>
              <a:t>D‘Hondt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ANO </a:t>
            </a:r>
            <a:r>
              <a:rPr lang="cs-CZ" dirty="0">
                <a:solidFill>
                  <a:srgbClr val="00B0F0"/>
                </a:solidFill>
              </a:rPr>
              <a:t>❷ </a:t>
            </a:r>
            <a:r>
              <a:rPr lang="cs-CZ" b="1" dirty="0"/>
              <a:t>/ </a:t>
            </a:r>
            <a:r>
              <a:rPr lang="cs-CZ" dirty="0" err="1"/>
              <a:t>PirSTAN</a:t>
            </a:r>
            <a:r>
              <a:rPr lang="cs-CZ" dirty="0"/>
              <a:t> ①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①</a:t>
            </a:r>
            <a:endParaRPr lang="cs-CZ" dirty="0"/>
          </a:p>
          <a:p>
            <a:r>
              <a:rPr lang="cs-CZ" dirty="0"/>
              <a:t>Český </a:t>
            </a:r>
            <a:r>
              <a:rPr lang="cs-CZ" dirty="0" err="1"/>
              <a:t>D‘Hondt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SPOLU </a:t>
            </a:r>
            <a:r>
              <a:rPr lang="cs-CZ" dirty="0">
                <a:solidFill>
                  <a:srgbClr val="002060"/>
                </a:solidFill>
              </a:rPr>
              <a:t>②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①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❸</a:t>
            </a:r>
          </a:p>
          <a:p>
            <a:r>
              <a:rPr lang="cs-CZ" dirty="0" err="1"/>
              <a:t>Imperiali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 SPOLU </a:t>
            </a:r>
            <a:r>
              <a:rPr lang="cs-CZ" dirty="0">
                <a:solidFill>
                  <a:srgbClr val="002060"/>
                </a:solidFill>
              </a:rPr>
              <a:t>⑥</a:t>
            </a:r>
            <a:r>
              <a:rPr lang="cs-CZ" dirty="0"/>
              <a:t> ANO </a:t>
            </a:r>
            <a:r>
              <a:rPr lang="cs-CZ" dirty="0">
                <a:solidFill>
                  <a:srgbClr val="00B0F0"/>
                </a:solidFill>
              </a:rPr>
              <a:t>⑦</a:t>
            </a:r>
            <a:r>
              <a:rPr lang="cs-CZ" dirty="0"/>
              <a:t> </a:t>
            </a:r>
            <a:r>
              <a:rPr lang="cs-CZ" b="1" dirty="0"/>
              <a:t>/</a:t>
            </a:r>
            <a:r>
              <a:rPr lang="cs-CZ" dirty="0"/>
              <a:t> </a:t>
            </a:r>
            <a:r>
              <a:rPr lang="cs-CZ" dirty="0" err="1"/>
              <a:t>PirSTAN</a:t>
            </a:r>
            <a:r>
              <a:rPr lang="cs-CZ" dirty="0"/>
              <a:t> ❺ SPD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1096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1575</Words>
  <Application>Microsoft Office PowerPoint</Application>
  <PresentationFormat>Širokoúhlá obrazovka</PresentationFormat>
  <Paragraphs>153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Možnosti listinných poměrných volebních systémů</vt:lpstr>
      <vt:lpstr>Limity</vt:lpstr>
      <vt:lpstr>Vysvětlivky</vt:lpstr>
      <vt:lpstr>Sledované efekty a volby</vt:lpstr>
      <vt:lpstr>Připomenutí výsledků a rolí stran ve výpočtu</vt:lpstr>
      <vt:lpstr>Změny přepočtu hlasů na mandáty I. (kvóty, volby 2017)</vt:lpstr>
      <vt:lpstr>Změny přepočtu hlasů na mandáty II. (dělitele, volby 2017)</vt:lpstr>
      <vt:lpstr>Změny přepočtu hlasů na mandáty III. (kvóty, volby 2021)</vt:lpstr>
      <vt:lpstr>Změny přepočtu hlasů na mandáty IV. (dělitele, volby 2021)</vt:lpstr>
      <vt:lpstr>Přepočty hlasů na mandáty dle výhodnosti pro velkou stranu 2017 (v závorce 2021)</vt:lpstr>
      <vt:lpstr>Ne/efektivita jednoduchých modifikací dělitelů</vt:lpstr>
      <vt:lpstr>Přepočty při existenci 1 celostátního obvodu</vt:lpstr>
      <vt:lpstr>Vliv velikosti obvodů (větší obvody)</vt:lpstr>
      <vt:lpstr>Vliv velikosti obvodů (menší obvody)</vt:lpstr>
      <vt:lpstr>Zrušení klausule</vt:lpstr>
      <vt:lpstr>Druhá úroveň přidělování (2017)</vt:lpstr>
      <vt:lpstr>Historie a volby 2017</vt:lpstr>
      <vt:lpstr>Historie a volby 2021</vt:lpstr>
      <vt:lpstr>Koalice pravého středu (2017)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Šedo</dc:creator>
  <cp:lastModifiedBy>Sofie Šedová</cp:lastModifiedBy>
  <cp:revision>64</cp:revision>
  <dcterms:created xsi:type="dcterms:W3CDTF">2015-10-09T13:35:34Z</dcterms:created>
  <dcterms:modified xsi:type="dcterms:W3CDTF">2021-10-26T16:43:51Z</dcterms:modified>
</cp:coreProperties>
</file>