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ks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1"/>
  </p:notesMasterIdLst>
  <p:sldIdLst>
    <p:sldId id="257" r:id="rId2"/>
    <p:sldId id="258" r:id="rId3"/>
    <p:sldId id="259" r:id="rId4"/>
    <p:sldId id="260" r:id="rId5"/>
    <p:sldId id="261" r:id="rId6"/>
    <p:sldId id="348" r:id="rId7"/>
    <p:sldId id="349" r:id="rId8"/>
    <p:sldId id="351" r:id="rId9"/>
    <p:sldId id="347" r:id="rId10"/>
    <p:sldId id="352" r:id="rId11"/>
    <p:sldId id="353" r:id="rId12"/>
    <p:sldId id="354" r:id="rId13"/>
    <p:sldId id="263" r:id="rId14"/>
    <p:sldId id="264" r:id="rId15"/>
    <p:sldId id="265" r:id="rId16"/>
    <p:sldId id="266" r:id="rId17"/>
    <p:sldId id="267" r:id="rId18"/>
    <p:sldId id="268" r:id="rId19"/>
    <p:sldId id="269" r:id="rId20"/>
    <p:sldId id="270" r:id="rId21"/>
    <p:sldId id="271" r:id="rId22"/>
    <p:sldId id="272" r:id="rId23"/>
    <p:sldId id="273" r:id="rId24"/>
    <p:sldId id="355" r:id="rId25"/>
    <p:sldId id="274" r:id="rId26"/>
    <p:sldId id="356" r:id="rId27"/>
    <p:sldId id="357" r:id="rId28"/>
    <p:sldId id="276" r:id="rId29"/>
    <p:sldId id="277" r:id="rId30"/>
    <p:sldId id="360" r:id="rId31"/>
    <p:sldId id="278" r:id="rId32"/>
    <p:sldId id="361" r:id="rId33"/>
    <p:sldId id="279" r:id="rId34"/>
    <p:sldId id="280" r:id="rId35"/>
    <p:sldId id="362" r:id="rId36"/>
    <p:sldId id="281" r:id="rId37"/>
    <p:sldId id="363" r:id="rId38"/>
    <p:sldId id="358" r:id="rId39"/>
    <p:sldId id="282" r:id="rId40"/>
    <p:sldId id="365" r:id="rId41"/>
    <p:sldId id="364" r:id="rId42"/>
    <p:sldId id="283" r:id="rId43"/>
    <p:sldId id="346" r:id="rId44"/>
    <p:sldId id="284" r:id="rId45"/>
    <p:sldId id="275" r:id="rId46"/>
    <p:sldId id="262" r:id="rId47"/>
    <p:sldId id="286" r:id="rId48"/>
    <p:sldId id="287" r:id="rId49"/>
    <p:sldId id="288" r:id="rId50"/>
    <p:sldId id="289" r:id="rId51"/>
    <p:sldId id="366" r:id="rId52"/>
    <p:sldId id="367" r:id="rId53"/>
    <p:sldId id="290" r:id="rId54"/>
    <p:sldId id="291" r:id="rId55"/>
    <p:sldId id="292" r:id="rId56"/>
    <p:sldId id="293" r:id="rId57"/>
    <p:sldId id="294" r:id="rId58"/>
    <p:sldId id="295" r:id="rId59"/>
    <p:sldId id="296" r:id="rId60"/>
    <p:sldId id="297" r:id="rId61"/>
    <p:sldId id="298" r:id="rId62"/>
    <p:sldId id="299" r:id="rId63"/>
    <p:sldId id="300" r:id="rId64"/>
    <p:sldId id="301" r:id="rId65"/>
    <p:sldId id="302" r:id="rId66"/>
    <p:sldId id="303" r:id="rId67"/>
    <p:sldId id="304" r:id="rId68"/>
    <p:sldId id="305" r:id="rId69"/>
    <p:sldId id="306" r:id="rId70"/>
    <p:sldId id="307" r:id="rId71"/>
    <p:sldId id="308" r:id="rId72"/>
    <p:sldId id="309" r:id="rId73"/>
    <p:sldId id="310" r:id="rId74"/>
    <p:sldId id="311" r:id="rId75"/>
    <p:sldId id="312" r:id="rId76"/>
    <p:sldId id="313" r:id="rId77"/>
    <p:sldId id="314" r:id="rId78"/>
    <p:sldId id="315" r:id="rId79"/>
    <p:sldId id="316" r:id="rId80"/>
    <p:sldId id="317" r:id="rId81"/>
    <p:sldId id="318" r:id="rId82"/>
    <p:sldId id="319" r:id="rId83"/>
    <p:sldId id="320" r:id="rId84"/>
    <p:sldId id="321" r:id="rId85"/>
    <p:sldId id="322" r:id="rId86"/>
    <p:sldId id="323" r:id="rId87"/>
    <p:sldId id="324" r:id="rId88"/>
    <p:sldId id="325" r:id="rId89"/>
    <p:sldId id="326" r:id="rId90"/>
    <p:sldId id="327" r:id="rId91"/>
    <p:sldId id="328" r:id="rId92"/>
    <p:sldId id="329" r:id="rId93"/>
    <p:sldId id="330" r:id="rId94"/>
    <p:sldId id="331" r:id="rId95"/>
    <p:sldId id="332" r:id="rId96"/>
    <p:sldId id="333" r:id="rId97"/>
    <p:sldId id="334" r:id="rId98"/>
    <p:sldId id="335" r:id="rId99"/>
    <p:sldId id="336" r:id="rId10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Výchozí oddíl" id="{E3131B77-8667-4BC2-8D59-F55C909CECCA}">
          <p14:sldIdLst>
            <p14:sldId id="257"/>
            <p14:sldId id="258"/>
          </p14:sldIdLst>
        </p14:section>
        <p14:section name="Proč nestačí t-testy" id="{FD99DFCF-9043-461D-B39A-4E3BF64DFC0C}">
          <p14:sldIdLst>
            <p14:sldId id="259"/>
            <p14:sldId id="260"/>
            <p14:sldId id="261"/>
            <p14:sldId id="348"/>
            <p14:sldId id="349"/>
            <p14:sldId id="351"/>
          </p14:sldIdLst>
        </p14:section>
        <p14:section name="Jak srovnat víc než 2 průměry" id="{AA3248BD-137F-434D-A2D6-F741DC8086F9}">
          <p14:sldIdLst>
            <p14:sldId id="347"/>
            <p14:sldId id="352"/>
            <p14:sldId id="353"/>
            <p14:sldId id="354"/>
          </p14:sldIdLst>
        </p14:section>
        <p14:section name="ANOVA jako regrese" id="{5DAD9538-F8A3-4E91-8F2E-E15DB5366495}">
          <p14:sldIdLst>
            <p14:sldId id="263"/>
            <p14:sldId id="264"/>
            <p14:sldId id="265"/>
            <p14:sldId id="266"/>
            <p14:sldId id="267"/>
            <p14:sldId id="268"/>
            <p14:sldId id="269"/>
            <p14:sldId id="270"/>
            <p14:sldId id="271"/>
            <p14:sldId id="272"/>
            <p14:sldId id="273"/>
            <p14:sldId id="355"/>
            <p14:sldId id="274"/>
            <p14:sldId id="356"/>
            <p14:sldId id="357"/>
          </p14:sldIdLst>
        </p14:section>
        <p14:section name="ANOVA jako ANOVA" id="{43F45697-1298-4250-B24A-5C401BF9769E}">
          <p14:sldIdLst>
            <p14:sldId id="276"/>
            <p14:sldId id="277"/>
            <p14:sldId id="360"/>
            <p14:sldId id="278"/>
            <p14:sldId id="361"/>
            <p14:sldId id="279"/>
            <p14:sldId id="280"/>
            <p14:sldId id="362"/>
            <p14:sldId id="281"/>
            <p14:sldId id="363"/>
            <p14:sldId id="358"/>
            <p14:sldId id="282"/>
            <p14:sldId id="365"/>
            <p14:sldId id="364"/>
            <p14:sldId id="283"/>
            <p14:sldId id="346"/>
            <p14:sldId id="284"/>
            <p14:sldId id="275"/>
          </p14:sldIdLst>
        </p14:section>
        <p14:section name="Kontrasty" id="{4B1C80B1-F7E3-4F77-8C0B-F1EB0BC15DF3}">
          <p14:sldIdLst>
            <p14:sldId id="262"/>
            <p14:sldId id="286"/>
            <p14:sldId id="287"/>
            <p14:sldId id="288"/>
            <p14:sldId id="289"/>
            <p14:sldId id="366"/>
            <p14:sldId id="367"/>
            <p14:sldId id="290"/>
            <p14:sldId id="291"/>
            <p14:sldId id="292"/>
            <p14:sldId id="293"/>
            <p14:sldId id="294"/>
            <p14:sldId id="295"/>
          </p14:sldIdLst>
        </p14:section>
        <p14:section name="Faktoriální anova" id="{7023E0C9-FC89-41C5-AF8E-8866945ECB8A}">
          <p14:sldIdLst>
            <p14:sldId id="296"/>
            <p14:sldId id="297"/>
            <p14:sldId id="298"/>
            <p14:sldId id="299"/>
            <p14:sldId id="300"/>
            <p14:sldId id="301"/>
            <p14:sldId id="302"/>
            <p14:sldId id="303"/>
            <p14:sldId id="304"/>
            <p14:sldId id="305"/>
            <p14:sldId id="306"/>
            <p14:sldId id="307"/>
            <p14:sldId id="308"/>
            <p14:sldId id="309"/>
            <p14:sldId id="310"/>
            <p14:sldId id="311"/>
            <p14:sldId id="312"/>
            <p14:sldId id="313"/>
            <p14:sldId id="314"/>
            <p14:sldId id="315"/>
            <p14:sldId id="316"/>
            <p14:sldId id="317"/>
          </p14:sldIdLst>
        </p14:section>
        <p14:section name="ANCOVA" id="{EF5706EE-4767-47F8-ACF8-1A8007FC4250}">
          <p14:sldIdLst>
            <p14:sldId id="318"/>
            <p14:sldId id="319"/>
            <p14:sldId id="320"/>
            <p14:sldId id="321"/>
            <p14:sldId id="322"/>
            <p14:sldId id="323"/>
            <p14:sldId id="324"/>
            <p14:sldId id="325"/>
            <p14:sldId id="326"/>
            <p14:sldId id="327"/>
            <p14:sldId id="328"/>
            <p14:sldId id="329"/>
            <p14:sldId id="330"/>
            <p14:sldId id="331"/>
            <p14:sldId id="332"/>
            <p14:sldId id="333"/>
            <p14:sldId id="334"/>
            <p14:sldId id="335"/>
            <p14:sldId id="336"/>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tanislav Ježek" initials="SJ" lastIdx="1" clrIdx="0">
    <p:extLst>
      <p:ext uri="{19B8F6BF-5375-455C-9EA6-DF929625EA0E}">
        <p15:presenceInfo xmlns:p15="http://schemas.microsoft.com/office/powerpoint/2012/main" userId="Stanislav Ježek"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266" autoAdjust="0"/>
    <p:restoredTop sz="90041" autoAdjust="0"/>
  </p:normalViewPr>
  <p:slideViewPr>
    <p:cSldViewPr>
      <p:cViewPr>
        <p:scale>
          <a:sx n="80" d="100"/>
          <a:sy n="80" d="100"/>
        </p:scale>
        <p:origin x="1426" y="115"/>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commentAuthors" Target="commentAuthor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2007_Workbook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cs-CZ"/>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sz="2400" b="0" i="0" u="none" strike="noStrike">
                <a:solidFill>
                  <a:srgbClr val="595959"/>
                </a:solidFill>
              </a:defRPr>
            </a:pPr>
            <a:r>
              <a:rPr lang="cs-CZ" dirty="0"/>
              <a:t>Pravděpodobnost 1 nebo více falešných pozitiv při dané hladině </a:t>
            </a:r>
            <a:r>
              <a:rPr lang="cs-CZ" dirty="0">
                <a:latin typeface="Symbol" panose="05050102010706020507" pitchFamily="18" charset="2"/>
              </a:rPr>
              <a:t>a</a:t>
            </a:r>
            <a:r>
              <a:rPr lang="cs-CZ" dirty="0"/>
              <a:t> </a:t>
            </a:r>
            <a:r>
              <a:rPr lang="cs-CZ" dirty="0" err="1"/>
              <a:t>a</a:t>
            </a:r>
            <a:r>
              <a:rPr lang="cs-CZ" dirty="0"/>
              <a:t> počtu testů
</a:t>
            </a:r>
          </a:p>
        </c:rich>
      </c:tx>
      <c:overlay val="0"/>
      <c:spPr>
        <a:noFill/>
        <a:ln w="9525">
          <a:noFill/>
        </a:ln>
      </c:spPr>
    </c:title>
    <c:autoTitleDeleted val="0"/>
    <c:plotArea>
      <c:layout/>
      <c:lineChart>
        <c:grouping val="standard"/>
        <c:varyColors val="0"/>
        <c:ser>
          <c:idx val="1"/>
          <c:order val="0"/>
          <c:tx>
            <c:strRef>
              <c:f>List1!$B$2</c:f>
              <c:strCache>
                <c:ptCount val="1"/>
                <c:pt idx="0">
                  <c:v>0,05</c:v>
                </c:pt>
              </c:strCache>
            </c:strRef>
          </c:tx>
          <c:spPr>
            <a:ln w="28575">
              <a:solidFill>
                <a:srgbClr val="ED7C31"/>
              </a:solidFill>
              <a:prstDash val="solid"/>
            </a:ln>
          </c:spPr>
          <c:marker>
            <c:symbol val="none"/>
          </c:marker>
          <c:dLbls>
            <c:spPr>
              <a:noFill/>
              <a:ln w="9525">
                <a:noFill/>
              </a:ln>
            </c:spPr>
            <c:showLegendKey val="0"/>
            <c:showVal val="0"/>
            <c:showCatName val="0"/>
            <c:showSerName val="0"/>
            <c:showPercent val="0"/>
            <c:showBubbleSize val="1"/>
            <c:showLeaderLines val="0"/>
            <c:extLst>
              <c:ext xmlns:c15="http://schemas.microsoft.com/office/drawing/2012/chart" uri="{CE6537A1-D6FC-4f65-9D91-7224C49458BB}">
                <c15:showLeaderLines val="0"/>
              </c:ext>
            </c:extLst>
          </c:dLbls>
          <c:val>
            <c:numRef>
              <c:f>List1!$B$3:$B$32</c:f>
              <c:numCache>
                <c:formatCode>0.00</c:formatCode>
                <c:ptCount val="30"/>
                <c:pt idx="0">
                  <c:v>5.0000000000000044E-2</c:v>
                </c:pt>
                <c:pt idx="1">
                  <c:v>9.7500000000000031E-2</c:v>
                </c:pt>
                <c:pt idx="2">
                  <c:v>0.142625</c:v>
                </c:pt>
                <c:pt idx="3">
                  <c:v>0.18549375000000001</c:v>
                </c:pt>
                <c:pt idx="4">
                  <c:v>0.22621906250000001</c:v>
                </c:pt>
                <c:pt idx="5">
                  <c:v>0.26490810937499998</c:v>
                </c:pt>
                <c:pt idx="6">
                  <c:v>0.30166270390625005</c:v>
                </c:pt>
                <c:pt idx="7">
                  <c:v>0.33657956871093753</c:v>
                </c:pt>
                <c:pt idx="8">
                  <c:v>0.36975059027539059</c:v>
                </c:pt>
                <c:pt idx="9">
                  <c:v>0.4012630607616211</c:v>
                </c:pt>
                <c:pt idx="10">
                  <c:v>0.43119990772354</c:v>
                </c:pt>
                <c:pt idx="11">
                  <c:v>0.45963991233736301</c:v>
                </c:pt>
                <c:pt idx="12">
                  <c:v>0.48665791672049497</c:v>
                </c:pt>
                <c:pt idx="13">
                  <c:v>0.51232502088447018</c:v>
                </c:pt>
                <c:pt idx="14">
                  <c:v>0.53670876984024662</c:v>
                </c:pt>
                <c:pt idx="15">
                  <c:v>0.55987333134823425</c:v>
                </c:pt>
                <c:pt idx="16">
                  <c:v>0.58187966478082265</c:v>
                </c:pt>
                <c:pt idx="17">
                  <c:v>0.60278568154178147</c:v>
                </c:pt>
                <c:pt idx="18">
                  <c:v>0.6226463974646923</c:v>
                </c:pt>
                <c:pt idx="19">
                  <c:v>0.64151407759145784</c:v>
                </c:pt>
                <c:pt idx="20">
                  <c:v>0.65943837371188496</c:v>
                </c:pt>
                <c:pt idx="21">
                  <c:v>0.67646645502629066</c:v>
                </c:pt>
                <c:pt idx="22">
                  <c:v>0.69264313227497609</c:v>
                </c:pt>
                <c:pt idx="23">
                  <c:v>0.70801097566122739</c:v>
                </c:pt>
                <c:pt idx="24">
                  <c:v>0.7226104268781659</c:v>
                </c:pt>
                <c:pt idx="25">
                  <c:v>0.73647990553425768</c:v>
                </c:pt>
                <c:pt idx="26">
                  <c:v>0.74965591025754474</c:v>
                </c:pt>
                <c:pt idx="27">
                  <c:v>0.76217311474466753</c:v>
                </c:pt>
                <c:pt idx="28">
                  <c:v>0.77406445900743415</c:v>
                </c:pt>
                <c:pt idx="29">
                  <c:v>0.78536123605706243</c:v>
                </c:pt>
              </c:numCache>
            </c:numRef>
          </c:val>
          <c:smooth val="0"/>
          <c:extLst>
            <c:ext xmlns:c16="http://schemas.microsoft.com/office/drawing/2014/chart" uri="{C3380CC4-5D6E-409C-BE32-E72D297353CC}">
              <c16:uniqueId val="{00000000-2F9E-411F-A48D-91AF13CF851B}"/>
            </c:ext>
          </c:extLst>
        </c:ser>
        <c:ser>
          <c:idx val="0"/>
          <c:order val="1"/>
          <c:tx>
            <c:strRef>
              <c:f>List1!$C$2</c:f>
              <c:strCache>
                <c:ptCount val="1"/>
                <c:pt idx="0">
                  <c:v>0,01</c:v>
                </c:pt>
              </c:strCache>
            </c:strRef>
          </c:tx>
          <c:spPr>
            <a:ln w="28575">
              <a:solidFill>
                <a:srgbClr val="5A9BD5"/>
              </a:solidFill>
              <a:prstDash val="solid"/>
            </a:ln>
          </c:spPr>
          <c:marker>
            <c:symbol val="none"/>
          </c:marker>
          <c:dLbls>
            <c:spPr>
              <a:noFill/>
              <a:ln w="9525">
                <a:noFill/>
              </a:ln>
            </c:spPr>
            <c:showLegendKey val="0"/>
            <c:showVal val="0"/>
            <c:showCatName val="0"/>
            <c:showSerName val="0"/>
            <c:showPercent val="0"/>
            <c:showBubbleSize val="1"/>
            <c:showLeaderLines val="0"/>
            <c:extLst>
              <c:ext xmlns:c15="http://schemas.microsoft.com/office/drawing/2012/chart" uri="{CE6537A1-D6FC-4f65-9D91-7224C49458BB}">
                <c15:showLeaderLines val="0"/>
              </c:ext>
            </c:extLst>
          </c:dLbls>
          <c:val>
            <c:numRef>
              <c:f>List1!$C$3:$C$32</c:f>
              <c:numCache>
                <c:formatCode>0.00</c:formatCode>
                <c:ptCount val="30"/>
                <c:pt idx="0">
                  <c:v>1.0000000000000009E-2</c:v>
                </c:pt>
                <c:pt idx="1">
                  <c:v>1.9900000000000029E-2</c:v>
                </c:pt>
                <c:pt idx="2">
                  <c:v>2.9700999999999977E-2</c:v>
                </c:pt>
                <c:pt idx="3">
                  <c:v>3.9403990000000055E-2</c:v>
                </c:pt>
                <c:pt idx="4">
                  <c:v>4.9009950099999977E-2</c:v>
                </c:pt>
                <c:pt idx="5">
                  <c:v>5.8519850599000001E-2</c:v>
                </c:pt>
                <c:pt idx="6">
                  <c:v>6.7934652093009973E-2</c:v>
                </c:pt>
                <c:pt idx="7">
                  <c:v>7.7255305572079935E-2</c:v>
                </c:pt>
                <c:pt idx="8">
                  <c:v>8.6482752516359063E-2</c:v>
                </c:pt>
                <c:pt idx="9">
                  <c:v>9.561792499119548E-2</c:v>
                </c:pt>
                <c:pt idx="10">
                  <c:v>0.10466174574128362</c:v>
                </c:pt>
                <c:pt idx="11">
                  <c:v>0.11361512828387077</c:v>
                </c:pt>
                <c:pt idx="12">
                  <c:v>0.12247897700103205</c:v>
                </c:pt>
                <c:pt idx="13">
                  <c:v>0.13125418723102167</c:v>
                </c:pt>
                <c:pt idx="14">
                  <c:v>0.13994164535871145</c:v>
                </c:pt>
                <c:pt idx="15">
                  <c:v>0.14854222890512436</c:v>
                </c:pt>
                <c:pt idx="16">
                  <c:v>0.15705680661607313</c:v>
                </c:pt>
                <c:pt idx="17">
                  <c:v>0.1654862385499124</c:v>
                </c:pt>
                <c:pt idx="18">
                  <c:v>0.17383137616441324</c:v>
                </c:pt>
                <c:pt idx="19">
                  <c:v>0.18209306240276912</c:v>
                </c:pt>
                <c:pt idx="20">
                  <c:v>0.19027213177874147</c:v>
                </c:pt>
                <c:pt idx="21">
                  <c:v>0.19836941046095402</c:v>
                </c:pt>
                <c:pt idx="22">
                  <c:v>0.20638571635634451</c:v>
                </c:pt>
                <c:pt idx="23">
                  <c:v>0.21432185919278102</c:v>
                </c:pt>
                <c:pt idx="24">
                  <c:v>0.22217864060085324</c:v>
                </c:pt>
                <c:pt idx="25">
                  <c:v>0.22995685419484468</c:v>
                </c:pt>
                <c:pt idx="26">
                  <c:v>0.23765728565289623</c:v>
                </c:pt>
                <c:pt idx="27">
                  <c:v>0.24528071279636732</c:v>
                </c:pt>
                <c:pt idx="28">
                  <c:v>0.25282790566840363</c:v>
                </c:pt>
                <c:pt idx="29">
                  <c:v>0.26029962661171957</c:v>
                </c:pt>
              </c:numCache>
            </c:numRef>
          </c:val>
          <c:smooth val="0"/>
          <c:extLst>
            <c:ext xmlns:c16="http://schemas.microsoft.com/office/drawing/2014/chart" uri="{C3380CC4-5D6E-409C-BE32-E72D297353CC}">
              <c16:uniqueId val="{00000001-2F9E-411F-A48D-91AF13CF851B}"/>
            </c:ext>
          </c:extLst>
        </c:ser>
        <c:ser>
          <c:idx val="2"/>
          <c:order val="2"/>
          <c:tx>
            <c:strRef>
              <c:f>List1!$D$2</c:f>
              <c:strCache>
                <c:ptCount val="1"/>
                <c:pt idx="0">
                  <c:v>0,001</c:v>
                </c:pt>
              </c:strCache>
            </c:strRef>
          </c:tx>
          <c:spPr>
            <a:ln w="28575">
              <a:solidFill>
                <a:srgbClr val="006FC0"/>
              </a:solidFill>
              <a:prstDash val="solid"/>
            </a:ln>
          </c:spPr>
          <c:marker>
            <c:symbol val="none"/>
          </c:marker>
          <c:dLbls>
            <c:spPr>
              <a:noFill/>
              <a:ln w="9525">
                <a:noFill/>
              </a:ln>
            </c:spPr>
            <c:showLegendKey val="0"/>
            <c:showVal val="0"/>
            <c:showCatName val="0"/>
            <c:showSerName val="0"/>
            <c:showPercent val="0"/>
            <c:showBubbleSize val="1"/>
            <c:showLeaderLines val="0"/>
            <c:extLst>
              <c:ext xmlns:c15="http://schemas.microsoft.com/office/drawing/2012/chart" uri="{CE6537A1-D6FC-4f65-9D91-7224C49458BB}">
                <c15:showLeaderLines val="0"/>
              </c:ext>
            </c:extLst>
          </c:dLbls>
          <c:val>
            <c:numRef>
              <c:f>List1!$D$3:$D$32</c:f>
              <c:numCache>
                <c:formatCode>0.00</c:formatCode>
                <c:ptCount val="30"/>
                <c:pt idx="0">
                  <c:v>1.0000000000000009E-3</c:v>
                </c:pt>
                <c:pt idx="1">
                  <c:v>1.998999999999973E-3</c:v>
                </c:pt>
                <c:pt idx="2">
                  <c:v>2.9970009999999991E-3</c:v>
                </c:pt>
                <c:pt idx="3">
                  <c:v>3.9940039989999621E-3</c:v>
                </c:pt>
                <c:pt idx="4">
                  <c:v>4.990009995000988E-3</c:v>
                </c:pt>
                <c:pt idx="5">
                  <c:v>5.9850199850060015E-3</c:v>
                </c:pt>
                <c:pt idx="6">
                  <c:v>6.9790349650209471E-3</c:v>
                </c:pt>
                <c:pt idx="7">
                  <c:v>7.9720559300560101E-3</c:v>
                </c:pt>
                <c:pt idx="8">
                  <c:v>8.9640838741259499E-3</c:v>
                </c:pt>
                <c:pt idx="9">
                  <c:v>9.9551197902517652E-3</c:v>
                </c:pt>
                <c:pt idx="10">
                  <c:v>1.0945164670461582E-2</c:v>
                </c:pt>
                <c:pt idx="11">
                  <c:v>1.1934219505791099E-2</c:v>
                </c:pt>
                <c:pt idx="12">
                  <c:v>1.2922285286285251E-2</c:v>
                </c:pt>
                <c:pt idx="13">
                  <c:v>1.3909363000998987E-2</c:v>
                </c:pt>
                <c:pt idx="14">
                  <c:v>1.4895453637998046E-2</c:v>
                </c:pt>
                <c:pt idx="15">
                  <c:v>1.5880558184359961E-2</c:v>
                </c:pt>
                <c:pt idx="16">
                  <c:v>1.6864677626175606E-2</c:v>
                </c:pt>
                <c:pt idx="17">
                  <c:v>1.7847812948549424E-2</c:v>
                </c:pt>
                <c:pt idx="18">
                  <c:v>1.8829965135600868E-2</c:v>
                </c:pt>
                <c:pt idx="19">
                  <c:v>1.9811135170465288E-2</c:v>
                </c:pt>
                <c:pt idx="20">
                  <c:v>2.0791324035294823E-2</c:v>
                </c:pt>
                <c:pt idx="21">
                  <c:v>2.1770532711259505E-2</c:v>
                </c:pt>
                <c:pt idx="22">
                  <c:v>2.2748762178548265E-2</c:v>
                </c:pt>
                <c:pt idx="23">
                  <c:v>2.3726013416369707E-2</c:v>
                </c:pt>
                <c:pt idx="24">
                  <c:v>2.4702287402953327E-2</c:v>
                </c:pt>
                <c:pt idx="25">
                  <c:v>2.5677585115550405E-2</c:v>
                </c:pt>
                <c:pt idx="26">
                  <c:v>2.6651907530434893E-2</c:v>
                </c:pt>
                <c:pt idx="27">
                  <c:v>2.762525562290441E-2</c:v>
                </c:pt>
                <c:pt idx="28">
                  <c:v>2.8597630367281579E-2</c:v>
                </c:pt>
                <c:pt idx="29">
                  <c:v>2.9569032736914247E-2</c:v>
                </c:pt>
              </c:numCache>
            </c:numRef>
          </c:val>
          <c:smooth val="0"/>
          <c:extLst>
            <c:ext xmlns:c16="http://schemas.microsoft.com/office/drawing/2014/chart" uri="{C3380CC4-5D6E-409C-BE32-E72D297353CC}">
              <c16:uniqueId val="{00000002-2F9E-411F-A48D-91AF13CF851B}"/>
            </c:ext>
          </c:extLst>
        </c:ser>
        <c:dLbls>
          <c:showLegendKey val="0"/>
          <c:showVal val="0"/>
          <c:showCatName val="0"/>
          <c:showSerName val="0"/>
          <c:showPercent val="0"/>
          <c:showBubbleSize val="1"/>
        </c:dLbls>
        <c:smooth val="0"/>
        <c:axId val="1999914864"/>
        <c:axId val="1999914854"/>
      </c:lineChart>
      <c:catAx>
        <c:axId val="1999914864"/>
        <c:scaling>
          <c:orientation val="minMax"/>
        </c:scaling>
        <c:delete val="0"/>
        <c:axPos val="b"/>
        <c:numFmt formatCode="General" sourceLinked="1"/>
        <c:majorTickMark val="none"/>
        <c:minorTickMark val="none"/>
        <c:tickLblPos val="nextTo"/>
        <c:spPr>
          <a:noFill/>
          <a:ln w="9525">
            <a:solidFill>
              <a:srgbClr val="D8D8D8"/>
            </a:solidFill>
            <a:prstDash val="solid"/>
          </a:ln>
        </c:spPr>
        <c:txPr>
          <a:bodyPr rot="-60000000"/>
          <a:lstStyle/>
          <a:p>
            <a:pPr>
              <a:defRPr sz="2000" b="0" i="0" u="none" strike="noStrike">
                <a:solidFill>
                  <a:srgbClr val="595959"/>
                </a:solidFill>
              </a:defRPr>
            </a:pPr>
            <a:endParaRPr lang="cs-CZ"/>
          </a:p>
        </c:txPr>
        <c:crossAx val="1999914854"/>
        <c:crosses val="autoZero"/>
        <c:auto val="1"/>
        <c:lblAlgn val="ctr"/>
        <c:lblOffset val="100"/>
        <c:tickLblSkip val="2"/>
        <c:tickMarkSkip val="2"/>
        <c:noMultiLvlLbl val="0"/>
      </c:catAx>
      <c:valAx>
        <c:axId val="1999914854"/>
        <c:scaling>
          <c:orientation val="minMax"/>
          <c:max val="0.8"/>
        </c:scaling>
        <c:delete val="0"/>
        <c:axPos val="l"/>
        <c:majorGridlines>
          <c:spPr>
            <a:ln w="9525">
              <a:solidFill>
                <a:srgbClr val="D8D8D8"/>
              </a:solidFill>
              <a:prstDash val="solid"/>
            </a:ln>
          </c:spPr>
        </c:majorGridlines>
        <c:numFmt formatCode="0.00" sourceLinked="1"/>
        <c:majorTickMark val="none"/>
        <c:minorTickMark val="none"/>
        <c:tickLblPos val="nextTo"/>
        <c:spPr>
          <a:noFill/>
          <a:ln w="9525">
            <a:noFill/>
          </a:ln>
        </c:spPr>
        <c:txPr>
          <a:bodyPr rot="-60000000"/>
          <a:lstStyle/>
          <a:p>
            <a:pPr>
              <a:defRPr sz="1800" b="0" i="0" u="none" strike="noStrike">
                <a:solidFill>
                  <a:srgbClr val="595959"/>
                </a:solidFill>
              </a:defRPr>
            </a:pPr>
            <a:endParaRPr lang="cs-CZ"/>
          </a:p>
        </c:txPr>
        <c:crossAx val="1999914864"/>
        <c:crosses val="autoZero"/>
        <c:crossBetween val="between"/>
      </c:valAx>
      <c:spPr>
        <a:noFill/>
        <a:ln w="9525">
          <a:noFill/>
        </a:ln>
      </c:spPr>
    </c:plotArea>
    <c:legend>
      <c:legendPos val="b"/>
      <c:legendEntry>
        <c:idx val="0"/>
        <c:txPr>
          <a:bodyPr/>
          <a:lstStyle/>
          <a:p>
            <a:pPr>
              <a:defRPr sz="2400" b="0" i="0" u="none" strike="noStrike">
                <a:solidFill>
                  <a:srgbClr val="595959"/>
                </a:solidFill>
              </a:defRPr>
            </a:pPr>
            <a:endParaRPr lang="cs-CZ"/>
          </a:p>
        </c:txPr>
      </c:legendEntry>
      <c:legendEntry>
        <c:idx val="1"/>
        <c:txPr>
          <a:bodyPr/>
          <a:lstStyle/>
          <a:p>
            <a:pPr>
              <a:defRPr sz="2400" b="0" i="0" u="none" strike="noStrike">
                <a:solidFill>
                  <a:srgbClr val="595959"/>
                </a:solidFill>
              </a:defRPr>
            </a:pPr>
            <a:endParaRPr lang="cs-CZ"/>
          </a:p>
        </c:txPr>
      </c:legendEntry>
      <c:legendEntry>
        <c:idx val="2"/>
        <c:txPr>
          <a:bodyPr/>
          <a:lstStyle/>
          <a:p>
            <a:pPr>
              <a:defRPr sz="2400" b="0" i="0" u="none" strike="noStrike">
                <a:solidFill>
                  <a:srgbClr val="595959"/>
                </a:solidFill>
              </a:defRPr>
            </a:pPr>
            <a:endParaRPr lang="cs-CZ"/>
          </a:p>
        </c:txPr>
      </c:legendEntry>
      <c:overlay val="0"/>
      <c:spPr>
        <a:noFill/>
        <a:ln w="9525">
          <a:noFill/>
        </a:ln>
      </c:spPr>
    </c:legend>
    <c:plotVisOnly val="1"/>
    <c:dispBlanksAs val="gap"/>
    <c:showDLblsOverMax val="1"/>
  </c:chart>
  <c:spPr>
    <a:noFill/>
    <a:ln w="9525">
      <a:noFill/>
    </a:ln>
  </c:spPr>
  <c:txPr>
    <a:bodyPr/>
    <a:lstStyle/>
    <a:p>
      <a:pPr>
        <a:defRPr sz="1000" b="0" i="0" u="none" strike="noStrike">
          <a:solidFill>
            <a:srgbClr val="000000"/>
          </a:solidFill>
        </a:defRPr>
      </a:pPr>
      <a:endParaRPr lang="cs-CZ"/>
    </a:p>
  </c:txPr>
  <c:externalData r:id="rId1">
    <c:autoUpdate val="0"/>
  </c:externalData>
</c:chartSpace>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11-13T06:42:16.504"/>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1,'0'0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11-13T06:42:16.505"/>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707 12,'-6'0,"-6"0,-12 0,-7 0,-3 0,-7 0,-1 0,1 0,3 0,-3 0,0 0,2 0,-13 0,-3 0,-2 0,2 0,1-5,10-1</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11-13T06:42:16.506"/>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7 1,'-5'0,"3"0,3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11-13T06:42:16.507"/>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1,'107'-1,"123"3,-195 1,-1 2,1 1,-1 2,-1 1,33 14,-38-14,0 0,1-2,0-2,0 0,0-2,1-1,23-2,-27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11-13T06:42:16.508"/>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56,'10'0,"9"0,7 0,3-10,8-4,2 1,1 2,-8 4</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11-13T06:42:16.509"/>
    </inkml:context>
    <inkml:brush xml:id="br0">
      <inkml:brushProperty name="width" value="0.05" units="cm"/>
      <inkml:brushProperty name="height" value="0.05" units="cm"/>
      <inkml:brushProperty name="ignorePressure" value="1"/>
    </inkml:brush>
  </inkml:definitions>
  <inkml:trace contextRef="#ctx0" brushRef="#br0">1 65,'204'-1,"222"3,-259 13,10 0,47 1,48 1,177-17,-191-1,-162 5,26 7,66 3,-127-9,-1 2,52 14,27 4,-70-15,13 2,0-3,20-4,-19-1,14 5,23 1,-56-7,-1 4,1 2,32 10,-25-1,1-2,1-4,0-2,33-3,477-7,-240-3,-36 5,330-4,-353-13,120-2,-286 18,138-1,87-17,-101 3,132 14,-159 2,766-2,-906-4,0-3,60-14,-59 8,-1 3,75 0,-138 10,49 1,0-2,0-3,59-13,140-29,20 9,-215 26,0-2,14-8,61-13,192-15,-189 38,0 7,14 7,6-1,3484-2,-3551 5,-1 4,-1 4,45 14,-10-2,-56-11,-12-2,1-3,50 2,37-11,-66-1,1 3,-1 4,28 8,42 16,54 9,4-8,19 0,-97-12,-52-12,-43-4,0 1,15 5,42 10,2-5,-1-3,1-5,51-5,-48 3,-1 4,94 21,-31-4,134 7,2-14,2-12,1606-9,-1854 0,0-2,-1-3,0-1,-1-3,30-12,-35 8,32-17,-5 2,15-7,-43 18,48-16,63-4,-34 11,-23 1,2 6,0 3,1 5,0 5,67 3,25 9,-131-2</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11-13T06:42:16.510"/>
    </inkml:context>
    <inkml:brush xml:id="br0">
      <inkml:brushProperty name="width" value="0.05" units="cm"/>
      <inkml:brushProperty name="height" value="0.05" units="cm"/>
      <inkml:brushProperty name="ignorePressure" value="1"/>
    </inkml:brush>
  </inkml:definitions>
  <inkml:trace contextRef="#ctx0" brushRef="#br0">1 63,'3'3,"1"0,0 0,0 0,1-1,-1 0,0 0,1 0,0 0,-1-1,1 1,0-1,4 0,13 2,-1-2,9 0,-14-1,553 1,-271-3,311 2,-586-1,0-2,0 0,0-2,0-1,6-2,53-13,-21 12,19 2,34-5,-1 1,-1 5,36 6,-65 0,2056-1,-1009 2,-1079 2,1 2,39 9,1 0,115 5,-99-11,-80-4,0 1,-1 2,1 1,-1 1,5 3,2 1,0-2,25 4,52 3,70 0,-165-17,24 5,1 2,-2 2,1 1,-2 2,19 9,20 7,20 0,0-4,2-4,0-5,1-4,90-1,-123-6,-1 3,41 12,-45-8,1-2,0-4,8-1,15-1,6 4,59 4,299-9,-272-3,-161-1,0 0,0-1,0-1,0-1,9-3,22-9,8-5,-38 13,74-30,-19 7,14-1,-42 18,0-2,0 2,2 2,-1 2,1 2,12 1,-5 5,13-1,21-6,-20-1,45-7,1 5,80 2,529 13,-479-4,-219 2,0 1,0 1,0 2,-1 0,1 1,-1 2,12 5,-4-2,2-2,-1 0,1-3,33 3,33-3,3-4,-28-2,-1 4,51 9,-89-5,-1 1,0 2,-1 1,24 12,-9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8910"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endParaRPr lang="en-US"/>
          </a:p>
        </p:txBody>
      </p:sp>
      <p:sp>
        <p:nvSpPr>
          <p:cNvPr id="1048911"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fld id="{543A5D12-B47C-4A91-89F9-518EDFB59F49}" type="datetimeFigureOut">
              <a:rPr lang="en-US"/>
              <a:t>11/23/2021</a:t>
            </a:fld>
            <a:endParaRPr lang="en-US"/>
          </a:p>
        </p:txBody>
      </p:sp>
      <p:sp>
        <p:nvSpPr>
          <p:cNvPr id="1048912" name="Zástupný symbol pro obrázek snímk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1048913"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cs-CZ" noProof="0"/>
              <a:t>Klepnutím lze upravit styly předlohy textu.</a:t>
            </a:r>
          </a:p>
          <a:p>
            <a:pPr lvl="1"/>
            <a:r>
              <a:rPr lang="cs-CZ" noProof="0"/>
              <a:t>Druhá úroveň</a:t>
            </a:r>
          </a:p>
          <a:p>
            <a:pPr lvl="2"/>
            <a:r>
              <a:rPr lang="cs-CZ" noProof="0"/>
              <a:t>Třetí úroveň</a:t>
            </a:r>
          </a:p>
          <a:p>
            <a:pPr lvl="3"/>
            <a:r>
              <a:rPr lang="cs-CZ" noProof="0"/>
              <a:t>Čtvrtá úroveň</a:t>
            </a:r>
          </a:p>
          <a:p>
            <a:pPr lvl="4"/>
            <a:r>
              <a:rPr lang="cs-CZ" noProof="0"/>
              <a:t>Pátá úroveň</a:t>
            </a:r>
            <a:endParaRPr lang="en-US" noProof="0"/>
          </a:p>
        </p:txBody>
      </p:sp>
      <p:sp>
        <p:nvSpPr>
          <p:cNvPr id="1048914"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endParaRPr lang="en-US"/>
          </a:p>
        </p:txBody>
      </p:sp>
      <p:sp>
        <p:nvSpPr>
          <p:cNvPr id="1048915" name="Zástupný symbol pro číslo snímku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FE47C09C-929C-4597-AE83-4CF65D44C0B4}" type="slidenum">
              <a:rPr lang="en-US" altLang="cs-CZ"/>
              <a:t>‹#›</a:t>
            </a:fld>
            <a:endParaRPr lang="en-US" altLang="cs-CZ"/>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FE47C09C-929C-4597-AE83-4CF65D44C0B4}" type="slidenum">
              <a:rPr lang="en-US" altLang="cs-CZ" smtClean="0"/>
              <a:t>1</a:t>
            </a:fld>
            <a:endParaRPr lang="en-US" altLang="cs-CZ"/>
          </a:p>
        </p:txBody>
      </p:sp>
    </p:spTree>
    <p:extLst>
      <p:ext uri="{BB962C8B-B14F-4D97-AF65-F5344CB8AC3E}">
        <p14:creationId xmlns:p14="http://schemas.microsoft.com/office/powerpoint/2010/main" val="27593048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Analogie se </a:t>
            </a:r>
            <a:r>
              <a:rPr lang="cs-CZ" dirty="0" err="1"/>
              <a:t>SSreg</a:t>
            </a:r>
            <a:r>
              <a:rPr lang="cs-CZ" dirty="0"/>
              <a:t> a </a:t>
            </a:r>
            <a:r>
              <a:rPr lang="cs-CZ" dirty="0" err="1"/>
              <a:t>Ssres</a:t>
            </a:r>
            <a:r>
              <a:rPr lang="cs-CZ" dirty="0"/>
              <a:t>.</a:t>
            </a:r>
          </a:p>
        </p:txBody>
      </p:sp>
      <p:sp>
        <p:nvSpPr>
          <p:cNvPr id="4" name="Zástupný symbol pro číslo snímku 3"/>
          <p:cNvSpPr>
            <a:spLocks noGrp="1"/>
          </p:cNvSpPr>
          <p:nvPr>
            <p:ph type="sldNum" sz="quarter" idx="5"/>
          </p:nvPr>
        </p:nvSpPr>
        <p:spPr/>
        <p:txBody>
          <a:bodyPr/>
          <a:lstStyle/>
          <a:p>
            <a:fld id="{FE47C09C-929C-4597-AE83-4CF65D44C0B4}" type="slidenum">
              <a:rPr lang="en-US" altLang="cs-CZ" smtClean="0"/>
              <a:t>36</a:t>
            </a:fld>
            <a:endParaRPr lang="en-US" altLang="cs-CZ"/>
          </a:p>
        </p:txBody>
      </p:sp>
    </p:spTree>
    <p:extLst>
      <p:ext uri="{BB962C8B-B14F-4D97-AF65-F5344CB8AC3E}">
        <p14:creationId xmlns:p14="http://schemas.microsoft.com/office/powerpoint/2010/main" val="27539813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Analogie se </a:t>
            </a:r>
            <a:r>
              <a:rPr lang="cs-CZ" dirty="0" err="1"/>
              <a:t>SSreg</a:t>
            </a:r>
            <a:r>
              <a:rPr lang="cs-CZ" dirty="0"/>
              <a:t> a </a:t>
            </a:r>
            <a:r>
              <a:rPr lang="cs-CZ" dirty="0" err="1"/>
              <a:t>Ssres</a:t>
            </a:r>
            <a:r>
              <a:rPr lang="cs-CZ" dirty="0"/>
              <a:t>.</a:t>
            </a:r>
          </a:p>
        </p:txBody>
      </p:sp>
      <p:sp>
        <p:nvSpPr>
          <p:cNvPr id="4" name="Zástupný symbol pro číslo snímku 3"/>
          <p:cNvSpPr>
            <a:spLocks noGrp="1"/>
          </p:cNvSpPr>
          <p:nvPr>
            <p:ph type="sldNum" sz="quarter" idx="5"/>
          </p:nvPr>
        </p:nvSpPr>
        <p:spPr/>
        <p:txBody>
          <a:bodyPr/>
          <a:lstStyle/>
          <a:p>
            <a:fld id="{FE47C09C-929C-4597-AE83-4CF65D44C0B4}" type="slidenum">
              <a:rPr lang="en-US" altLang="cs-CZ" smtClean="0"/>
              <a:t>38</a:t>
            </a:fld>
            <a:endParaRPr lang="en-US" altLang="cs-CZ"/>
          </a:p>
        </p:txBody>
      </p:sp>
    </p:spTree>
    <p:extLst>
      <p:ext uri="{BB962C8B-B14F-4D97-AF65-F5344CB8AC3E}">
        <p14:creationId xmlns:p14="http://schemas.microsoft.com/office/powerpoint/2010/main" val="1366292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38" name="Rectangle 7"/>
          <p:cNvSpPr>
            <a:spLocks noGrp="1" noChangeArrowheads="1"/>
          </p:cNvSpPr>
          <p:nvPr>
            <p:ph type="sldNum" sz="quarter" idx="5"/>
          </p:nvPr>
        </p:nvSpPr>
        <p:spPr>
          <a:noFill/>
        </p:spPr>
        <p:txBody>
          <a:bodyPr/>
          <a:lstStyle>
            <a:lvl1pPr>
              <a:spcBef>
                <a:spcPct val="30000"/>
              </a:spcBef>
              <a:defRPr sz="1200">
                <a:solidFill>
                  <a:schemeClr val="tx1"/>
                </a:solidFill>
                <a:latin typeface="Segoe UI" panose="020B0502040204020203" pitchFamily="34" charset="0"/>
              </a:defRPr>
            </a:lvl1pPr>
            <a:lvl2pPr marL="742950" indent="-285750">
              <a:spcBef>
                <a:spcPct val="30000"/>
              </a:spcBef>
              <a:defRPr sz="1200">
                <a:solidFill>
                  <a:schemeClr val="tx1"/>
                </a:solidFill>
                <a:latin typeface="Segoe UI" panose="020B0502040204020203" pitchFamily="34" charset="0"/>
              </a:defRPr>
            </a:lvl2pPr>
            <a:lvl3pPr marL="1143000" indent="-228600">
              <a:spcBef>
                <a:spcPct val="30000"/>
              </a:spcBef>
              <a:defRPr sz="1200">
                <a:solidFill>
                  <a:schemeClr val="tx1"/>
                </a:solidFill>
                <a:latin typeface="Segoe UI" panose="020B0502040204020203" pitchFamily="34" charset="0"/>
              </a:defRPr>
            </a:lvl3pPr>
            <a:lvl4pPr marL="1600200" indent="-228600">
              <a:spcBef>
                <a:spcPct val="30000"/>
              </a:spcBef>
              <a:defRPr sz="1200">
                <a:solidFill>
                  <a:schemeClr val="tx1"/>
                </a:solidFill>
                <a:latin typeface="Segoe UI" panose="020B0502040204020203" pitchFamily="34" charset="0"/>
              </a:defRPr>
            </a:lvl4pPr>
            <a:lvl5pPr marL="2057400" indent="-228600">
              <a:spcBef>
                <a:spcPct val="30000"/>
              </a:spcBef>
              <a:defRPr sz="1200">
                <a:solidFill>
                  <a:schemeClr val="tx1"/>
                </a:solidFill>
                <a:latin typeface="Segoe UI" panose="020B0502040204020203" pitchFamily="34" charset="0"/>
              </a:defRPr>
            </a:lvl5pPr>
            <a:lvl6pPr marL="2514600" indent="-228600" eaLnBrk="0" fontAlgn="base" hangingPunct="0">
              <a:spcBef>
                <a:spcPct val="30000"/>
              </a:spcBef>
              <a:spcAft>
                <a:spcPct val="0"/>
              </a:spcAft>
              <a:defRPr sz="1200">
                <a:solidFill>
                  <a:schemeClr val="tx1"/>
                </a:solidFill>
                <a:latin typeface="Segoe UI" panose="020B0502040204020203" pitchFamily="34" charset="0"/>
              </a:defRPr>
            </a:lvl6pPr>
            <a:lvl7pPr marL="2971800" indent="-228600" eaLnBrk="0" fontAlgn="base" hangingPunct="0">
              <a:spcBef>
                <a:spcPct val="30000"/>
              </a:spcBef>
              <a:spcAft>
                <a:spcPct val="0"/>
              </a:spcAft>
              <a:defRPr sz="1200">
                <a:solidFill>
                  <a:schemeClr val="tx1"/>
                </a:solidFill>
                <a:latin typeface="Segoe UI" panose="020B0502040204020203" pitchFamily="34" charset="0"/>
              </a:defRPr>
            </a:lvl7pPr>
            <a:lvl8pPr marL="3429000" indent="-228600" eaLnBrk="0" fontAlgn="base" hangingPunct="0">
              <a:spcBef>
                <a:spcPct val="30000"/>
              </a:spcBef>
              <a:spcAft>
                <a:spcPct val="0"/>
              </a:spcAft>
              <a:defRPr sz="1200">
                <a:solidFill>
                  <a:schemeClr val="tx1"/>
                </a:solidFill>
                <a:latin typeface="Segoe UI" panose="020B0502040204020203" pitchFamily="34" charset="0"/>
              </a:defRPr>
            </a:lvl8pPr>
            <a:lvl9pPr marL="3886200" indent="-228600" eaLnBrk="0" fontAlgn="base" hangingPunct="0">
              <a:spcBef>
                <a:spcPct val="30000"/>
              </a:spcBef>
              <a:spcAft>
                <a:spcPct val="0"/>
              </a:spcAft>
              <a:defRPr sz="1200">
                <a:solidFill>
                  <a:schemeClr val="tx1"/>
                </a:solidFill>
                <a:latin typeface="Segoe UI" panose="020B0502040204020203" pitchFamily="34" charset="0"/>
              </a:defRPr>
            </a:lvl9pPr>
          </a:lstStyle>
          <a:p>
            <a:pPr>
              <a:spcBef>
                <a:spcPct val="0"/>
              </a:spcBef>
            </a:pPr>
            <a:fld id="{9A2265DD-DE33-497E-AB23-E2EEF154AFA1}" type="slidenum">
              <a:rPr lang="cs-CZ" altLang="cs-CZ"/>
              <a:pPr>
                <a:spcBef>
                  <a:spcPct val="0"/>
                </a:spcBef>
              </a:pPr>
              <a:t>40</a:t>
            </a:fld>
            <a:endParaRPr lang="cs-CZ" altLang="cs-CZ"/>
          </a:p>
        </p:txBody>
      </p:sp>
      <p:sp>
        <p:nvSpPr>
          <p:cNvPr id="1048639" name="Rectangle 2"/>
          <p:cNvSpPr>
            <a:spLocks noGrp="1" noRot="1" noChangeAspect="1" noChangeArrowheads="1" noTextEdit="1"/>
          </p:cNvSpPr>
          <p:nvPr>
            <p:ph type="sldImg"/>
          </p:nvPr>
        </p:nvSpPr>
        <p:spPr/>
      </p:sp>
      <p:sp>
        <p:nvSpPr>
          <p:cNvPr id="1048640" name="Rectangle 3"/>
          <p:cNvSpPr>
            <a:spLocks noGrp="1" noChangeArrowheads="1"/>
          </p:cNvSpPr>
          <p:nvPr>
            <p:ph type="body" idx="1"/>
          </p:nvPr>
        </p:nvSpPr>
        <p:spPr>
          <a:noFill/>
        </p:spPr>
        <p:txBody>
          <a:bodyPr/>
          <a:lstStyle/>
          <a:p>
            <a:pPr eaLnBrk="1" hangingPunct="1"/>
            <a:endParaRPr lang="cs-CZ" altLang="cs-CZ"/>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FE47C09C-929C-4597-AE83-4CF65D44C0B4}" type="slidenum">
              <a:rPr lang="en-US" altLang="cs-CZ" smtClean="0"/>
              <a:t>50</a:t>
            </a:fld>
            <a:endParaRPr lang="en-US" altLang="cs-CZ"/>
          </a:p>
        </p:txBody>
      </p:sp>
    </p:spTree>
    <p:extLst>
      <p:ext uri="{BB962C8B-B14F-4D97-AF65-F5344CB8AC3E}">
        <p14:creationId xmlns:p14="http://schemas.microsoft.com/office/powerpoint/2010/main" val="4113691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FE47C09C-929C-4597-AE83-4CF65D44C0B4}" type="slidenum">
              <a:rPr lang="en-US" altLang="cs-CZ" smtClean="0"/>
              <a:t>51</a:t>
            </a:fld>
            <a:endParaRPr lang="en-US" altLang="cs-CZ"/>
          </a:p>
        </p:txBody>
      </p:sp>
    </p:spTree>
    <p:extLst>
      <p:ext uri="{BB962C8B-B14F-4D97-AF65-F5344CB8AC3E}">
        <p14:creationId xmlns:p14="http://schemas.microsoft.com/office/powerpoint/2010/main" val="31442023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98" name="Zástupný symbol pro obrázek snímku 1"/>
          <p:cNvSpPr>
            <a:spLocks noGrp="1" noRot="1" noChangeAspect="1" noTextEdit="1"/>
          </p:cNvSpPr>
          <p:nvPr>
            <p:ph type="sldImg"/>
          </p:nvPr>
        </p:nvSpPr>
        <p:spPr bwMode="auto">
          <a:noFill/>
          <a:ln>
            <a:solidFill>
              <a:srgbClr val="000000"/>
            </a:solidFill>
            <a:miter lim="800000"/>
            <a:headEnd/>
            <a:tailEnd/>
          </a:ln>
        </p:spPr>
      </p:sp>
      <p:sp>
        <p:nvSpPr>
          <p:cNvPr id="1048799" name="Zástupný symbol pro poznámky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cs-CZ"/>
          </a:p>
        </p:txBody>
      </p:sp>
      <p:sp>
        <p:nvSpPr>
          <p:cNvPr id="1048800" name="Zástupný symbol pro číslo snímku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367C0E12-0159-43B5-ABD3-B749DFA575BE}" type="slidenum">
              <a:rPr lang="en-US" altLang="cs-CZ">
                <a:latin typeface="Calibri" panose="020F0502020204030204" pitchFamily="34" charset="0"/>
              </a:rPr>
              <a:pPr eaLnBrk="1" hangingPunct="1"/>
              <a:t>76</a:t>
            </a:fld>
            <a:endParaRPr lang="en-US" altLang="cs-CZ">
              <a:latin typeface="Calibri" panose="020F050202020403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05" name="Zástupný symbol pro obrázek snímku 1"/>
          <p:cNvSpPr>
            <a:spLocks noGrp="1" noRot="1" noChangeAspect="1" noTextEdit="1"/>
          </p:cNvSpPr>
          <p:nvPr>
            <p:ph type="sldImg"/>
          </p:nvPr>
        </p:nvSpPr>
        <p:spPr bwMode="auto">
          <a:noFill/>
          <a:ln>
            <a:solidFill>
              <a:srgbClr val="000000"/>
            </a:solidFill>
            <a:miter lim="800000"/>
            <a:headEnd/>
            <a:tailEnd/>
          </a:ln>
        </p:spPr>
      </p:sp>
      <p:sp>
        <p:nvSpPr>
          <p:cNvPr id="1048806" name="Zástupný symbol pro poznámky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cs-CZ" dirty="0"/>
          </a:p>
        </p:txBody>
      </p:sp>
      <p:sp>
        <p:nvSpPr>
          <p:cNvPr id="1048807" name="Zástupný symbol pro číslo snímku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DBEC4EE6-1A64-4982-9269-F485E556F2D6}" type="slidenum">
              <a:rPr lang="en-US" altLang="cs-CZ">
                <a:latin typeface="Calibri" panose="020F0502020204030204" pitchFamily="34" charset="0"/>
              </a:rPr>
              <a:pPr eaLnBrk="1" hangingPunct="1"/>
              <a:t>77</a:t>
            </a:fld>
            <a:endParaRPr lang="en-US" altLang="cs-CZ">
              <a:latin typeface="Calibri" panose="020F050202020403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12" name="Zástupný symbol pro obrázek snímku 1"/>
          <p:cNvSpPr>
            <a:spLocks noGrp="1" noRot="1" noChangeAspect="1"/>
          </p:cNvSpPr>
          <p:nvPr>
            <p:ph type="sldImg"/>
          </p:nvPr>
        </p:nvSpPr>
        <p:spPr/>
      </p:sp>
      <p:sp>
        <p:nvSpPr>
          <p:cNvPr id="1048813" name="Zástupný symbol pro poznámky 2"/>
          <p:cNvSpPr>
            <a:spLocks noGrp="1"/>
          </p:cNvSpPr>
          <p:nvPr>
            <p:ph type="body" idx="1"/>
          </p:nvPr>
        </p:nvSpPr>
        <p:spPr/>
        <p:txBody>
          <a:bodyPr/>
          <a:lstStyle/>
          <a:p>
            <a:r>
              <a:rPr lang="cs-CZ" dirty="0"/>
              <a:t>Proč „parciální“? Protože ve výpočtu hraje roli jen faktor a reziduální rozptyl. Ostatní zdroje jsou stranou – </a:t>
            </a:r>
            <a:r>
              <a:rPr lang="cs-CZ" dirty="0" err="1"/>
              <a:t>parcializovány</a:t>
            </a:r>
            <a:endParaRPr lang="cs-CZ" dirty="0"/>
          </a:p>
          <a:p>
            <a:endParaRPr lang="cs-CZ" dirty="0"/>
          </a:p>
          <a:p>
            <a:r>
              <a:rPr lang="cs-CZ" dirty="0"/>
              <a:t>Vzoreček korekce je zde vlastně stejný jako u </a:t>
            </a:r>
            <a:r>
              <a:rPr lang="cs-CZ" dirty="0" err="1"/>
              <a:t>one-way</a:t>
            </a:r>
            <a:r>
              <a:rPr lang="cs-CZ" dirty="0"/>
              <a:t> </a:t>
            </a:r>
            <a:r>
              <a:rPr lang="cs-CZ" dirty="0" err="1"/>
              <a:t>anovy</a:t>
            </a:r>
            <a:r>
              <a:rPr lang="cs-CZ" dirty="0"/>
              <a:t>. </a:t>
            </a:r>
          </a:p>
          <a:p>
            <a:r>
              <a:rPr lang="cs-CZ" dirty="0"/>
              <a:t>Když si uvědomíme, že df*MS = SS, tak dostáváme (</a:t>
            </a:r>
            <a:r>
              <a:rPr lang="cs-CZ" dirty="0" err="1"/>
              <a:t>SSeffect</a:t>
            </a:r>
            <a:r>
              <a:rPr lang="cs-CZ" dirty="0"/>
              <a:t> –</a:t>
            </a:r>
            <a:r>
              <a:rPr lang="cs-CZ" dirty="0" err="1"/>
              <a:t>DFeffect</a:t>
            </a:r>
            <a:r>
              <a:rPr lang="cs-CZ" dirty="0"/>
              <a:t>*</a:t>
            </a:r>
            <a:r>
              <a:rPr lang="cs-CZ" dirty="0" err="1"/>
              <a:t>MSerror</a:t>
            </a:r>
            <a:r>
              <a:rPr lang="cs-CZ" dirty="0"/>
              <a:t>)/(</a:t>
            </a:r>
            <a:r>
              <a:rPr lang="cs-CZ" dirty="0" err="1"/>
              <a:t>SSeffect</a:t>
            </a:r>
            <a:r>
              <a:rPr lang="cs-CZ" dirty="0"/>
              <a:t> + (N-</a:t>
            </a:r>
            <a:r>
              <a:rPr lang="cs-CZ" dirty="0" err="1"/>
              <a:t>DFeffect</a:t>
            </a:r>
            <a:r>
              <a:rPr lang="cs-CZ" dirty="0"/>
              <a:t>)*</a:t>
            </a:r>
            <a:r>
              <a:rPr lang="cs-CZ" dirty="0" err="1"/>
              <a:t>MSerrror</a:t>
            </a:r>
            <a:r>
              <a:rPr lang="cs-CZ" dirty="0"/>
              <a:t>.</a:t>
            </a:r>
          </a:p>
          <a:p>
            <a:r>
              <a:rPr lang="cs-CZ" dirty="0"/>
              <a:t>Dále si uvědomíme, že </a:t>
            </a:r>
            <a:r>
              <a:rPr lang="cs-CZ" dirty="0" err="1"/>
              <a:t>DFerror</a:t>
            </a:r>
            <a:r>
              <a:rPr lang="cs-CZ" dirty="0"/>
              <a:t> jsou N-počet skupin a </a:t>
            </a:r>
            <a:r>
              <a:rPr lang="cs-CZ" dirty="0" err="1"/>
              <a:t>DFeffect</a:t>
            </a:r>
            <a:r>
              <a:rPr lang="cs-CZ" dirty="0"/>
              <a:t> je počet skupin-1, tak (N-</a:t>
            </a:r>
            <a:r>
              <a:rPr lang="cs-CZ" dirty="0" err="1"/>
              <a:t>DFeffect</a:t>
            </a:r>
            <a:r>
              <a:rPr lang="cs-CZ" dirty="0"/>
              <a:t>) je vlastně </a:t>
            </a:r>
            <a:r>
              <a:rPr lang="cs-CZ" dirty="0" err="1"/>
              <a:t>DFerror</a:t>
            </a:r>
            <a:r>
              <a:rPr lang="cs-CZ" dirty="0"/>
              <a:t> +1.</a:t>
            </a:r>
          </a:p>
          <a:p>
            <a:pPr marL="0" marR="0" lvl="0" indent="0" algn="l" defTabSz="914400" rtl="0" eaLnBrk="0" fontAlgn="base" latinLnBrk="0" hangingPunct="0">
              <a:lnSpc>
                <a:spcPct val="100000"/>
              </a:lnSpc>
              <a:spcBef>
                <a:spcPct val="30000"/>
              </a:spcBef>
              <a:spcAft>
                <a:spcPct val="0"/>
              </a:spcAft>
              <a:buClrTx/>
              <a:buSzTx/>
              <a:buFontTx/>
              <a:buNone/>
              <a:tabLst/>
              <a:defRPr/>
            </a:pPr>
            <a:r>
              <a:rPr lang="cs-CZ" dirty="0"/>
              <a:t>Dostaneme tak (</a:t>
            </a:r>
            <a:r>
              <a:rPr lang="cs-CZ" dirty="0" err="1"/>
              <a:t>SSeffect</a:t>
            </a:r>
            <a:r>
              <a:rPr lang="cs-CZ" dirty="0"/>
              <a:t> –</a:t>
            </a:r>
            <a:r>
              <a:rPr lang="cs-CZ" dirty="0" err="1"/>
              <a:t>DFeffect</a:t>
            </a:r>
            <a:r>
              <a:rPr lang="cs-CZ" dirty="0"/>
              <a:t>*</a:t>
            </a:r>
            <a:r>
              <a:rPr lang="cs-CZ" dirty="0" err="1"/>
              <a:t>MSerror</a:t>
            </a:r>
            <a:r>
              <a:rPr lang="cs-CZ" dirty="0"/>
              <a:t>)/(</a:t>
            </a:r>
            <a:r>
              <a:rPr lang="cs-CZ" dirty="0" err="1"/>
              <a:t>SSeffect</a:t>
            </a:r>
            <a:r>
              <a:rPr lang="cs-CZ" dirty="0"/>
              <a:t> + </a:t>
            </a:r>
            <a:r>
              <a:rPr lang="cs-CZ" dirty="0" err="1"/>
              <a:t>SSerorr</a:t>
            </a:r>
            <a:r>
              <a:rPr lang="cs-CZ" dirty="0"/>
              <a:t> + </a:t>
            </a:r>
            <a:r>
              <a:rPr lang="cs-CZ" dirty="0" err="1"/>
              <a:t>MSerror</a:t>
            </a:r>
            <a:r>
              <a:rPr lang="cs-CZ"/>
              <a:t>).</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cs-CZ" dirty="0"/>
          </a:p>
          <a:p>
            <a:endParaRPr lang="cs-CZ" dirty="0"/>
          </a:p>
        </p:txBody>
      </p:sp>
      <p:sp>
        <p:nvSpPr>
          <p:cNvPr id="1048814" name="Zástupný symbol pro číslo snímku 3"/>
          <p:cNvSpPr>
            <a:spLocks noGrp="1"/>
          </p:cNvSpPr>
          <p:nvPr>
            <p:ph type="sldNum" sz="quarter" idx="5"/>
          </p:nvPr>
        </p:nvSpPr>
        <p:spPr/>
        <p:txBody>
          <a:bodyPr/>
          <a:lstStyle/>
          <a:p>
            <a:fld id="{FE47C09C-929C-4597-AE83-4CF65D44C0B4}" type="slidenum">
              <a:rPr lang="en-US" altLang="cs-CZ" smtClean="0"/>
              <a:t>79</a:t>
            </a:fld>
            <a:endParaRPr lang="en-US" altLang="cs-CZ"/>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9" name="Rectangle 7"/>
          <p:cNvSpPr>
            <a:spLocks noGrp="1" noChangeArrowheads="1"/>
          </p:cNvSpPr>
          <p:nvPr>
            <p:ph type="sldNum" sz="quarter" idx="5"/>
          </p:nvPr>
        </p:nvSpPr>
        <p:spPr>
          <a:noFill/>
        </p:spPr>
        <p:txBody>
          <a:bodyPr/>
          <a:lstStyle>
            <a:lvl1pPr>
              <a:spcBef>
                <a:spcPct val="30000"/>
              </a:spcBef>
              <a:defRPr sz="1200">
                <a:solidFill>
                  <a:schemeClr val="tx1"/>
                </a:solidFill>
                <a:latin typeface="Segoe UI" panose="020B0502040204020203" pitchFamily="34" charset="0"/>
              </a:defRPr>
            </a:lvl1pPr>
            <a:lvl2pPr marL="742950" indent="-285750">
              <a:spcBef>
                <a:spcPct val="30000"/>
              </a:spcBef>
              <a:defRPr sz="1200">
                <a:solidFill>
                  <a:schemeClr val="tx1"/>
                </a:solidFill>
                <a:latin typeface="Segoe UI" panose="020B0502040204020203" pitchFamily="34" charset="0"/>
              </a:defRPr>
            </a:lvl2pPr>
            <a:lvl3pPr marL="1143000" indent="-228600">
              <a:spcBef>
                <a:spcPct val="30000"/>
              </a:spcBef>
              <a:defRPr sz="1200">
                <a:solidFill>
                  <a:schemeClr val="tx1"/>
                </a:solidFill>
                <a:latin typeface="Segoe UI" panose="020B0502040204020203" pitchFamily="34" charset="0"/>
              </a:defRPr>
            </a:lvl3pPr>
            <a:lvl4pPr marL="1600200" indent="-228600">
              <a:spcBef>
                <a:spcPct val="30000"/>
              </a:spcBef>
              <a:defRPr sz="1200">
                <a:solidFill>
                  <a:schemeClr val="tx1"/>
                </a:solidFill>
                <a:latin typeface="Segoe UI" panose="020B0502040204020203" pitchFamily="34" charset="0"/>
              </a:defRPr>
            </a:lvl4pPr>
            <a:lvl5pPr marL="2057400" indent="-228600">
              <a:spcBef>
                <a:spcPct val="30000"/>
              </a:spcBef>
              <a:defRPr sz="1200">
                <a:solidFill>
                  <a:schemeClr val="tx1"/>
                </a:solidFill>
                <a:latin typeface="Segoe UI" panose="020B0502040204020203" pitchFamily="34" charset="0"/>
              </a:defRPr>
            </a:lvl5pPr>
            <a:lvl6pPr marL="2514600" indent="-228600" eaLnBrk="0" fontAlgn="base" hangingPunct="0">
              <a:spcBef>
                <a:spcPct val="30000"/>
              </a:spcBef>
              <a:spcAft>
                <a:spcPct val="0"/>
              </a:spcAft>
              <a:defRPr sz="1200">
                <a:solidFill>
                  <a:schemeClr val="tx1"/>
                </a:solidFill>
                <a:latin typeface="Segoe UI" panose="020B0502040204020203" pitchFamily="34" charset="0"/>
              </a:defRPr>
            </a:lvl6pPr>
            <a:lvl7pPr marL="2971800" indent="-228600" eaLnBrk="0" fontAlgn="base" hangingPunct="0">
              <a:spcBef>
                <a:spcPct val="30000"/>
              </a:spcBef>
              <a:spcAft>
                <a:spcPct val="0"/>
              </a:spcAft>
              <a:defRPr sz="1200">
                <a:solidFill>
                  <a:schemeClr val="tx1"/>
                </a:solidFill>
                <a:latin typeface="Segoe UI" panose="020B0502040204020203" pitchFamily="34" charset="0"/>
              </a:defRPr>
            </a:lvl7pPr>
            <a:lvl8pPr marL="3429000" indent="-228600" eaLnBrk="0" fontAlgn="base" hangingPunct="0">
              <a:spcBef>
                <a:spcPct val="30000"/>
              </a:spcBef>
              <a:spcAft>
                <a:spcPct val="0"/>
              </a:spcAft>
              <a:defRPr sz="1200">
                <a:solidFill>
                  <a:schemeClr val="tx1"/>
                </a:solidFill>
                <a:latin typeface="Segoe UI" panose="020B0502040204020203" pitchFamily="34" charset="0"/>
              </a:defRPr>
            </a:lvl8pPr>
            <a:lvl9pPr marL="3886200" indent="-228600" eaLnBrk="0" fontAlgn="base" hangingPunct="0">
              <a:spcBef>
                <a:spcPct val="30000"/>
              </a:spcBef>
              <a:spcAft>
                <a:spcPct val="0"/>
              </a:spcAft>
              <a:defRPr sz="1200">
                <a:solidFill>
                  <a:schemeClr val="tx1"/>
                </a:solidFill>
                <a:latin typeface="Segoe UI" panose="020B0502040204020203" pitchFamily="34" charset="0"/>
              </a:defRPr>
            </a:lvl9pPr>
          </a:lstStyle>
          <a:p>
            <a:pPr>
              <a:spcBef>
                <a:spcPct val="0"/>
              </a:spcBef>
            </a:pPr>
            <a:fld id="{632CE102-444D-4A28-A0C2-EB436A8685D6}" type="slidenum">
              <a:rPr lang="cs-CZ" altLang="cs-CZ"/>
              <a:pPr>
                <a:spcBef>
                  <a:spcPct val="0"/>
                </a:spcBef>
              </a:pPr>
              <a:t>7</a:t>
            </a:fld>
            <a:endParaRPr lang="cs-CZ" altLang="cs-CZ"/>
          </a:p>
        </p:txBody>
      </p:sp>
      <p:sp>
        <p:nvSpPr>
          <p:cNvPr id="1048600" name="Rectangle 2"/>
          <p:cNvSpPr>
            <a:spLocks noGrp="1" noRot="1" noChangeAspect="1" noChangeArrowheads="1" noTextEdit="1"/>
          </p:cNvSpPr>
          <p:nvPr>
            <p:ph type="sldImg"/>
          </p:nvPr>
        </p:nvSpPr>
        <p:spPr/>
      </p:sp>
      <p:sp>
        <p:nvSpPr>
          <p:cNvPr id="1048601" name="Rectangle 3"/>
          <p:cNvSpPr>
            <a:spLocks noGrp="1" noChangeArrowheads="1"/>
          </p:cNvSpPr>
          <p:nvPr>
            <p:ph type="body" idx="1"/>
          </p:nvPr>
        </p:nvSpPr>
        <p:spPr>
          <a:noFill/>
        </p:spPr>
        <p:txBody>
          <a:bodyPr/>
          <a:lstStyle/>
          <a:p>
            <a:pPr eaLnBrk="1" hangingPunct="1"/>
            <a:endParaRPr lang="cs-CZ" altLang="cs-CZ"/>
          </a:p>
          <a:p>
            <a:pPr eaLnBrk="1" hangingPunct="1"/>
            <a:r>
              <a:rPr lang="cs-CZ" altLang="cs-CZ"/>
              <a:t>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Tady je modle v populačních parametrech – mí, epsílon místo statistik m a e.</a:t>
            </a:r>
          </a:p>
        </p:txBody>
      </p:sp>
      <p:sp>
        <p:nvSpPr>
          <p:cNvPr id="4" name="Zástupný symbol pro číslo snímku 3"/>
          <p:cNvSpPr>
            <a:spLocks noGrp="1"/>
          </p:cNvSpPr>
          <p:nvPr>
            <p:ph type="sldNum" sz="quarter" idx="5"/>
          </p:nvPr>
        </p:nvSpPr>
        <p:spPr/>
        <p:txBody>
          <a:bodyPr/>
          <a:lstStyle/>
          <a:p>
            <a:fld id="{FE47C09C-929C-4597-AE83-4CF65D44C0B4}" type="slidenum">
              <a:rPr lang="en-US" altLang="cs-CZ" smtClean="0"/>
              <a:t>13</a:t>
            </a:fld>
            <a:endParaRPr lang="en-US" altLang="cs-CZ"/>
          </a:p>
        </p:txBody>
      </p:sp>
    </p:spTree>
    <p:extLst>
      <p:ext uri="{BB962C8B-B14F-4D97-AF65-F5344CB8AC3E}">
        <p14:creationId xmlns:p14="http://schemas.microsoft.com/office/powerpoint/2010/main" val="23477262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38" name="Zástupný symbol pro obrázek snímku 1"/>
          <p:cNvSpPr>
            <a:spLocks noGrp="1" noRot="1" noChangeAspect="1"/>
          </p:cNvSpPr>
          <p:nvPr>
            <p:ph type="sldImg"/>
          </p:nvPr>
        </p:nvSpPr>
        <p:spPr/>
      </p:sp>
      <p:sp>
        <p:nvSpPr>
          <p:cNvPr id="1048639" name="Zástupný symbol pro poznámky 2"/>
          <p:cNvSpPr>
            <a:spLocks noGrp="1"/>
          </p:cNvSpPr>
          <p:nvPr>
            <p:ph type="body" idx="1"/>
          </p:nvPr>
        </p:nvSpPr>
        <p:spPr/>
        <p:txBody>
          <a:bodyPr/>
          <a:lstStyle/>
          <a:p>
            <a:r>
              <a:rPr lang="cs-CZ" dirty="0"/>
              <a:t>SES: DPSESHH3</a:t>
            </a:r>
          </a:p>
          <a:p>
            <a:r>
              <a:rPr lang="cs-CZ" dirty="0"/>
              <a:t>FREKVENCE: DCTIMEUSE</a:t>
            </a:r>
          </a:p>
        </p:txBody>
      </p:sp>
      <p:sp>
        <p:nvSpPr>
          <p:cNvPr id="1048640" name="Zástupný symbol pro číslo snímku 3"/>
          <p:cNvSpPr>
            <a:spLocks noGrp="1"/>
          </p:cNvSpPr>
          <p:nvPr>
            <p:ph type="sldNum" sz="quarter" idx="10"/>
          </p:nvPr>
        </p:nvSpPr>
        <p:spPr/>
        <p:txBody>
          <a:bodyPr/>
          <a:lstStyle/>
          <a:p>
            <a:fld id="{FE47C09C-929C-4597-AE83-4CF65D44C0B4}" type="slidenum">
              <a:rPr lang="en-US" altLang="cs-CZ" smtClean="0"/>
              <a:t>16</a:t>
            </a:fld>
            <a:endParaRPr lang="en-US" altLang="cs-CZ"/>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Klasické </a:t>
            </a:r>
            <a:r>
              <a:rPr lang="cs-CZ" dirty="0" err="1"/>
              <a:t>dummy</a:t>
            </a:r>
            <a:r>
              <a:rPr lang="cs-CZ" dirty="0"/>
              <a:t> kódování se formálněji jmenuje indikátorové kódování. </a:t>
            </a:r>
          </a:p>
        </p:txBody>
      </p:sp>
      <p:sp>
        <p:nvSpPr>
          <p:cNvPr id="4" name="Zástupný symbol pro číslo snímku 3"/>
          <p:cNvSpPr>
            <a:spLocks noGrp="1"/>
          </p:cNvSpPr>
          <p:nvPr>
            <p:ph type="sldNum" sz="quarter" idx="5"/>
          </p:nvPr>
        </p:nvSpPr>
        <p:spPr/>
        <p:txBody>
          <a:bodyPr/>
          <a:lstStyle/>
          <a:p>
            <a:fld id="{FE47C09C-929C-4597-AE83-4CF65D44C0B4}" type="slidenum">
              <a:rPr lang="en-US" altLang="cs-CZ" smtClean="0"/>
              <a:t>22</a:t>
            </a:fld>
            <a:endParaRPr lang="en-US" altLang="cs-CZ"/>
          </a:p>
        </p:txBody>
      </p:sp>
    </p:spTree>
    <p:extLst>
      <p:ext uri="{BB962C8B-B14F-4D97-AF65-F5344CB8AC3E}">
        <p14:creationId xmlns:p14="http://schemas.microsoft.com/office/powerpoint/2010/main" val="24666936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Celkový průměr = grand </a:t>
            </a:r>
            <a:r>
              <a:rPr lang="cs-CZ" dirty="0" err="1"/>
              <a:t>mean</a:t>
            </a:r>
            <a:r>
              <a:rPr lang="cs-CZ" dirty="0"/>
              <a:t>. Efektové kódování je termín, </a:t>
            </a:r>
            <a:r>
              <a:rPr lang="cs-CZ" dirty="0" err="1"/>
              <a:t>effect</a:t>
            </a:r>
            <a:r>
              <a:rPr lang="cs-CZ" dirty="0"/>
              <a:t> </a:t>
            </a:r>
            <a:r>
              <a:rPr lang="cs-CZ" dirty="0" err="1"/>
              <a:t>coding</a:t>
            </a:r>
            <a:r>
              <a:rPr lang="cs-CZ" dirty="0"/>
              <a:t>.</a:t>
            </a:r>
          </a:p>
        </p:txBody>
      </p:sp>
      <p:sp>
        <p:nvSpPr>
          <p:cNvPr id="4" name="Zástupný symbol pro číslo snímku 3"/>
          <p:cNvSpPr>
            <a:spLocks noGrp="1"/>
          </p:cNvSpPr>
          <p:nvPr>
            <p:ph type="sldNum" sz="quarter" idx="5"/>
          </p:nvPr>
        </p:nvSpPr>
        <p:spPr/>
        <p:txBody>
          <a:bodyPr/>
          <a:lstStyle/>
          <a:p>
            <a:fld id="{FE47C09C-929C-4597-AE83-4CF65D44C0B4}" type="slidenum">
              <a:rPr lang="en-US" altLang="cs-CZ" smtClean="0"/>
              <a:t>25</a:t>
            </a:fld>
            <a:endParaRPr lang="en-US" altLang="cs-CZ"/>
          </a:p>
        </p:txBody>
      </p:sp>
    </p:spTree>
    <p:extLst>
      <p:ext uri="{BB962C8B-B14F-4D97-AF65-F5344CB8AC3E}">
        <p14:creationId xmlns:p14="http://schemas.microsoft.com/office/powerpoint/2010/main" val="27074785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73" name="Zástupný symbol pro obrázek snímku 1"/>
          <p:cNvSpPr>
            <a:spLocks noGrp="1" noRot="1" noChangeAspect="1"/>
          </p:cNvSpPr>
          <p:nvPr>
            <p:ph type="sldImg"/>
          </p:nvPr>
        </p:nvSpPr>
        <p:spPr/>
      </p:sp>
      <p:sp>
        <p:nvSpPr>
          <p:cNvPr id="1048674" name="Zástupný symbol pro poznámky 2"/>
          <p:cNvSpPr>
            <a:spLocks noGrp="1"/>
          </p:cNvSpPr>
          <p:nvPr>
            <p:ph type="body" idx="1"/>
          </p:nvPr>
        </p:nvSpPr>
        <p:spPr/>
        <p:txBody>
          <a:bodyPr/>
          <a:lstStyle/>
          <a:p>
            <a:r>
              <a:rPr lang="cs-CZ" dirty="0"/>
              <a:t>*Nepočítáme tedy rozdíly mezi jednotlivci navzájem, ale vyjadřujeme ty rozdíly jako odchylky od společného průměru. </a:t>
            </a:r>
          </a:p>
          <a:p>
            <a:r>
              <a:rPr lang="cs-CZ" dirty="0"/>
              <a:t>**Je to proto, že to není úplně přesně rozptyl, ale odhad rozptylu.</a:t>
            </a:r>
          </a:p>
        </p:txBody>
      </p:sp>
      <p:sp>
        <p:nvSpPr>
          <p:cNvPr id="1048675" name="Zástupný symbol pro číslo snímku 3"/>
          <p:cNvSpPr>
            <a:spLocks noGrp="1"/>
          </p:cNvSpPr>
          <p:nvPr>
            <p:ph type="sldNum" sz="quarter" idx="5"/>
          </p:nvPr>
        </p:nvSpPr>
        <p:spPr/>
        <p:txBody>
          <a:bodyPr/>
          <a:lstStyle/>
          <a:p>
            <a:fld id="{FE47C09C-929C-4597-AE83-4CF65D44C0B4}" type="slidenum">
              <a:rPr lang="en-US" altLang="cs-CZ" smtClean="0"/>
              <a:t>29</a:t>
            </a:fld>
            <a:endParaRPr lang="en-US" altLang="cs-CZ"/>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78" name="Zástupný symbol pro obrázek snímku 1"/>
          <p:cNvSpPr>
            <a:spLocks noGrp="1" noRot="1" noChangeAspect="1"/>
          </p:cNvSpPr>
          <p:nvPr>
            <p:ph type="sldImg"/>
          </p:nvPr>
        </p:nvSpPr>
        <p:spPr/>
      </p:sp>
      <p:sp>
        <p:nvSpPr>
          <p:cNvPr id="1048679" name="Zástupný symbol pro poznámky 2"/>
          <p:cNvSpPr>
            <a:spLocks noGrp="1"/>
          </p:cNvSpPr>
          <p:nvPr>
            <p:ph type="body" idx="1"/>
          </p:nvPr>
        </p:nvSpPr>
        <p:spPr/>
        <p:txBody>
          <a:bodyPr/>
          <a:lstStyle/>
          <a:p>
            <a:r>
              <a:rPr lang="cs-CZ" dirty="0"/>
              <a:t>*Proč je těch df tak málo? Protože jsme tentokrát SS vypočítali jen z několika kousků informace, statistik. Hodnoty jednotlivých respondentů zde vlastně ve výpočtu nefigurovaly. </a:t>
            </a:r>
          </a:p>
          <a:p>
            <a:r>
              <a:rPr lang="cs-CZ" dirty="0"/>
              <a:t>Co tedy vlastně </a:t>
            </a:r>
            <a:r>
              <a:rPr lang="cs-CZ" dirty="0" err="1"/>
              <a:t>MSM</a:t>
            </a:r>
            <a:r>
              <a:rPr lang="cs-CZ" dirty="0"/>
              <a:t> znamená, kdybychom ho chtěli vnímat jako rozptyl? Je to na první pohled trochu zašmodrchané, ale v zásadě je o odhad rozptylu v populaci z odlišnosti průměrů zjištěných ve skupinách. Představme si, že jsme změřili závislou v několika skupinách lidí. Jsme si jistí, že platí H0. Pokud se pozorované průměry těch skupin liší, pak to může být jedině výběrovou chybou. Rozptyl průměrů je tedy vlastně směrodatná chyba průměrů na druhou. Když známe směrodatnou chybu a velikost skupin, dokážeme spočítat, jaká směrodatná odchylka musí být v populaci, aby se pozorované průměry skupin mohly tak moc mezi sebou lišit (když se v souladu s předpokladem o platnosti H0doopravdy v populaci lišit nemohou).</a:t>
            </a:r>
          </a:p>
        </p:txBody>
      </p:sp>
      <p:sp>
        <p:nvSpPr>
          <p:cNvPr id="1048680" name="Zástupný symbol pro číslo snímku 3"/>
          <p:cNvSpPr>
            <a:spLocks noGrp="1"/>
          </p:cNvSpPr>
          <p:nvPr>
            <p:ph type="sldNum" sz="quarter" idx="5"/>
          </p:nvPr>
        </p:nvSpPr>
        <p:spPr/>
        <p:txBody>
          <a:bodyPr/>
          <a:lstStyle/>
          <a:p>
            <a:fld id="{FE47C09C-929C-4597-AE83-4CF65D44C0B4}" type="slidenum">
              <a:rPr lang="en-US" altLang="cs-CZ" smtClean="0"/>
              <a:t>31</a:t>
            </a:fld>
            <a:endParaRPr lang="en-US" altLang="cs-CZ"/>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85" name="Zástupný symbol pro obrázek snímku 1"/>
          <p:cNvSpPr>
            <a:spLocks noGrp="1" noRot="1" noChangeAspect="1"/>
          </p:cNvSpPr>
          <p:nvPr>
            <p:ph type="sldImg"/>
          </p:nvPr>
        </p:nvSpPr>
        <p:spPr/>
      </p:sp>
      <p:sp>
        <p:nvSpPr>
          <p:cNvPr id="1048686" name="Zástupný symbol pro poznámky 2"/>
          <p:cNvSpPr>
            <a:spLocks noGrp="1"/>
          </p:cNvSpPr>
          <p:nvPr>
            <p:ph type="body" idx="1"/>
          </p:nvPr>
        </p:nvSpPr>
        <p:spPr/>
        <p:txBody>
          <a:bodyPr/>
          <a:lstStyle/>
          <a:p>
            <a:r>
              <a:rPr lang="cs-CZ" dirty="0"/>
              <a:t>*Ano, residuální rozptyl. Ten samý, co známe z regrese. Je-li náš model tak jednoduchý, že každému predikujeme průměr jeho skupiny, jsou odchylky jednotlivců od průměru skupiny vlastně residua toho modelu. </a:t>
            </a:r>
          </a:p>
        </p:txBody>
      </p:sp>
      <p:sp>
        <p:nvSpPr>
          <p:cNvPr id="1048687" name="Zástupný symbol pro číslo snímku 3"/>
          <p:cNvSpPr>
            <a:spLocks noGrp="1"/>
          </p:cNvSpPr>
          <p:nvPr>
            <p:ph type="sldNum" sz="quarter" idx="5"/>
          </p:nvPr>
        </p:nvSpPr>
        <p:spPr/>
        <p:txBody>
          <a:bodyPr/>
          <a:lstStyle/>
          <a:p>
            <a:fld id="{FE47C09C-929C-4597-AE83-4CF65D44C0B4}" type="slidenum">
              <a:rPr lang="en-US" altLang="cs-CZ" smtClean="0"/>
              <a:t>34</a:t>
            </a:fld>
            <a:endParaRPr lang="en-US" altLang="cs-CZ"/>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sp>
        <p:nvSpPr>
          <p:cNvPr id="1048583"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8584"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8585"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cs-CZ"/>
              <a:t>Kliknutím lze upravit styl.</a:t>
            </a:r>
            <a:endParaRPr lang="en-US" dirty="0"/>
          </a:p>
        </p:txBody>
      </p:sp>
      <p:sp>
        <p:nvSpPr>
          <p:cNvPr id="1048586"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cs-CZ"/>
              <a:t>Kliknutím můžete upravit styl předlohy.</a:t>
            </a:r>
            <a:endParaRPr lang="en-US" dirty="0"/>
          </a:p>
        </p:txBody>
      </p:sp>
      <p:sp>
        <p:nvSpPr>
          <p:cNvPr id="1048587" name="Date Placeholder 3"/>
          <p:cNvSpPr>
            <a:spLocks noGrp="1"/>
          </p:cNvSpPr>
          <p:nvPr>
            <p:ph type="dt" sz="half" idx="10"/>
          </p:nvPr>
        </p:nvSpPr>
        <p:spPr/>
        <p:txBody>
          <a:bodyPr/>
          <a:lstStyle/>
          <a:p>
            <a:fld id="{F7AD3D72-F135-4946-A6E5-13DD3B3662A3}" type="datetimeFigureOut">
              <a:rPr lang="en-US" smtClean="0"/>
              <a:t>11/23/2021</a:t>
            </a:fld>
            <a:endParaRPr lang="en-US"/>
          </a:p>
        </p:txBody>
      </p:sp>
      <p:sp>
        <p:nvSpPr>
          <p:cNvPr id="1048588" name="Footer Placeholder 4"/>
          <p:cNvSpPr>
            <a:spLocks noGrp="1"/>
          </p:cNvSpPr>
          <p:nvPr>
            <p:ph type="ftr" sz="quarter" idx="11"/>
          </p:nvPr>
        </p:nvSpPr>
        <p:spPr/>
        <p:txBody>
          <a:bodyPr/>
          <a:lstStyle/>
          <a:p>
            <a:endParaRPr lang="en-US"/>
          </a:p>
        </p:txBody>
      </p:sp>
      <p:sp>
        <p:nvSpPr>
          <p:cNvPr id="1048589" name="Slide Number Placeholder 5"/>
          <p:cNvSpPr>
            <a:spLocks noGrp="1"/>
          </p:cNvSpPr>
          <p:nvPr>
            <p:ph type="sldNum" sz="quarter" idx="12"/>
          </p:nvPr>
        </p:nvSpPr>
        <p:spPr/>
        <p:txBody>
          <a:bodyPr/>
          <a:lstStyle/>
          <a:p>
            <a:fld id="{8F5B9BB2-EB6B-47B8-B83B-26B65ED6D846}" type="slidenum">
              <a:rPr lang="en-US" altLang="cs-CZ" smtClean="0"/>
              <a:t>‹#›</a:t>
            </a:fld>
            <a:endParaRPr lang="en-US" altLang="cs-CZ"/>
          </a:p>
        </p:txBody>
      </p:sp>
      <p:cxnSp>
        <p:nvCxnSpPr>
          <p:cNvPr id="3145729" name="Straight Connector 8"/>
          <p:cNvCxnSpPr>
            <a:cxnSpLocks/>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1048876" name="Title 1"/>
          <p:cNvSpPr>
            <a:spLocks noGrp="1"/>
          </p:cNvSpPr>
          <p:nvPr>
            <p:ph type="title"/>
          </p:nvPr>
        </p:nvSpPr>
        <p:spPr/>
        <p:txBody>
          <a:bodyPr/>
          <a:lstStyle/>
          <a:p>
            <a:r>
              <a:rPr lang="cs-CZ"/>
              <a:t>Kliknutím lze upravit styl.</a:t>
            </a:r>
            <a:endParaRPr lang="en-US" dirty="0"/>
          </a:p>
        </p:txBody>
      </p:sp>
      <p:sp>
        <p:nvSpPr>
          <p:cNvPr id="1048877" name="Vertical Text Placeholder 2"/>
          <p:cNvSpPr>
            <a:spLocks noGrp="1"/>
          </p:cNvSpPr>
          <p:nvPr>
            <p:ph type="body" orient="vert" idx="1"/>
          </p:nvPr>
        </p:nvSpPr>
        <p:spPr/>
        <p:txBody>
          <a:bodyPr vert="eaVert" lIns="45720" tIns="0" rIns="45720" bIns="0"/>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1048878" name="Date Placeholder 3"/>
          <p:cNvSpPr>
            <a:spLocks noGrp="1"/>
          </p:cNvSpPr>
          <p:nvPr>
            <p:ph type="dt" sz="half" idx="10"/>
          </p:nvPr>
        </p:nvSpPr>
        <p:spPr/>
        <p:txBody>
          <a:bodyPr/>
          <a:lstStyle/>
          <a:p>
            <a:fld id="{C26A58D0-0BBC-4189-8763-9BACE543651C}" type="datetimeFigureOut">
              <a:rPr lang="en-US" smtClean="0"/>
              <a:t>11/23/2021</a:t>
            </a:fld>
            <a:endParaRPr lang="en-US"/>
          </a:p>
        </p:txBody>
      </p:sp>
      <p:sp>
        <p:nvSpPr>
          <p:cNvPr id="1048879" name="Footer Placeholder 4"/>
          <p:cNvSpPr>
            <a:spLocks noGrp="1"/>
          </p:cNvSpPr>
          <p:nvPr>
            <p:ph type="ftr" sz="quarter" idx="11"/>
          </p:nvPr>
        </p:nvSpPr>
        <p:spPr/>
        <p:txBody>
          <a:bodyPr/>
          <a:lstStyle/>
          <a:p>
            <a:endParaRPr lang="en-US"/>
          </a:p>
        </p:txBody>
      </p:sp>
      <p:sp>
        <p:nvSpPr>
          <p:cNvPr id="1048880" name="Slide Number Placeholder 5"/>
          <p:cNvSpPr>
            <a:spLocks noGrp="1"/>
          </p:cNvSpPr>
          <p:nvPr>
            <p:ph type="sldNum" sz="quarter" idx="12"/>
          </p:nvPr>
        </p:nvSpPr>
        <p:spPr/>
        <p:txBody>
          <a:bodyPr/>
          <a:lstStyle/>
          <a:p>
            <a:fld id="{F1BF9927-7E58-411A-8068-593724D27E09}" type="slidenum">
              <a:rPr lang="en-US" altLang="cs-CZ" smtClean="0"/>
              <a:t>‹#›</a:t>
            </a:fld>
            <a:endParaRPr lang="en-US" altLang="cs-C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Svislý nadpis a text">
    <p:spTree>
      <p:nvGrpSpPr>
        <p:cNvPr id="1" name=""/>
        <p:cNvGrpSpPr/>
        <p:nvPr/>
      </p:nvGrpSpPr>
      <p:grpSpPr>
        <a:xfrm>
          <a:off x="0" y="0"/>
          <a:ext cx="0" cy="0"/>
          <a:chOff x="0" y="0"/>
          <a:chExt cx="0" cy="0"/>
        </a:xfrm>
      </p:grpSpPr>
      <p:sp>
        <p:nvSpPr>
          <p:cNvPr id="1048861"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8862"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8863" name="Vertical Title 1"/>
          <p:cNvSpPr>
            <a:spLocks noGrp="1"/>
          </p:cNvSpPr>
          <p:nvPr>
            <p:ph type="title" orient="vert"/>
          </p:nvPr>
        </p:nvSpPr>
        <p:spPr>
          <a:xfrm>
            <a:off x="6543675" y="414779"/>
            <a:ext cx="1971675" cy="5757421"/>
          </a:xfrm>
        </p:spPr>
        <p:txBody>
          <a:bodyPr vert="eaVert"/>
          <a:lstStyle/>
          <a:p>
            <a:r>
              <a:rPr lang="cs-CZ"/>
              <a:t>Kliknutím lze upravit styl.</a:t>
            </a:r>
            <a:endParaRPr lang="en-US" dirty="0"/>
          </a:p>
        </p:txBody>
      </p:sp>
      <p:sp>
        <p:nvSpPr>
          <p:cNvPr id="1048864"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1048865" name="Date Placeholder 3"/>
          <p:cNvSpPr>
            <a:spLocks noGrp="1"/>
          </p:cNvSpPr>
          <p:nvPr>
            <p:ph type="dt" sz="half" idx="10"/>
          </p:nvPr>
        </p:nvSpPr>
        <p:spPr/>
        <p:txBody>
          <a:bodyPr/>
          <a:lstStyle/>
          <a:p>
            <a:fld id="{2CC63CF6-C84C-43C9-BCD8-49DB33CA00A1}" type="datetimeFigureOut">
              <a:rPr lang="en-US" smtClean="0"/>
              <a:t>11/23/2021</a:t>
            </a:fld>
            <a:endParaRPr lang="en-US"/>
          </a:p>
        </p:txBody>
      </p:sp>
      <p:sp>
        <p:nvSpPr>
          <p:cNvPr id="1048866" name="Footer Placeholder 4"/>
          <p:cNvSpPr>
            <a:spLocks noGrp="1"/>
          </p:cNvSpPr>
          <p:nvPr>
            <p:ph type="ftr" sz="quarter" idx="11"/>
          </p:nvPr>
        </p:nvSpPr>
        <p:spPr/>
        <p:txBody>
          <a:bodyPr/>
          <a:lstStyle/>
          <a:p>
            <a:endParaRPr lang="en-US"/>
          </a:p>
        </p:txBody>
      </p:sp>
      <p:sp>
        <p:nvSpPr>
          <p:cNvPr id="1048867" name="Slide Number Placeholder 5"/>
          <p:cNvSpPr>
            <a:spLocks noGrp="1"/>
          </p:cNvSpPr>
          <p:nvPr>
            <p:ph type="sldNum" sz="quarter" idx="12"/>
          </p:nvPr>
        </p:nvSpPr>
        <p:spPr/>
        <p:txBody>
          <a:bodyPr/>
          <a:lstStyle/>
          <a:p>
            <a:fld id="{DDFC07E6-0D5C-478A-9BC5-A9226DFB773F}" type="slidenum">
              <a:rPr lang="en-US" altLang="cs-CZ" smtClean="0"/>
              <a:t>‹#›</a:t>
            </a:fld>
            <a:endParaRPr lang="en-US" altLang="cs-C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048592" name="Title 1"/>
          <p:cNvSpPr>
            <a:spLocks noGrp="1"/>
          </p:cNvSpPr>
          <p:nvPr>
            <p:ph type="title"/>
          </p:nvPr>
        </p:nvSpPr>
        <p:spPr/>
        <p:txBody>
          <a:bodyPr/>
          <a:lstStyle/>
          <a:p>
            <a:r>
              <a:rPr lang="cs-CZ"/>
              <a:t>Kliknutím lze upravit styl.</a:t>
            </a:r>
            <a:endParaRPr lang="en-US" dirty="0"/>
          </a:p>
        </p:txBody>
      </p:sp>
      <p:sp>
        <p:nvSpPr>
          <p:cNvPr id="1048593" name="Content Placeholder 2"/>
          <p:cNvSpPr>
            <a:spLocks noGrp="1"/>
          </p:cNvSpPr>
          <p:nvPr>
            <p:ph idx="1"/>
          </p:nvPr>
        </p:nvSpPr>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1048594" name="Date Placeholder 3"/>
          <p:cNvSpPr>
            <a:spLocks noGrp="1"/>
          </p:cNvSpPr>
          <p:nvPr>
            <p:ph type="dt" sz="half" idx="10"/>
          </p:nvPr>
        </p:nvSpPr>
        <p:spPr/>
        <p:txBody>
          <a:bodyPr/>
          <a:lstStyle/>
          <a:p>
            <a:fld id="{78B3D4F5-2FD7-4DA6-8194-231D99EBB267}" type="datetimeFigureOut">
              <a:rPr lang="en-US" smtClean="0"/>
              <a:t>11/23/2021</a:t>
            </a:fld>
            <a:endParaRPr lang="en-US"/>
          </a:p>
        </p:txBody>
      </p:sp>
      <p:sp>
        <p:nvSpPr>
          <p:cNvPr id="1048595" name="Footer Placeholder 4"/>
          <p:cNvSpPr>
            <a:spLocks noGrp="1"/>
          </p:cNvSpPr>
          <p:nvPr>
            <p:ph type="ftr" sz="quarter" idx="11"/>
          </p:nvPr>
        </p:nvSpPr>
        <p:spPr/>
        <p:txBody>
          <a:bodyPr/>
          <a:lstStyle/>
          <a:p>
            <a:endParaRPr lang="en-US"/>
          </a:p>
        </p:txBody>
      </p:sp>
      <p:sp>
        <p:nvSpPr>
          <p:cNvPr id="1048596" name="Slide Number Placeholder 5"/>
          <p:cNvSpPr>
            <a:spLocks noGrp="1"/>
          </p:cNvSpPr>
          <p:nvPr>
            <p:ph type="sldNum" sz="quarter" idx="12"/>
          </p:nvPr>
        </p:nvSpPr>
        <p:spPr/>
        <p:txBody>
          <a:bodyPr/>
          <a:lstStyle/>
          <a:p>
            <a:fld id="{6EF1B079-1A8E-46CB-853C-7444597D766D}" type="slidenum">
              <a:rPr lang="en-US" altLang="cs-CZ" smtClean="0"/>
              <a:t>‹#›</a:t>
            </a:fld>
            <a:endParaRPr lang="en-US" altLang="cs-CZ"/>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Záhlaví části">
    <p:bg>
      <p:bgPr>
        <a:solidFill>
          <a:schemeClr val="bg1"/>
        </a:solidFill>
        <a:effectLst/>
      </p:bgPr>
    </p:bg>
    <p:spTree>
      <p:nvGrpSpPr>
        <p:cNvPr id="1" name=""/>
        <p:cNvGrpSpPr/>
        <p:nvPr/>
      </p:nvGrpSpPr>
      <p:grpSpPr>
        <a:xfrm>
          <a:off x="0" y="0"/>
          <a:ext cx="0" cy="0"/>
          <a:chOff x="0" y="0"/>
          <a:chExt cx="0" cy="0"/>
        </a:xfrm>
      </p:grpSpPr>
      <p:sp>
        <p:nvSpPr>
          <p:cNvPr id="1048881"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8882"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8883"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cs-CZ"/>
              <a:t>Kliknutím lze upravit styl.</a:t>
            </a:r>
            <a:endParaRPr lang="en-US" dirty="0"/>
          </a:p>
        </p:txBody>
      </p:sp>
      <p:sp>
        <p:nvSpPr>
          <p:cNvPr id="1048884"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Upravte styly předlohy textu.</a:t>
            </a:r>
          </a:p>
        </p:txBody>
      </p:sp>
      <p:sp>
        <p:nvSpPr>
          <p:cNvPr id="1048885" name="Date Placeholder 3"/>
          <p:cNvSpPr>
            <a:spLocks noGrp="1"/>
          </p:cNvSpPr>
          <p:nvPr>
            <p:ph type="dt" sz="half" idx="10"/>
          </p:nvPr>
        </p:nvSpPr>
        <p:spPr/>
        <p:txBody>
          <a:bodyPr/>
          <a:lstStyle/>
          <a:p>
            <a:fld id="{1D4D768E-A5F4-4E07-92B3-0CCDCDC6D339}" type="datetimeFigureOut">
              <a:rPr lang="en-US" smtClean="0"/>
              <a:t>11/23/2021</a:t>
            </a:fld>
            <a:endParaRPr lang="en-US"/>
          </a:p>
        </p:txBody>
      </p:sp>
      <p:sp>
        <p:nvSpPr>
          <p:cNvPr id="1048886" name="Footer Placeholder 4"/>
          <p:cNvSpPr>
            <a:spLocks noGrp="1"/>
          </p:cNvSpPr>
          <p:nvPr>
            <p:ph type="ftr" sz="quarter" idx="11"/>
          </p:nvPr>
        </p:nvSpPr>
        <p:spPr/>
        <p:txBody>
          <a:bodyPr/>
          <a:lstStyle/>
          <a:p>
            <a:endParaRPr lang="en-US"/>
          </a:p>
        </p:txBody>
      </p:sp>
      <p:sp>
        <p:nvSpPr>
          <p:cNvPr id="1048887" name="Slide Number Placeholder 5"/>
          <p:cNvSpPr>
            <a:spLocks noGrp="1"/>
          </p:cNvSpPr>
          <p:nvPr>
            <p:ph type="sldNum" sz="quarter" idx="12"/>
          </p:nvPr>
        </p:nvSpPr>
        <p:spPr/>
        <p:txBody>
          <a:bodyPr/>
          <a:lstStyle/>
          <a:p>
            <a:fld id="{9E21FE0E-61A2-4540-A1FE-67289064344C}" type="slidenum">
              <a:rPr lang="en-US" altLang="cs-CZ" smtClean="0"/>
              <a:t>‹#›</a:t>
            </a:fld>
            <a:endParaRPr lang="en-US" altLang="cs-CZ"/>
          </a:p>
        </p:txBody>
      </p:sp>
      <p:cxnSp>
        <p:nvCxnSpPr>
          <p:cNvPr id="3145761" name="Straight Connector 8"/>
          <p:cNvCxnSpPr>
            <a:cxnSpLocks/>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1048888" name="Title 7"/>
          <p:cNvSpPr>
            <a:spLocks noGrp="1"/>
          </p:cNvSpPr>
          <p:nvPr>
            <p:ph type="title"/>
          </p:nvPr>
        </p:nvSpPr>
        <p:spPr>
          <a:xfrm>
            <a:off x="822960" y="286604"/>
            <a:ext cx="7543800" cy="1450757"/>
          </a:xfrm>
        </p:spPr>
        <p:txBody>
          <a:bodyPr/>
          <a:lstStyle/>
          <a:p>
            <a:r>
              <a:rPr lang="cs-CZ"/>
              <a:t>Kliknutím lze upravit styl.</a:t>
            </a:r>
            <a:endParaRPr lang="en-US" dirty="0"/>
          </a:p>
        </p:txBody>
      </p:sp>
      <p:sp>
        <p:nvSpPr>
          <p:cNvPr id="1048889" name="Content Placeholder 2"/>
          <p:cNvSpPr>
            <a:spLocks noGrp="1"/>
          </p:cNvSpPr>
          <p:nvPr>
            <p:ph sz="half" idx="1"/>
          </p:nvPr>
        </p:nvSpPr>
        <p:spPr>
          <a:xfrm>
            <a:off x="822960" y="1845734"/>
            <a:ext cx="3703320" cy="4023360"/>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1048890" name="Content Placeholder 3"/>
          <p:cNvSpPr>
            <a:spLocks noGrp="1"/>
          </p:cNvSpPr>
          <p:nvPr>
            <p:ph sz="half" idx="2"/>
          </p:nvPr>
        </p:nvSpPr>
        <p:spPr>
          <a:xfrm>
            <a:off x="4663440" y="1845736"/>
            <a:ext cx="3703320" cy="4023359"/>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1048891" name="Date Placeholder 4"/>
          <p:cNvSpPr>
            <a:spLocks noGrp="1"/>
          </p:cNvSpPr>
          <p:nvPr>
            <p:ph type="dt" sz="half" idx="10"/>
          </p:nvPr>
        </p:nvSpPr>
        <p:spPr/>
        <p:txBody>
          <a:bodyPr/>
          <a:lstStyle/>
          <a:p>
            <a:fld id="{D7BA887C-9E75-41B5-B14A-53A9E9FC9EAE}" type="datetimeFigureOut">
              <a:rPr lang="en-US" smtClean="0"/>
              <a:t>11/23/2021</a:t>
            </a:fld>
            <a:endParaRPr lang="en-US"/>
          </a:p>
        </p:txBody>
      </p:sp>
      <p:sp>
        <p:nvSpPr>
          <p:cNvPr id="1048892" name="Footer Placeholder 5"/>
          <p:cNvSpPr>
            <a:spLocks noGrp="1"/>
          </p:cNvSpPr>
          <p:nvPr>
            <p:ph type="ftr" sz="quarter" idx="11"/>
          </p:nvPr>
        </p:nvSpPr>
        <p:spPr/>
        <p:txBody>
          <a:bodyPr/>
          <a:lstStyle/>
          <a:p>
            <a:endParaRPr lang="en-US"/>
          </a:p>
        </p:txBody>
      </p:sp>
      <p:sp>
        <p:nvSpPr>
          <p:cNvPr id="1048893" name="Slide Number Placeholder 6"/>
          <p:cNvSpPr>
            <a:spLocks noGrp="1"/>
          </p:cNvSpPr>
          <p:nvPr>
            <p:ph type="sldNum" sz="quarter" idx="12"/>
          </p:nvPr>
        </p:nvSpPr>
        <p:spPr/>
        <p:txBody>
          <a:bodyPr/>
          <a:lstStyle/>
          <a:p>
            <a:fld id="{09CC7664-DEE1-4847-A80C-DA1D418F1002}" type="slidenum">
              <a:rPr lang="en-US" altLang="cs-CZ" smtClean="0"/>
              <a:t>‹#›</a:t>
            </a:fld>
            <a:endParaRPr lang="en-US" altLang="cs-CZ"/>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1048894" name="Title 9"/>
          <p:cNvSpPr>
            <a:spLocks noGrp="1"/>
          </p:cNvSpPr>
          <p:nvPr>
            <p:ph type="title"/>
          </p:nvPr>
        </p:nvSpPr>
        <p:spPr>
          <a:xfrm>
            <a:off x="822960" y="286604"/>
            <a:ext cx="7543800" cy="1450757"/>
          </a:xfrm>
        </p:spPr>
        <p:txBody>
          <a:bodyPr/>
          <a:lstStyle/>
          <a:p>
            <a:r>
              <a:rPr lang="cs-CZ"/>
              <a:t>Kliknutím lze upravit styl.</a:t>
            </a:r>
            <a:endParaRPr lang="en-US" dirty="0"/>
          </a:p>
        </p:txBody>
      </p:sp>
      <p:sp>
        <p:nvSpPr>
          <p:cNvPr id="1048895"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1048896" name="Content Placeholder 3"/>
          <p:cNvSpPr>
            <a:spLocks noGrp="1"/>
          </p:cNvSpPr>
          <p:nvPr>
            <p:ph sz="half" idx="2"/>
          </p:nvPr>
        </p:nvSpPr>
        <p:spPr>
          <a:xfrm>
            <a:off x="822960" y="2582334"/>
            <a:ext cx="3703320" cy="3286760"/>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1048897"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1048898" name="Content Placeholder 5"/>
          <p:cNvSpPr>
            <a:spLocks noGrp="1"/>
          </p:cNvSpPr>
          <p:nvPr>
            <p:ph sz="quarter" idx="4"/>
          </p:nvPr>
        </p:nvSpPr>
        <p:spPr>
          <a:xfrm>
            <a:off x="4663440" y="2582334"/>
            <a:ext cx="3703320" cy="3286760"/>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1048899" name="Date Placeholder 6"/>
          <p:cNvSpPr>
            <a:spLocks noGrp="1"/>
          </p:cNvSpPr>
          <p:nvPr>
            <p:ph type="dt" sz="half" idx="10"/>
          </p:nvPr>
        </p:nvSpPr>
        <p:spPr/>
        <p:txBody>
          <a:bodyPr/>
          <a:lstStyle/>
          <a:p>
            <a:fld id="{EDBEFFF2-4E03-4790-9307-75BC5ACB0413}" type="datetimeFigureOut">
              <a:rPr lang="en-US" smtClean="0"/>
              <a:t>11/23/2021</a:t>
            </a:fld>
            <a:endParaRPr lang="en-US"/>
          </a:p>
        </p:txBody>
      </p:sp>
      <p:sp>
        <p:nvSpPr>
          <p:cNvPr id="1048900" name="Footer Placeholder 7"/>
          <p:cNvSpPr>
            <a:spLocks noGrp="1"/>
          </p:cNvSpPr>
          <p:nvPr>
            <p:ph type="ftr" sz="quarter" idx="11"/>
          </p:nvPr>
        </p:nvSpPr>
        <p:spPr/>
        <p:txBody>
          <a:bodyPr/>
          <a:lstStyle/>
          <a:p>
            <a:endParaRPr lang="en-US"/>
          </a:p>
        </p:txBody>
      </p:sp>
      <p:sp>
        <p:nvSpPr>
          <p:cNvPr id="1048901" name="Slide Number Placeholder 8"/>
          <p:cNvSpPr>
            <a:spLocks noGrp="1"/>
          </p:cNvSpPr>
          <p:nvPr>
            <p:ph type="sldNum" sz="quarter" idx="12"/>
          </p:nvPr>
        </p:nvSpPr>
        <p:spPr/>
        <p:txBody>
          <a:bodyPr/>
          <a:lstStyle/>
          <a:p>
            <a:fld id="{AF6F1439-3A28-43B4-B0E2-F1C7BF34C1C8}" type="slidenum">
              <a:rPr lang="en-US" altLang="cs-CZ" smtClean="0"/>
              <a:t>‹#›</a:t>
            </a:fld>
            <a:endParaRPr lang="en-US" altLang="cs-CZ"/>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1048857" name="Title 1"/>
          <p:cNvSpPr>
            <a:spLocks noGrp="1"/>
          </p:cNvSpPr>
          <p:nvPr>
            <p:ph type="title"/>
          </p:nvPr>
        </p:nvSpPr>
        <p:spPr/>
        <p:txBody>
          <a:bodyPr/>
          <a:lstStyle/>
          <a:p>
            <a:r>
              <a:rPr lang="cs-CZ"/>
              <a:t>Kliknutím lze upravit styl.</a:t>
            </a:r>
            <a:endParaRPr lang="en-US" dirty="0"/>
          </a:p>
        </p:txBody>
      </p:sp>
      <p:sp>
        <p:nvSpPr>
          <p:cNvPr id="1048858" name="Date Placeholder 2"/>
          <p:cNvSpPr>
            <a:spLocks noGrp="1"/>
          </p:cNvSpPr>
          <p:nvPr>
            <p:ph type="dt" sz="half" idx="10"/>
          </p:nvPr>
        </p:nvSpPr>
        <p:spPr/>
        <p:txBody>
          <a:bodyPr/>
          <a:lstStyle/>
          <a:p>
            <a:fld id="{78B3D4F5-2FD7-4DA6-8194-231D99EBB267}" type="datetimeFigureOut">
              <a:rPr lang="en-US" smtClean="0"/>
              <a:t>11/23/2021</a:t>
            </a:fld>
            <a:endParaRPr lang="en-US"/>
          </a:p>
        </p:txBody>
      </p:sp>
      <p:sp>
        <p:nvSpPr>
          <p:cNvPr id="1048859" name="Footer Placeholder 3"/>
          <p:cNvSpPr>
            <a:spLocks noGrp="1"/>
          </p:cNvSpPr>
          <p:nvPr>
            <p:ph type="ftr" sz="quarter" idx="11"/>
          </p:nvPr>
        </p:nvSpPr>
        <p:spPr/>
        <p:txBody>
          <a:bodyPr/>
          <a:lstStyle/>
          <a:p>
            <a:endParaRPr lang="en-US"/>
          </a:p>
        </p:txBody>
      </p:sp>
      <p:sp>
        <p:nvSpPr>
          <p:cNvPr id="1048860" name="Slide Number Placeholder 4"/>
          <p:cNvSpPr>
            <a:spLocks noGrp="1"/>
          </p:cNvSpPr>
          <p:nvPr>
            <p:ph type="sldNum" sz="quarter" idx="12"/>
          </p:nvPr>
        </p:nvSpPr>
        <p:spPr/>
        <p:txBody>
          <a:bodyPr/>
          <a:lstStyle/>
          <a:p>
            <a:fld id="{6EF1B079-1A8E-46CB-853C-7444597D766D}" type="slidenum">
              <a:rPr lang="en-US" altLang="cs-CZ" smtClean="0"/>
              <a:t>‹#›</a:t>
            </a:fld>
            <a:endParaRPr lang="en-US" altLang="cs-C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Prázdný">
    <p:spTree>
      <p:nvGrpSpPr>
        <p:cNvPr id="1" name=""/>
        <p:cNvGrpSpPr/>
        <p:nvPr/>
      </p:nvGrpSpPr>
      <p:grpSpPr>
        <a:xfrm>
          <a:off x="0" y="0"/>
          <a:ext cx="0" cy="0"/>
          <a:chOff x="0" y="0"/>
          <a:chExt cx="0" cy="0"/>
        </a:xfrm>
      </p:grpSpPr>
      <p:sp>
        <p:nvSpPr>
          <p:cNvPr id="1048611"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8612"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8613" name="Date Placeholder 6"/>
          <p:cNvSpPr>
            <a:spLocks noGrp="1"/>
          </p:cNvSpPr>
          <p:nvPr>
            <p:ph type="dt" sz="half" idx="10"/>
          </p:nvPr>
        </p:nvSpPr>
        <p:spPr/>
        <p:txBody>
          <a:bodyPr/>
          <a:lstStyle/>
          <a:p>
            <a:fld id="{984FC051-8921-4C94-B3A9-2FCEA5DE2867}" type="datetimeFigureOut">
              <a:rPr lang="en-US" smtClean="0"/>
              <a:t>11/23/2021</a:t>
            </a:fld>
            <a:endParaRPr lang="en-US"/>
          </a:p>
        </p:txBody>
      </p:sp>
      <p:sp>
        <p:nvSpPr>
          <p:cNvPr id="1048614"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1048615" name="Slide Number Placeholder 8"/>
          <p:cNvSpPr>
            <a:spLocks noGrp="1"/>
          </p:cNvSpPr>
          <p:nvPr>
            <p:ph type="sldNum" sz="quarter" idx="12"/>
          </p:nvPr>
        </p:nvSpPr>
        <p:spPr/>
        <p:txBody>
          <a:bodyPr/>
          <a:lstStyle/>
          <a:p>
            <a:fld id="{F2C932F9-E36F-4079-AFA5-7A7A663F6A85}" type="slidenum">
              <a:rPr lang="en-US" altLang="cs-CZ" smtClean="0"/>
              <a:t>‹#›</a:t>
            </a:fld>
            <a:endParaRPr lang="en-US" altLang="cs-C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Obsah s titulkem">
    <p:spTree>
      <p:nvGrpSpPr>
        <p:cNvPr id="1" name=""/>
        <p:cNvGrpSpPr/>
        <p:nvPr/>
      </p:nvGrpSpPr>
      <p:grpSpPr>
        <a:xfrm>
          <a:off x="0" y="0"/>
          <a:ext cx="0" cy="0"/>
          <a:chOff x="0" y="0"/>
          <a:chExt cx="0" cy="0"/>
        </a:xfrm>
      </p:grpSpPr>
      <p:sp>
        <p:nvSpPr>
          <p:cNvPr id="1048902"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8903"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8904"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cs-CZ"/>
              <a:t>Kliknutím lze upravit styl.</a:t>
            </a:r>
            <a:endParaRPr lang="en-US" dirty="0"/>
          </a:p>
        </p:txBody>
      </p:sp>
      <p:sp>
        <p:nvSpPr>
          <p:cNvPr id="1048905" name="Content Placeholder 2"/>
          <p:cNvSpPr>
            <a:spLocks noGrp="1"/>
          </p:cNvSpPr>
          <p:nvPr>
            <p:ph idx="1"/>
          </p:nvPr>
        </p:nvSpPr>
        <p:spPr>
          <a:xfrm>
            <a:off x="3460237" y="731520"/>
            <a:ext cx="5009393" cy="5257800"/>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1048906"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Upravte styly předlohy textu.</a:t>
            </a:r>
          </a:p>
        </p:txBody>
      </p:sp>
      <p:sp>
        <p:nvSpPr>
          <p:cNvPr id="1048907" name="Date Placeholder 4"/>
          <p:cNvSpPr>
            <a:spLocks noGrp="1"/>
          </p:cNvSpPr>
          <p:nvPr>
            <p:ph type="dt" sz="half" idx="10"/>
          </p:nvPr>
        </p:nvSpPr>
        <p:spPr>
          <a:xfrm>
            <a:off x="349134" y="6459786"/>
            <a:ext cx="1963883" cy="365125"/>
          </a:xfrm>
        </p:spPr>
        <p:txBody>
          <a:bodyPr/>
          <a:lstStyle>
            <a:lvl1pPr algn="l"/>
          </a:lstStyle>
          <a:p>
            <a:fld id="{C0331D6D-54F8-4811-8791-F2E107B4D120}" type="datetimeFigureOut">
              <a:rPr lang="en-US" smtClean="0"/>
              <a:t>11/23/2021</a:t>
            </a:fld>
            <a:endParaRPr lang="en-US"/>
          </a:p>
        </p:txBody>
      </p:sp>
      <p:sp>
        <p:nvSpPr>
          <p:cNvPr id="1048908"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en-US"/>
          </a:p>
        </p:txBody>
      </p:sp>
      <p:sp>
        <p:nvSpPr>
          <p:cNvPr id="1048909" name="Slide Number Placeholder 6"/>
          <p:cNvSpPr>
            <a:spLocks noGrp="1"/>
          </p:cNvSpPr>
          <p:nvPr>
            <p:ph type="sldNum" sz="quarter" idx="12"/>
          </p:nvPr>
        </p:nvSpPr>
        <p:spPr/>
        <p:txBody>
          <a:bodyPr/>
          <a:lstStyle>
            <a:lvl1pPr>
              <a:defRPr>
                <a:solidFill>
                  <a:schemeClr val="tx2"/>
                </a:solidFill>
              </a:defRPr>
            </a:lvl1pPr>
          </a:lstStyle>
          <a:p>
            <a:fld id="{420EB73B-97F1-44E1-A092-776B6F37378C}" type="slidenum">
              <a:rPr lang="en-US" altLang="cs-CZ" smtClean="0"/>
              <a:t>‹#›</a:t>
            </a:fld>
            <a:endParaRPr lang="en-US" altLang="cs-CZ"/>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ázek s titulkem">
    <p:spTree>
      <p:nvGrpSpPr>
        <p:cNvPr id="1" name=""/>
        <p:cNvGrpSpPr/>
        <p:nvPr/>
      </p:nvGrpSpPr>
      <p:grpSpPr>
        <a:xfrm>
          <a:off x="0" y="0"/>
          <a:ext cx="0" cy="0"/>
          <a:chOff x="0" y="0"/>
          <a:chExt cx="0" cy="0"/>
        </a:xfrm>
      </p:grpSpPr>
      <p:sp>
        <p:nvSpPr>
          <p:cNvPr id="104886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886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8870"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cs-CZ"/>
              <a:t>Kliknutím lze upravit styl.</a:t>
            </a:r>
            <a:endParaRPr lang="en-US" dirty="0"/>
          </a:p>
        </p:txBody>
      </p:sp>
      <p:sp>
        <p:nvSpPr>
          <p:cNvPr id="1048871" name="Picture Placeholder 2"/>
          <p:cNvSpPr>
            <a:spLocks noGrp="1" noChangeAspect="1"/>
          </p:cNvSpPr>
          <p:nvPr>
            <p:ph type="pic" idx="1"/>
          </p:nvPr>
        </p:nvSpPr>
        <p:spPr>
          <a:xfrm>
            <a:off x="12" y="0"/>
            <a:ext cx="9143989"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a:t>Kliknutím na ikonu přidáte obrázek.</a:t>
            </a:r>
            <a:endParaRPr lang="en-US" dirty="0"/>
          </a:p>
        </p:txBody>
      </p:sp>
      <p:sp>
        <p:nvSpPr>
          <p:cNvPr id="1048872"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Upravte styly předlohy textu.</a:t>
            </a:r>
          </a:p>
        </p:txBody>
      </p:sp>
      <p:sp>
        <p:nvSpPr>
          <p:cNvPr id="1048873" name="Date Placeholder 4"/>
          <p:cNvSpPr>
            <a:spLocks noGrp="1"/>
          </p:cNvSpPr>
          <p:nvPr>
            <p:ph type="dt" sz="half" idx="10"/>
          </p:nvPr>
        </p:nvSpPr>
        <p:spPr/>
        <p:txBody>
          <a:bodyPr/>
          <a:lstStyle/>
          <a:p>
            <a:fld id="{2EE02C90-3A0D-4415-BDDF-8BFFFE4FB302}" type="datetimeFigureOut">
              <a:rPr lang="en-US" smtClean="0"/>
              <a:t>11/23/2021</a:t>
            </a:fld>
            <a:endParaRPr lang="en-US"/>
          </a:p>
        </p:txBody>
      </p:sp>
      <p:sp>
        <p:nvSpPr>
          <p:cNvPr id="1048874" name="Footer Placeholder 5"/>
          <p:cNvSpPr>
            <a:spLocks noGrp="1"/>
          </p:cNvSpPr>
          <p:nvPr>
            <p:ph type="ftr" sz="quarter" idx="11"/>
          </p:nvPr>
        </p:nvSpPr>
        <p:spPr/>
        <p:txBody>
          <a:bodyPr/>
          <a:lstStyle/>
          <a:p>
            <a:endParaRPr lang="en-US"/>
          </a:p>
        </p:txBody>
      </p:sp>
      <p:sp>
        <p:nvSpPr>
          <p:cNvPr id="1048875" name="Slide Number Placeholder 6"/>
          <p:cNvSpPr>
            <a:spLocks noGrp="1"/>
          </p:cNvSpPr>
          <p:nvPr>
            <p:ph type="sldNum" sz="quarter" idx="12"/>
          </p:nvPr>
        </p:nvSpPr>
        <p:spPr/>
        <p:txBody>
          <a:bodyPr/>
          <a:lstStyle/>
          <a:p>
            <a:fld id="{ED09403E-86D6-4C1A-A5CB-ADF4630720A7}" type="slidenum">
              <a:rPr lang="en-US" altLang="cs-CZ" smtClean="0"/>
              <a:t>‹#›</a:t>
            </a:fld>
            <a:endParaRPr lang="en-US" altLang="cs-CZ"/>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48576"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8577"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8578"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cs-CZ"/>
              <a:t>Kliknutím lze upravit styl.</a:t>
            </a:r>
            <a:endParaRPr lang="en-US" dirty="0"/>
          </a:p>
        </p:txBody>
      </p:sp>
      <p:sp>
        <p:nvSpPr>
          <p:cNvPr id="1048579"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1048580"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78B3D4F5-2FD7-4DA6-8194-231D99EBB267}" type="datetimeFigureOut">
              <a:rPr lang="en-US" smtClean="0"/>
              <a:t>11/23/2021</a:t>
            </a:fld>
            <a:endParaRPr lang="en-US"/>
          </a:p>
        </p:txBody>
      </p:sp>
      <p:sp>
        <p:nvSpPr>
          <p:cNvPr id="1048581"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1048582"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6EF1B079-1A8E-46CB-853C-7444597D766D}" type="slidenum">
              <a:rPr lang="en-US" altLang="cs-CZ" smtClean="0"/>
              <a:t>‹#›</a:t>
            </a:fld>
            <a:endParaRPr lang="en-US" altLang="cs-CZ"/>
          </a:p>
        </p:txBody>
      </p:sp>
      <p:cxnSp>
        <p:nvCxnSpPr>
          <p:cNvPr id="3145728" name="Straight Connector 9"/>
          <p:cNvCxnSpPr>
            <a:cxnSpLocks/>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www.econtools.com/jevons/java/Graphics2D/FDist.html"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8" Type="http://schemas.openxmlformats.org/officeDocument/2006/relationships/image" Target="../media/image130.png"/><Relationship Id="rId13" Type="http://schemas.openxmlformats.org/officeDocument/2006/relationships/customXml" Target="../ink/ink6.xml"/><Relationship Id="rId3" Type="http://schemas.openxmlformats.org/officeDocument/2006/relationships/customXml" Target="../ink/ink1.xml"/><Relationship Id="rId7" Type="http://schemas.openxmlformats.org/officeDocument/2006/relationships/customXml" Target="../ink/ink3.xml"/><Relationship Id="rId12" Type="http://schemas.openxmlformats.org/officeDocument/2006/relationships/image" Target="../media/image150.png"/><Relationship Id="rId2" Type="http://schemas.openxmlformats.org/officeDocument/2006/relationships/image" Target="../media/image15.png"/><Relationship Id="rId16"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120.png"/><Relationship Id="rId11" Type="http://schemas.openxmlformats.org/officeDocument/2006/relationships/customXml" Target="../ink/ink5.xml"/><Relationship Id="rId5" Type="http://schemas.openxmlformats.org/officeDocument/2006/relationships/customXml" Target="../ink/ink2.xml"/><Relationship Id="rId15" Type="http://schemas.openxmlformats.org/officeDocument/2006/relationships/customXml" Target="../ink/ink7.xml"/><Relationship Id="rId10" Type="http://schemas.openxmlformats.org/officeDocument/2006/relationships/image" Target="../media/image140.png"/><Relationship Id="rId4" Type="http://schemas.openxmlformats.org/officeDocument/2006/relationships/image" Target="../media/image110.png"/><Relationship Id="rId9" Type="http://schemas.openxmlformats.org/officeDocument/2006/relationships/customXml" Target="../ink/ink4.xml"/><Relationship Id="rId14" Type="http://schemas.openxmlformats.org/officeDocument/2006/relationships/image" Target="../media/image16.png"/></Relationships>
</file>

<file path=ppt/slides/_rels/slide7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0" name="Nadpis 1"/>
          <p:cNvSpPr>
            <a:spLocks noGrp="1"/>
          </p:cNvSpPr>
          <p:nvPr>
            <p:ph type="ctrTitle"/>
          </p:nvPr>
        </p:nvSpPr>
        <p:spPr>
          <a:xfrm>
            <a:off x="685800" y="1557338"/>
            <a:ext cx="7772400" cy="1470025"/>
          </a:xfrm>
        </p:spPr>
        <p:txBody>
          <a:bodyPr/>
          <a:lstStyle/>
          <a:p>
            <a:pPr eaLnBrk="1" hangingPunct="1"/>
            <a:r>
              <a:rPr lang="cs-CZ" altLang="cs-CZ" b="1"/>
              <a:t>ANOVA &amp; spol.</a:t>
            </a:r>
            <a:endParaRPr lang="en-US" altLang="cs-CZ" b="1"/>
          </a:p>
        </p:txBody>
      </p:sp>
      <p:sp>
        <p:nvSpPr>
          <p:cNvPr id="1048591" name="Podnadpis 2"/>
          <p:cNvSpPr>
            <a:spLocks noGrp="1"/>
          </p:cNvSpPr>
          <p:nvPr>
            <p:ph type="subTitle" idx="1"/>
          </p:nvPr>
        </p:nvSpPr>
        <p:spPr>
          <a:xfrm>
            <a:off x="1371600" y="4437112"/>
            <a:ext cx="6400800" cy="1800176"/>
          </a:xfrm>
        </p:spPr>
        <p:txBody>
          <a:bodyPr rtlCol="0">
            <a:normAutofit/>
          </a:bodyPr>
          <a:lstStyle/>
          <a:p>
            <a:pPr eaLnBrk="1" fontAlgn="auto" hangingPunct="1">
              <a:spcAft>
                <a:spcPts val="0"/>
              </a:spcAft>
            </a:pPr>
            <a:r>
              <a:rPr lang="cs-CZ" dirty="0"/>
              <a:t>Jan Šerek &amp; Standa Ježek</a:t>
            </a:r>
          </a:p>
          <a:p>
            <a:pPr eaLnBrk="1" fontAlgn="auto" hangingPunct="1">
              <a:spcAft>
                <a:spcPts val="0"/>
              </a:spcAft>
            </a:pPr>
            <a:r>
              <a:rPr lang="cs-CZ" b="1" dirty="0"/>
              <a:t>PSYb2520</a:t>
            </a:r>
            <a:r>
              <a:rPr lang="cs-CZ" dirty="0"/>
              <a:t> Statistická analýza dat II</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49B7B39-4DF6-4709-BAC7-F4F12C0B3705}"/>
              </a:ext>
            </a:extLst>
          </p:cNvPr>
          <p:cNvSpPr>
            <a:spLocks noGrp="1"/>
          </p:cNvSpPr>
          <p:nvPr>
            <p:ph type="title"/>
          </p:nvPr>
        </p:nvSpPr>
        <p:spPr>
          <a:xfrm>
            <a:off x="822960" y="286604"/>
            <a:ext cx="7853496" cy="1450757"/>
          </a:xfrm>
        </p:spPr>
        <p:txBody>
          <a:bodyPr>
            <a:normAutofit fontScale="90000"/>
          </a:bodyPr>
          <a:lstStyle/>
          <a:p>
            <a:r>
              <a:rPr lang="cs-CZ" dirty="0"/>
              <a:t>Jak vysvětluje rozdílnost skupinových průměrů variabilitu?</a:t>
            </a:r>
          </a:p>
        </p:txBody>
      </p:sp>
      <p:pic>
        <p:nvPicPr>
          <p:cNvPr id="8" name="Obrázek 7">
            <a:extLst>
              <a:ext uri="{FF2B5EF4-FFF2-40B4-BE49-F238E27FC236}">
                <a16:creationId xmlns:a16="http://schemas.microsoft.com/office/drawing/2014/main" id="{FB262B91-EBCC-4824-8503-D8C0374992C8}"/>
              </a:ext>
            </a:extLst>
          </p:cNvPr>
          <p:cNvPicPr>
            <a:picLocks noChangeAspect="1"/>
          </p:cNvPicPr>
          <p:nvPr/>
        </p:nvPicPr>
        <p:blipFill>
          <a:blip r:embed="rId2"/>
          <a:stretch>
            <a:fillRect/>
          </a:stretch>
        </p:blipFill>
        <p:spPr>
          <a:xfrm>
            <a:off x="822959" y="1845734"/>
            <a:ext cx="7445385" cy="4442845"/>
          </a:xfrm>
          <a:prstGeom prst="rect">
            <a:avLst/>
          </a:prstGeom>
        </p:spPr>
      </p:pic>
    </p:spTree>
    <p:extLst>
      <p:ext uri="{BB962C8B-B14F-4D97-AF65-F5344CB8AC3E}">
        <p14:creationId xmlns:p14="http://schemas.microsoft.com/office/powerpoint/2010/main" val="28761175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49B7B39-4DF6-4709-BAC7-F4F12C0B3705}"/>
              </a:ext>
            </a:extLst>
          </p:cNvPr>
          <p:cNvSpPr>
            <a:spLocks noGrp="1"/>
          </p:cNvSpPr>
          <p:nvPr>
            <p:ph type="title"/>
          </p:nvPr>
        </p:nvSpPr>
        <p:spPr>
          <a:xfrm>
            <a:off x="822960" y="286604"/>
            <a:ext cx="7853496" cy="1450757"/>
          </a:xfrm>
        </p:spPr>
        <p:txBody>
          <a:bodyPr>
            <a:normAutofit fontScale="90000"/>
          </a:bodyPr>
          <a:lstStyle/>
          <a:p>
            <a:r>
              <a:rPr lang="cs-CZ" dirty="0"/>
              <a:t>Jak vysvětluje rozdílnost skupinových průměrů variabilitu?</a:t>
            </a:r>
          </a:p>
        </p:txBody>
      </p:sp>
      <p:pic>
        <p:nvPicPr>
          <p:cNvPr id="8" name="Obrázek 7">
            <a:extLst>
              <a:ext uri="{FF2B5EF4-FFF2-40B4-BE49-F238E27FC236}">
                <a16:creationId xmlns:a16="http://schemas.microsoft.com/office/drawing/2014/main" id="{7127F077-CBBE-4965-82F5-8006E107EF47}"/>
              </a:ext>
            </a:extLst>
          </p:cNvPr>
          <p:cNvPicPr>
            <a:picLocks noChangeAspect="1"/>
          </p:cNvPicPr>
          <p:nvPr/>
        </p:nvPicPr>
        <p:blipFill>
          <a:blip r:embed="rId2"/>
          <a:stretch>
            <a:fillRect/>
          </a:stretch>
        </p:blipFill>
        <p:spPr>
          <a:xfrm>
            <a:off x="849307" y="1763435"/>
            <a:ext cx="7445385" cy="4442845"/>
          </a:xfrm>
          <a:prstGeom prst="rect">
            <a:avLst/>
          </a:prstGeom>
        </p:spPr>
      </p:pic>
    </p:spTree>
    <p:extLst>
      <p:ext uri="{BB962C8B-B14F-4D97-AF65-F5344CB8AC3E}">
        <p14:creationId xmlns:p14="http://schemas.microsoft.com/office/powerpoint/2010/main" val="30446959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23316EF-0F7F-48FB-A30A-77790979B556}"/>
              </a:ext>
            </a:extLst>
          </p:cNvPr>
          <p:cNvSpPr>
            <a:spLocks noGrp="1"/>
          </p:cNvSpPr>
          <p:nvPr>
            <p:ph type="title"/>
          </p:nvPr>
        </p:nvSpPr>
        <p:spPr/>
        <p:txBody>
          <a:bodyPr>
            <a:normAutofit fontScale="90000"/>
          </a:bodyPr>
          <a:lstStyle/>
          <a:p>
            <a:r>
              <a:rPr lang="cs-CZ" dirty="0"/>
              <a:t>Jak vysvětluje rozdílnost skupinových průměrů variabilitu?</a:t>
            </a:r>
          </a:p>
        </p:txBody>
      </p:sp>
      <p:sp>
        <p:nvSpPr>
          <p:cNvPr id="3" name="Zástupný symbol pro obsah 2">
            <a:extLst>
              <a:ext uri="{FF2B5EF4-FFF2-40B4-BE49-F238E27FC236}">
                <a16:creationId xmlns:a16="http://schemas.microsoft.com/office/drawing/2014/main" id="{8169E430-C2F6-4CBF-B66E-6A6C7F33D9A4}"/>
              </a:ext>
            </a:extLst>
          </p:cNvPr>
          <p:cNvSpPr>
            <a:spLocks noGrp="1"/>
          </p:cNvSpPr>
          <p:nvPr>
            <p:ph idx="1"/>
          </p:nvPr>
        </p:nvSpPr>
        <p:spPr>
          <a:xfrm>
            <a:off x="822959" y="1845734"/>
            <a:ext cx="8141529" cy="4023360"/>
          </a:xfrm>
        </p:spPr>
        <p:txBody>
          <a:bodyPr>
            <a:normAutofit/>
          </a:bodyPr>
          <a:lstStyle/>
          <a:p>
            <a:r>
              <a:rPr lang="cs-CZ" dirty="0"/>
              <a:t>Rozptyl Y je vlastně průměrná kvadratická odchylka od průměru.</a:t>
            </a:r>
          </a:p>
          <a:p>
            <a:r>
              <a:rPr lang="cs-CZ" dirty="0"/>
              <a:t>…od průměru, který by byl naší predikcí, kdybychom neměli žádný prediktor.</a:t>
            </a:r>
          </a:p>
          <a:p>
            <a:r>
              <a:rPr lang="cs-CZ" dirty="0"/>
              <a:t>Když nemáme žádný prediktor rozptyl Y = reziduální rozptyl</a:t>
            </a:r>
          </a:p>
          <a:p>
            <a:endParaRPr lang="cs-CZ" dirty="0"/>
          </a:p>
          <a:p>
            <a:r>
              <a:rPr lang="cs-CZ" dirty="0"/>
              <a:t>Když máme kategorický prediktor, predikujeme průměr Y skupiny, do které člověk patří.</a:t>
            </a:r>
          </a:p>
          <a:p>
            <a:r>
              <a:rPr lang="cs-CZ" dirty="0"/>
              <a:t>Reziduální rozptyl je pak průměrná kvadratická odchylka od průměru skupiny.</a:t>
            </a:r>
          </a:p>
          <a:p>
            <a:r>
              <a:rPr lang="cs-CZ" dirty="0"/>
              <a:t>Rozptyl Y -  reziduální rozptyl = část rozptylu vysvětlená rozdílností průměrů</a:t>
            </a:r>
          </a:p>
          <a:p>
            <a:endParaRPr lang="cs-CZ" dirty="0"/>
          </a:p>
        </p:txBody>
      </p:sp>
    </p:spTree>
    <p:extLst>
      <p:ext uri="{BB962C8B-B14F-4D97-AF65-F5344CB8AC3E}">
        <p14:creationId xmlns:p14="http://schemas.microsoft.com/office/powerpoint/2010/main" val="20615571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16" name="Nadpis 1"/>
          <p:cNvSpPr>
            <a:spLocks noGrp="1"/>
          </p:cNvSpPr>
          <p:nvPr>
            <p:ph type="title" idx="4294967295"/>
          </p:nvPr>
        </p:nvSpPr>
        <p:spPr>
          <a:xfrm>
            <a:off x="1600200" y="287338"/>
            <a:ext cx="7543800" cy="838200"/>
          </a:xfrm>
        </p:spPr>
        <p:txBody>
          <a:bodyPr/>
          <a:lstStyle/>
          <a:p>
            <a:pPr eaLnBrk="1" hangingPunct="1"/>
            <a:r>
              <a:rPr lang="cs-CZ" altLang="cs-CZ" dirty="0"/>
              <a:t>ANOVA jako regrese</a:t>
            </a:r>
            <a:endParaRPr lang="en-US" altLang="cs-CZ" dirty="0"/>
          </a:p>
        </p:txBody>
      </p:sp>
      <p:sp>
        <p:nvSpPr>
          <p:cNvPr id="1048617" name="Zástupný symbol pro obsah 2"/>
          <p:cNvSpPr txBox="1"/>
          <p:nvPr/>
        </p:nvSpPr>
        <p:spPr>
          <a:xfrm>
            <a:off x="468313" y="1700213"/>
            <a:ext cx="8229600" cy="865187"/>
          </a:xfrm>
          <a:prstGeom prst="rect">
            <a:avLst/>
          </a:prstGeom>
        </p:spPr>
        <p:txBody>
          <a:bodyPr>
            <a:normAutofit fontScale="97059"/>
          </a:bodyPr>
          <a:lstStyle/>
          <a:p>
            <a:pPr algn="ctr" fontAlgn="auto">
              <a:spcBef>
                <a:spcPts val="0"/>
              </a:spcBef>
              <a:spcAft>
                <a:spcPts val="0"/>
              </a:spcAft>
            </a:pPr>
            <a:r>
              <a:rPr lang="cs-CZ" sz="5100" dirty="0" err="1">
                <a:latin typeface="+mn-lt"/>
                <a:cs typeface="+mn-cs"/>
              </a:rPr>
              <a:t>Y</a:t>
            </a:r>
            <a:r>
              <a:rPr lang="cs-CZ" sz="5100" baseline="-25000" dirty="0" err="1">
                <a:latin typeface="+mn-lt"/>
                <a:cs typeface="+mn-cs"/>
              </a:rPr>
              <a:t>i</a:t>
            </a:r>
            <a:r>
              <a:rPr lang="cs-CZ" sz="5100" dirty="0">
                <a:latin typeface="+mn-lt"/>
                <a:cs typeface="+mn-cs"/>
              </a:rPr>
              <a:t> = </a:t>
            </a:r>
            <a:r>
              <a:rPr lang="el-GR" sz="5100" dirty="0">
                <a:latin typeface="+mn-lt"/>
                <a:cs typeface="+mn-cs"/>
              </a:rPr>
              <a:t>μ</a:t>
            </a:r>
            <a:r>
              <a:rPr lang="cs-CZ" sz="5100" dirty="0">
                <a:latin typeface="+mn-lt"/>
                <a:cs typeface="+mn-cs"/>
              </a:rPr>
              <a:t> + </a:t>
            </a:r>
            <a:r>
              <a:rPr lang="el-GR" sz="5100" dirty="0">
                <a:latin typeface="+mn-lt"/>
                <a:cs typeface="+mn-cs"/>
              </a:rPr>
              <a:t>ε</a:t>
            </a:r>
            <a:r>
              <a:rPr lang="cs-CZ" sz="5100" baseline="-25000" dirty="0">
                <a:latin typeface="+mn-lt"/>
                <a:cs typeface="+mn-cs"/>
              </a:rPr>
              <a:t>i</a:t>
            </a:r>
          </a:p>
          <a:p>
            <a:pPr fontAlgn="auto">
              <a:spcBef>
                <a:spcPts val="0"/>
              </a:spcBef>
              <a:spcAft>
                <a:spcPts val="0"/>
              </a:spcAft>
            </a:pPr>
            <a:endParaRPr lang="cs-CZ" sz="3400" dirty="0">
              <a:latin typeface="+mn-lt"/>
              <a:cs typeface="+mn-cs"/>
            </a:endParaRPr>
          </a:p>
        </p:txBody>
      </p:sp>
      <p:sp>
        <p:nvSpPr>
          <p:cNvPr id="1048618" name="Popisek se šipkou doprava 4"/>
          <p:cNvSpPr/>
          <p:nvPr/>
        </p:nvSpPr>
        <p:spPr>
          <a:xfrm>
            <a:off x="1187450" y="1412875"/>
            <a:ext cx="2016125" cy="1295400"/>
          </a:xfrm>
          <a:prstGeom prst="rightArrowCallout">
            <a:avLst>
              <a:gd name="adj1" fmla="val 20544"/>
              <a:gd name="adj2" fmla="val 25000"/>
              <a:gd name="adj3" fmla="val 25000"/>
              <a:gd name="adj4" fmla="val 7256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r>
              <a:rPr lang="cs-CZ" b="1" dirty="0"/>
              <a:t>Hodnota závislé proměnné člověka </a:t>
            </a:r>
            <a:r>
              <a:rPr lang="cs-CZ" b="1" i="1" dirty="0"/>
              <a:t>i</a:t>
            </a:r>
            <a:endParaRPr lang="en-US" b="1" i="1" dirty="0"/>
          </a:p>
        </p:txBody>
      </p:sp>
      <p:sp>
        <p:nvSpPr>
          <p:cNvPr id="1048619" name="Popisek se šipkou nahoru 5"/>
          <p:cNvSpPr/>
          <p:nvPr/>
        </p:nvSpPr>
        <p:spPr>
          <a:xfrm>
            <a:off x="3708400" y="2565400"/>
            <a:ext cx="1800225" cy="719138"/>
          </a:xfrm>
          <a:prstGeom prst="upArrowCallout">
            <a:avLst>
              <a:gd name="adj1" fmla="val 40037"/>
              <a:gd name="adj2" fmla="val 35109"/>
              <a:gd name="adj3" fmla="val 29540"/>
              <a:gd name="adj4" fmla="val 53083"/>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r>
              <a:rPr lang="cs-CZ" b="1" dirty="0"/>
              <a:t>Celkový průměr </a:t>
            </a:r>
            <a:endParaRPr lang="en-US" b="1" i="1" dirty="0"/>
          </a:p>
        </p:txBody>
      </p:sp>
      <p:sp>
        <p:nvSpPr>
          <p:cNvPr id="1048620" name="Popisek se šipkou doleva 8"/>
          <p:cNvSpPr/>
          <p:nvPr/>
        </p:nvSpPr>
        <p:spPr>
          <a:xfrm>
            <a:off x="5867400" y="1484313"/>
            <a:ext cx="1944688" cy="1152525"/>
          </a:xfrm>
          <a:prstGeom prst="leftArrowCallout">
            <a:avLst>
              <a:gd name="adj1" fmla="val 25000"/>
              <a:gd name="adj2" fmla="val 25000"/>
              <a:gd name="adj3" fmla="val 25000"/>
              <a:gd name="adj4" fmla="val 76989"/>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r>
              <a:rPr lang="cs-CZ" b="1" dirty="0"/>
              <a:t>Nevysvětlená individuální variabilita</a:t>
            </a:r>
            <a:endParaRPr lang="en-US" b="1"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21" name="Nadpis 1"/>
          <p:cNvSpPr>
            <a:spLocks noGrp="1"/>
          </p:cNvSpPr>
          <p:nvPr>
            <p:ph type="title" idx="4294967295"/>
          </p:nvPr>
        </p:nvSpPr>
        <p:spPr>
          <a:xfrm>
            <a:off x="1600200" y="287339"/>
            <a:ext cx="7543800" cy="765398"/>
          </a:xfrm>
        </p:spPr>
        <p:txBody>
          <a:bodyPr/>
          <a:lstStyle/>
          <a:p>
            <a:pPr eaLnBrk="1" hangingPunct="1"/>
            <a:r>
              <a:rPr lang="cs-CZ" altLang="cs-CZ" dirty="0"/>
              <a:t>ANOVA jako regrese</a:t>
            </a:r>
            <a:endParaRPr lang="en-US" altLang="cs-CZ" dirty="0"/>
          </a:p>
        </p:txBody>
      </p:sp>
      <p:sp>
        <p:nvSpPr>
          <p:cNvPr id="1048622" name="Zástupný symbol pro obsah 2"/>
          <p:cNvSpPr txBox="1"/>
          <p:nvPr/>
        </p:nvSpPr>
        <p:spPr>
          <a:xfrm>
            <a:off x="468313" y="1700213"/>
            <a:ext cx="8229600" cy="865187"/>
          </a:xfrm>
          <a:prstGeom prst="rect">
            <a:avLst/>
          </a:prstGeom>
        </p:spPr>
        <p:txBody>
          <a:bodyPr>
            <a:normAutofit fontScale="97059"/>
          </a:bodyPr>
          <a:lstStyle/>
          <a:p>
            <a:pPr algn="ctr" fontAlgn="auto">
              <a:spcBef>
                <a:spcPts val="0"/>
              </a:spcBef>
              <a:spcAft>
                <a:spcPts val="0"/>
              </a:spcAft>
            </a:pPr>
            <a:r>
              <a:rPr lang="cs-CZ" sz="5100" dirty="0" err="1">
                <a:latin typeface="+mn-lt"/>
                <a:cs typeface="+mn-cs"/>
              </a:rPr>
              <a:t>Y</a:t>
            </a:r>
            <a:r>
              <a:rPr lang="cs-CZ" sz="5100" baseline="-25000" dirty="0" err="1">
                <a:latin typeface="+mn-lt"/>
                <a:cs typeface="+mn-cs"/>
              </a:rPr>
              <a:t>i</a:t>
            </a:r>
            <a:r>
              <a:rPr lang="cs-CZ" sz="5100" dirty="0">
                <a:latin typeface="+mn-lt"/>
                <a:cs typeface="+mn-cs"/>
              </a:rPr>
              <a:t> = </a:t>
            </a:r>
            <a:r>
              <a:rPr lang="el-GR" sz="5100" dirty="0">
                <a:latin typeface="+mn-lt"/>
                <a:cs typeface="+mn-cs"/>
              </a:rPr>
              <a:t>μ</a:t>
            </a:r>
            <a:r>
              <a:rPr lang="cs-CZ" sz="5100" dirty="0">
                <a:latin typeface="+mn-lt"/>
                <a:cs typeface="+mn-cs"/>
              </a:rPr>
              <a:t> + </a:t>
            </a:r>
            <a:r>
              <a:rPr lang="el-GR" sz="5100" dirty="0">
                <a:latin typeface="+mn-lt"/>
                <a:cs typeface="+mn-cs"/>
              </a:rPr>
              <a:t>ε</a:t>
            </a:r>
            <a:r>
              <a:rPr lang="cs-CZ" sz="5100" baseline="-25000" dirty="0">
                <a:latin typeface="+mn-lt"/>
                <a:cs typeface="+mn-cs"/>
              </a:rPr>
              <a:t>i</a:t>
            </a:r>
          </a:p>
          <a:p>
            <a:pPr fontAlgn="auto">
              <a:spcBef>
                <a:spcPts val="0"/>
              </a:spcBef>
              <a:spcAft>
                <a:spcPts val="0"/>
              </a:spcAft>
            </a:pPr>
            <a:endParaRPr lang="cs-CZ" sz="3400" dirty="0">
              <a:latin typeface="+mn-lt"/>
              <a:cs typeface="+mn-cs"/>
            </a:endParaRPr>
          </a:p>
        </p:txBody>
      </p:sp>
      <p:sp>
        <p:nvSpPr>
          <p:cNvPr id="1048623" name="Popisek se šipkou doprava 4"/>
          <p:cNvSpPr/>
          <p:nvPr/>
        </p:nvSpPr>
        <p:spPr>
          <a:xfrm>
            <a:off x="1187450" y="1412875"/>
            <a:ext cx="2016125" cy="1295400"/>
          </a:xfrm>
          <a:prstGeom prst="rightArrowCallout">
            <a:avLst>
              <a:gd name="adj1" fmla="val 20544"/>
              <a:gd name="adj2" fmla="val 25000"/>
              <a:gd name="adj3" fmla="val 25000"/>
              <a:gd name="adj4" fmla="val 7256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r>
              <a:rPr lang="cs-CZ" b="1" dirty="0"/>
              <a:t>Hodnota závislé proměnné člověka </a:t>
            </a:r>
            <a:r>
              <a:rPr lang="cs-CZ" b="1" i="1" dirty="0"/>
              <a:t>i</a:t>
            </a:r>
            <a:endParaRPr lang="en-US" b="1" i="1" dirty="0"/>
          </a:p>
        </p:txBody>
      </p:sp>
      <p:sp>
        <p:nvSpPr>
          <p:cNvPr id="1048624" name="Popisek se šipkou nahoru 5"/>
          <p:cNvSpPr/>
          <p:nvPr/>
        </p:nvSpPr>
        <p:spPr>
          <a:xfrm>
            <a:off x="3708400" y="2565400"/>
            <a:ext cx="1800225" cy="719138"/>
          </a:xfrm>
          <a:prstGeom prst="upArrowCallout">
            <a:avLst>
              <a:gd name="adj1" fmla="val 40037"/>
              <a:gd name="adj2" fmla="val 35109"/>
              <a:gd name="adj3" fmla="val 29540"/>
              <a:gd name="adj4" fmla="val 53083"/>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r>
              <a:rPr lang="cs-CZ" b="1" dirty="0"/>
              <a:t>Celkový průměr </a:t>
            </a:r>
            <a:endParaRPr lang="en-US" b="1" i="1" dirty="0"/>
          </a:p>
        </p:txBody>
      </p:sp>
      <p:sp>
        <p:nvSpPr>
          <p:cNvPr id="1048625" name="Popisek se šipkou doleva 8"/>
          <p:cNvSpPr/>
          <p:nvPr/>
        </p:nvSpPr>
        <p:spPr>
          <a:xfrm>
            <a:off x="5867400" y="1484313"/>
            <a:ext cx="1944688" cy="1152525"/>
          </a:xfrm>
          <a:prstGeom prst="leftArrowCallout">
            <a:avLst>
              <a:gd name="adj1" fmla="val 25000"/>
              <a:gd name="adj2" fmla="val 25000"/>
              <a:gd name="adj3" fmla="val 25000"/>
              <a:gd name="adj4" fmla="val 76989"/>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r>
              <a:rPr lang="cs-CZ" b="1" dirty="0"/>
              <a:t>Nevysvětlená individuální variabilita</a:t>
            </a:r>
            <a:endParaRPr lang="en-US" b="1" dirty="0"/>
          </a:p>
        </p:txBody>
      </p:sp>
      <p:sp>
        <p:nvSpPr>
          <p:cNvPr id="1048626" name="Zástupný symbol pro obsah 2"/>
          <p:cNvSpPr txBox="1"/>
          <p:nvPr/>
        </p:nvSpPr>
        <p:spPr bwMode="auto">
          <a:xfrm>
            <a:off x="395288" y="3500438"/>
            <a:ext cx="8229600" cy="1008062"/>
          </a:xfrm>
          <a:prstGeom prst="rect">
            <a:avLst/>
          </a:prstGeom>
          <a:noFill/>
          <a:ln>
            <a:noFill/>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cs-CZ" altLang="cs-CZ" sz="5100" dirty="0" err="1">
                <a:latin typeface="Calibri" panose="020F0502020204030204" pitchFamily="34" charset="0"/>
              </a:rPr>
              <a:t>Y</a:t>
            </a:r>
            <a:r>
              <a:rPr lang="cs-CZ" altLang="cs-CZ" sz="5100" baseline="-25000" dirty="0" err="1">
                <a:latin typeface="Calibri" panose="020F0502020204030204" pitchFamily="34" charset="0"/>
              </a:rPr>
              <a:t>i</a:t>
            </a:r>
            <a:r>
              <a:rPr lang="cs-CZ" altLang="cs-CZ" sz="5100" dirty="0">
                <a:latin typeface="Calibri" panose="020F0502020204030204" pitchFamily="34" charset="0"/>
              </a:rPr>
              <a:t> = </a:t>
            </a:r>
            <a:r>
              <a:rPr lang="el-GR" altLang="cs-CZ" sz="5100" dirty="0">
                <a:latin typeface="Calibri" panose="020F0502020204030204" pitchFamily="34" charset="0"/>
              </a:rPr>
              <a:t>μ</a:t>
            </a:r>
            <a:r>
              <a:rPr lang="cs-CZ" altLang="cs-CZ" sz="5100" dirty="0">
                <a:latin typeface="Calibri" panose="020F0502020204030204" pitchFamily="34" charset="0"/>
              </a:rPr>
              <a:t> + </a:t>
            </a:r>
            <a:r>
              <a:rPr lang="el-GR" altLang="cs-CZ" sz="5100" dirty="0">
                <a:solidFill>
                  <a:srgbClr val="FF0000"/>
                </a:solidFill>
                <a:latin typeface="Calibri" panose="020F0502020204030204" pitchFamily="34" charset="0"/>
              </a:rPr>
              <a:t>α</a:t>
            </a:r>
            <a:r>
              <a:rPr lang="cs-CZ" altLang="cs-CZ" sz="5100" baseline="-25000" dirty="0">
                <a:solidFill>
                  <a:srgbClr val="FF0000"/>
                </a:solidFill>
                <a:latin typeface="Calibri" panose="020F0502020204030204" pitchFamily="34" charset="0"/>
              </a:rPr>
              <a:t> j</a:t>
            </a:r>
            <a:r>
              <a:rPr lang="cs-CZ" altLang="cs-CZ" sz="5100" dirty="0">
                <a:latin typeface="Calibri" panose="020F0502020204030204" pitchFamily="34" charset="0"/>
              </a:rPr>
              <a:t> + </a:t>
            </a:r>
            <a:r>
              <a:rPr lang="el-GR" altLang="cs-CZ" sz="5100" dirty="0">
                <a:latin typeface="Calibri" panose="020F0502020204030204" pitchFamily="34" charset="0"/>
              </a:rPr>
              <a:t>ε</a:t>
            </a:r>
            <a:r>
              <a:rPr lang="cs-CZ" altLang="cs-CZ" sz="5100" baseline="-25000" dirty="0">
                <a:latin typeface="Calibri" panose="020F0502020204030204" pitchFamily="34" charset="0"/>
              </a:rPr>
              <a:t>i</a:t>
            </a:r>
          </a:p>
          <a:p>
            <a:pPr eaLnBrk="1" hangingPunct="1"/>
            <a:endParaRPr lang="cs-CZ" altLang="cs-CZ" sz="3400" dirty="0">
              <a:latin typeface="Calibri" panose="020F0502020204030204" pitchFamily="34" charset="0"/>
            </a:endParaRPr>
          </a:p>
        </p:txBody>
      </p:sp>
      <p:sp>
        <p:nvSpPr>
          <p:cNvPr id="1048627" name="Popisek se šipkou nahoru 12"/>
          <p:cNvSpPr/>
          <p:nvPr/>
        </p:nvSpPr>
        <p:spPr>
          <a:xfrm>
            <a:off x="3708400" y="4365625"/>
            <a:ext cx="2376488" cy="1511300"/>
          </a:xfrm>
          <a:prstGeom prst="upArrowCallout">
            <a:avLst>
              <a:gd name="adj1" fmla="val 40037"/>
              <a:gd name="adj2" fmla="val 35109"/>
              <a:gd name="adj3" fmla="val 29540"/>
              <a:gd name="adj4" fmla="val 53083"/>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r>
              <a:rPr lang="cs-CZ" b="1" dirty="0"/>
              <a:t>Vliv toho, že je člověk členem skupiny </a:t>
            </a:r>
            <a:r>
              <a:rPr lang="cs-CZ" b="1" i="1" dirty="0"/>
              <a:t>j</a:t>
            </a:r>
            <a:endParaRPr lang="en-US" b="1" i="1"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28" name="Nadpis 1"/>
          <p:cNvSpPr>
            <a:spLocks noGrp="1"/>
          </p:cNvSpPr>
          <p:nvPr>
            <p:ph type="title" idx="4294967295"/>
          </p:nvPr>
        </p:nvSpPr>
        <p:spPr>
          <a:xfrm>
            <a:off x="1600200" y="287339"/>
            <a:ext cx="7543800" cy="765174"/>
          </a:xfrm>
        </p:spPr>
        <p:txBody>
          <a:bodyPr/>
          <a:lstStyle/>
          <a:p>
            <a:pPr eaLnBrk="1" hangingPunct="1"/>
            <a:r>
              <a:rPr lang="cs-CZ" altLang="cs-CZ" dirty="0"/>
              <a:t>ANOVA jako regrese</a:t>
            </a:r>
            <a:endParaRPr lang="en-US" altLang="cs-CZ" dirty="0"/>
          </a:p>
        </p:txBody>
      </p:sp>
      <p:sp>
        <p:nvSpPr>
          <p:cNvPr id="1048629" name="Zástupný symbol pro obsah 2"/>
          <p:cNvSpPr txBox="1"/>
          <p:nvPr/>
        </p:nvSpPr>
        <p:spPr>
          <a:xfrm>
            <a:off x="468313" y="1700213"/>
            <a:ext cx="8229600" cy="865187"/>
          </a:xfrm>
          <a:prstGeom prst="rect">
            <a:avLst/>
          </a:prstGeom>
        </p:spPr>
        <p:txBody>
          <a:bodyPr>
            <a:normAutofit fontScale="97059"/>
          </a:bodyPr>
          <a:lstStyle/>
          <a:p>
            <a:pPr algn="ctr" fontAlgn="auto">
              <a:spcBef>
                <a:spcPts val="0"/>
              </a:spcBef>
              <a:spcAft>
                <a:spcPts val="0"/>
              </a:spcAft>
            </a:pPr>
            <a:r>
              <a:rPr lang="cs-CZ" sz="5100" dirty="0" err="1">
                <a:latin typeface="+mn-lt"/>
                <a:cs typeface="+mn-cs"/>
              </a:rPr>
              <a:t>Y</a:t>
            </a:r>
            <a:r>
              <a:rPr lang="cs-CZ" sz="5100" baseline="-25000" dirty="0" err="1">
                <a:latin typeface="+mn-lt"/>
                <a:cs typeface="+mn-cs"/>
              </a:rPr>
              <a:t>i</a:t>
            </a:r>
            <a:r>
              <a:rPr lang="cs-CZ" sz="5100" dirty="0">
                <a:latin typeface="+mn-lt"/>
                <a:cs typeface="+mn-cs"/>
              </a:rPr>
              <a:t> = </a:t>
            </a:r>
            <a:r>
              <a:rPr lang="el-GR" sz="5100" dirty="0">
                <a:latin typeface="+mn-lt"/>
                <a:cs typeface="+mn-cs"/>
              </a:rPr>
              <a:t>μ</a:t>
            </a:r>
            <a:r>
              <a:rPr lang="cs-CZ" sz="5100" dirty="0">
                <a:latin typeface="+mn-lt"/>
                <a:cs typeface="+mn-cs"/>
              </a:rPr>
              <a:t> + </a:t>
            </a:r>
            <a:r>
              <a:rPr lang="el-GR" sz="5100" dirty="0">
                <a:latin typeface="+mn-lt"/>
                <a:cs typeface="+mn-cs"/>
              </a:rPr>
              <a:t>ε</a:t>
            </a:r>
            <a:r>
              <a:rPr lang="cs-CZ" sz="5100" baseline="-25000" dirty="0">
                <a:latin typeface="+mn-lt"/>
                <a:cs typeface="+mn-cs"/>
              </a:rPr>
              <a:t>i</a:t>
            </a:r>
          </a:p>
          <a:p>
            <a:pPr fontAlgn="auto">
              <a:spcBef>
                <a:spcPts val="0"/>
              </a:spcBef>
              <a:spcAft>
                <a:spcPts val="0"/>
              </a:spcAft>
            </a:pPr>
            <a:endParaRPr lang="cs-CZ" sz="3400" dirty="0">
              <a:latin typeface="+mn-lt"/>
              <a:cs typeface="+mn-cs"/>
            </a:endParaRPr>
          </a:p>
        </p:txBody>
      </p:sp>
      <p:sp>
        <p:nvSpPr>
          <p:cNvPr id="1048630" name="Popisek se šipkou doprava 4"/>
          <p:cNvSpPr/>
          <p:nvPr/>
        </p:nvSpPr>
        <p:spPr>
          <a:xfrm>
            <a:off x="1187450" y="1412875"/>
            <a:ext cx="2016125" cy="1295400"/>
          </a:xfrm>
          <a:prstGeom prst="rightArrowCallout">
            <a:avLst>
              <a:gd name="adj1" fmla="val 20544"/>
              <a:gd name="adj2" fmla="val 25000"/>
              <a:gd name="adj3" fmla="val 25000"/>
              <a:gd name="adj4" fmla="val 7256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r>
              <a:rPr lang="cs-CZ" b="1" dirty="0"/>
              <a:t>Hodnota závislé proměnné člověka </a:t>
            </a:r>
            <a:r>
              <a:rPr lang="cs-CZ" b="1" i="1" dirty="0"/>
              <a:t>i</a:t>
            </a:r>
            <a:endParaRPr lang="en-US" b="1" i="1" dirty="0"/>
          </a:p>
        </p:txBody>
      </p:sp>
      <p:sp>
        <p:nvSpPr>
          <p:cNvPr id="1048631" name="Popisek se šipkou nahoru 5"/>
          <p:cNvSpPr/>
          <p:nvPr/>
        </p:nvSpPr>
        <p:spPr>
          <a:xfrm>
            <a:off x="3708400" y="2565400"/>
            <a:ext cx="1800225" cy="719138"/>
          </a:xfrm>
          <a:prstGeom prst="upArrowCallout">
            <a:avLst>
              <a:gd name="adj1" fmla="val 40037"/>
              <a:gd name="adj2" fmla="val 35109"/>
              <a:gd name="adj3" fmla="val 29540"/>
              <a:gd name="adj4" fmla="val 53083"/>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r>
              <a:rPr lang="cs-CZ" b="1" dirty="0"/>
              <a:t>Celkový průměr </a:t>
            </a:r>
            <a:endParaRPr lang="en-US" b="1" i="1" dirty="0"/>
          </a:p>
        </p:txBody>
      </p:sp>
      <p:sp>
        <p:nvSpPr>
          <p:cNvPr id="1048632" name="Popisek se šipkou doleva 8"/>
          <p:cNvSpPr/>
          <p:nvPr/>
        </p:nvSpPr>
        <p:spPr>
          <a:xfrm>
            <a:off x="5867400" y="1484313"/>
            <a:ext cx="1944688" cy="1152525"/>
          </a:xfrm>
          <a:prstGeom prst="leftArrowCallout">
            <a:avLst>
              <a:gd name="adj1" fmla="val 25000"/>
              <a:gd name="adj2" fmla="val 25000"/>
              <a:gd name="adj3" fmla="val 25000"/>
              <a:gd name="adj4" fmla="val 76989"/>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r>
              <a:rPr lang="cs-CZ" b="1" dirty="0"/>
              <a:t>Nevysvětlená individuální variabilita</a:t>
            </a:r>
            <a:endParaRPr lang="en-US" b="1" dirty="0"/>
          </a:p>
        </p:txBody>
      </p:sp>
      <p:sp>
        <p:nvSpPr>
          <p:cNvPr id="1048633" name="Zástupný symbol pro obsah 2"/>
          <p:cNvSpPr txBox="1"/>
          <p:nvPr/>
        </p:nvSpPr>
        <p:spPr bwMode="auto">
          <a:xfrm>
            <a:off x="395288" y="3500438"/>
            <a:ext cx="8229600" cy="1008062"/>
          </a:xfrm>
          <a:prstGeom prst="rect">
            <a:avLst/>
          </a:prstGeom>
          <a:noFill/>
          <a:ln>
            <a:noFill/>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cs-CZ" altLang="cs-CZ" sz="5100" dirty="0" err="1">
                <a:latin typeface="Calibri" panose="020F0502020204030204" pitchFamily="34" charset="0"/>
              </a:rPr>
              <a:t>Y</a:t>
            </a:r>
            <a:r>
              <a:rPr lang="cs-CZ" altLang="cs-CZ" sz="5100" baseline="-25000" dirty="0" err="1">
                <a:latin typeface="Calibri" panose="020F0502020204030204" pitchFamily="34" charset="0"/>
              </a:rPr>
              <a:t>i</a:t>
            </a:r>
            <a:r>
              <a:rPr lang="cs-CZ" altLang="cs-CZ" sz="5100" dirty="0">
                <a:latin typeface="Calibri" panose="020F0502020204030204" pitchFamily="34" charset="0"/>
              </a:rPr>
              <a:t> = </a:t>
            </a:r>
            <a:r>
              <a:rPr lang="el-GR" altLang="cs-CZ" sz="5100" dirty="0">
                <a:latin typeface="Calibri" panose="020F0502020204030204" pitchFamily="34" charset="0"/>
              </a:rPr>
              <a:t>μ</a:t>
            </a:r>
            <a:r>
              <a:rPr lang="cs-CZ" altLang="cs-CZ" sz="5100" dirty="0">
                <a:latin typeface="Calibri" panose="020F0502020204030204" pitchFamily="34" charset="0"/>
              </a:rPr>
              <a:t> + </a:t>
            </a:r>
            <a:r>
              <a:rPr lang="el-GR" altLang="cs-CZ" sz="5100" dirty="0">
                <a:solidFill>
                  <a:srgbClr val="FF0000"/>
                </a:solidFill>
                <a:latin typeface="Calibri" panose="020F0502020204030204" pitchFamily="34" charset="0"/>
              </a:rPr>
              <a:t>α</a:t>
            </a:r>
            <a:r>
              <a:rPr lang="cs-CZ" altLang="cs-CZ" sz="5100" baseline="-25000" dirty="0">
                <a:solidFill>
                  <a:srgbClr val="FF0000"/>
                </a:solidFill>
                <a:latin typeface="Calibri" panose="020F0502020204030204" pitchFamily="34" charset="0"/>
              </a:rPr>
              <a:t> j</a:t>
            </a:r>
            <a:r>
              <a:rPr lang="cs-CZ" altLang="cs-CZ" sz="5100" dirty="0">
                <a:latin typeface="Calibri" panose="020F0502020204030204" pitchFamily="34" charset="0"/>
              </a:rPr>
              <a:t> + </a:t>
            </a:r>
            <a:r>
              <a:rPr lang="el-GR" altLang="cs-CZ" sz="5100" dirty="0">
                <a:latin typeface="Calibri" panose="020F0502020204030204" pitchFamily="34" charset="0"/>
              </a:rPr>
              <a:t>ε</a:t>
            </a:r>
            <a:r>
              <a:rPr lang="cs-CZ" altLang="cs-CZ" sz="5100" baseline="-25000" dirty="0">
                <a:latin typeface="Calibri" panose="020F0502020204030204" pitchFamily="34" charset="0"/>
              </a:rPr>
              <a:t>i</a:t>
            </a:r>
          </a:p>
          <a:p>
            <a:pPr eaLnBrk="1" hangingPunct="1"/>
            <a:endParaRPr lang="cs-CZ" altLang="cs-CZ" sz="3400" dirty="0">
              <a:latin typeface="Calibri" panose="020F0502020204030204" pitchFamily="34" charset="0"/>
            </a:endParaRPr>
          </a:p>
        </p:txBody>
      </p:sp>
      <p:sp>
        <p:nvSpPr>
          <p:cNvPr id="1048634" name="Popisek se šipkou nahoru 12"/>
          <p:cNvSpPr/>
          <p:nvPr/>
        </p:nvSpPr>
        <p:spPr>
          <a:xfrm>
            <a:off x="3708400" y="4365625"/>
            <a:ext cx="2376488" cy="1511300"/>
          </a:xfrm>
          <a:prstGeom prst="upArrowCallout">
            <a:avLst>
              <a:gd name="adj1" fmla="val 40037"/>
              <a:gd name="adj2" fmla="val 35109"/>
              <a:gd name="adj3" fmla="val 29540"/>
              <a:gd name="adj4" fmla="val 53083"/>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r>
              <a:rPr lang="cs-CZ" b="1" dirty="0"/>
              <a:t>Vliv toho, že je člověk členem skupiny </a:t>
            </a:r>
            <a:r>
              <a:rPr lang="cs-CZ" b="1" i="1" dirty="0"/>
              <a:t>j</a:t>
            </a:r>
            <a:endParaRPr lang="en-US" b="1" i="1" dirty="0"/>
          </a:p>
        </p:txBody>
      </p:sp>
      <p:sp>
        <p:nvSpPr>
          <p:cNvPr id="1048635" name="Obdélník 14"/>
          <p:cNvSpPr>
            <a:spLocks noChangeArrowheads="1"/>
          </p:cNvSpPr>
          <p:nvPr/>
        </p:nvSpPr>
        <p:spPr bwMode="auto">
          <a:xfrm>
            <a:off x="250825" y="4868863"/>
            <a:ext cx="8642350" cy="1513840"/>
          </a:xfrm>
          <a:prstGeom prst="rect">
            <a:avLst/>
          </a:prstGeom>
          <a:solidFill>
            <a:srgbClr val="FFC000"/>
          </a:solidFill>
          <a:ln w="9525">
            <a:solidFill>
              <a:schemeClr val="tx1"/>
            </a:solidFill>
            <a:miter lim="800000"/>
            <a:headEnd/>
            <a:tailEnd/>
          </a:ln>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cs-CZ" altLang="cs-CZ" sz="2400" b="1" dirty="0">
                <a:solidFill>
                  <a:srgbClr val="C00000"/>
                </a:solidFill>
                <a:latin typeface="Calibri" panose="020F0502020204030204" pitchFamily="34" charset="0"/>
              </a:rPr>
              <a:t>Podstata ANOVY</a:t>
            </a:r>
          </a:p>
          <a:p>
            <a:pPr eaLnBrk="1" hangingPunct="1"/>
            <a:r>
              <a:rPr lang="cs-CZ" altLang="cs-CZ" sz="2400" dirty="0">
                <a:latin typeface="Calibri" panose="020F0502020204030204" pitchFamily="34" charset="0"/>
              </a:rPr>
              <a:t>Jak dobře je závislá proměnná vysvětlena modelem, který předpokládá odlišnost skupin (</a:t>
            </a:r>
            <a:r>
              <a:rPr lang="el-GR" altLang="cs-CZ" sz="2400" dirty="0">
                <a:latin typeface="Calibri" panose="020F0502020204030204" pitchFamily="34" charset="0"/>
              </a:rPr>
              <a:t>α</a:t>
            </a:r>
            <a:r>
              <a:rPr lang="cs-CZ" altLang="cs-CZ" sz="2400" dirty="0">
                <a:latin typeface="Calibri" panose="020F0502020204030204" pitchFamily="34" charset="0"/>
              </a:rPr>
              <a:t> </a:t>
            </a:r>
            <a:r>
              <a:rPr lang="el-GR" altLang="cs-CZ" sz="2400" dirty="0">
                <a:latin typeface="Calibri" panose="020F0502020204030204" pitchFamily="34" charset="0"/>
              </a:rPr>
              <a:t>≠</a:t>
            </a:r>
            <a:r>
              <a:rPr lang="cs-CZ" altLang="cs-CZ" sz="2400" dirty="0">
                <a:latin typeface="Calibri" panose="020F0502020204030204" pitchFamily="34" charset="0"/>
              </a:rPr>
              <a:t> 0)? Nepostačí nám stejně dobře model, který předpokládá, že se skupiny neliší?</a:t>
            </a:r>
            <a:endParaRPr lang="en-US" altLang="cs-CZ" sz="2400" dirty="0">
              <a:latin typeface="Calibri" panose="020F0502020204030204"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36" name="Nadpis 1"/>
          <p:cNvSpPr>
            <a:spLocks noGrp="1"/>
          </p:cNvSpPr>
          <p:nvPr>
            <p:ph type="title"/>
          </p:nvPr>
        </p:nvSpPr>
        <p:spPr/>
        <p:txBody>
          <a:bodyPr/>
          <a:lstStyle/>
          <a:p>
            <a:pPr eaLnBrk="1" hangingPunct="1"/>
            <a:r>
              <a:rPr lang="cs-CZ" altLang="cs-CZ" dirty="0"/>
              <a:t>ANOVA jako regrese - příklad</a:t>
            </a:r>
            <a:endParaRPr lang="en-US" altLang="cs-CZ" dirty="0"/>
          </a:p>
        </p:txBody>
      </p:sp>
      <p:sp>
        <p:nvSpPr>
          <p:cNvPr id="1048637" name="Zástupný symbol pro obsah 2"/>
          <p:cNvSpPr txBox="1"/>
          <p:nvPr/>
        </p:nvSpPr>
        <p:spPr bwMode="auto">
          <a:xfrm>
            <a:off x="822959" y="1700213"/>
            <a:ext cx="8213537" cy="4824412"/>
          </a:xfrm>
          <a:prstGeom prst="rect">
            <a:avLst/>
          </a:prstGeom>
          <a:noFill/>
          <a:ln>
            <a:noFill/>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cs-CZ" altLang="cs-CZ" sz="2800" dirty="0">
                <a:latin typeface="Calibri" panose="020F0502020204030204" pitchFamily="34" charset="0"/>
              </a:rPr>
              <a:t>Souvisí socioekonomický status rodiny s tím, jak často dítě používá internet?</a:t>
            </a:r>
          </a:p>
          <a:p>
            <a:pPr eaLnBrk="1" hangingPunct="1"/>
            <a:endParaRPr lang="cs-CZ" altLang="cs-CZ" sz="2400" dirty="0">
              <a:latin typeface="Calibri" panose="020F0502020204030204" pitchFamily="34" charset="0"/>
            </a:endParaRPr>
          </a:p>
          <a:p>
            <a:pPr eaLnBrk="1" hangingPunct="1"/>
            <a:r>
              <a:rPr lang="cs-CZ" altLang="cs-CZ" sz="2800" dirty="0">
                <a:latin typeface="Calibri" panose="020F0502020204030204" pitchFamily="34" charset="0"/>
              </a:rPr>
              <a:t>Nezávislá kategorická proměnná (</a:t>
            </a:r>
            <a:r>
              <a:rPr lang="cs-CZ" altLang="cs-CZ" sz="2800" i="1" dirty="0">
                <a:latin typeface="Calibri" panose="020F0502020204030204" pitchFamily="34" charset="0"/>
              </a:rPr>
              <a:t>faktor</a:t>
            </a:r>
            <a:r>
              <a:rPr lang="cs-CZ" altLang="cs-CZ" sz="2800" dirty="0">
                <a:latin typeface="Calibri" panose="020F0502020204030204" pitchFamily="34" charset="0"/>
              </a:rPr>
              <a:t>): </a:t>
            </a:r>
            <a:r>
              <a:rPr lang="cs-CZ" altLang="cs-CZ" sz="2800" b="1" dirty="0">
                <a:solidFill>
                  <a:srgbClr val="C00000"/>
                </a:solidFill>
                <a:latin typeface="Calibri" panose="020F0502020204030204" pitchFamily="34" charset="0"/>
              </a:rPr>
              <a:t>socioekonomický status</a:t>
            </a:r>
            <a:endParaRPr lang="cs-CZ" altLang="cs-CZ" sz="2800" dirty="0">
              <a:latin typeface="Calibri" panose="020F0502020204030204" pitchFamily="34" charset="0"/>
            </a:endParaRPr>
          </a:p>
          <a:p>
            <a:pPr eaLnBrk="1" hangingPunct="1"/>
            <a:r>
              <a:rPr lang="cs-CZ" altLang="cs-CZ" sz="2800" dirty="0">
                <a:latin typeface="Calibri" panose="020F0502020204030204" pitchFamily="34" charset="0"/>
              </a:rPr>
              <a:t>	3 hodnoty (</a:t>
            </a:r>
            <a:r>
              <a:rPr lang="cs-CZ" altLang="cs-CZ" sz="2800" i="1" dirty="0">
                <a:latin typeface="Calibri" panose="020F0502020204030204" pitchFamily="34" charset="0"/>
              </a:rPr>
              <a:t>úrovně</a:t>
            </a:r>
            <a:r>
              <a:rPr lang="cs-CZ" altLang="cs-CZ" sz="2800" dirty="0">
                <a:latin typeface="Calibri" panose="020F0502020204030204" pitchFamily="34" charset="0"/>
              </a:rPr>
              <a:t>): nízký, střední, vysoký</a:t>
            </a:r>
          </a:p>
          <a:p>
            <a:pPr eaLnBrk="1" hangingPunct="1"/>
            <a:r>
              <a:rPr lang="cs-CZ" altLang="cs-CZ" sz="2800" dirty="0">
                <a:latin typeface="Calibri" panose="020F0502020204030204" pitchFamily="34" charset="0"/>
              </a:rPr>
              <a:t>Závislá intervalová proměnná: </a:t>
            </a:r>
            <a:r>
              <a:rPr lang="cs-CZ" altLang="cs-CZ" sz="2800" b="1" dirty="0">
                <a:solidFill>
                  <a:srgbClr val="C00000"/>
                </a:solidFill>
                <a:latin typeface="Calibri" panose="020F0502020204030204" pitchFamily="34" charset="0"/>
              </a:rPr>
              <a:t>frekvence používání internetu</a:t>
            </a:r>
          </a:p>
          <a:p>
            <a:pPr eaLnBrk="1" hangingPunct="1"/>
            <a:endParaRPr lang="cs-CZ" altLang="cs-CZ" sz="2400" dirty="0">
              <a:latin typeface="Calibri" panose="020F0502020204030204" pitchFamily="34" charset="0"/>
            </a:endParaRPr>
          </a:p>
          <a:p>
            <a:pPr eaLnBrk="1" hangingPunct="1"/>
            <a:r>
              <a:rPr lang="cs-CZ" altLang="cs-CZ" sz="2800" dirty="0">
                <a:latin typeface="Calibri" panose="020F0502020204030204" pitchFamily="34" charset="0"/>
              </a:rPr>
              <a:t>Liší se děti z rodin s nízkým, středním a vysokým SES v tom, jak často používají internet?</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41" name="Nadpis 1"/>
          <p:cNvSpPr>
            <a:spLocks noGrp="1"/>
          </p:cNvSpPr>
          <p:nvPr>
            <p:ph type="title" idx="4294967295"/>
          </p:nvPr>
        </p:nvSpPr>
        <p:spPr>
          <a:xfrm>
            <a:off x="1600200" y="287339"/>
            <a:ext cx="7543800" cy="765398"/>
          </a:xfrm>
        </p:spPr>
        <p:txBody>
          <a:bodyPr/>
          <a:lstStyle/>
          <a:p>
            <a:pPr eaLnBrk="1" hangingPunct="1"/>
            <a:r>
              <a:rPr lang="cs-CZ" altLang="cs-CZ" dirty="0"/>
              <a:t>ANOVA jako regrese</a:t>
            </a:r>
            <a:endParaRPr lang="en-US" altLang="cs-CZ" dirty="0"/>
          </a:p>
        </p:txBody>
      </p:sp>
      <p:sp>
        <p:nvSpPr>
          <p:cNvPr id="1048642" name="Zástupný symbol pro obsah 2"/>
          <p:cNvSpPr txBox="1"/>
          <p:nvPr/>
        </p:nvSpPr>
        <p:spPr>
          <a:xfrm>
            <a:off x="468313" y="1700213"/>
            <a:ext cx="8229600" cy="865187"/>
          </a:xfrm>
          <a:prstGeom prst="rect">
            <a:avLst/>
          </a:prstGeom>
        </p:spPr>
        <p:txBody>
          <a:bodyPr>
            <a:normAutofit fontScale="97059"/>
          </a:bodyPr>
          <a:lstStyle/>
          <a:p>
            <a:pPr algn="ctr" fontAlgn="auto">
              <a:spcBef>
                <a:spcPts val="0"/>
              </a:spcBef>
              <a:spcAft>
                <a:spcPts val="0"/>
              </a:spcAft>
            </a:pPr>
            <a:r>
              <a:rPr lang="cs-CZ" sz="5100" dirty="0" err="1">
                <a:latin typeface="+mn-lt"/>
                <a:cs typeface="+mn-cs"/>
              </a:rPr>
              <a:t>INET</a:t>
            </a:r>
            <a:r>
              <a:rPr lang="cs-CZ" sz="5100" baseline="-25000" dirty="0" err="1">
                <a:latin typeface="+mn-lt"/>
                <a:cs typeface="+mn-cs"/>
              </a:rPr>
              <a:t>i</a:t>
            </a:r>
            <a:r>
              <a:rPr lang="cs-CZ" sz="5100" dirty="0">
                <a:latin typeface="+mn-lt"/>
                <a:cs typeface="+mn-cs"/>
              </a:rPr>
              <a:t> = </a:t>
            </a:r>
            <a:r>
              <a:rPr lang="el-GR" sz="5100" dirty="0">
                <a:latin typeface="+mn-lt"/>
                <a:cs typeface="+mn-cs"/>
              </a:rPr>
              <a:t>μ</a:t>
            </a:r>
            <a:r>
              <a:rPr lang="cs-CZ" sz="5100" dirty="0">
                <a:latin typeface="+mn-lt"/>
                <a:cs typeface="+mn-cs"/>
              </a:rPr>
              <a:t> + </a:t>
            </a:r>
            <a:r>
              <a:rPr lang="el-GR" sz="5100" dirty="0">
                <a:latin typeface="+mn-lt"/>
                <a:cs typeface="+mn-cs"/>
              </a:rPr>
              <a:t>ε</a:t>
            </a:r>
            <a:r>
              <a:rPr lang="cs-CZ" sz="5100" baseline="-25000" dirty="0">
                <a:latin typeface="+mn-lt"/>
                <a:cs typeface="+mn-cs"/>
              </a:rPr>
              <a:t>i</a:t>
            </a:r>
          </a:p>
          <a:p>
            <a:pPr fontAlgn="auto">
              <a:spcBef>
                <a:spcPts val="0"/>
              </a:spcBef>
              <a:spcAft>
                <a:spcPts val="0"/>
              </a:spcAft>
            </a:pPr>
            <a:endParaRPr lang="cs-CZ" sz="3400" dirty="0">
              <a:latin typeface="+mn-lt"/>
              <a:cs typeface="+mn-cs"/>
            </a:endParaRPr>
          </a:p>
        </p:txBody>
      </p:sp>
      <p:sp>
        <p:nvSpPr>
          <p:cNvPr id="1048643" name="Zástupný symbol pro obsah 2"/>
          <p:cNvSpPr txBox="1"/>
          <p:nvPr/>
        </p:nvSpPr>
        <p:spPr bwMode="auto">
          <a:xfrm>
            <a:off x="395288" y="3500438"/>
            <a:ext cx="8229600" cy="1008062"/>
          </a:xfrm>
          <a:prstGeom prst="rect">
            <a:avLst/>
          </a:prstGeom>
          <a:noFill/>
          <a:ln>
            <a:noFill/>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cs-CZ" altLang="cs-CZ" sz="5100" dirty="0" err="1">
                <a:latin typeface="Calibri" panose="020F0502020204030204" pitchFamily="34" charset="0"/>
              </a:rPr>
              <a:t>INET</a:t>
            </a:r>
            <a:r>
              <a:rPr lang="cs-CZ" altLang="cs-CZ" sz="5100" baseline="-25000" dirty="0" err="1">
                <a:latin typeface="Calibri" panose="020F0502020204030204" pitchFamily="34" charset="0"/>
              </a:rPr>
              <a:t>i</a:t>
            </a:r>
            <a:r>
              <a:rPr lang="cs-CZ" altLang="cs-CZ" sz="5100" dirty="0">
                <a:latin typeface="Calibri" panose="020F0502020204030204" pitchFamily="34" charset="0"/>
              </a:rPr>
              <a:t> = </a:t>
            </a:r>
            <a:r>
              <a:rPr lang="el-GR" altLang="cs-CZ" sz="5100" dirty="0">
                <a:latin typeface="Calibri" panose="020F0502020204030204" pitchFamily="34" charset="0"/>
              </a:rPr>
              <a:t>μ</a:t>
            </a:r>
            <a:r>
              <a:rPr lang="cs-CZ" altLang="cs-CZ" sz="5100" dirty="0">
                <a:latin typeface="Calibri" panose="020F0502020204030204" pitchFamily="34" charset="0"/>
              </a:rPr>
              <a:t> + </a:t>
            </a:r>
            <a:r>
              <a:rPr lang="cs-CZ" altLang="cs-CZ" sz="5100" dirty="0">
                <a:solidFill>
                  <a:srgbClr val="FF0000"/>
                </a:solidFill>
                <a:latin typeface="Calibri" panose="020F0502020204030204" pitchFamily="34" charset="0"/>
              </a:rPr>
              <a:t>SES</a:t>
            </a:r>
            <a:r>
              <a:rPr lang="cs-CZ" altLang="cs-CZ" sz="5100" baseline="-25000" dirty="0">
                <a:solidFill>
                  <a:srgbClr val="FF0000"/>
                </a:solidFill>
                <a:latin typeface="Calibri" panose="020F0502020204030204" pitchFamily="34" charset="0"/>
              </a:rPr>
              <a:t> j</a:t>
            </a:r>
            <a:r>
              <a:rPr lang="cs-CZ" altLang="cs-CZ" sz="5100" dirty="0">
                <a:latin typeface="Calibri" panose="020F0502020204030204" pitchFamily="34" charset="0"/>
              </a:rPr>
              <a:t> + </a:t>
            </a:r>
            <a:r>
              <a:rPr lang="el-GR" altLang="cs-CZ" sz="5100" dirty="0">
                <a:latin typeface="Calibri" panose="020F0502020204030204" pitchFamily="34" charset="0"/>
              </a:rPr>
              <a:t>ε</a:t>
            </a:r>
            <a:r>
              <a:rPr lang="cs-CZ" altLang="cs-CZ" sz="5100" baseline="-25000" dirty="0">
                <a:latin typeface="Calibri" panose="020F0502020204030204" pitchFamily="34" charset="0"/>
              </a:rPr>
              <a:t>i</a:t>
            </a:r>
          </a:p>
          <a:p>
            <a:pPr eaLnBrk="1" hangingPunct="1"/>
            <a:endParaRPr lang="cs-CZ" altLang="cs-CZ" sz="3400" dirty="0">
              <a:latin typeface="Calibri" panose="020F0502020204030204" pitchFamily="34" charset="0"/>
            </a:endParaRPr>
          </a:p>
        </p:txBody>
      </p:sp>
      <p:sp>
        <p:nvSpPr>
          <p:cNvPr id="1048644" name="Popisek se šipkou nahoru 12"/>
          <p:cNvSpPr/>
          <p:nvPr/>
        </p:nvSpPr>
        <p:spPr>
          <a:xfrm>
            <a:off x="4896644" y="4365104"/>
            <a:ext cx="2376488" cy="1511300"/>
          </a:xfrm>
          <a:prstGeom prst="upArrowCallout">
            <a:avLst>
              <a:gd name="adj1" fmla="val 40037"/>
              <a:gd name="adj2" fmla="val 35109"/>
              <a:gd name="adj3" fmla="val 29540"/>
              <a:gd name="adj4" fmla="val 53083"/>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r>
              <a:rPr lang="cs-CZ" b="1" dirty="0"/>
              <a:t>Vliv toho, že je člověk členem skupiny </a:t>
            </a:r>
            <a:r>
              <a:rPr lang="cs-CZ" b="1" i="1" dirty="0"/>
              <a:t>j</a:t>
            </a:r>
            <a:endParaRPr lang="en-US" b="1" i="1" dirty="0"/>
          </a:p>
        </p:txBody>
      </p:sp>
      <p:sp>
        <p:nvSpPr>
          <p:cNvPr id="1048645" name="Popisek se šipkou nahoru 5"/>
          <p:cNvSpPr/>
          <p:nvPr/>
        </p:nvSpPr>
        <p:spPr>
          <a:xfrm>
            <a:off x="4896644" y="2469397"/>
            <a:ext cx="1800225" cy="719138"/>
          </a:xfrm>
          <a:prstGeom prst="upArrowCallout">
            <a:avLst>
              <a:gd name="adj1" fmla="val 40037"/>
              <a:gd name="adj2" fmla="val 35109"/>
              <a:gd name="adj3" fmla="val 29540"/>
              <a:gd name="adj4" fmla="val 53083"/>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r>
              <a:rPr lang="cs-CZ" b="1" dirty="0"/>
              <a:t>Celkový průměr </a:t>
            </a:r>
            <a:endParaRPr lang="en-US" b="1" i="1"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46" name="Nadpis 1"/>
          <p:cNvSpPr>
            <a:spLocks noGrp="1"/>
          </p:cNvSpPr>
          <p:nvPr>
            <p:ph type="title"/>
          </p:nvPr>
        </p:nvSpPr>
        <p:spPr/>
        <p:txBody>
          <a:bodyPr/>
          <a:lstStyle/>
          <a:p>
            <a:pPr eaLnBrk="1" hangingPunct="1"/>
            <a:r>
              <a:rPr lang="cs-CZ" altLang="cs-CZ" dirty="0"/>
              <a:t>ANOVA jako regrese</a:t>
            </a:r>
            <a:endParaRPr lang="en-US" altLang="cs-CZ" dirty="0"/>
          </a:p>
        </p:txBody>
      </p:sp>
      <p:sp>
        <p:nvSpPr>
          <p:cNvPr id="1048647" name="Zástupný symbol pro obsah 2"/>
          <p:cNvSpPr txBox="1"/>
          <p:nvPr/>
        </p:nvSpPr>
        <p:spPr bwMode="auto">
          <a:xfrm>
            <a:off x="899592" y="1700213"/>
            <a:ext cx="7798320" cy="4824412"/>
          </a:xfrm>
          <a:prstGeom prst="rect">
            <a:avLst/>
          </a:prstGeom>
          <a:noFill/>
          <a:ln>
            <a:noFill/>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cs-CZ" altLang="cs-CZ" sz="3600" dirty="0">
                <a:latin typeface="Calibri" panose="020F0502020204030204" pitchFamily="34" charset="0"/>
              </a:rPr>
              <a:t>[</a:t>
            </a:r>
            <a:r>
              <a:rPr lang="cs-CZ" altLang="cs-CZ" sz="3600" dirty="0" err="1">
                <a:latin typeface="Calibri" panose="020F0502020204030204" pitchFamily="34" charset="0"/>
              </a:rPr>
              <a:t>inet</a:t>
            </a:r>
            <a:r>
              <a:rPr lang="cs-CZ" altLang="cs-CZ" sz="3600" dirty="0">
                <a:latin typeface="Calibri" panose="020F0502020204030204" pitchFamily="34" charset="0"/>
              </a:rPr>
              <a:t>]</a:t>
            </a:r>
            <a:r>
              <a:rPr lang="cs-CZ" altLang="cs-CZ" sz="3600" baseline="-25000" dirty="0">
                <a:latin typeface="Calibri" panose="020F0502020204030204" pitchFamily="34" charset="0"/>
              </a:rPr>
              <a:t>i</a:t>
            </a:r>
            <a:r>
              <a:rPr lang="cs-CZ" altLang="cs-CZ" sz="3600" dirty="0">
                <a:latin typeface="Calibri" panose="020F0502020204030204" pitchFamily="34" charset="0"/>
              </a:rPr>
              <a:t> = [průměrný </a:t>
            </a:r>
            <a:r>
              <a:rPr lang="cs-CZ" altLang="cs-CZ" sz="3600" dirty="0" err="1">
                <a:latin typeface="Calibri" panose="020F0502020204030204" pitchFamily="34" charset="0"/>
              </a:rPr>
              <a:t>inet</a:t>
            </a:r>
            <a:r>
              <a:rPr lang="cs-CZ" altLang="cs-CZ" sz="3600" dirty="0">
                <a:latin typeface="Calibri" panose="020F0502020204030204" pitchFamily="34" charset="0"/>
              </a:rPr>
              <a:t>] + </a:t>
            </a:r>
            <a:r>
              <a:rPr lang="el-GR" altLang="cs-CZ" sz="3600" dirty="0">
                <a:latin typeface="Calibri" panose="020F0502020204030204" pitchFamily="34" charset="0"/>
              </a:rPr>
              <a:t>ε</a:t>
            </a:r>
            <a:r>
              <a:rPr lang="cs-CZ" altLang="cs-CZ" sz="3600" baseline="-25000" dirty="0">
                <a:latin typeface="Calibri" panose="020F0502020204030204" pitchFamily="34" charset="0"/>
              </a:rPr>
              <a:t>i</a:t>
            </a:r>
          </a:p>
          <a:p>
            <a:pPr eaLnBrk="1" hangingPunct="1"/>
            <a:endParaRPr lang="cs-CZ" altLang="cs-CZ" sz="3600" dirty="0">
              <a:latin typeface="Calibri" panose="020F0502020204030204" pitchFamily="34" charset="0"/>
            </a:endParaRPr>
          </a:p>
        </p:txBody>
      </p:sp>
      <p:sp>
        <p:nvSpPr>
          <p:cNvPr id="2" name="Bublinový popisek: se šipkou doleva 1">
            <a:extLst>
              <a:ext uri="{FF2B5EF4-FFF2-40B4-BE49-F238E27FC236}">
                <a16:creationId xmlns:a16="http://schemas.microsoft.com/office/drawing/2014/main" id="{F9B9D2C4-FA49-4A58-9A96-4687CFBE716A}"/>
              </a:ext>
            </a:extLst>
          </p:cNvPr>
          <p:cNvSpPr/>
          <p:nvPr/>
        </p:nvSpPr>
        <p:spPr>
          <a:xfrm>
            <a:off x="6660232" y="1844824"/>
            <a:ext cx="2325712" cy="432048"/>
          </a:xfrm>
          <a:prstGeom prst="left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a:t>s</a:t>
            </a:r>
            <a:r>
              <a:rPr lang="cs-CZ" baseline="30000" dirty="0"/>
              <a:t>2</a:t>
            </a:r>
            <a:r>
              <a:rPr lang="cs-CZ" baseline="-25000" dirty="0"/>
              <a:t>e</a:t>
            </a:r>
            <a:r>
              <a:rPr lang="cs-CZ" dirty="0"/>
              <a:t> = s</a:t>
            </a:r>
            <a:r>
              <a:rPr lang="cs-CZ" baseline="30000" dirty="0"/>
              <a:t>2</a:t>
            </a:r>
            <a:r>
              <a:rPr lang="cs-CZ" baseline="-25000" dirty="0"/>
              <a:t>inet</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48" name="Nadpis 1"/>
          <p:cNvSpPr>
            <a:spLocks noGrp="1"/>
          </p:cNvSpPr>
          <p:nvPr>
            <p:ph type="title"/>
          </p:nvPr>
        </p:nvSpPr>
        <p:spPr/>
        <p:txBody>
          <a:bodyPr/>
          <a:lstStyle/>
          <a:p>
            <a:pPr eaLnBrk="1" hangingPunct="1"/>
            <a:r>
              <a:rPr lang="cs-CZ" altLang="cs-CZ"/>
              <a:t>ANOVA jako regrese</a:t>
            </a:r>
            <a:endParaRPr lang="en-US" altLang="cs-CZ"/>
          </a:p>
        </p:txBody>
      </p:sp>
      <p:sp>
        <p:nvSpPr>
          <p:cNvPr id="1048649" name="Zástupný symbol pro obsah 2"/>
          <p:cNvSpPr txBox="1"/>
          <p:nvPr/>
        </p:nvSpPr>
        <p:spPr bwMode="auto">
          <a:xfrm>
            <a:off x="899591" y="1700213"/>
            <a:ext cx="7798321" cy="4824412"/>
          </a:xfrm>
          <a:prstGeom prst="rect">
            <a:avLst/>
          </a:prstGeom>
          <a:noFill/>
          <a:ln>
            <a:noFill/>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cs-CZ" altLang="cs-CZ" sz="3600" dirty="0">
                <a:latin typeface="Calibri" panose="020F0502020204030204" pitchFamily="34" charset="0"/>
              </a:rPr>
              <a:t>[</a:t>
            </a:r>
            <a:r>
              <a:rPr lang="cs-CZ" altLang="cs-CZ" sz="3600" dirty="0" err="1">
                <a:latin typeface="Calibri" panose="020F0502020204030204" pitchFamily="34" charset="0"/>
              </a:rPr>
              <a:t>inet</a:t>
            </a:r>
            <a:r>
              <a:rPr lang="cs-CZ" altLang="cs-CZ" sz="3600" dirty="0">
                <a:latin typeface="Calibri" panose="020F0502020204030204" pitchFamily="34" charset="0"/>
              </a:rPr>
              <a:t>]</a:t>
            </a:r>
            <a:r>
              <a:rPr lang="cs-CZ" altLang="cs-CZ" sz="3600" baseline="-25000" dirty="0">
                <a:latin typeface="Calibri" panose="020F0502020204030204" pitchFamily="34" charset="0"/>
              </a:rPr>
              <a:t>i</a:t>
            </a:r>
            <a:r>
              <a:rPr lang="cs-CZ" altLang="cs-CZ" sz="3600" dirty="0">
                <a:latin typeface="Calibri" panose="020F0502020204030204" pitchFamily="34" charset="0"/>
              </a:rPr>
              <a:t> = [průměrný </a:t>
            </a:r>
            <a:r>
              <a:rPr lang="cs-CZ" altLang="cs-CZ" sz="3600" dirty="0" err="1">
                <a:latin typeface="Calibri" panose="020F0502020204030204" pitchFamily="34" charset="0"/>
              </a:rPr>
              <a:t>inet</a:t>
            </a:r>
            <a:r>
              <a:rPr lang="cs-CZ" altLang="cs-CZ" sz="3600" dirty="0">
                <a:latin typeface="Calibri" panose="020F0502020204030204" pitchFamily="34" charset="0"/>
              </a:rPr>
              <a:t>] + </a:t>
            </a:r>
            <a:r>
              <a:rPr lang="el-GR" altLang="cs-CZ" sz="3600" dirty="0">
                <a:latin typeface="Calibri" panose="020F0502020204030204" pitchFamily="34" charset="0"/>
              </a:rPr>
              <a:t>ε</a:t>
            </a:r>
            <a:r>
              <a:rPr lang="cs-CZ" altLang="cs-CZ" sz="3600" baseline="-25000" dirty="0">
                <a:latin typeface="Calibri" panose="020F0502020204030204" pitchFamily="34" charset="0"/>
              </a:rPr>
              <a:t>i</a:t>
            </a:r>
          </a:p>
          <a:p>
            <a:pPr eaLnBrk="1" hangingPunct="1"/>
            <a:r>
              <a:rPr lang="cs-CZ" altLang="cs-CZ" sz="3600" dirty="0">
                <a:latin typeface="Calibri" panose="020F0502020204030204" pitchFamily="34" charset="0"/>
              </a:rPr>
              <a:t>[</a:t>
            </a:r>
            <a:r>
              <a:rPr lang="cs-CZ" altLang="cs-CZ" sz="3600" dirty="0" err="1">
                <a:latin typeface="Calibri" panose="020F0502020204030204" pitchFamily="34" charset="0"/>
              </a:rPr>
              <a:t>inet</a:t>
            </a:r>
            <a:r>
              <a:rPr lang="cs-CZ" altLang="cs-CZ" sz="3600" dirty="0">
                <a:latin typeface="Calibri" panose="020F0502020204030204" pitchFamily="34" charset="0"/>
              </a:rPr>
              <a:t>]</a:t>
            </a:r>
            <a:r>
              <a:rPr lang="cs-CZ" altLang="cs-CZ" sz="3600" baseline="-25000" dirty="0">
                <a:latin typeface="Calibri" panose="020F0502020204030204" pitchFamily="34" charset="0"/>
              </a:rPr>
              <a:t>i</a:t>
            </a:r>
            <a:r>
              <a:rPr lang="cs-CZ" altLang="cs-CZ" sz="3600" dirty="0">
                <a:latin typeface="Calibri" panose="020F0502020204030204" pitchFamily="34" charset="0"/>
              </a:rPr>
              <a:t> = [průměrný </a:t>
            </a:r>
            <a:r>
              <a:rPr lang="cs-CZ" altLang="cs-CZ" sz="3600" dirty="0" err="1">
                <a:latin typeface="Calibri" panose="020F0502020204030204" pitchFamily="34" charset="0"/>
              </a:rPr>
              <a:t>inet</a:t>
            </a:r>
            <a:r>
              <a:rPr lang="cs-CZ" altLang="cs-CZ" sz="3600" dirty="0">
                <a:latin typeface="Calibri" panose="020F0502020204030204" pitchFamily="34" charset="0"/>
              </a:rPr>
              <a:t>] + </a:t>
            </a:r>
            <a:r>
              <a:rPr lang="cs-CZ" altLang="cs-CZ" sz="3600" b="1" dirty="0">
                <a:solidFill>
                  <a:srgbClr val="C00000"/>
                </a:solidFill>
                <a:latin typeface="Calibri" panose="020F0502020204030204" pitchFamily="34" charset="0"/>
              </a:rPr>
              <a:t>b</a:t>
            </a:r>
            <a:r>
              <a:rPr lang="cs-CZ" altLang="cs-CZ" sz="3600" b="1" dirty="0">
                <a:solidFill>
                  <a:srgbClr val="FF0000"/>
                </a:solidFill>
                <a:latin typeface="Calibri" panose="020F0502020204030204" pitchFamily="34" charset="0"/>
              </a:rPr>
              <a:t>[ses]</a:t>
            </a:r>
            <a:r>
              <a:rPr lang="cs-CZ" altLang="cs-CZ" sz="3600" dirty="0">
                <a:latin typeface="Calibri" panose="020F0502020204030204" pitchFamily="34" charset="0"/>
              </a:rPr>
              <a:t> + </a:t>
            </a:r>
            <a:r>
              <a:rPr lang="el-GR" altLang="cs-CZ" sz="3600" dirty="0">
                <a:latin typeface="Calibri" panose="020F0502020204030204" pitchFamily="34" charset="0"/>
              </a:rPr>
              <a:t>ε</a:t>
            </a:r>
            <a:r>
              <a:rPr lang="cs-CZ" altLang="cs-CZ" sz="3600" baseline="-25000" dirty="0">
                <a:latin typeface="Calibri" panose="020F0502020204030204" pitchFamily="34" charset="0"/>
              </a:rPr>
              <a:t>i</a:t>
            </a:r>
          </a:p>
        </p:txBody>
      </p:sp>
      <p:sp>
        <p:nvSpPr>
          <p:cNvPr id="4" name="Bublinový popisek: se šipkou doleva 3">
            <a:extLst>
              <a:ext uri="{FF2B5EF4-FFF2-40B4-BE49-F238E27FC236}">
                <a16:creationId xmlns:a16="http://schemas.microsoft.com/office/drawing/2014/main" id="{BDF4ADF3-6DE4-413C-8B5F-7F76AF6971CF}"/>
              </a:ext>
            </a:extLst>
          </p:cNvPr>
          <p:cNvSpPr/>
          <p:nvPr/>
        </p:nvSpPr>
        <p:spPr>
          <a:xfrm>
            <a:off x="7740352" y="2420888"/>
            <a:ext cx="1440160" cy="432048"/>
          </a:xfrm>
          <a:prstGeom prst="leftArrowCallout">
            <a:avLst>
              <a:gd name="adj1" fmla="val 25000"/>
              <a:gd name="adj2" fmla="val 28527"/>
              <a:gd name="adj3" fmla="val 35583"/>
              <a:gd name="adj4" fmla="val 8173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a:t>s</a:t>
            </a:r>
            <a:r>
              <a:rPr lang="cs-CZ" baseline="30000" dirty="0"/>
              <a:t>2</a:t>
            </a:r>
            <a:r>
              <a:rPr lang="cs-CZ" baseline="-25000" dirty="0"/>
              <a:t>e</a:t>
            </a:r>
            <a:r>
              <a:rPr lang="cs-CZ" dirty="0"/>
              <a:t> &lt; s</a:t>
            </a:r>
            <a:r>
              <a:rPr lang="cs-CZ" baseline="30000" dirty="0"/>
              <a:t>2</a:t>
            </a:r>
            <a:r>
              <a:rPr lang="cs-CZ" baseline="-25000" dirty="0"/>
              <a:t>inet</a:t>
            </a:r>
          </a:p>
        </p:txBody>
      </p:sp>
    </p:spTree>
    <p:extLst>
      <p:ext uri="{BB962C8B-B14F-4D97-AF65-F5344CB8AC3E}">
        <p14:creationId xmlns:p14="http://schemas.microsoft.com/office/powerpoint/2010/main" val="5465346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7" name="Nadpis 1"/>
          <p:cNvSpPr>
            <a:spLocks noGrp="1"/>
          </p:cNvSpPr>
          <p:nvPr>
            <p:ph type="title"/>
          </p:nvPr>
        </p:nvSpPr>
        <p:spPr/>
        <p:txBody>
          <a:bodyPr/>
          <a:lstStyle/>
          <a:p>
            <a:pPr eaLnBrk="1" hangingPunct="1"/>
            <a:r>
              <a:rPr lang="cs-CZ" altLang="cs-CZ"/>
              <a:t>Program dnešní přednášky</a:t>
            </a:r>
            <a:endParaRPr lang="en-US" altLang="cs-CZ"/>
          </a:p>
        </p:txBody>
      </p:sp>
      <p:sp>
        <p:nvSpPr>
          <p:cNvPr id="1048598" name="Zástupný symbol pro obsah 2"/>
          <p:cNvSpPr>
            <a:spLocks noGrp="1"/>
          </p:cNvSpPr>
          <p:nvPr>
            <p:ph idx="1"/>
          </p:nvPr>
        </p:nvSpPr>
        <p:spPr/>
        <p:txBody>
          <a:bodyPr/>
          <a:lstStyle/>
          <a:p>
            <a:pPr eaLnBrk="1" hangingPunct="1"/>
            <a:r>
              <a:rPr lang="cs-CZ" altLang="cs-CZ" dirty="0"/>
              <a:t> jednofaktorová (</a:t>
            </a:r>
            <a:r>
              <a:rPr lang="cs-CZ" altLang="cs-CZ" dirty="0" err="1"/>
              <a:t>one-way</a:t>
            </a:r>
            <a:r>
              <a:rPr lang="cs-CZ" altLang="cs-CZ" dirty="0"/>
              <a:t>) </a:t>
            </a:r>
            <a:r>
              <a:rPr lang="cs-CZ" altLang="cs-CZ" dirty="0" err="1"/>
              <a:t>ANOVA</a:t>
            </a:r>
            <a:endParaRPr lang="cs-CZ" altLang="cs-CZ" dirty="0"/>
          </a:p>
          <a:p>
            <a:pPr eaLnBrk="1" hangingPunct="1"/>
            <a:r>
              <a:rPr lang="cs-CZ" altLang="cs-CZ" dirty="0"/>
              <a:t> </a:t>
            </a:r>
            <a:r>
              <a:rPr lang="cs-CZ" altLang="cs-CZ" sz="3600" dirty="0"/>
              <a:t>faktoriální (</a:t>
            </a:r>
            <a:r>
              <a:rPr lang="cs-CZ" altLang="cs-CZ" sz="3600" dirty="0" err="1"/>
              <a:t>two</a:t>
            </a:r>
            <a:r>
              <a:rPr lang="cs-CZ" altLang="cs-CZ" sz="3600" dirty="0"/>
              <a:t>…-</a:t>
            </a:r>
            <a:r>
              <a:rPr lang="cs-CZ" altLang="cs-CZ" sz="3600" dirty="0" err="1"/>
              <a:t>way</a:t>
            </a:r>
            <a:r>
              <a:rPr lang="cs-CZ" altLang="cs-CZ" sz="3600" dirty="0"/>
              <a:t>) </a:t>
            </a:r>
            <a:r>
              <a:rPr lang="cs-CZ" altLang="cs-CZ" sz="3600" dirty="0" err="1"/>
              <a:t>ANOVA</a:t>
            </a:r>
            <a:endParaRPr lang="cs-CZ" altLang="cs-CZ" sz="3600" dirty="0"/>
          </a:p>
          <a:p>
            <a:pPr eaLnBrk="1" hangingPunct="1"/>
            <a:r>
              <a:rPr lang="cs-CZ" altLang="cs-CZ" dirty="0"/>
              <a:t>ANCOVA </a:t>
            </a:r>
            <a:r>
              <a:rPr lang="cs-CZ" altLang="cs-CZ" dirty="0">
                <a:sym typeface="Wingdings" panose="05000000000000000000" pitchFamily="2" charset="2"/>
              </a:rPr>
              <a:t>(ANOVA s kovariáty)</a:t>
            </a:r>
            <a:endParaRPr lang="cs-CZ" altLang="cs-CZ" dirty="0"/>
          </a:p>
          <a:p>
            <a:pPr eaLnBrk="1" hangingPunct="1"/>
            <a:endParaRPr lang="cs-CZ" altLang="cs-CZ" dirty="0"/>
          </a:p>
          <a:p>
            <a:pPr eaLnBrk="1" hangingPunct="1"/>
            <a:endParaRPr lang="cs-CZ" altLang="cs-CZ" dirty="0"/>
          </a:p>
          <a:p>
            <a:pPr eaLnBrk="1" hangingPunct="1"/>
            <a:r>
              <a:rPr lang="cs-CZ" altLang="cs-CZ" dirty="0"/>
              <a:t> </a:t>
            </a:r>
            <a:r>
              <a:rPr lang="cs-CZ" altLang="cs-CZ" sz="1600" dirty="0"/>
              <a:t>MANOVA</a:t>
            </a:r>
            <a:r>
              <a:rPr lang="cs-CZ" altLang="cs-CZ" dirty="0"/>
              <a:t> (ANOVA s více závislými)</a:t>
            </a:r>
          </a:p>
          <a:p>
            <a:endParaRPr lang="cs-CZ" altLang="cs-CZ" dirty="0"/>
          </a:p>
          <a:p>
            <a:r>
              <a:rPr lang="cs-CZ" altLang="cs-CZ" sz="1200" dirty="0"/>
              <a:t>ANOVA</a:t>
            </a:r>
            <a:r>
              <a:rPr lang="cs-CZ" altLang="cs-CZ" dirty="0"/>
              <a:t> pro opakovaná měření</a:t>
            </a:r>
          </a:p>
          <a:p>
            <a:pPr eaLnBrk="1" hangingPunct="1"/>
            <a:endParaRPr lang="en-US" altLang="cs-CZ"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50" name="Nadpis 1"/>
          <p:cNvSpPr>
            <a:spLocks noGrp="1"/>
          </p:cNvSpPr>
          <p:nvPr>
            <p:ph type="title"/>
          </p:nvPr>
        </p:nvSpPr>
        <p:spPr/>
        <p:txBody>
          <a:bodyPr/>
          <a:lstStyle/>
          <a:p>
            <a:pPr eaLnBrk="1" hangingPunct="1"/>
            <a:r>
              <a:rPr lang="cs-CZ" altLang="cs-CZ"/>
              <a:t>ANOVA jako regrese</a:t>
            </a:r>
            <a:endParaRPr lang="en-US" altLang="cs-CZ"/>
          </a:p>
        </p:txBody>
      </p:sp>
      <p:sp>
        <p:nvSpPr>
          <p:cNvPr id="1048651" name="Zástupný symbol pro obsah 2"/>
          <p:cNvSpPr txBox="1"/>
          <p:nvPr/>
        </p:nvSpPr>
        <p:spPr bwMode="auto">
          <a:xfrm>
            <a:off x="899591" y="1700213"/>
            <a:ext cx="8064897" cy="4897437"/>
          </a:xfrm>
          <a:prstGeom prst="rect">
            <a:avLst/>
          </a:prstGeom>
          <a:noFill/>
          <a:ln>
            <a:noFill/>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cs-CZ" altLang="cs-CZ" sz="3600" dirty="0">
                <a:latin typeface="Calibri" panose="020F0502020204030204" pitchFamily="34" charset="0"/>
              </a:rPr>
              <a:t>[</a:t>
            </a:r>
            <a:r>
              <a:rPr lang="cs-CZ" altLang="cs-CZ" sz="3600" dirty="0" err="1">
                <a:latin typeface="Calibri" panose="020F0502020204030204" pitchFamily="34" charset="0"/>
              </a:rPr>
              <a:t>inet</a:t>
            </a:r>
            <a:r>
              <a:rPr lang="cs-CZ" altLang="cs-CZ" sz="3600" dirty="0">
                <a:latin typeface="Calibri" panose="020F0502020204030204" pitchFamily="34" charset="0"/>
              </a:rPr>
              <a:t>]</a:t>
            </a:r>
            <a:r>
              <a:rPr lang="cs-CZ" altLang="cs-CZ" sz="3600" baseline="-25000" dirty="0">
                <a:latin typeface="Calibri" panose="020F0502020204030204" pitchFamily="34" charset="0"/>
              </a:rPr>
              <a:t>i</a:t>
            </a:r>
            <a:r>
              <a:rPr lang="cs-CZ" altLang="cs-CZ" sz="3600" dirty="0">
                <a:latin typeface="Calibri" panose="020F0502020204030204" pitchFamily="34" charset="0"/>
              </a:rPr>
              <a:t> = [průměrný </a:t>
            </a:r>
            <a:r>
              <a:rPr lang="cs-CZ" altLang="cs-CZ" sz="3600" dirty="0" err="1">
                <a:latin typeface="Calibri" panose="020F0502020204030204" pitchFamily="34" charset="0"/>
              </a:rPr>
              <a:t>inet</a:t>
            </a:r>
            <a:r>
              <a:rPr lang="cs-CZ" altLang="cs-CZ" sz="3600" dirty="0">
                <a:latin typeface="Calibri" panose="020F0502020204030204" pitchFamily="34" charset="0"/>
              </a:rPr>
              <a:t>] + </a:t>
            </a:r>
            <a:r>
              <a:rPr lang="el-GR" altLang="cs-CZ" sz="3600" dirty="0">
                <a:latin typeface="Calibri" panose="020F0502020204030204" pitchFamily="34" charset="0"/>
              </a:rPr>
              <a:t>ε</a:t>
            </a:r>
            <a:r>
              <a:rPr lang="cs-CZ" altLang="cs-CZ" sz="3600" baseline="-25000" dirty="0">
                <a:latin typeface="Calibri" panose="020F0502020204030204" pitchFamily="34" charset="0"/>
              </a:rPr>
              <a:t>i</a:t>
            </a:r>
          </a:p>
          <a:p>
            <a:pPr eaLnBrk="1" hangingPunct="1"/>
            <a:r>
              <a:rPr lang="cs-CZ" altLang="cs-CZ" sz="3600" dirty="0">
                <a:latin typeface="Calibri" panose="020F0502020204030204" pitchFamily="34" charset="0"/>
              </a:rPr>
              <a:t>[</a:t>
            </a:r>
            <a:r>
              <a:rPr lang="cs-CZ" altLang="cs-CZ" sz="3600" dirty="0" err="1">
                <a:latin typeface="Calibri" panose="020F0502020204030204" pitchFamily="34" charset="0"/>
              </a:rPr>
              <a:t>inet</a:t>
            </a:r>
            <a:r>
              <a:rPr lang="cs-CZ" altLang="cs-CZ" sz="3600" dirty="0">
                <a:latin typeface="Calibri" panose="020F0502020204030204" pitchFamily="34" charset="0"/>
              </a:rPr>
              <a:t>]</a:t>
            </a:r>
            <a:r>
              <a:rPr lang="cs-CZ" altLang="cs-CZ" sz="3600" baseline="-25000" dirty="0">
                <a:latin typeface="Calibri" panose="020F0502020204030204" pitchFamily="34" charset="0"/>
              </a:rPr>
              <a:t>i</a:t>
            </a:r>
            <a:r>
              <a:rPr lang="cs-CZ" altLang="cs-CZ" sz="3600" dirty="0">
                <a:latin typeface="Calibri" panose="020F0502020204030204" pitchFamily="34" charset="0"/>
              </a:rPr>
              <a:t> = [průměrný </a:t>
            </a:r>
            <a:r>
              <a:rPr lang="cs-CZ" altLang="cs-CZ" sz="3600" dirty="0" err="1">
                <a:latin typeface="Calibri" panose="020F0502020204030204" pitchFamily="34" charset="0"/>
              </a:rPr>
              <a:t>inet</a:t>
            </a:r>
            <a:r>
              <a:rPr lang="cs-CZ" altLang="cs-CZ" sz="3600" dirty="0">
                <a:latin typeface="Calibri" panose="020F0502020204030204" pitchFamily="34" charset="0"/>
              </a:rPr>
              <a:t>] + </a:t>
            </a:r>
            <a:r>
              <a:rPr lang="cs-CZ" altLang="cs-CZ" sz="3600" b="1" dirty="0">
                <a:solidFill>
                  <a:srgbClr val="C00000"/>
                </a:solidFill>
                <a:latin typeface="Calibri" panose="020F0502020204030204" pitchFamily="34" charset="0"/>
              </a:rPr>
              <a:t>b</a:t>
            </a:r>
            <a:r>
              <a:rPr lang="cs-CZ" altLang="cs-CZ" sz="3600" b="1" dirty="0">
                <a:solidFill>
                  <a:srgbClr val="FF0000"/>
                </a:solidFill>
                <a:latin typeface="Calibri" panose="020F0502020204030204" pitchFamily="34" charset="0"/>
              </a:rPr>
              <a:t>[ses]</a:t>
            </a:r>
            <a:r>
              <a:rPr lang="cs-CZ" altLang="cs-CZ" sz="3600" dirty="0">
                <a:latin typeface="Calibri" panose="020F0502020204030204" pitchFamily="34" charset="0"/>
              </a:rPr>
              <a:t> + </a:t>
            </a:r>
            <a:r>
              <a:rPr lang="el-GR" altLang="cs-CZ" sz="3600" dirty="0">
                <a:latin typeface="Calibri" panose="020F0502020204030204" pitchFamily="34" charset="0"/>
              </a:rPr>
              <a:t>ε</a:t>
            </a:r>
            <a:r>
              <a:rPr lang="cs-CZ" altLang="cs-CZ" sz="3600" baseline="-25000" dirty="0">
                <a:latin typeface="Calibri" panose="020F0502020204030204" pitchFamily="34" charset="0"/>
              </a:rPr>
              <a:t>i</a:t>
            </a:r>
          </a:p>
          <a:p>
            <a:pPr eaLnBrk="1" hangingPunct="1"/>
            <a:endParaRPr lang="cs-CZ" altLang="cs-CZ" sz="3600" dirty="0">
              <a:latin typeface="Calibri" panose="020F0502020204030204" pitchFamily="34" charset="0"/>
            </a:endParaRPr>
          </a:p>
          <a:p>
            <a:pPr eaLnBrk="1" hangingPunct="1"/>
            <a:r>
              <a:rPr lang="cs-CZ" altLang="cs-CZ" sz="2400" dirty="0">
                <a:latin typeface="Calibri" panose="020F0502020204030204" pitchFamily="34" charset="0"/>
              </a:rPr>
              <a:t>Každá kategorická proměnná o </a:t>
            </a:r>
            <a:r>
              <a:rPr lang="cs-CZ" altLang="cs-CZ" sz="2400" i="1" dirty="0">
                <a:latin typeface="Calibri" panose="020F0502020204030204" pitchFamily="34" charset="0"/>
              </a:rPr>
              <a:t>k</a:t>
            </a:r>
            <a:r>
              <a:rPr lang="cs-CZ" altLang="cs-CZ" sz="2400" dirty="0">
                <a:latin typeface="Calibri" panose="020F0502020204030204" pitchFamily="34" charset="0"/>
              </a:rPr>
              <a:t> hodnotách (úrovních) může být vyjádřena sadou </a:t>
            </a:r>
            <a:r>
              <a:rPr lang="cs-CZ" altLang="cs-CZ" sz="2400" i="1" dirty="0">
                <a:latin typeface="Calibri" panose="020F0502020204030204" pitchFamily="34" charset="0"/>
              </a:rPr>
              <a:t>k-1</a:t>
            </a:r>
            <a:r>
              <a:rPr lang="cs-CZ" altLang="cs-CZ" sz="2400" dirty="0">
                <a:latin typeface="Calibri" panose="020F0502020204030204" pitchFamily="34" charset="0"/>
              </a:rPr>
              <a:t> binárních kontrastových proměnných.</a:t>
            </a:r>
          </a:p>
          <a:p>
            <a:pPr eaLnBrk="1" hangingPunct="1"/>
            <a:r>
              <a:rPr lang="cs-CZ" altLang="cs-CZ" sz="3200" dirty="0">
                <a:latin typeface="Calibri" panose="020F0502020204030204" pitchFamily="34" charset="0"/>
              </a:rPr>
              <a:t>3 typy SES</a:t>
            </a:r>
            <a:r>
              <a:rPr lang="cs-CZ" altLang="cs-CZ" sz="3200" dirty="0">
                <a:latin typeface="Calibri" panose="020F0502020204030204" pitchFamily="34" charset="0"/>
                <a:sym typeface="Wingdings" panose="05000000000000000000" pitchFamily="2" charset="2"/>
              </a:rPr>
              <a:t> 2 binární proměnné </a:t>
            </a:r>
            <a:r>
              <a:rPr lang="cs-CZ" altLang="cs-CZ" sz="3200" b="1" dirty="0" err="1">
                <a:solidFill>
                  <a:srgbClr val="FF0000"/>
                </a:solidFill>
                <a:latin typeface="Calibri" panose="020F0502020204030204" pitchFamily="34" charset="0"/>
                <a:sym typeface="Wingdings" panose="05000000000000000000" pitchFamily="2" charset="2"/>
              </a:rPr>
              <a:t>vys</a:t>
            </a:r>
            <a:r>
              <a:rPr lang="cs-CZ" altLang="cs-CZ" sz="3200" b="1" dirty="0">
                <a:solidFill>
                  <a:srgbClr val="FF0000"/>
                </a:solidFill>
                <a:latin typeface="Calibri" panose="020F0502020204030204" pitchFamily="34" charset="0"/>
                <a:sym typeface="Wingdings" panose="05000000000000000000" pitchFamily="2" charset="2"/>
              </a:rPr>
              <a:t> </a:t>
            </a:r>
            <a:r>
              <a:rPr lang="cs-CZ" altLang="cs-CZ" sz="3200" dirty="0">
                <a:latin typeface="Calibri" panose="020F0502020204030204" pitchFamily="34" charset="0"/>
                <a:sym typeface="Wingdings" panose="05000000000000000000" pitchFamily="2" charset="2"/>
              </a:rPr>
              <a:t>a </a:t>
            </a:r>
            <a:r>
              <a:rPr lang="cs-CZ" altLang="cs-CZ" sz="3200" b="1" dirty="0" err="1">
                <a:solidFill>
                  <a:srgbClr val="FF0000"/>
                </a:solidFill>
                <a:latin typeface="Calibri" panose="020F0502020204030204" pitchFamily="34" charset="0"/>
                <a:sym typeface="Wingdings" panose="05000000000000000000" pitchFamily="2" charset="2"/>
              </a:rPr>
              <a:t>str</a:t>
            </a:r>
            <a:endParaRPr lang="cs-CZ" altLang="cs-CZ" sz="3200" b="1" dirty="0">
              <a:solidFill>
                <a:srgbClr val="FF0000"/>
              </a:solidFill>
              <a:latin typeface="Calibri" panose="020F0502020204030204" pitchFamily="34" charset="0"/>
              <a:sym typeface="Wingdings" panose="05000000000000000000" pitchFamily="2" charset="2"/>
            </a:endParaRPr>
          </a:p>
          <a:p>
            <a:pPr eaLnBrk="1" hangingPunct="1"/>
            <a:r>
              <a:rPr lang="cs-CZ" altLang="cs-CZ" sz="3200" b="1" dirty="0">
                <a:solidFill>
                  <a:srgbClr val="FF0000"/>
                </a:solidFill>
                <a:latin typeface="Calibri" panose="020F0502020204030204" pitchFamily="34" charset="0"/>
                <a:sym typeface="Wingdings" panose="05000000000000000000" pitchFamily="2" charset="2"/>
              </a:rPr>
              <a:t>	</a:t>
            </a:r>
            <a:r>
              <a:rPr lang="cs-CZ" altLang="cs-CZ" sz="3200" b="1" dirty="0" err="1">
                <a:solidFill>
                  <a:srgbClr val="FF0000"/>
                </a:solidFill>
                <a:latin typeface="Calibri" panose="020F0502020204030204" pitchFamily="34" charset="0"/>
                <a:sym typeface="Wingdings" panose="05000000000000000000" pitchFamily="2" charset="2"/>
              </a:rPr>
              <a:t>vys</a:t>
            </a:r>
            <a:r>
              <a:rPr lang="cs-CZ" altLang="cs-CZ" sz="3200" b="1" dirty="0">
                <a:solidFill>
                  <a:srgbClr val="FF0000"/>
                </a:solidFill>
                <a:latin typeface="Calibri" panose="020F0502020204030204" pitchFamily="34" charset="0"/>
                <a:sym typeface="Wingdings" panose="05000000000000000000" pitchFamily="2" charset="2"/>
              </a:rPr>
              <a:t> </a:t>
            </a:r>
            <a:r>
              <a:rPr lang="cs-CZ" altLang="cs-CZ" sz="3200" dirty="0">
                <a:latin typeface="Calibri" panose="020F0502020204030204" pitchFamily="34" charset="0"/>
                <a:sym typeface="Wingdings" panose="05000000000000000000" pitchFamily="2" charset="2"/>
              </a:rPr>
              <a:t>= 1</a:t>
            </a:r>
            <a:r>
              <a:rPr lang="cs-CZ" altLang="cs-CZ" sz="3200" b="1" dirty="0">
                <a:solidFill>
                  <a:srgbClr val="FF0000"/>
                </a:solidFill>
                <a:latin typeface="Calibri" panose="020F0502020204030204" pitchFamily="34" charset="0"/>
                <a:sym typeface="Wingdings" panose="05000000000000000000" pitchFamily="2" charset="2"/>
              </a:rPr>
              <a:t> </a:t>
            </a:r>
            <a:r>
              <a:rPr lang="cs-CZ" altLang="cs-CZ" sz="3200" dirty="0">
                <a:latin typeface="Calibri" panose="020F0502020204030204" pitchFamily="34" charset="0"/>
                <a:sym typeface="Wingdings" panose="05000000000000000000" pitchFamily="2" charset="2"/>
              </a:rPr>
              <a:t>&amp;</a:t>
            </a:r>
            <a:r>
              <a:rPr lang="cs-CZ" altLang="cs-CZ" sz="3200" b="1" dirty="0">
                <a:solidFill>
                  <a:srgbClr val="FF0000"/>
                </a:solidFill>
                <a:latin typeface="Calibri" panose="020F0502020204030204" pitchFamily="34" charset="0"/>
                <a:sym typeface="Wingdings" panose="05000000000000000000" pitchFamily="2" charset="2"/>
              </a:rPr>
              <a:t> </a:t>
            </a:r>
            <a:r>
              <a:rPr lang="cs-CZ" altLang="cs-CZ" sz="3200" b="1" dirty="0" err="1">
                <a:solidFill>
                  <a:srgbClr val="FF0000"/>
                </a:solidFill>
                <a:latin typeface="Calibri" panose="020F0502020204030204" pitchFamily="34" charset="0"/>
                <a:sym typeface="Wingdings" panose="05000000000000000000" pitchFamily="2" charset="2"/>
              </a:rPr>
              <a:t>str</a:t>
            </a:r>
            <a:r>
              <a:rPr lang="cs-CZ" altLang="cs-CZ" sz="3200" b="1" dirty="0">
                <a:solidFill>
                  <a:srgbClr val="FF0000"/>
                </a:solidFill>
                <a:latin typeface="Calibri" panose="020F0502020204030204" pitchFamily="34" charset="0"/>
                <a:sym typeface="Wingdings" panose="05000000000000000000" pitchFamily="2" charset="2"/>
              </a:rPr>
              <a:t> </a:t>
            </a:r>
            <a:r>
              <a:rPr lang="cs-CZ" altLang="cs-CZ" sz="3200" dirty="0">
                <a:latin typeface="Calibri" panose="020F0502020204030204" pitchFamily="34" charset="0"/>
                <a:sym typeface="Wingdings" panose="05000000000000000000" pitchFamily="2" charset="2"/>
              </a:rPr>
              <a:t>= 0  vysoký SES</a:t>
            </a:r>
          </a:p>
          <a:p>
            <a:pPr eaLnBrk="1" hangingPunct="1"/>
            <a:r>
              <a:rPr lang="cs-CZ" altLang="cs-CZ" sz="3200" b="1" dirty="0">
                <a:solidFill>
                  <a:srgbClr val="FF0000"/>
                </a:solidFill>
                <a:latin typeface="Calibri" panose="020F0502020204030204" pitchFamily="34" charset="0"/>
                <a:sym typeface="Wingdings" panose="05000000000000000000" pitchFamily="2" charset="2"/>
              </a:rPr>
              <a:t>	</a:t>
            </a:r>
            <a:r>
              <a:rPr lang="cs-CZ" altLang="cs-CZ" sz="3200" b="1" dirty="0" err="1">
                <a:solidFill>
                  <a:srgbClr val="FF0000"/>
                </a:solidFill>
                <a:latin typeface="Calibri" panose="020F0502020204030204" pitchFamily="34" charset="0"/>
                <a:sym typeface="Wingdings" panose="05000000000000000000" pitchFamily="2" charset="2"/>
              </a:rPr>
              <a:t>vys</a:t>
            </a:r>
            <a:r>
              <a:rPr lang="cs-CZ" altLang="cs-CZ" sz="3200" b="1" dirty="0">
                <a:solidFill>
                  <a:srgbClr val="FF0000"/>
                </a:solidFill>
                <a:latin typeface="Calibri" panose="020F0502020204030204" pitchFamily="34" charset="0"/>
                <a:sym typeface="Wingdings" panose="05000000000000000000" pitchFamily="2" charset="2"/>
              </a:rPr>
              <a:t> </a:t>
            </a:r>
            <a:r>
              <a:rPr lang="cs-CZ" altLang="cs-CZ" sz="3200" dirty="0">
                <a:latin typeface="Calibri" panose="020F0502020204030204" pitchFamily="34" charset="0"/>
                <a:sym typeface="Wingdings" panose="05000000000000000000" pitchFamily="2" charset="2"/>
              </a:rPr>
              <a:t>= 0 &amp;</a:t>
            </a:r>
            <a:r>
              <a:rPr lang="cs-CZ" altLang="cs-CZ" sz="3200" b="1" dirty="0">
                <a:solidFill>
                  <a:srgbClr val="FF0000"/>
                </a:solidFill>
                <a:latin typeface="Calibri" panose="020F0502020204030204" pitchFamily="34" charset="0"/>
                <a:sym typeface="Wingdings" panose="05000000000000000000" pitchFamily="2" charset="2"/>
              </a:rPr>
              <a:t> </a:t>
            </a:r>
            <a:r>
              <a:rPr lang="cs-CZ" altLang="cs-CZ" sz="3200" b="1" dirty="0" err="1">
                <a:solidFill>
                  <a:srgbClr val="FF0000"/>
                </a:solidFill>
                <a:latin typeface="Calibri" panose="020F0502020204030204" pitchFamily="34" charset="0"/>
                <a:sym typeface="Wingdings" panose="05000000000000000000" pitchFamily="2" charset="2"/>
              </a:rPr>
              <a:t>str</a:t>
            </a:r>
            <a:r>
              <a:rPr lang="cs-CZ" altLang="cs-CZ" sz="3200" b="1" dirty="0">
                <a:solidFill>
                  <a:srgbClr val="FF0000"/>
                </a:solidFill>
                <a:latin typeface="Calibri" panose="020F0502020204030204" pitchFamily="34" charset="0"/>
                <a:sym typeface="Wingdings" panose="05000000000000000000" pitchFamily="2" charset="2"/>
              </a:rPr>
              <a:t> </a:t>
            </a:r>
            <a:r>
              <a:rPr lang="cs-CZ" altLang="cs-CZ" sz="3200" dirty="0">
                <a:latin typeface="Calibri" panose="020F0502020204030204" pitchFamily="34" charset="0"/>
                <a:sym typeface="Wingdings" panose="05000000000000000000" pitchFamily="2" charset="2"/>
              </a:rPr>
              <a:t>= 1  střední SES</a:t>
            </a:r>
          </a:p>
          <a:p>
            <a:pPr eaLnBrk="1" hangingPunct="1"/>
            <a:r>
              <a:rPr lang="cs-CZ" altLang="cs-CZ" sz="3200" b="1" dirty="0">
                <a:solidFill>
                  <a:srgbClr val="FF0000"/>
                </a:solidFill>
                <a:latin typeface="Calibri" panose="020F0502020204030204" pitchFamily="34" charset="0"/>
                <a:sym typeface="Wingdings" panose="05000000000000000000" pitchFamily="2" charset="2"/>
              </a:rPr>
              <a:t>	</a:t>
            </a:r>
            <a:r>
              <a:rPr lang="cs-CZ" altLang="cs-CZ" sz="3200" b="1" dirty="0" err="1">
                <a:solidFill>
                  <a:srgbClr val="FF0000"/>
                </a:solidFill>
                <a:latin typeface="Calibri" panose="020F0502020204030204" pitchFamily="34" charset="0"/>
                <a:sym typeface="Wingdings" panose="05000000000000000000" pitchFamily="2" charset="2"/>
              </a:rPr>
              <a:t>vys</a:t>
            </a:r>
            <a:r>
              <a:rPr lang="cs-CZ" altLang="cs-CZ" sz="3200" b="1" dirty="0">
                <a:solidFill>
                  <a:srgbClr val="FF0000"/>
                </a:solidFill>
                <a:latin typeface="Calibri" panose="020F0502020204030204" pitchFamily="34" charset="0"/>
                <a:sym typeface="Wingdings" panose="05000000000000000000" pitchFamily="2" charset="2"/>
              </a:rPr>
              <a:t> </a:t>
            </a:r>
            <a:r>
              <a:rPr lang="cs-CZ" altLang="cs-CZ" sz="3200" dirty="0">
                <a:latin typeface="Calibri" panose="020F0502020204030204" pitchFamily="34" charset="0"/>
                <a:sym typeface="Wingdings" panose="05000000000000000000" pitchFamily="2" charset="2"/>
              </a:rPr>
              <a:t>= 0 &amp;</a:t>
            </a:r>
            <a:r>
              <a:rPr lang="cs-CZ" altLang="cs-CZ" sz="3200" b="1" dirty="0">
                <a:solidFill>
                  <a:srgbClr val="FF0000"/>
                </a:solidFill>
                <a:latin typeface="Calibri" panose="020F0502020204030204" pitchFamily="34" charset="0"/>
                <a:sym typeface="Wingdings" panose="05000000000000000000" pitchFamily="2" charset="2"/>
              </a:rPr>
              <a:t> </a:t>
            </a:r>
            <a:r>
              <a:rPr lang="cs-CZ" altLang="cs-CZ" sz="3200" b="1" dirty="0" err="1">
                <a:solidFill>
                  <a:srgbClr val="FF0000"/>
                </a:solidFill>
                <a:latin typeface="Calibri" panose="020F0502020204030204" pitchFamily="34" charset="0"/>
                <a:sym typeface="Wingdings" panose="05000000000000000000" pitchFamily="2" charset="2"/>
              </a:rPr>
              <a:t>str</a:t>
            </a:r>
            <a:r>
              <a:rPr lang="cs-CZ" altLang="cs-CZ" sz="3200" b="1" dirty="0">
                <a:solidFill>
                  <a:srgbClr val="FF0000"/>
                </a:solidFill>
                <a:latin typeface="Calibri" panose="020F0502020204030204" pitchFamily="34" charset="0"/>
                <a:sym typeface="Wingdings" panose="05000000000000000000" pitchFamily="2" charset="2"/>
              </a:rPr>
              <a:t> </a:t>
            </a:r>
            <a:r>
              <a:rPr lang="cs-CZ" altLang="cs-CZ" sz="3200" dirty="0">
                <a:latin typeface="Calibri" panose="020F0502020204030204" pitchFamily="34" charset="0"/>
                <a:sym typeface="Wingdings" panose="05000000000000000000" pitchFamily="2" charset="2"/>
              </a:rPr>
              <a:t>= 0</a:t>
            </a:r>
            <a:r>
              <a:rPr lang="cs-CZ" altLang="cs-CZ" sz="3200" b="1" dirty="0">
                <a:solidFill>
                  <a:srgbClr val="FF0000"/>
                </a:solidFill>
                <a:latin typeface="Calibri" panose="020F0502020204030204" pitchFamily="34" charset="0"/>
                <a:sym typeface="Wingdings" panose="05000000000000000000" pitchFamily="2" charset="2"/>
              </a:rPr>
              <a:t> </a:t>
            </a:r>
            <a:r>
              <a:rPr lang="cs-CZ" altLang="cs-CZ" sz="3200" dirty="0">
                <a:latin typeface="Calibri" panose="020F0502020204030204" pitchFamily="34" charset="0"/>
                <a:sym typeface="Wingdings" panose="05000000000000000000" pitchFamily="2" charset="2"/>
              </a:rPr>
              <a:t> nízký SES</a:t>
            </a:r>
          </a:p>
          <a:p>
            <a:pPr eaLnBrk="1" hangingPunct="1"/>
            <a:endParaRPr lang="cs-CZ" altLang="cs-CZ" sz="3200" b="1" dirty="0">
              <a:solidFill>
                <a:srgbClr val="FF0000"/>
              </a:solidFill>
              <a:latin typeface="Calibri" panose="020F0502020204030204" pitchFamily="34" charset="0"/>
              <a:sym typeface="Wingdings" panose="05000000000000000000" pitchFamily="2" charset="2"/>
            </a:endParaRPr>
          </a:p>
          <a:p>
            <a:pPr eaLnBrk="1" hangingPunct="1"/>
            <a:endParaRPr lang="cs-CZ" altLang="cs-CZ" sz="3600" dirty="0">
              <a:latin typeface="Calibri" panose="020F0502020204030204" pitchFamily="34" charset="0"/>
            </a:endParaRPr>
          </a:p>
        </p:txBody>
      </p:sp>
    </p:spTree>
    <p:extLst>
      <p:ext uri="{BB962C8B-B14F-4D97-AF65-F5344CB8AC3E}">
        <p14:creationId xmlns:p14="http://schemas.microsoft.com/office/powerpoint/2010/main" val="13143802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52" name="Nadpis 1"/>
          <p:cNvSpPr>
            <a:spLocks noGrp="1"/>
          </p:cNvSpPr>
          <p:nvPr>
            <p:ph type="title"/>
          </p:nvPr>
        </p:nvSpPr>
        <p:spPr/>
        <p:txBody>
          <a:bodyPr/>
          <a:lstStyle/>
          <a:p>
            <a:pPr eaLnBrk="1" hangingPunct="1"/>
            <a:r>
              <a:rPr lang="cs-CZ" altLang="cs-CZ"/>
              <a:t>ANOVA jako regrese</a:t>
            </a:r>
            <a:endParaRPr lang="en-US" altLang="cs-CZ"/>
          </a:p>
        </p:txBody>
      </p:sp>
      <p:sp>
        <p:nvSpPr>
          <p:cNvPr id="1048653" name="Zástupný symbol pro obsah 2"/>
          <p:cNvSpPr txBox="1"/>
          <p:nvPr/>
        </p:nvSpPr>
        <p:spPr bwMode="auto">
          <a:xfrm>
            <a:off x="899591" y="1700213"/>
            <a:ext cx="7798321" cy="4897437"/>
          </a:xfrm>
          <a:prstGeom prst="rect">
            <a:avLst/>
          </a:prstGeom>
          <a:noFill/>
          <a:ln>
            <a:noFill/>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cs-CZ" altLang="cs-CZ" sz="3600" dirty="0">
                <a:latin typeface="Calibri" panose="020F0502020204030204" pitchFamily="34" charset="0"/>
              </a:rPr>
              <a:t>[</a:t>
            </a:r>
            <a:r>
              <a:rPr lang="cs-CZ" altLang="cs-CZ" sz="3600" dirty="0" err="1">
                <a:latin typeface="Calibri" panose="020F0502020204030204" pitchFamily="34" charset="0"/>
              </a:rPr>
              <a:t>inet</a:t>
            </a:r>
            <a:r>
              <a:rPr lang="cs-CZ" altLang="cs-CZ" sz="3600" dirty="0">
                <a:latin typeface="Calibri" panose="020F0502020204030204" pitchFamily="34" charset="0"/>
              </a:rPr>
              <a:t>]</a:t>
            </a:r>
            <a:r>
              <a:rPr lang="cs-CZ" altLang="cs-CZ" sz="3600" baseline="-25000" dirty="0">
                <a:latin typeface="Calibri" panose="020F0502020204030204" pitchFamily="34" charset="0"/>
              </a:rPr>
              <a:t>i</a:t>
            </a:r>
            <a:r>
              <a:rPr lang="cs-CZ" altLang="cs-CZ" sz="3600" dirty="0">
                <a:latin typeface="Calibri" panose="020F0502020204030204" pitchFamily="34" charset="0"/>
              </a:rPr>
              <a:t> = [průměrný </a:t>
            </a:r>
            <a:r>
              <a:rPr lang="cs-CZ" altLang="cs-CZ" sz="3600" dirty="0" err="1">
                <a:latin typeface="Calibri" panose="020F0502020204030204" pitchFamily="34" charset="0"/>
              </a:rPr>
              <a:t>inet</a:t>
            </a:r>
            <a:r>
              <a:rPr lang="cs-CZ" altLang="cs-CZ" sz="3600" dirty="0">
                <a:latin typeface="Calibri" panose="020F0502020204030204" pitchFamily="34" charset="0"/>
              </a:rPr>
              <a:t>] + </a:t>
            </a:r>
            <a:r>
              <a:rPr lang="el-GR" altLang="cs-CZ" sz="3600" dirty="0">
                <a:latin typeface="Calibri" panose="020F0502020204030204" pitchFamily="34" charset="0"/>
              </a:rPr>
              <a:t>ε</a:t>
            </a:r>
            <a:r>
              <a:rPr lang="cs-CZ" altLang="cs-CZ" sz="3600" baseline="-25000" dirty="0">
                <a:latin typeface="Calibri" panose="020F0502020204030204" pitchFamily="34" charset="0"/>
              </a:rPr>
              <a:t>i</a:t>
            </a:r>
          </a:p>
          <a:p>
            <a:pPr eaLnBrk="1" hangingPunct="1"/>
            <a:r>
              <a:rPr lang="cs-CZ" altLang="cs-CZ" sz="3600" dirty="0">
                <a:latin typeface="Calibri" panose="020F0502020204030204" pitchFamily="34" charset="0"/>
              </a:rPr>
              <a:t>[</a:t>
            </a:r>
            <a:r>
              <a:rPr lang="cs-CZ" altLang="cs-CZ" sz="3600" dirty="0" err="1">
                <a:latin typeface="Calibri" panose="020F0502020204030204" pitchFamily="34" charset="0"/>
              </a:rPr>
              <a:t>inet</a:t>
            </a:r>
            <a:r>
              <a:rPr lang="cs-CZ" altLang="cs-CZ" sz="3600" dirty="0">
                <a:latin typeface="Calibri" panose="020F0502020204030204" pitchFamily="34" charset="0"/>
              </a:rPr>
              <a:t>]</a:t>
            </a:r>
            <a:r>
              <a:rPr lang="cs-CZ" altLang="cs-CZ" sz="3600" baseline="-25000" dirty="0">
                <a:latin typeface="Calibri" panose="020F0502020204030204" pitchFamily="34" charset="0"/>
              </a:rPr>
              <a:t>i</a:t>
            </a:r>
            <a:r>
              <a:rPr lang="cs-CZ" altLang="cs-CZ" sz="3600" dirty="0">
                <a:latin typeface="Calibri" panose="020F0502020204030204" pitchFamily="34" charset="0"/>
              </a:rPr>
              <a:t> = [průměrný </a:t>
            </a:r>
            <a:r>
              <a:rPr lang="cs-CZ" altLang="cs-CZ" sz="3600" dirty="0" err="1">
                <a:latin typeface="Calibri" panose="020F0502020204030204" pitchFamily="34" charset="0"/>
              </a:rPr>
              <a:t>inet</a:t>
            </a:r>
            <a:r>
              <a:rPr lang="cs-CZ" altLang="cs-CZ" sz="3600" dirty="0">
                <a:latin typeface="Calibri" panose="020F0502020204030204" pitchFamily="34" charset="0"/>
              </a:rPr>
              <a:t>] + </a:t>
            </a:r>
            <a:r>
              <a:rPr lang="cs-CZ" altLang="cs-CZ" sz="3600" b="1" dirty="0">
                <a:solidFill>
                  <a:srgbClr val="C00000"/>
                </a:solidFill>
                <a:latin typeface="Calibri" panose="020F0502020204030204" pitchFamily="34" charset="0"/>
              </a:rPr>
              <a:t>b</a:t>
            </a:r>
            <a:r>
              <a:rPr lang="cs-CZ" altLang="cs-CZ" sz="3600" b="1" dirty="0">
                <a:solidFill>
                  <a:srgbClr val="FF0000"/>
                </a:solidFill>
                <a:latin typeface="Calibri" panose="020F0502020204030204" pitchFamily="34" charset="0"/>
              </a:rPr>
              <a:t>[ses]</a:t>
            </a:r>
            <a:r>
              <a:rPr lang="cs-CZ" altLang="cs-CZ" sz="3600" dirty="0">
                <a:latin typeface="Calibri" panose="020F0502020204030204" pitchFamily="34" charset="0"/>
              </a:rPr>
              <a:t> + </a:t>
            </a:r>
            <a:r>
              <a:rPr lang="el-GR" altLang="cs-CZ" sz="3600" dirty="0">
                <a:latin typeface="Calibri" panose="020F0502020204030204" pitchFamily="34" charset="0"/>
              </a:rPr>
              <a:t>ε</a:t>
            </a:r>
            <a:r>
              <a:rPr lang="cs-CZ" altLang="cs-CZ" sz="3600" baseline="-25000" dirty="0">
                <a:latin typeface="Calibri" panose="020F0502020204030204" pitchFamily="34" charset="0"/>
              </a:rPr>
              <a:t>i</a:t>
            </a:r>
          </a:p>
          <a:p>
            <a:pPr eaLnBrk="1" hangingPunct="1"/>
            <a:r>
              <a:rPr lang="cs-CZ" altLang="cs-CZ" sz="3600" dirty="0">
                <a:latin typeface="Calibri" panose="020F0502020204030204" pitchFamily="34" charset="0"/>
              </a:rPr>
              <a:t>[</a:t>
            </a:r>
            <a:r>
              <a:rPr lang="cs-CZ" altLang="cs-CZ" sz="3600" dirty="0" err="1">
                <a:latin typeface="Calibri" panose="020F0502020204030204" pitchFamily="34" charset="0"/>
              </a:rPr>
              <a:t>inet</a:t>
            </a:r>
            <a:r>
              <a:rPr lang="cs-CZ" altLang="cs-CZ" sz="3600" dirty="0">
                <a:latin typeface="Calibri" panose="020F0502020204030204" pitchFamily="34" charset="0"/>
              </a:rPr>
              <a:t>]</a:t>
            </a:r>
            <a:r>
              <a:rPr lang="cs-CZ" altLang="cs-CZ" sz="3600" baseline="-25000" dirty="0">
                <a:latin typeface="Calibri" panose="020F0502020204030204" pitchFamily="34" charset="0"/>
              </a:rPr>
              <a:t>i</a:t>
            </a:r>
            <a:r>
              <a:rPr lang="cs-CZ" altLang="cs-CZ" sz="3600" dirty="0">
                <a:latin typeface="Calibri" panose="020F0502020204030204" pitchFamily="34" charset="0"/>
              </a:rPr>
              <a:t> =  </a:t>
            </a:r>
            <a:r>
              <a:rPr lang="cs-CZ" altLang="cs-CZ" sz="3600" b="1" dirty="0">
                <a:solidFill>
                  <a:srgbClr val="C00000"/>
                </a:solidFill>
                <a:latin typeface="Calibri" panose="020F0502020204030204" pitchFamily="34" charset="0"/>
              </a:rPr>
              <a:t>b</a:t>
            </a:r>
            <a:r>
              <a:rPr lang="cs-CZ" altLang="cs-CZ" sz="3600" b="1" baseline="-25000" dirty="0">
                <a:solidFill>
                  <a:srgbClr val="C00000"/>
                </a:solidFill>
                <a:latin typeface="Calibri" panose="020F0502020204030204" pitchFamily="34" charset="0"/>
              </a:rPr>
              <a:t>0</a:t>
            </a:r>
            <a:r>
              <a:rPr lang="cs-CZ" altLang="cs-CZ" sz="3600" dirty="0">
                <a:latin typeface="Calibri" panose="020F0502020204030204" pitchFamily="34" charset="0"/>
              </a:rPr>
              <a:t> + </a:t>
            </a:r>
            <a:r>
              <a:rPr lang="cs-CZ" altLang="cs-CZ" sz="3600" b="1" dirty="0">
                <a:solidFill>
                  <a:srgbClr val="C00000"/>
                </a:solidFill>
                <a:latin typeface="Calibri" panose="020F0502020204030204" pitchFamily="34" charset="0"/>
              </a:rPr>
              <a:t>b</a:t>
            </a:r>
            <a:r>
              <a:rPr lang="cs-CZ" altLang="cs-CZ" sz="3600" b="1" baseline="-25000" dirty="0">
                <a:solidFill>
                  <a:srgbClr val="C00000"/>
                </a:solidFill>
                <a:latin typeface="Calibri" panose="020F0502020204030204" pitchFamily="34" charset="0"/>
              </a:rPr>
              <a:t>1</a:t>
            </a:r>
            <a:r>
              <a:rPr lang="cs-CZ" altLang="cs-CZ" sz="3600" b="1" dirty="0">
                <a:solidFill>
                  <a:srgbClr val="FF0000"/>
                </a:solidFill>
                <a:latin typeface="Calibri" panose="020F0502020204030204" pitchFamily="34" charset="0"/>
              </a:rPr>
              <a:t>[</a:t>
            </a:r>
            <a:r>
              <a:rPr lang="cs-CZ" altLang="cs-CZ" sz="3600" b="1" dirty="0" err="1">
                <a:solidFill>
                  <a:srgbClr val="FF0000"/>
                </a:solidFill>
                <a:latin typeface="Calibri" panose="020F0502020204030204" pitchFamily="34" charset="0"/>
              </a:rPr>
              <a:t>vys</a:t>
            </a:r>
            <a:r>
              <a:rPr lang="cs-CZ" altLang="cs-CZ" sz="3600" b="1" dirty="0">
                <a:solidFill>
                  <a:srgbClr val="FF0000"/>
                </a:solidFill>
                <a:latin typeface="Calibri" panose="020F0502020204030204" pitchFamily="34" charset="0"/>
              </a:rPr>
              <a:t>]</a:t>
            </a:r>
            <a:r>
              <a:rPr lang="cs-CZ" altLang="cs-CZ" sz="3600" dirty="0">
                <a:latin typeface="Calibri" panose="020F0502020204030204" pitchFamily="34" charset="0"/>
              </a:rPr>
              <a:t> + </a:t>
            </a:r>
            <a:r>
              <a:rPr lang="cs-CZ" altLang="cs-CZ" sz="3600" b="1" dirty="0">
                <a:solidFill>
                  <a:srgbClr val="C00000"/>
                </a:solidFill>
                <a:latin typeface="Calibri" panose="020F0502020204030204" pitchFamily="34" charset="0"/>
              </a:rPr>
              <a:t>b</a:t>
            </a:r>
            <a:r>
              <a:rPr lang="cs-CZ" altLang="cs-CZ" sz="3600" b="1" baseline="-25000" dirty="0">
                <a:solidFill>
                  <a:srgbClr val="C00000"/>
                </a:solidFill>
                <a:latin typeface="Calibri" panose="020F0502020204030204" pitchFamily="34" charset="0"/>
              </a:rPr>
              <a:t>2</a:t>
            </a:r>
            <a:r>
              <a:rPr lang="cs-CZ" altLang="cs-CZ" sz="3600" b="1" dirty="0">
                <a:solidFill>
                  <a:srgbClr val="FF0000"/>
                </a:solidFill>
                <a:latin typeface="Calibri" panose="020F0502020204030204" pitchFamily="34" charset="0"/>
              </a:rPr>
              <a:t>[str]</a:t>
            </a:r>
            <a:r>
              <a:rPr lang="cs-CZ" altLang="cs-CZ" sz="3600" dirty="0">
                <a:latin typeface="Calibri" panose="020F0502020204030204" pitchFamily="34" charset="0"/>
              </a:rPr>
              <a:t> + </a:t>
            </a:r>
            <a:r>
              <a:rPr lang="el-GR" altLang="cs-CZ" sz="3600" dirty="0">
                <a:latin typeface="Calibri" panose="020F0502020204030204" pitchFamily="34" charset="0"/>
              </a:rPr>
              <a:t>ε</a:t>
            </a:r>
            <a:r>
              <a:rPr lang="cs-CZ" altLang="cs-CZ" sz="3600" baseline="-25000" dirty="0">
                <a:latin typeface="Calibri" panose="020F0502020204030204" pitchFamily="34" charset="0"/>
              </a:rPr>
              <a:t>i</a:t>
            </a:r>
            <a:endParaRPr lang="cs-CZ" altLang="cs-CZ" sz="3600" b="1" dirty="0">
              <a:solidFill>
                <a:srgbClr val="FF0000"/>
              </a:solidFill>
              <a:latin typeface="Calibri" panose="020F0502020204030204" pitchFamily="34" charset="0"/>
              <a:sym typeface="Wingdings" panose="05000000000000000000" pitchFamily="2" charset="2"/>
            </a:endParaRPr>
          </a:p>
          <a:p>
            <a:pPr eaLnBrk="1" hangingPunct="1"/>
            <a:r>
              <a:rPr lang="cs-CZ" altLang="cs-CZ" sz="2400" dirty="0">
                <a:latin typeface="Calibri" panose="020F0502020204030204" pitchFamily="34" charset="0"/>
              </a:rPr>
              <a:t>Každá kategorická proměnná o </a:t>
            </a:r>
            <a:r>
              <a:rPr lang="cs-CZ" altLang="cs-CZ" sz="2400" i="1" dirty="0">
                <a:latin typeface="Calibri" panose="020F0502020204030204" pitchFamily="34" charset="0"/>
              </a:rPr>
              <a:t>k</a:t>
            </a:r>
            <a:r>
              <a:rPr lang="cs-CZ" altLang="cs-CZ" sz="2400" dirty="0">
                <a:latin typeface="Calibri" panose="020F0502020204030204" pitchFamily="34" charset="0"/>
              </a:rPr>
              <a:t> hodnotách (úrovních) může být vyjádřena souborem </a:t>
            </a:r>
            <a:r>
              <a:rPr lang="cs-CZ" altLang="cs-CZ" sz="2400" i="1" dirty="0">
                <a:latin typeface="Calibri" panose="020F0502020204030204" pitchFamily="34" charset="0"/>
              </a:rPr>
              <a:t>k-1</a:t>
            </a:r>
            <a:r>
              <a:rPr lang="cs-CZ" altLang="cs-CZ" sz="2400" dirty="0">
                <a:latin typeface="Calibri" panose="020F0502020204030204" pitchFamily="34" charset="0"/>
              </a:rPr>
              <a:t> binárních </a:t>
            </a:r>
            <a:r>
              <a:rPr lang="cs-CZ" altLang="cs-CZ" sz="2400" dirty="0" err="1">
                <a:latin typeface="Calibri" panose="020F0502020204030204" pitchFamily="34" charset="0"/>
              </a:rPr>
              <a:t>dummy</a:t>
            </a:r>
            <a:r>
              <a:rPr lang="cs-CZ" altLang="cs-CZ" sz="2400" dirty="0">
                <a:latin typeface="Calibri" panose="020F0502020204030204" pitchFamily="34" charset="0"/>
              </a:rPr>
              <a:t> proměnných.</a:t>
            </a:r>
          </a:p>
          <a:p>
            <a:pPr eaLnBrk="1" hangingPunct="1"/>
            <a:r>
              <a:rPr lang="cs-CZ" altLang="cs-CZ" sz="3200" dirty="0">
                <a:latin typeface="Calibri" panose="020F0502020204030204" pitchFamily="34" charset="0"/>
              </a:rPr>
              <a:t>3 typy SES</a:t>
            </a:r>
            <a:r>
              <a:rPr lang="cs-CZ" altLang="cs-CZ" sz="3200" dirty="0">
                <a:latin typeface="Calibri" panose="020F0502020204030204" pitchFamily="34" charset="0"/>
                <a:sym typeface="Wingdings" panose="05000000000000000000" pitchFamily="2" charset="2"/>
              </a:rPr>
              <a:t> 2 binární proměnné </a:t>
            </a:r>
            <a:r>
              <a:rPr lang="cs-CZ" altLang="cs-CZ" sz="3200" b="1" dirty="0" err="1">
                <a:solidFill>
                  <a:srgbClr val="FF0000"/>
                </a:solidFill>
                <a:latin typeface="Calibri" panose="020F0502020204030204" pitchFamily="34" charset="0"/>
                <a:sym typeface="Wingdings" panose="05000000000000000000" pitchFamily="2" charset="2"/>
              </a:rPr>
              <a:t>vys</a:t>
            </a:r>
            <a:r>
              <a:rPr lang="cs-CZ" altLang="cs-CZ" sz="3200" b="1" dirty="0">
                <a:solidFill>
                  <a:srgbClr val="FF0000"/>
                </a:solidFill>
                <a:latin typeface="Calibri" panose="020F0502020204030204" pitchFamily="34" charset="0"/>
                <a:sym typeface="Wingdings" panose="05000000000000000000" pitchFamily="2" charset="2"/>
              </a:rPr>
              <a:t> </a:t>
            </a:r>
            <a:r>
              <a:rPr lang="cs-CZ" altLang="cs-CZ" sz="3200" dirty="0">
                <a:latin typeface="Calibri" panose="020F0502020204030204" pitchFamily="34" charset="0"/>
                <a:sym typeface="Wingdings" panose="05000000000000000000" pitchFamily="2" charset="2"/>
              </a:rPr>
              <a:t>a </a:t>
            </a:r>
            <a:r>
              <a:rPr lang="cs-CZ" altLang="cs-CZ" sz="3200" b="1" dirty="0" err="1">
                <a:solidFill>
                  <a:srgbClr val="FF0000"/>
                </a:solidFill>
                <a:latin typeface="Calibri" panose="020F0502020204030204" pitchFamily="34" charset="0"/>
                <a:sym typeface="Wingdings" panose="05000000000000000000" pitchFamily="2" charset="2"/>
              </a:rPr>
              <a:t>str</a:t>
            </a:r>
            <a:endParaRPr lang="cs-CZ" altLang="cs-CZ" sz="3200" b="1" dirty="0">
              <a:solidFill>
                <a:srgbClr val="FF0000"/>
              </a:solidFill>
              <a:latin typeface="Calibri" panose="020F0502020204030204" pitchFamily="34" charset="0"/>
              <a:sym typeface="Wingdings" panose="05000000000000000000" pitchFamily="2" charset="2"/>
            </a:endParaRPr>
          </a:p>
          <a:p>
            <a:pPr eaLnBrk="1" hangingPunct="1"/>
            <a:r>
              <a:rPr lang="cs-CZ" altLang="cs-CZ" sz="3200" b="1" dirty="0">
                <a:solidFill>
                  <a:srgbClr val="FF0000"/>
                </a:solidFill>
                <a:latin typeface="Calibri" panose="020F0502020204030204" pitchFamily="34" charset="0"/>
                <a:sym typeface="Wingdings" panose="05000000000000000000" pitchFamily="2" charset="2"/>
              </a:rPr>
              <a:t>	</a:t>
            </a:r>
            <a:r>
              <a:rPr lang="cs-CZ" altLang="cs-CZ" sz="3200" b="1" dirty="0" err="1">
                <a:solidFill>
                  <a:srgbClr val="FF0000"/>
                </a:solidFill>
                <a:latin typeface="Calibri" panose="020F0502020204030204" pitchFamily="34" charset="0"/>
                <a:sym typeface="Wingdings" panose="05000000000000000000" pitchFamily="2" charset="2"/>
              </a:rPr>
              <a:t>vys</a:t>
            </a:r>
            <a:r>
              <a:rPr lang="cs-CZ" altLang="cs-CZ" sz="3200" b="1" dirty="0">
                <a:solidFill>
                  <a:srgbClr val="FF0000"/>
                </a:solidFill>
                <a:latin typeface="Calibri" panose="020F0502020204030204" pitchFamily="34" charset="0"/>
                <a:sym typeface="Wingdings" panose="05000000000000000000" pitchFamily="2" charset="2"/>
              </a:rPr>
              <a:t> </a:t>
            </a:r>
            <a:r>
              <a:rPr lang="cs-CZ" altLang="cs-CZ" sz="3200" dirty="0">
                <a:latin typeface="Calibri" panose="020F0502020204030204" pitchFamily="34" charset="0"/>
                <a:sym typeface="Wingdings" panose="05000000000000000000" pitchFamily="2" charset="2"/>
              </a:rPr>
              <a:t>= 1</a:t>
            </a:r>
            <a:r>
              <a:rPr lang="cs-CZ" altLang="cs-CZ" sz="3200" b="1" dirty="0">
                <a:solidFill>
                  <a:srgbClr val="FF0000"/>
                </a:solidFill>
                <a:latin typeface="Calibri" panose="020F0502020204030204" pitchFamily="34" charset="0"/>
                <a:sym typeface="Wingdings" panose="05000000000000000000" pitchFamily="2" charset="2"/>
              </a:rPr>
              <a:t> </a:t>
            </a:r>
            <a:r>
              <a:rPr lang="cs-CZ" altLang="cs-CZ" sz="3200" dirty="0">
                <a:latin typeface="Calibri" panose="020F0502020204030204" pitchFamily="34" charset="0"/>
                <a:sym typeface="Wingdings" panose="05000000000000000000" pitchFamily="2" charset="2"/>
              </a:rPr>
              <a:t>&amp;</a:t>
            </a:r>
            <a:r>
              <a:rPr lang="cs-CZ" altLang="cs-CZ" sz="3200" b="1" dirty="0">
                <a:solidFill>
                  <a:srgbClr val="FF0000"/>
                </a:solidFill>
                <a:latin typeface="Calibri" panose="020F0502020204030204" pitchFamily="34" charset="0"/>
                <a:sym typeface="Wingdings" panose="05000000000000000000" pitchFamily="2" charset="2"/>
              </a:rPr>
              <a:t> </a:t>
            </a:r>
            <a:r>
              <a:rPr lang="cs-CZ" altLang="cs-CZ" sz="3200" b="1" dirty="0" err="1">
                <a:solidFill>
                  <a:srgbClr val="FF0000"/>
                </a:solidFill>
                <a:latin typeface="Calibri" panose="020F0502020204030204" pitchFamily="34" charset="0"/>
                <a:sym typeface="Wingdings" panose="05000000000000000000" pitchFamily="2" charset="2"/>
              </a:rPr>
              <a:t>str</a:t>
            </a:r>
            <a:r>
              <a:rPr lang="cs-CZ" altLang="cs-CZ" sz="3200" b="1" dirty="0">
                <a:solidFill>
                  <a:srgbClr val="FF0000"/>
                </a:solidFill>
                <a:latin typeface="Calibri" panose="020F0502020204030204" pitchFamily="34" charset="0"/>
                <a:sym typeface="Wingdings" panose="05000000000000000000" pitchFamily="2" charset="2"/>
              </a:rPr>
              <a:t> </a:t>
            </a:r>
            <a:r>
              <a:rPr lang="cs-CZ" altLang="cs-CZ" sz="3200" dirty="0">
                <a:latin typeface="Calibri" panose="020F0502020204030204" pitchFamily="34" charset="0"/>
                <a:sym typeface="Wingdings" panose="05000000000000000000" pitchFamily="2" charset="2"/>
              </a:rPr>
              <a:t>= 0  vysoký SES</a:t>
            </a:r>
          </a:p>
          <a:p>
            <a:pPr eaLnBrk="1" hangingPunct="1"/>
            <a:r>
              <a:rPr lang="cs-CZ" altLang="cs-CZ" sz="3200" b="1" dirty="0">
                <a:solidFill>
                  <a:srgbClr val="FF0000"/>
                </a:solidFill>
                <a:latin typeface="Calibri" panose="020F0502020204030204" pitchFamily="34" charset="0"/>
                <a:sym typeface="Wingdings" panose="05000000000000000000" pitchFamily="2" charset="2"/>
              </a:rPr>
              <a:t>	</a:t>
            </a:r>
            <a:r>
              <a:rPr lang="cs-CZ" altLang="cs-CZ" sz="3200" b="1" dirty="0" err="1">
                <a:solidFill>
                  <a:srgbClr val="FF0000"/>
                </a:solidFill>
                <a:latin typeface="Calibri" panose="020F0502020204030204" pitchFamily="34" charset="0"/>
                <a:sym typeface="Wingdings" panose="05000000000000000000" pitchFamily="2" charset="2"/>
              </a:rPr>
              <a:t>vys</a:t>
            </a:r>
            <a:r>
              <a:rPr lang="cs-CZ" altLang="cs-CZ" sz="3200" b="1" dirty="0">
                <a:solidFill>
                  <a:srgbClr val="FF0000"/>
                </a:solidFill>
                <a:latin typeface="Calibri" panose="020F0502020204030204" pitchFamily="34" charset="0"/>
                <a:sym typeface="Wingdings" panose="05000000000000000000" pitchFamily="2" charset="2"/>
              </a:rPr>
              <a:t> </a:t>
            </a:r>
            <a:r>
              <a:rPr lang="cs-CZ" altLang="cs-CZ" sz="3200" dirty="0">
                <a:latin typeface="Calibri" panose="020F0502020204030204" pitchFamily="34" charset="0"/>
                <a:sym typeface="Wingdings" panose="05000000000000000000" pitchFamily="2" charset="2"/>
              </a:rPr>
              <a:t>= 0 &amp;</a:t>
            </a:r>
            <a:r>
              <a:rPr lang="cs-CZ" altLang="cs-CZ" sz="3200" b="1" dirty="0">
                <a:solidFill>
                  <a:srgbClr val="FF0000"/>
                </a:solidFill>
                <a:latin typeface="Calibri" panose="020F0502020204030204" pitchFamily="34" charset="0"/>
                <a:sym typeface="Wingdings" panose="05000000000000000000" pitchFamily="2" charset="2"/>
              </a:rPr>
              <a:t> </a:t>
            </a:r>
            <a:r>
              <a:rPr lang="cs-CZ" altLang="cs-CZ" sz="3200" b="1" dirty="0" err="1">
                <a:solidFill>
                  <a:srgbClr val="FF0000"/>
                </a:solidFill>
                <a:latin typeface="Calibri" panose="020F0502020204030204" pitchFamily="34" charset="0"/>
                <a:sym typeface="Wingdings" panose="05000000000000000000" pitchFamily="2" charset="2"/>
              </a:rPr>
              <a:t>str</a:t>
            </a:r>
            <a:r>
              <a:rPr lang="cs-CZ" altLang="cs-CZ" sz="3200" b="1" dirty="0">
                <a:solidFill>
                  <a:srgbClr val="FF0000"/>
                </a:solidFill>
                <a:latin typeface="Calibri" panose="020F0502020204030204" pitchFamily="34" charset="0"/>
                <a:sym typeface="Wingdings" panose="05000000000000000000" pitchFamily="2" charset="2"/>
              </a:rPr>
              <a:t> </a:t>
            </a:r>
            <a:r>
              <a:rPr lang="cs-CZ" altLang="cs-CZ" sz="3200" dirty="0">
                <a:latin typeface="Calibri" panose="020F0502020204030204" pitchFamily="34" charset="0"/>
                <a:sym typeface="Wingdings" panose="05000000000000000000" pitchFamily="2" charset="2"/>
              </a:rPr>
              <a:t>= 1  střední SES</a:t>
            </a:r>
          </a:p>
          <a:p>
            <a:pPr eaLnBrk="1" hangingPunct="1"/>
            <a:r>
              <a:rPr lang="cs-CZ" altLang="cs-CZ" sz="3200" b="1" dirty="0">
                <a:solidFill>
                  <a:srgbClr val="FF0000"/>
                </a:solidFill>
                <a:latin typeface="Calibri" panose="020F0502020204030204" pitchFamily="34" charset="0"/>
                <a:sym typeface="Wingdings" panose="05000000000000000000" pitchFamily="2" charset="2"/>
              </a:rPr>
              <a:t>	</a:t>
            </a:r>
            <a:r>
              <a:rPr lang="cs-CZ" altLang="cs-CZ" sz="3200" b="1" dirty="0" err="1">
                <a:solidFill>
                  <a:srgbClr val="FF0000"/>
                </a:solidFill>
                <a:latin typeface="Calibri" panose="020F0502020204030204" pitchFamily="34" charset="0"/>
                <a:sym typeface="Wingdings" panose="05000000000000000000" pitchFamily="2" charset="2"/>
              </a:rPr>
              <a:t>vys</a:t>
            </a:r>
            <a:r>
              <a:rPr lang="cs-CZ" altLang="cs-CZ" sz="3200" b="1" dirty="0">
                <a:solidFill>
                  <a:srgbClr val="FF0000"/>
                </a:solidFill>
                <a:latin typeface="Calibri" panose="020F0502020204030204" pitchFamily="34" charset="0"/>
                <a:sym typeface="Wingdings" panose="05000000000000000000" pitchFamily="2" charset="2"/>
              </a:rPr>
              <a:t> </a:t>
            </a:r>
            <a:r>
              <a:rPr lang="cs-CZ" altLang="cs-CZ" sz="3200" dirty="0">
                <a:latin typeface="Calibri" panose="020F0502020204030204" pitchFamily="34" charset="0"/>
                <a:sym typeface="Wingdings" panose="05000000000000000000" pitchFamily="2" charset="2"/>
              </a:rPr>
              <a:t>= 0 &amp;</a:t>
            </a:r>
            <a:r>
              <a:rPr lang="cs-CZ" altLang="cs-CZ" sz="3200" b="1" dirty="0">
                <a:solidFill>
                  <a:srgbClr val="FF0000"/>
                </a:solidFill>
                <a:latin typeface="Calibri" panose="020F0502020204030204" pitchFamily="34" charset="0"/>
                <a:sym typeface="Wingdings" panose="05000000000000000000" pitchFamily="2" charset="2"/>
              </a:rPr>
              <a:t> </a:t>
            </a:r>
            <a:r>
              <a:rPr lang="cs-CZ" altLang="cs-CZ" sz="3200" b="1" dirty="0" err="1">
                <a:solidFill>
                  <a:srgbClr val="FF0000"/>
                </a:solidFill>
                <a:latin typeface="Calibri" panose="020F0502020204030204" pitchFamily="34" charset="0"/>
                <a:sym typeface="Wingdings" panose="05000000000000000000" pitchFamily="2" charset="2"/>
              </a:rPr>
              <a:t>str</a:t>
            </a:r>
            <a:r>
              <a:rPr lang="cs-CZ" altLang="cs-CZ" sz="3200" b="1" dirty="0">
                <a:solidFill>
                  <a:srgbClr val="FF0000"/>
                </a:solidFill>
                <a:latin typeface="Calibri" panose="020F0502020204030204" pitchFamily="34" charset="0"/>
                <a:sym typeface="Wingdings" panose="05000000000000000000" pitchFamily="2" charset="2"/>
              </a:rPr>
              <a:t> </a:t>
            </a:r>
            <a:r>
              <a:rPr lang="cs-CZ" altLang="cs-CZ" sz="3200" dirty="0">
                <a:latin typeface="Calibri" panose="020F0502020204030204" pitchFamily="34" charset="0"/>
                <a:sym typeface="Wingdings" panose="05000000000000000000" pitchFamily="2" charset="2"/>
              </a:rPr>
              <a:t>= 0</a:t>
            </a:r>
            <a:r>
              <a:rPr lang="cs-CZ" altLang="cs-CZ" sz="3200" b="1" dirty="0">
                <a:solidFill>
                  <a:srgbClr val="FF0000"/>
                </a:solidFill>
                <a:latin typeface="Calibri" panose="020F0502020204030204" pitchFamily="34" charset="0"/>
                <a:sym typeface="Wingdings" panose="05000000000000000000" pitchFamily="2" charset="2"/>
              </a:rPr>
              <a:t> </a:t>
            </a:r>
            <a:r>
              <a:rPr lang="cs-CZ" altLang="cs-CZ" sz="3200" dirty="0">
                <a:latin typeface="Calibri" panose="020F0502020204030204" pitchFamily="34" charset="0"/>
                <a:sym typeface="Wingdings" panose="05000000000000000000" pitchFamily="2" charset="2"/>
              </a:rPr>
              <a:t> nízký SES</a:t>
            </a:r>
          </a:p>
          <a:p>
            <a:pPr eaLnBrk="1" hangingPunct="1"/>
            <a:endParaRPr lang="cs-CZ" altLang="cs-CZ" sz="3200" b="1" dirty="0">
              <a:solidFill>
                <a:srgbClr val="FF0000"/>
              </a:solidFill>
              <a:latin typeface="Calibri" panose="020F0502020204030204" pitchFamily="34" charset="0"/>
              <a:sym typeface="Wingdings" panose="05000000000000000000" pitchFamily="2" charset="2"/>
            </a:endParaRPr>
          </a:p>
          <a:p>
            <a:pPr eaLnBrk="1" hangingPunct="1"/>
            <a:endParaRPr lang="cs-CZ" altLang="cs-CZ" sz="3600" dirty="0">
              <a:latin typeface="Calibri" panose="020F0502020204030204" pitchFamily="34" charset="0"/>
            </a:endParaRPr>
          </a:p>
        </p:txBody>
      </p:sp>
    </p:spTree>
    <p:extLst>
      <p:ext uri="{BB962C8B-B14F-4D97-AF65-F5344CB8AC3E}">
        <p14:creationId xmlns:p14="http://schemas.microsoft.com/office/powerpoint/2010/main" val="22309066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54" name="Nadpis 1"/>
          <p:cNvSpPr>
            <a:spLocks noGrp="1"/>
          </p:cNvSpPr>
          <p:nvPr>
            <p:ph type="title"/>
          </p:nvPr>
        </p:nvSpPr>
        <p:spPr/>
        <p:txBody>
          <a:bodyPr/>
          <a:lstStyle/>
          <a:p>
            <a:pPr eaLnBrk="1" hangingPunct="1"/>
            <a:r>
              <a:rPr lang="cs-CZ" altLang="cs-CZ"/>
              <a:t>ANOVA jako regrese</a:t>
            </a:r>
            <a:endParaRPr lang="en-US" altLang="cs-CZ"/>
          </a:p>
        </p:txBody>
      </p:sp>
      <p:sp>
        <p:nvSpPr>
          <p:cNvPr id="1048655" name="Zástupný symbol pro obsah 2"/>
          <p:cNvSpPr txBox="1"/>
          <p:nvPr/>
        </p:nvSpPr>
        <p:spPr bwMode="auto">
          <a:xfrm>
            <a:off x="899591" y="1700213"/>
            <a:ext cx="7798321" cy="4465091"/>
          </a:xfrm>
          <a:prstGeom prst="rect">
            <a:avLst/>
          </a:prstGeom>
          <a:noFill/>
          <a:ln>
            <a:noFill/>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cs-CZ" altLang="cs-CZ" sz="3600" dirty="0">
                <a:latin typeface="Calibri" panose="020F0502020204030204" pitchFamily="34" charset="0"/>
              </a:rPr>
              <a:t>[</a:t>
            </a:r>
            <a:r>
              <a:rPr lang="cs-CZ" altLang="cs-CZ" sz="3600" dirty="0" err="1">
                <a:latin typeface="Calibri" panose="020F0502020204030204" pitchFamily="34" charset="0"/>
              </a:rPr>
              <a:t>inet</a:t>
            </a:r>
            <a:r>
              <a:rPr lang="cs-CZ" altLang="cs-CZ" sz="3600" dirty="0">
                <a:latin typeface="Calibri" panose="020F0502020204030204" pitchFamily="34" charset="0"/>
              </a:rPr>
              <a:t>]</a:t>
            </a:r>
            <a:r>
              <a:rPr lang="cs-CZ" altLang="cs-CZ" sz="3600" baseline="-25000" dirty="0">
                <a:latin typeface="Calibri" panose="020F0502020204030204" pitchFamily="34" charset="0"/>
              </a:rPr>
              <a:t>i</a:t>
            </a:r>
            <a:r>
              <a:rPr lang="cs-CZ" altLang="cs-CZ" sz="3600" dirty="0">
                <a:latin typeface="Calibri" panose="020F0502020204030204" pitchFamily="34" charset="0"/>
              </a:rPr>
              <a:t> = [průměrný </a:t>
            </a:r>
            <a:r>
              <a:rPr lang="cs-CZ" altLang="cs-CZ" sz="3600" dirty="0" err="1">
                <a:latin typeface="Calibri" panose="020F0502020204030204" pitchFamily="34" charset="0"/>
              </a:rPr>
              <a:t>inet</a:t>
            </a:r>
            <a:r>
              <a:rPr lang="cs-CZ" altLang="cs-CZ" sz="3600" dirty="0">
                <a:latin typeface="Calibri" panose="020F0502020204030204" pitchFamily="34" charset="0"/>
              </a:rPr>
              <a:t>] + </a:t>
            </a:r>
            <a:r>
              <a:rPr lang="el-GR" altLang="cs-CZ" sz="3600" dirty="0">
                <a:latin typeface="Calibri" panose="020F0502020204030204" pitchFamily="34" charset="0"/>
              </a:rPr>
              <a:t>ε</a:t>
            </a:r>
            <a:r>
              <a:rPr lang="cs-CZ" altLang="cs-CZ" sz="3600" baseline="-25000" dirty="0">
                <a:latin typeface="Calibri" panose="020F0502020204030204" pitchFamily="34" charset="0"/>
              </a:rPr>
              <a:t>i</a:t>
            </a:r>
          </a:p>
          <a:p>
            <a:pPr eaLnBrk="1" hangingPunct="1"/>
            <a:r>
              <a:rPr lang="cs-CZ" altLang="cs-CZ" sz="3600" dirty="0">
                <a:latin typeface="Calibri" panose="020F0502020204030204" pitchFamily="34" charset="0"/>
              </a:rPr>
              <a:t>[</a:t>
            </a:r>
            <a:r>
              <a:rPr lang="cs-CZ" altLang="cs-CZ" sz="3600" dirty="0" err="1">
                <a:latin typeface="Calibri" panose="020F0502020204030204" pitchFamily="34" charset="0"/>
              </a:rPr>
              <a:t>inet</a:t>
            </a:r>
            <a:r>
              <a:rPr lang="cs-CZ" altLang="cs-CZ" sz="3600" dirty="0">
                <a:latin typeface="Calibri" panose="020F0502020204030204" pitchFamily="34" charset="0"/>
              </a:rPr>
              <a:t>]</a:t>
            </a:r>
            <a:r>
              <a:rPr lang="cs-CZ" altLang="cs-CZ" sz="3600" baseline="-25000" dirty="0">
                <a:latin typeface="Calibri" panose="020F0502020204030204" pitchFamily="34" charset="0"/>
              </a:rPr>
              <a:t>i</a:t>
            </a:r>
            <a:r>
              <a:rPr lang="cs-CZ" altLang="cs-CZ" sz="3600" dirty="0">
                <a:latin typeface="Calibri" panose="020F0502020204030204" pitchFamily="34" charset="0"/>
              </a:rPr>
              <a:t> = [průměrný </a:t>
            </a:r>
            <a:r>
              <a:rPr lang="cs-CZ" altLang="cs-CZ" sz="3600" dirty="0" err="1">
                <a:latin typeface="Calibri" panose="020F0502020204030204" pitchFamily="34" charset="0"/>
              </a:rPr>
              <a:t>inet</a:t>
            </a:r>
            <a:r>
              <a:rPr lang="cs-CZ" altLang="cs-CZ" sz="3600" dirty="0">
                <a:latin typeface="Calibri" panose="020F0502020204030204" pitchFamily="34" charset="0"/>
              </a:rPr>
              <a:t>] + </a:t>
            </a:r>
            <a:r>
              <a:rPr lang="cs-CZ" altLang="cs-CZ" sz="3600" b="1" dirty="0">
                <a:solidFill>
                  <a:srgbClr val="C00000"/>
                </a:solidFill>
                <a:latin typeface="Calibri" panose="020F0502020204030204" pitchFamily="34" charset="0"/>
              </a:rPr>
              <a:t>b</a:t>
            </a:r>
            <a:r>
              <a:rPr lang="cs-CZ" altLang="cs-CZ" sz="3600" b="1" dirty="0">
                <a:solidFill>
                  <a:srgbClr val="FF0000"/>
                </a:solidFill>
                <a:latin typeface="Calibri" panose="020F0502020204030204" pitchFamily="34" charset="0"/>
              </a:rPr>
              <a:t>[ses]</a:t>
            </a:r>
            <a:r>
              <a:rPr lang="cs-CZ" altLang="cs-CZ" sz="3600" dirty="0">
                <a:latin typeface="Calibri" panose="020F0502020204030204" pitchFamily="34" charset="0"/>
              </a:rPr>
              <a:t> + </a:t>
            </a:r>
            <a:r>
              <a:rPr lang="el-GR" altLang="cs-CZ" sz="3600" dirty="0">
                <a:latin typeface="Calibri" panose="020F0502020204030204" pitchFamily="34" charset="0"/>
              </a:rPr>
              <a:t>ε</a:t>
            </a:r>
            <a:r>
              <a:rPr lang="cs-CZ" altLang="cs-CZ" sz="3600" baseline="-25000" dirty="0">
                <a:latin typeface="Calibri" panose="020F0502020204030204" pitchFamily="34" charset="0"/>
              </a:rPr>
              <a:t>i</a:t>
            </a:r>
          </a:p>
          <a:p>
            <a:pPr eaLnBrk="1" hangingPunct="1"/>
            <a:r>
              <a:rPr lang="cs-CZ" altLang="cs-CZ" sz="3600" dirty="0">
                <a:latin typeface="Calibri" panose="020F0502020204030204" pitchFamily="34" charset="0"/>
              </a:rPr>
              <a:t>[</a:t>
            </a:r>
            <a:r>
              <a:rPr lang="cs-CZ" altLang="cs-CZ" sz="3600" dirty="0" err="1">
                <a:latin typeface="Calibri" panose="020F0502020204030204" pitchFamily="34" charset="0"/>
              </a:rPr>
              <a:t>inet</a:t>
            </a:r>
            <a:r>
              <a:rPr lang="cs-CZ" altLang="cs-CZ" sz="3600" dirty="0">
                <a:latin typeface="Calibri" panose="020F0502020204030204" pitchFamily="34" charset="0"/>
              </a:rPr>
              <a:t>]</a:t>
            </a:r>
            <a:r>
              <a:rPr lang="cs-CZ" altLang="cs-CZ" sz="3600" baseline="-25000" dirty="0">
                <a:latin typeface="Calibri" panose="020F0502020204030204" pitchFamily="34" charset="0"/>
              </a:rPr>
              <a:t>i</a:t>
            </a:r>
            <a:r>
              <a:rPr lang="cs-CZ" altLang="cs-CZ" sz="3600" dirty="0">
                <a:latin typeface="Calibri" panose="020F0502020204030204" pitchFamily="34" charset="0"/>
              </a:rPr>
              <a:t> =  </a:t>
            </a:r>
            <a:r>
              <a:rPr lang="cs-CZ" altLang="cs-CZ" sz="3600" b="1" dirty="0">
                <a:solidFill>
                  <a:srgbClr val="C00000"/>
                </a:solidFill>
                <a:latin typeface="Calibri" panose="020F0502020204030204" pitchFamily="34" charset="0"/>
              </a:rPr>
              <a:t>b</a:t>
            </a:r>
            <a:r>
              <a:rPr lang="cs-CZ" altLang="cs-CZ" sz="3600" b="1" baseline="-25000" dirty="0">
                <a:solidFill>
                  <a:srgbClr val="C00000"/>
                </a:solidFill>
                <a:latin typeface="Calibri" panose="020F0502020204030204" pitchFamily="34" charset="0"/>
              </a:rPr>
              <a:t>0</a:t>
            </a:r>
            <a:r>
              <a:rPr lang="cs-CZ" altLang="cs-CZ" sz="3600" dirty="0">
                <a:latin typeface="Calibri" panose="020F0502020204030204" pitchFamily="34" charset="0"/>
              </a:rPr>
              <a:t> + </a:t>
            </a:r>
            <a:r>
              <a:rPr lang="cs-CZ" altLang="cs-CZ" sz="3600" b="1" dirty="0">
                <a:solidFill>
                  <a:srgbClr val="C00000"/>
                </a:solidFill>
                <a:latin typeface="Calibri" panose="020F0502020204030204" pitchFamily="34" charset="0"/>
              </a:rPr>
              <a:t>b</a:t>
            </a:r>
            <a:r>
              <a:rPr lang="cs-CZ" altLang="cs-CZ" sz="3600" b="1" baseline="-25000" dirty="0">
                <a:solidFill>
                  <a:srgbClr val="C00000"/>
                </a:solidFill>
                <a:latin typeface="Calibri" panose="020F0502020204030204" pitchFamily="34" charset="0"/>
              </a:rPr>
              <a:t>1</a:t>
            </a:r>
            <a:r>
              <a:rPr lang="cs-CZ" altLang="cs-CZ" sz="3600" b="1" dirty="0">
                <a:solidFill>
                  <a:srgbClr val="FF0000"/>
                </a:solidFill>
                <a:latin typeface="Calibri" panose="020F0502020204030204" pitchFamily="34" charset="0"/>
              </a:rPr>
              <a:t>[</a:t>
            </a:r>
            <a:r>
              <a:rPr lang="cs-CZ" altLang="cs-CZ" sz="3600" b="1" dirty="0" err="1">
                <a:solidFill>
                  <a:srgbClr val="FF0000"/>
                </a:solidFill>
                <a:latin typeface="Calibri" panose="020F0502020204030204" pitchFamily="34" charset="0"/>
              </a:rPr>
              <a:t>vys</a:t>
            </a:r>
            <a:r>
              <a:rPr lang="cs-CZ" altLang="cs-CZ" sz="3600" b="1" dirty="0">
                <a:solidFill>
                  <a:srgbClr val="FF0000"/>
                </a:solidFill>
                <a:latin typeface="Calibri" panose="020F0502020204030204" pitchFamily="34" charset="0"/>
              </a:rPr>
              <a:t>]</a:t>
            </a:r>
            <a:r>
              <a:rPr lang="cs-CZ" altLang="cs-CZ" sz="3600" dirty="0">
                <a:latin typeface="Calibri" panose="020F0502020204030204" pitchFamily="34" charset="0"/>
              </a:rPr>
              <a:t> + </a:t>
            </a:r>
            <a:r>
              <a:rPr lang="cs-CZ" altLang="cs-CZ" sz="3600" b="1" dirty="0">
                <a:solidFill>
                  <a:srgbClr val="C00000"/>
                </a:solidFill>
                <a:latin typeface="Calibri" panose="020F0502020204030204" pitchFamily="34" charset="0"/>
              </a:rPr>
              <a:t>b</a:t>
            </a:r>
            <a:r>
              <a:rPr lang="cs-CZ" altLang="cs-CZ" sz="3600" b="1" baseline="-25000" dirty="0">
                <a:solidFill>
                  <a:srgbClr val="C00000"/>
                </a:solidFill>
                <a:latin typeface="Calibri" panose="020F0502020204030204" pitchFamily="34" charset="0"/>
              </a:rPr>
              <a:t>2</a:t>
            </a:r>
            <a:r>
              <a:rPr lang="cs-CZ" altLang="cs-CZ" sz="3600" b="1" dirty="0">
                <a:solidFill>
                  <a:srgbClr val="FF0000"/>
                </a:solidFill>
                <a:latin typeface="Calibri" panose="020F0502020204030204" pitchFamily="34" charset="0"/>
              </a:rPr>
              <a:t>[str]</a:t>
            </a:r>
            <a:r>
              <a:rPr lang="cs-CZ" altLang="cs-CZ" sz="3600" dirty="0">
                <a:latin typeface="Calibri" panose="020F0502020204030204" pitchFamily="34" charset="0"/>
              </a:rPr>
              <a:t> + </a:t>
            </a:r>
            <a:r>
              <a:rPr lang="el-GR" altLang="cs-CZ" sz="3600" dirty="0">
                <a:latin typeface="Calibri" panose="020F0502020204030204" pitchFamily="34" charset="0"/>
              </a:rPr>
              <a:t>ε</a:t>
            </a:r>
            <a:r>
              <a:rPr lang="cs-CZ" altLang="cs-CZ" sz="3600" baseline="-25000" dirty="0">
                <a:latin typeface="Calibri" panose="020F0502020204030204" pitchFamily="34" charset="0"/>
              </a:rPr>
              <a:t>i</a:t>
            </a:r>
            <a:endParaRPr lang="cs-CZ" altLang="cs-CZ" sz="3600" b="1" dirty="0">
              <a:solidFill>
                <a:srgbClr val="FF0000"/>
              </a:solidFill>
              <a:latin typeface="Calibri" panose="020F0502020204030204" pitchFamily="34" charset="0"/>
              <a:sym typeface="Wingdings" panose="05000000000000000000" pitchFamily="2" charset="2"/>
            </a:endParaRPr>
          </a:p>
          <a:p>
            <a:pPr eaLnBrk="1" hangingPunct="1"/>
            <a:r>
              <a:rPr lang="cs-CZ" altLang="cs-CZ" sz="2400" dirty="0">
                <a:latin typeface="Calibri" panose="020F0502020204030204" pitchFamily="34" charset="0"/>
              </a:rPr>
              <a:t>Každá kategorická proměnná o </a:t>
            </a:r>
            <a:r>
              <a:rPr lang="cs-CZ" altLang="cs-CZ" sz="2400" i="1" dirty="0">
                <a:latin typeface="Calibri" panose="020F0502020204030204" pitchFamily="34" charset="0"/>
              </a:rPr>
              <a:t>k</a:t>
            </a:r>
            <a:r>
              <a:rPr lang="cs-CZ" altLang="cs-CZ" sz="2400" dirty="0">
                <a:latin typeface="Calibri" panose="020F0502020204030204" pitchFamily="34" charset="0"/>
              </a:rPr>
              <a:t> hodnotách (úrovních) může být vyjádřena souborem </a:t>
            </a:r>
            <a:r>
              <a:rPr lang="cs-CZ" altLang="cs-CZ" sz="2400" i="1" dirty="0">
                <a:latin typeface="Calibri" panose="020F0502020204030204" pitchFamily="34" charset="0"/>
              </a:rPr>
              <a:t>k-1</a:t>
            </a:r>
            <a:r>
              <a:rPr lang="cs-CZ" altLang="cs-CZ" sz="2400" dirty="0">
                <a:latin typeface="Calibri" panose="020F0502020204030204" pitchFamily="34" charset="0"/>
              </a:rPr>
              <a:t> binárních </a:t>
            </a:r>
            <a:r>
              <a:rPr lang="cs-CZ" altLang="cs-CZ" sz="2400" dirty="0" err="1">
                <a:latin typeface="Calibri" panose="020F0502020204030204" pitchFamily="34" charset="0"/>
              </a:rPr>
              <a:t>dummy</a:t>
            </a:r>
            <a:r>
              <a:rPr lang="cs-CZ" altLang="cs-CZ" sz="2400" dirty="0">
                <a:latin typeface="Calibri" panose="020F0502020204030204" pitchFamily="34" charset="0"/>
              </a:rPr>
              <a:t> proměnných.</a:t>
            </a:r>
          </a:p>
          <a:p>
            <a:pPr eaLnBrk="1" hangingPunct="1"/>
            <a:r>
              <a:rPr lang="cs-CZ" altLang="cs-CZ" sz="3200" dirty="0">
                <a:latin typeface="Calibri" panose="020F0502020204030204" pitchFamily="34" charset="0"/>
              </a:rPr>
              <a:t>3 typy SES</a:t>
            </a:r>
            <a:r>
              <a:rPr lang="cs-CZ" altLang="cs-CZ" sz="3200" dirty="0">
                <a:latin typeface="Calibri" panose="020F0502020204030204" pitchFamily="34" charset="0"/>
                <a:sym typeface="Wingdings" panose="05000000000000000000" pitchFamily="2" charset="2"/>
              </a:rPr>
              <a:t> 2 binární proměnné </a:t>
            </a:r>
            <a:r>
              <a:rPr lang="cs-CZ" altLang="cs-CZ" sz="3200" b="1" dirty="0" err="1">
                <a:solidFill>
                  <a:srgbClr val="FF0000"/>
                </a:solidFill>
                <a:latin typeface="Calibri" panose="020F0502020204030204" pitchFamily="34" charset="0"/>
                <a:sym typeface="Wingdings" panose="05000000000000000000" pitchFamily="2" charset="2"/>
              </a:rPr>
              <a:t>vys</a:t>
            </a:r>
            <a:r>
              <a:rPr lang="cs-CZ" altLang="cs-CZ" sz="3200" b="1" dirty="0">
                <a:solidFill>
                  <a:srgbClr val="FF0000"/>
                </a:solidFill>
                <a:latin typeface="Calibri" panose="020F0502020204030204" pitchFamily="34" charset="0"/>
                <a:sym typeface="Wingdings" panose="05000000000000000000" pitchFamily="2" charset="2"/>
              </a:rPr>
              <a:t> </a:t>
            </a:r>
            <a:r>
              <a:rPr lang="cs-CZ" altLang="cs-CZ" sz="3200" dirty="0">
                <a:latin typeface="Calibri" panose="020F0502020204030204" pitchFamily="34" charset="0"/>
                <a:sym typeface="Wingdings" panose="05000000000000000000" pitchFamily="2" charset="2"/>
              </a:rPr>
              <a:t>a </a:t>
            </a:r>
            <a:r>
              <a:rPr lang="cs-CZ" altLang="cs-CZ" sz="3200" b="1" dirty="0" err="1">
                <a:solidFill>
                  <a:srgbClr val="FF0000"/>
                </a:solidFill>
                <a:latin typeface="Calibri" panose="020F0502020204030204" pitchFamily="34" charset="0"/>
                <a:sym typeface="Wingdings" panose="05000000000000000000" pitchFamily="2" charset="2"/>
              </a:rPr>
              <a:t>str</a:t>
            </a:r>
            <a:endParaRPr lang="cs-CZ" altLang="cs-CZ" sz="3200" b="1" dirty="0">
              <a:solidFill>
                <a:srgbClr val="FF0000"/>
              </a:solidFill>
              <a:latin typeface="Calibri" panose="020F0502020204030204" pitchFamily="34" charset="0"/>
              <a:sym typeface="Wingdings" panose="05000000000000000000" pitchFamily="2" charset="2"/>
            </a:endParaRPr>
          </a:p>
          <a:p>
            <a:pPr eaLnBrk="1" hangingPunct="1"/>
            <a:r>
              <a:rPr lang="cs-CZ" altLang="cs-CZ" sz="3200" b="1" dirty="0">
                <a:solidFill>
                  <a:srgbClr val="FF0000"/>
                </a:solidFill>
                <a:latin typeface="Calibri" panose="020F0502020204030204" pitchFamily="34" charset="0"/>
                <a:sym typeface="Wingdings" panose="05000000000000000000" pitchFamily="2" charset="2"/>
              </a:rPr>
              <a:t>	</a:t>
            </a:r>
            <a:r>
              <a:rPr lang="cs-CZ" altLang="cs-CZ" sz="3200" b="1" dirty="0" err="1">
                <a:solidFill>
                  <a:srgbClr val="FF0000"/>
                </a:solidFill>
                <a:latin typeface="Calibri" panose="020F0502020204030204" pitchFamily="34" charset="0"/>
                <a:sym typeface="Wingdings" panose="05000000000000000000" pitchFamily="2" charset="2"/>
              </a:rPr>
              <a:t>vys</a:t>
            </a:r>
            <a:r>
              <a:rPr lang="cs-CZ" altLang="cs-CZ" sz="3200" b="1" dirty="0">
                <a:solidFill>
                  <a:srgbClr val="FF0000"/>
                </a:solidFill>
                <a:latin typeface="Calibri" panose="020F0502020204030204" pitchFamily="34" charset="0"/>
                <a:sym typeface="Wingdings" panose="05000000000000000000" pitchFamily="2" charset="2"/>
              </a:rPr>
              <a:t> </a:t>
            </a:r>
            <a:r>
              <a:rPr lang="cs-CZ" altLang="cs-CZ" sz="3200" dirty="0">
                <a:latin typeface="Calibri" panose="020F0502020204030204" pitchFamily="34" charset="0"/>
                <a:sym typeface="Wingdings" panose="05000000000000000000" pitchFamily="2" charset="2"/>
              </a:rPr>
              <a:t>= 1</a:t>
            </a:r>
            <a:r>
              <a:rPr lang="cs-CZ" altLang="cs-CZ" sz="3200" b="1" dirty="0">
                <a:solidFill>
                  <a:srgbClr val="FF0000"/>
                </a:solidFill>
                <a:latin typeface="Calibri" panose="020F0502020204030204" pitchFamily="34" charset="0"/>
                <a:sym typeface="Wingdings" panose="05000000000000000000" pitchFamily="2" charset="2"/>
              </a:rPr>
              <a:t> </a:t>
            </a:r>
            <a:r>
              <a:rPr lang="cs-CZ" altLang="cs-CZ" sz="3200" dirty="0">
                <a:latin typeface="Calibri" panose="020F0502020204030204" pitchFamily="34" charset="0"/>
                <a:sym typeface="Wingdings" panose="05000000000000000000" pitchFamily="2" charset="2"/>
              </a:rPr>
              <a:t>&amp;</a:t>
            </a:r>
            <a:r>
              <a:rPr lang="cs-CZ" altLang="cs-CZ" sz="3200" b="1" dirty="0">
                <a:solidFill>
                  <a:srgbClr val="FF0000"/>
                </a:solidFill>
                <a:latin typeface="Calibri" panose="020F0502020204030204" pitchFamily="34" charset="0"/>
                <a:sym typeface="Wingdings" panose="05000000000000000000" pitchFamily="2" charset="2"/>
              </a:rPr>
              <a:t> </a:t>
            </a:r>
            <a:r>
              <a:rPr lang="cs-CZ" altLang="cs-CZ" sz="3200" b="1" dirty="0" err="1">
                <a:solidFill>
                  <a:srgbClr val="FF0000"/>
                </a:solidFill>
                <a:latin typeface="Calibri" panose="020F0502020204030204" pitchFamily="34" charset="0"/>
                <a:sym typeface="Wingdings" panose="05000000000000000000" pitchFamily="2" charset="2"/>
              </a:rPr>
              <a:t>str</a:t>
            </a:r>
            <a:r>
              <a:rPr lang="cs-CZ" altLang="cs-CZ" sz="3200" b="1" dirty="0">
                <a:solidFill>
                  <a:srgbClr val="FF0000"/>
                </a:solidFill>
                <a:latin typeface="Calibri" panose="020F0502020204030204" pitchFamily="34" charset="0"/>
                <a:sym typeface="Wingdings" panose="05000000000000000000" pitchFamily="2" charset="2"/>
              </a:rPr>
              <a:t> </a:t>
            </a:r>
            <a:r>
              <a:rPr lang="cs-CZ" altLang="cs-CZ" sz="3200" dirty="0">
                <a:latin typeface="Calibri" panose="020F0502020204030204" pitchFamily="34" charset="0"/>
                <a:sym typeface="Wingdings" panose="05000000000000000000" pitchFamily="2" charset="2"/>
              </a:rPr>
              <a:t>= 0  vysoký SES</a:t>
            </a:r>
          </a:p>
          <a:p>
            <a:pPr eaLnBrk="1" hangingPunct="1"/>
            <a:r>
              <a:rPr lang="cs-CZ" altLang="cs-CZ" sz="3200" b="1" dirty="0">
                <a:solidFill>
                  <a:srgbClr val="FF0000"/>
                </a:solidFill>
                <a:latin typeface="Calibri" panose="020F0502020204030204" pitchFamily="34" charset="0"/>
                <a:sym typeface="Wingdings" panose="05000000000000000000" pitchFamily="2" charset="2"/>
              </a:rPr>
              <a:t>	</a:t>
            </a:r>
            <a:r>
              <a:rPr lang="cs-CZ" altLang="cs-CZ" sz="3200" b="1" dirty="0" err="1">
                <a:solidFill>
                  <a:srgbClr val="FF0000"/>
                </a:solidFill>
                <a:latin typeface="Calibri" panose="020F0502020204030204" pitchFamily="34" charset="0"/>
                <a:sym typeface="Wingdings" panose="05000000000000000000" pitchFamily="2" charset="2"/>
              </a:rPr>
              <a:t>vys</a:t>
            </a:r>
            <a:r>
              <a:rPr lang="cs-CZ" altLang="cs-CZ" sz="3200" b="1" dirty="0">
                <a:solidFill>
                  <a:srgbClr val="FF0000"/>
                </a:solidFill>
                <a:latin typeface="Calibri" panose="020F0502020204030204" pitchFamily="34" charset="0"/>
                <a:sym typeface="Wingdings" panose="05000000000000000000" pitchFamily="2" charset="2"/>
              </a:rPr>
              <a:t> </a:t>
            </a:r>
            <a:r>
              <a:rPr lang="cs-CZ" altLang="cs-CZ" sz="3200" dirty="0">
                <a:latin typeface="Calibri" panose="020F0502020204030204" pitchFamily="34" charset="0"/>
                <a:sym typeface="Wingdings" panose="05000000000000000000" pitchFamily="2" charset="2"/>
              </a:rPr>
              <a:t>= 0 &amp;</a:t>
            </a:r>
            <a:r>
              <a:rPr lang="cs-CZ" altLang="cs-CZ" sz="3200" b="1" dirty="0">
                <a:solidFill>
                  <a:srgbClr val="FF0000"/>
                </a:solidFill>
                <a:latin typeface="Calibri" panose="020F0502020204030204" pitchFamily="34" charset="0"/>
                <a:sym typeface="Wingdings" panose="05000000000000000000" pitchFamily="2" charset="2"/>
              </a:rPr>
              <a:t> </a:t>
            </a:r>
            <a:r>
              <a:rPr lang="cs-CZ" altLang="cs-CZ" sz="3200" b="1" dirty="0" err="1">
                <a:solidFill>
                  <a:srgbClr val="FF0000"/>
                </a:solidFill>
                <a:latin typeface="Calibri" panose="020F0502020204030204" pitchFamily="34" charset="0"/>
                <a:sym typeface="Wingdings" panose="05000000000000000000" pitchFamily="2" charset="2"/>
              </a:rPr>
              <a:t>str</a:t>
            </a:r>
            <a:r>
              <a:rPr lang="cs-CZ" altLang="cs-CZ" sz="3200" b="1" dirty="0">
                <a:solidFill>
                  <a:srgbClr val="FF0000"/>
                </a:solidFill>
                <a:latin typeface="Calibri" panose="020F0502020204030204" pitchFamily="34" charset="0"/>
                <a:sym typeface="Wingdings" panose="05000000000000000000" pitchFamily="2" charset="2"/>
              </a:rPr>
              <a:t> </a:t>
            </a:r>
            <a:r>
              <a:rPr lang="cs-CZ" altLang="cs-CZ" sz="3200" dirty="0">
                <a:latin typeface="Calibri" panose="020F0502020204030204" pitchFamily="34" charset="0"/>
                <a:sym typeface="Wingdings" panose="05000000000000000000" pitchFamily="2" charset="2"/>
              </a:rPr>
              <a:t>= 1  střední SES</a:t>
            </a:r>
          </a:p>
          <a:p>
            <a:pPr eaLnBrk="1" hangingPunct="1"/>
            <a:r>
              <a:rPr lang="cs-CZ" altLang="cs-CZ" sz="3200" b="1" dirty="0">
                <a:solidFill>
                  <a:srgbClr val="FF0000"/>
                </a:solidFill>
                <a:latin typeface="Calibri" panose="020F0502020204030204" pitchFamily="34" charset="0"/>
                <a:sym typeface="Wingdings" panose="05000000000000000000" pitchFamily="2" charset="2"/>
              </a:rPr>
              <a:t>	</a:t>
            </a:r>
            <a:r>
              <a:rPr lang="cs-CZ" altLang="cs-CZ" sz="3200" b="1" dirty="0" err="1">
                <a:solidFill>
                  <a:srgbClr val="FF0000"/>
                </a:solidFill>
                <a:latin typeface="Calibri" panose="020F0502020204030204" pitchFamily="34" charset="0"/>
                <a:sym typeface="Wingdings" panose="05000000000000000000" pitchFamily="2" charset="2"/>
              </a:rPr>
              <a:t>vys</a:t>
            </a:r>
            <a:r>
              <a:rPr lang="cs-CZ" altLang="cs-CZ" sz="3200" b="1" dirty="0">
                <a:solidFill>
                  <a:srgbClr val="FF0000"/>
                </a:solidFill>
                <a:latin typeface="Calibri" panose="020F0502020204030204" pitchFamily="34" charset="0"/>
                <a:sym typeface="Wingdings" panose="05000000000000000000" pitchFamily="2" charset="2"/>
              </a:rPr>
              <a:t> </a:t>
            </a:r>
            <a:r>
              <a:rPr lang="cs-CZ" altLang="cs-CZ" sz="3200" dirty="0">
                <a:latin typeface="Calibri" panose="020F0502020204030204" pitchFamily="34" charset="0"/>
                <a:sym typeface="Wingdings" panose="05000000000000000000" pitchFamily="2" charset="2"/>
              </a:rPr>
              <a:t>= 0 &amp;</a:t>
            </a:r>
            <a:r>
              <a:rPr lang="cs-CZ" altLang="cs-CZ" sz="3200" b="1" dirty="0">
                <a:solidFill>
                  <a:srgbClr val="FF0000"/>
                </a:solidFill>
                <a:latin typeface="Calibri" panose="020F0502020204030204" pitchFamily="34" charset="0"/>
                <a:sym typeface="Wingdings" panose="05000000000000000000" pitchFamily="2" charset="2"/>
              </a:rPr>
              <a:t> </a:t>
            </a:r>
            <a:r>
              <a:rPr lang="cs-CZ" altLang="cs-CZ" sz="3200" b="1" dirty="0" err="1">
                <a:solidFill>
                  <a:srgbClr val="FF0000"/>
                </a:solidFill>
                <a:latin typeface="Calibri" panose="020F0502020204030204" pitchFamily="34" charset="0"/>
                <a:sym typeface="Wingdings" panose="05000000000000000000" pitchFamily="2" charset="2"/>
              </a:rPr>
              <a:t>str</a:t>
            </a:r>
            <a:r>
              <a:rPr lang="cs-CZ" altLang="cs-CZ" sz="3200" b="1" dirty="0">
                <a:solidFill>
                  <a:srgbClr val="FF0000"/>
                </a:solidFill>
                <a:latin typeface="Calibri" panose="020F0502020204030204" pitchFamily="34" charset="0"/>
                <a:sym typeface="Wingdings" panose="05000000000000000000" pitchFamily="2" charset="2"/>
              </a:rPr>
              <a:t> </a:t>
            </a:r>
            <a:r>
              <a:rPr lang="cs-CZ" altLang="cs-CZ" sz="3200" dirty="0">
                <a:latin typeface="Calibri" panose="020F0502020204030204" pitchFamily="34" charset="0"/>
                <a:sym typeface="Wingdings" panose="05000000000000000000" pitchFamily="2" charset="2"/>
              </a:rPr>
              <a:t>= 0</a:t>
            </a:r>
            <a:r>
              <a:rPr lang="cs-CZ" altLang="cs-CZ" sz="3200" b="1" dirty="0">
                <a:solidFill>
                  <a:srgbClr val="FF0000"/>
                </a:solidFill>
                <a:latin typeface="Calibri" panose="020F0502020204030204" pitchFamily="34" charset="0"/>
                <a:sym typeface="Wingdings" panose="05000000000000000000" pitchFamily="2" charset="2"/>
              </a:rPr>
              <a:t> </a:t>
            </a:r>
            <a:r>
              <a:rPr lang="cs-CZ" altLang="cs-CZ" sz="3200" dirty="0">
                <a:latin typeface="Calibri" panose="020F0502020204030204" pitchFamily="34" charset="0"/>
                <a:sym typeface="Wingdings" panose="05000000000000000000" pitchFamily="2" charset="2"/>
              </a:rPr>
              <a:t> nízký SES</a:t>
            </a:r>
            <a:endParaRPr lang="cs-CZ" altLang="cs-CZ" sz="3600" dirty="0">
              <a:latin typeface="Calibri" panose="020F0502020204030204" pitchFamily="34" charset="0"/>
            </a:endParaRPr>
          </a:p>
        </p:txBody>
      </p:sp>
      <p:sp>
        <p:nvSpPr>
          <p:cNvPr id="1048656" name="Obdélníkový popisek 3"/>
          <p:cNvSpPr/>
          <p:nvPr/>
        </p:nvSpPr>
        <p:spPr>
          <a:xfrm>
            <a:off x="1620614" y="1341215"/>
            <a:ext cx="1728788" cy="1296987"/>
          </a:xfrm>
          <a:prstGeom prst="wedgeRectCallout">
            <a:avLst>
              <a:gd name="adj1" fmla="val 21385"/>
              <a:gd name="adj2" fmla="val 6871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r>
              <a:rPr lang="cs-CZ" b="1" dirty="0"/>
              <a:t>Průměrná  frekvence dětí z rodin s nízkým SES</a:t>
            </a:r>
            <a:endParaRPr lang="en-US" dirty="0"/>
          </a:p>
        </p:txBody>
      </p:sp>
      <p:sp>
        <p:nvSpPr>
          <p:cNvPr id="1048657" name="Obdélníkový popisek 4"/>
          <p:cNvSpPr/>
          <p:nvPr/>
        </p:nvSpPr>
        <p:spPr>
          <a:xfrm>
            <a:off x="3420839" y="1196752"/>
            <a:ext cx="1727200" cy="1441450"/>
          </a:xfrm>
          <a:prstGeom prst="wedgeRectCallout">
            <a:avLst>
              <a:gd name="adj1" fmla="val -29210"/>
              <a:gd name="adj2" fmla="val 71445"/>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r>
              <a:rPr lang="cs-CZ" b="1" dirty="0"/>
              <a:t>O kolik se liší průměrná frekvence dětí z rodin s vysokým SES</a:t>
            </a:r>
            <a:endParaRPr lang="en-US" b="1" dirty="0"/>
          </a:p>
        </p:txBody>
      </p:sp>
      <p:sp>
        <p:nvSpPr>
          <p:cNvPr id="1048658" name="Obdélníkový popisek 5"/>
          <p:cNvSpPr/>
          <p:nvPr/>
        </p:nvSpPr>
        <p:spPr>
          <a:xfrm>
            <a:off x="5221064" y="1196752"/>
            <a:ext cx="1727200" cy="1441450"/>
          </a:xfrm>
          <a:prstGeom prst="wedgeRectCallout">
            <a:avLst>
              <a:gd name="adj1" fmla="val -35526"/>
              <a:gd name="adj2" fmla="val 71203"/>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r>
              <a:rPr lang="cs-CZ" b="1" dirty="0"/>
              <a:t>O kolik se liší průměrná frekvence dětí z rodin se středním SES</a:t>
            </a:r>
            <a:endParaRPr lang="en-US" dirty="0"/>
          </a:p>
        </p:txBody>
      </p:sp>
      <p:sp>
        <p:nvSpPr>
          <p:cNvPr id="2" name="TextovéPole 1">
            <a:extLst>
              <a:ext uri="{FF2B5EF4-FFF2-40B4-BE49-F238E27FC236}">
                <a16:creationId xmlns:a16="http://schemas.microsoft.com/office/drawing/2014/main" id="{9A3AD849-3F8F-4AC2-B673-975E96D227FF}"/>
              </a:ext>
            </a:extLst>
          </p:cNvPr>
          <p:cNvSpPr txBox="1"/>
          <p:nvPr/>
        </p:nvSpPr>
        <p:spPr>
          <a:xfrm>
            <a:off x="3995936" y="6472768"/>
            <a:ext cx="5184576" cy="369332"/>
          </a:xfrm>
          <a:prstGeom prst="rect">
            <a:avLst/>
          </a:prstGeom>
          <a:noFill/>
        </p:spPr>
        <p:txBody>
          <a:bodyPr wrap="square" rtlCol="0">
            <a:spAutoFit/>
          </a:bodyPr>
          <a:lstStyle/>
          <a:p>
            <a:pPr algn="r"/>
            <a:r>
              <a:rPr lang="cs-CZ" b="1" dirty="0">
                <a:solidFill>
                  <a:schemeClr val="bg1"/>
                </a:solidFill>
              </a:rPr>
              <a:t>INDIKÁTOROVÉ (DUMMY) KÓDOVÁNÍ</a:t>
            </a:r>
          </a:p>
        </p:txBody>
      </p:sp>
    </p:spTree>
    <p:extLst>
      <p:ext uri="{BB962C8B-B14F-4D97-AF65-F5344CB8AC3E}">
        <p14:creationId xmlns:p14="http://schemas.microsoft.com/office/powerpoint/2010/main" val="15500116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59" name="Nadpis 1"/>
          <p:cNvSpPr>
            <a:spLocks noGrp="1"/>
          </p:cNvSpPr>
          <p:nvPr>
            <p:ph type="title"/>
          </p:nvPr>
        </p:nvSpPr>
        <p:spPr/>
        <p:txBody>
          <a:bodyPr/>
          <a:lstStyle/>
          <a:p>
            <a:pPr eaLnBrk="1" hangingPunct="1"/>
            <a:r>
              <a:rPr lang="cs-CZ" altLang="cs-CZ"/>
              <a:t>ANOVA jako regrese</a:t>
            </a:r>
            <a:endParaRPr lang="en-US" altLang="cs-CZ"/>
          </a:p>
        </p:txBody>
      </p:sp>
      <p:sp>
        <p:nvSpPr>
          <p:cNvPr id="1048660" name="Zástupný symbol pro obsah 2"/>
          <p:cNvSpPr txBox="1"/>
          <p:nvPr/>
        </p:nvSpPr>
        <p:spPr bwMode="auto">
          <a:xfrm>
            <a:off x="899591" y="1700213"/>
            <a:ext cx="7798321" cy="4897437"/>
          </a:xfrm>
          <a:prstGeom prst="rect">
            <a:avLst/>
          </a:prstGeom>
          <a:noFill/>
          <a:ln>
            <a:noFill/>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cs-CZ" altLang="cs-CZ" sz="3600" dirty="0">
                <a:latin typeface="Calibri" panose="020F0502020204030204" pitchFamily="34" charset="0"/>
              </a:rPr>
              <a:t>[</a:t>
            </a:r>
            <a:r>
              <a:rPr lang="cs-CZ" altLang="cs-CZ" sz="3600" dirty="0" err="1">
                <a:latin typeface="Calibri" panose="020F0502020204030204" pitchFamily="34" charset="0"/>
              </a:rPr>
              <a:t>inet</a:t>
            </a:r>
            <a:r>
              <a:rPr lang="cs-CZ" altLang="cs-CZ" sz="3600" dirty="0">
                <a:latin typeface="Calibri" panose="020F0502020204030204" pitchFamily="34" charset="0"/>
              </a:rPr>
              <a:t>]</a:t>
            </a:r>
            <a:r>
              <a:rPr lang="cs-CZ" altLang="cs-CZ" sz="3600" baseline="-25000" dirty="0">
                <a:latin typeface="Calibri" panose="020F0502020204030204" pitchFamily="34" charset="0"/>
              </a:rPr>
              <a:t>i</a:t>
            </a:r>
            <a:r>
              <a:rPr lang="cs-CZ" altLang="cs-CZ" sz="3600" dirty="0">
                <a:latin typeface="Calibri" panose="020F0502020204030204" pitchFamily="34" charset="0"/>
              </a:rPr>
              <a:t> = [průměrný </a:t>
            </a:r>
            <a:r>
              <a:rPr lang="cs-CZ" altLang="cs-CZ" sz="3600" dirty="0" err="1">
                <a:latin typeface="Calibri" panose="020F0502020204030204" pitchFamily="34" charset="0"/>
              </a:rPr>
              <a:t>inet</a:t>
            </a:r>
            <a:r>
              <a:rPr lang="cs-CZ" altLang="cs-CZ" sz="3600" dirty="0">
                <a:latin typeface="Calibri" panose="020F0502020204030204" pitchFamily="34" charset="0"/>
              </a:rPr>
              <a:t>] + </a:t>
            </a:r>
            <a:r>
              <a:rPr lang="el-GR" altLang="cs-CZ" sz="3600" dirty="0">
                <a:latin typeface="Calibri" panose="020F0502020204030204" pitchFamily="34" charset="0"/>
              </a:rPr>
              <a:t>ε</a:t>
            </a:r>
            <a:r>
              <a:rPr lang="cs-CZ" altLang="cs-CZ" sz="3600" baseline="-25000" dirty="0">
                <a:latin typeface="Calibri" panose="020F0502020204030204" pitchFamily="34" charset="0"/>
              </a:rPr>
              <a:t>i</a:t>
            </a:r>
          </a:p>
          <a:p>
            <a:pPr eaLnBrk="1" hangingPunct="1"/>
            <a:r>
              <a:rPr lang="cs-CZ" altLang="cs-CZ" sz="3600" dirty="0">
                <a:latin typeface="Calibri" panose="020F0502020204030204" pitchFamily="34" charset="0"/>
              </a:rPr>
              <a:t>[</a:t>
            </a:r>
            <a:r>
              <a:rPr lang="cs-CZ" altLang="cs-CZ" sz="3600" dirty="0" err="1">
                <a:latin typeface="Calibri" panose="020F0502020204030204" pitchFamily="34" charset="0"/>
              </a:rPr>
              <a:t>inet</a:t>
            </a:r>
            <a:r>
              <a:rPr lang="cs-CZ" altLang="cs-CZ" sz="3600" dirty="0">
                <a:latin typeface="Calibri" panose="020F0502020204030204" pitchFamily="34" charset="0"/>
              </a:rPr>
              <a:t>]</a:t>
            </a:r>
            <a:r>
              <a:rPr lang="cs-CZ" altLang="cs-CZ" sz="3600" baseline="-25000" dirty="0">
                <a:latin typeface="Calibri" panose="020F0502020204030204" pitchFamily="34" charset="0"/>
              </a:rPr>
              <a:t>i</a:t>
            </a:r>
            <a:r>
              <a:rPr lang="cs-CZ" altLang="cs-CZ" sz="3600" dirty="0">
                <a:latin typeface="Calibri" panose="020F0502020204030204" pitchFamily="34" charset="0"/>
              </a:rPr>
              <a:t> = [průměrný </a:t>
            </a:r>
            <a:r>
              <a:rPr lang="cs-CZ" altLang="cs-CZ" sz="3600" dirty="0" err="1">
                <a:latin typeface="Calibri" panose="020F0502020204030204" pitchFamily="34" charset="0"/>
              </a:rPr>
              <a:t>inet</a:t>
            </a:r>
            <a:r>
              <a:rPr lang="cs-CZ" altLang="cs-CZ" sz="3600" dirty="0">
                <a:latin typeface="Calibri" panose="020F0502020204030204" pitchFamily="34" charset="0"/>
              </a:rPr>
              <a:t>] + </a:t>
            </a:r>
            <a:r>
              <a:rPr lang="cs-CZ" altLang="cs-CZ" sz="3600" b="1" dirty="0">
                <a:solidFill>
                  <a:srgbClr val="C00000"/>
                </a:solidFill>
                <a:latin typeface="Calibri" panose="020F0502020204030204" pitchFamily="34" charset="0"/>
              </a:rPr>
              <a:t>b</a:t>
            </a:r>
            <a:r>
              <a:rPr lang="cs-CZ" altLang="cs-CZ" sz="3600" b="1" dirty="0">
                <a:solidFill>
                  <a:srgbClr val="FF0000"/>
                </a:solidFill>
                <a:latin typeface="Calibri" panose="020F0502020204030204" pitchFamily="34" charset="0"/>
              </a:rPr>
              <a:t>[ses]</a:t>
            </a:r>
            <a:r>
              <a:rPr lang="cs-CZ" altLang="cs-CZ" sz="3600" dirty="0">
                <a:latin typeface="Calibri" panose="020F0502020204030204" pitchFamily="34" charset="0"/>
              </a:rPr>
              <a:t> + </a:t>
            </a:r>
            <a:r>
              <a:rPr lang="el-GR" altLang="cs-CZ" sz="3600" dirty="0">
                <a:latin typeface="Calibri" panose="020F0502020204030204" pitchFamily="34" charset="0"/>
              </a:rPr>
              <a:t>ε</a:t>
            </a:r>
            <a:r>
              <a:rPr lang="cs-CZ" altLang="cs-CZ" sz="3600" baseline="-25000" dirty="0">
                <a:latin typeface="Calibri" panose="020F0502020204030204" pitchFamily="34" charset="0"/>
              </a:rPr>
              <a:t>i</a:t>
            </a:r>
          </a:p>
          <a:p>
            <a:pPr eaLnBrk="1" hangingPunct="1"/>
            <a:r>
              <a:rPr lang="cs-CZ" altLang="cs-CZ" sz="3600" dirty="0">
                <a:latin typeface="Calibri" panose="020F0502020204030204" pitchFamily="34" charset="0"/>
              </a:rPr>
              <a:t>[</a:t>
            </a:r>
            <a:r>
              <a:rPr lang="cs-CZ" altLang="cs-CZ" sz="3600" dirty="0" err="1">
                <a:latin typeface="Calibri" panose="020F0502020204030204" pitchFamily="34" charset="0"/>
              </a:rPr>
              <a:t>inet</a:t>
            </a:r>
            <a:r>
              <a:rPr lang="cs-CZ" altLang="cs-CZ" sz="3600" dirty="0">
                <a:latin typeface="Calibri" panose="020F0502020204030204" pitchFamily="34" charset="0"/>
              </a:rPr>
              <a:t>]</a:t>
            </a:r>
            <a:r>
              <a:rPr lang="cs-CZ" altLang="cs-CZ" sz="3600" baseline="-25000" dirty="0">
                <a:latin typeface="Calibri" panose="020F0502020204030204" pitchFamily="34" charset="0"/>
              </a:rPr>
              <a:t>i</a:t>
            </a:r>
            <a:r>
              <a:rPr lang="cs-CZ" altLang="cs-CZ" sz="3600" dirty="0">
                <a:latin typeface="Calibri" panose="020F0502020204030204" pitchFamily="34" charset="0"/>
              </a:rPr>
              <a:t> =  </a:t>
            </a:r>
            <a:r>
              <a:rPr lang="cs-CZ" altLang="cs-CZ" sz="3600" b="1" dirty="0">
                <a:solidFill>
                  <a:srgbClr val="C00000"/>
                </a:solidFill>
                <a:latin typeface="Calibri" panose="020F0502020204030204" pitchFamily="34" charset="0"/>
              </a:rPr>
              <a:t>b</a:t>
            </a:r>
            <a:r>
              <a:rPr lang="cs-CZ" altLang="cs-CZ" sz="3600" b="1" baseline="-25000" dirty="0">
                <a:solidFill>
                  <a:srgbClr val="C00000"/>
                </a:solidFill>
                <a:latin typeface="Calibri" panose="020F0502020204030204" pitchFamily="34" charset="0"/>
              </a:rPr>
              <a:t>0</a:t>
            </a:r>
            <a:r>
              <a:rPr lang="cs-CZ" altLang="cs-CZ" sz="3600" dirty="0">
                <a:latin typeface="Calibri" panose="020F0502020204030204" pitchFamily="34" charset="0"/>
              </a:rPr>
              <a:t> + </a:t>
            </a:r>
            <a:r>
              <a:rPr lang="cs-CZ" altLang="cs-CZ" sz="3600" b="1" dirty="0">
                <a:solidFill>
                  <a:srgbClr val="C00000"/>
                </a:solidFill>
                <a:latin typeface="Calibri" panose="020F0502020204030204" pitchFamily="34" charset="0"/>
              </a:rPr>
              <a:t>b</a:t>
            </a:r>
            <a:r>
              <a:rPr lang="cs-CZ" altLang="cs-CZ" sz="3600" b="1" baseline="-25000" dirty="0">
                <a:solidFill>
                  <a:srgbClr val="C00000"/>
                </a:solidFill>
                <a:latin typeface="Calibri" panose="020F0502020204030204" pitchFamily="34" charset="0"/>
              </a:rPr>
              <a:t>1</a:t>
            </a:r>
            <a:r>
              <a:rPr lang="cs-CZ" altLang="cs-CZ" sz="3600" b="1" dirty="0">
                <a:solidFill>
                  <a:srgbClr val="FF0000"/>
                </a:solidFill>
                <a:latin typeface="Calibri" panose="020F0502020204030204" pitchFamily="34" charset="0"/>
              </a:rPr>
              <a:t>[</a:t>
            </a:r>
            <a:r>
              <a:rPr lang="cs-CZ" altLang="cs-CZ" sz="3600" b="1" dirty="0" err="1">
                <a:solidFill>
                  <a:srgbClr val="FF0000"/>
                </a:solidFill>
                <a:latin typeface="Calibri" panose="020F0502020204030204" pitchFamily="34" charset="0"/>
              </a:rPr>
              <a:t>vys</a:t>
            </a:r>
            <a:r>
              <a:rPr lang="cs-CZ" altLang="cs-CZ" sz="3600" b="1" dirty="0">
                <a:solidFill>
                  <a:srgbClr val="FF0000"/>
                </a:solidFill>
                <a:latin typeface="Calibri" panose="020F0502020204030204" pitchFamily="34" charset="0"/>
              </a:rPr>
              <a:t>]</a:t>
            </a:r>
            <a:r>
              <a:rPr lang="cs-CZ" altLang="cs-CZ" sz="3600" dirty="0">
                <a:latin typeface="Calibri" panose="020F0502020204030204" pitchFamily="34" charset="0"/>
              </a:rPr>
              <a:t> + </a:t>
            </a:r>
            <a:r>
              <a:rPr lang="cs-CZ" altLang="cs-CZ" sz="3600" b="1" dirty="0">
                <a:solidFill>
                  <a:srgbClr val="C00000"/>
                </a:solidFill>
                <a:latin typeface="Calibri" panose="020F0502020204030204" pitchFamily="34" charset="0"/>
              </a:rPr>
              <a:t>b</a:t>
            </a:r>
            <a:r>
              <a:rPr lang="cs-CZ" altLang="cs-CZ" sz="3600" b="1" baseline="-25000" dirty="0">
                <a:solidFill>
                  <a:srgbClr val="C00000"/>
                </a:solidFill>
                <a:latin typeface="Calibri" panose="020F0502020204030204" pitchFamily="34" charset="0"/>
              </a:rPr>
              <a:t>2</a:t>
            </a:r>
            <a:r>
              <a:rPr lang="cs-CZ" altLang="cs-CZ" sz="3600" b="1" dirty="0">
                <a:solidFill>
                  <a:srgbClr val="FF0000"/>
                </a:solidFill>
                <a:latin typeface="Calibri" panose="020F0502020204030204" pitchFamily="34" charset="0"/>
              </a:rPr>
              <a:t>[str]</a:t>
            </a:r>
            <a:r>
              <a:rPr lang="cs-CZ" altLang="cs-CZ" sz="3600" dirty="0">
                <a:latin typeface="Calibri" panose="020F0502020204030204" pitchFamily="34" charset="0"/>
              </a:rPr>
              <a:t> + </a:t>
            </a:r>
            <a:r>
              <a:rPr lang="el-GR" altLang="cs-CZ" sz="3600" dirty="0">
                <a:latin typeface="Calibri" panose="020F0502020204030204" pitchFamily="34" charset="0"/>
              </a:rPr>
              <a:t>ε</a:t>
            </a:r>
            <a:r>
              <a:rPr lang="cs-CZ" altLang="cs-CZ" sz="3600" baseline="-25000" dirty="0">
                <a:latin typeface="Calibri" panose="020F0502020204030204" pitchFamily="34" charset="0"/>
              </a:rPr>
              <a:t>i</a:t>
            </a:r>
            <a:endParaRPr lang="cs-CZ" altLang="cs-CZ" sz="3600" b="1" dirty="0">
              <a:solidFill>
                <a:srgbClr val="FF0000"/>
              </a:solidFill>
              <a:latin typeface="Calibri" panose="020F0502020204030204" pitchFamily="34" charset="0"/>
              <a:sym typeface="Wingdings" panose="05000000000000000000" pitchFamily="2" charset="2"/>
            </a:endParaRPr>
          </a:p>
          <a:p>
            <a:pPr eaLnBrk="1" hangingPunct="1"/>
            <a:r>
              <a:rPr lang="cs-CZ" altLang="cs-CZ" sz="2400" dirty="0">
                <a:latin typeface="Calibri" panose="020F0502020204030204" pitchFamily="34" charset="0"/>
              </a:rPr>
              <a:t>Každá kategorická proměnná o </a:t>
            </a:r>
            <a:r>
              <a:rPr lang="cs-CZ" altLang="cs-CZ" sz="2400" i="1" dirty="0">
                <a:latin typeface="Calibri" panose="020F0502020204030204" pitchFamily="34" charset="0"/>
              </a:rPr>
              <a:t>k</a:t>
            </a:r>
            <a:r>
              <a:rPr lang="cs-CZ" altLang="cs-CZ" sz="2400" dirty="0">
                <a:latin typeface="Calibri" panose="020F0502020204030204" pitchFamily="34" charset="0"/>
              </a:rPr>
              <a:t> hodnotách (úrovních) může být vyjádřena souborem </a:t>
            </a:r>
            <a:r>
              <a:rPr lang="cs-CZ" altLang="cs-CZ" sz="2400" i="1" dirty="0">
                <a:latin typeface="Calibri" panose="020F0502020204030204" pitchFamily="34" charset="0"/>
              </a:rPr>
              <a:t>k-1</a:t>
            </a:r>
            <a:r>
              <a:rPr lang="cs-CZ" altLang="cs-CZ" sz="2400" dirty="0">
                <a:latin typeface="Calibri" panose="020F0502020204030204" pitchFamily="34" charset="0"/>
              </a:rPr>
              <a:t> binárních </a:t>
            </a:r>
            <a:r>
              <a:rPr lang="cs-CZ" altLang="cs-CZ" sz="2400" dirty="0" err="1">
                <a:latin typeface="Calibri" panose="020F0502020204030204" pitchFamily="34" charset="0"/>
              </a:rPr>
              <a:t>dummy</a:t>
            </a:r>
            <a:r>
              <a:rPr lang="cs-CZ" altLang="cs-CZ" sz="2400" dirty="0">
                <a:latin typeface="Calibri" panose="020F0502020204030204" pitchFamily="34" charset="0"/>
              </a:rPr>
              <a:t> proměnných.</a:t>
            </a:r>
          </a:p>
          <a:p>
            <a:pPr eaLnBrk="1" hangingPunct="1"/>
            <a:r>
              <a:rPr lang="cs-CZ" altLang="cs-CZ" sz="3200" dirty="0">
                <a:latin typeface="Calibri" panose="020F0502020204030204" pitchFamily="34" charset="0"/>
              </a:rPr>
              <a:t>3 typy SES</a:t>
            </a:r>
            <a:r>
              <a:rPr lang="cs-CZ" altLang="cs-CZ" sz="3200" dirty="0">
                <a:latin typeface="Calibri" panose="020F0502020204030204" pitchFamily="34" charset="0"/>
                <a:sym typeface="Wingdings" panose="05000000000000000000" pitchFamily="2" charset="2"/>
              </a:rPr>
              <a:t> 2 binární proměnné </a:t>
            </a:r>
            <a:r>
              <a:rPr lang="cs-CZ" altLang="cs-CZ" sz="3200" b="1" dirty="0" err="1">
                <a:solidFill>
                  <a:srgbClr val="FF0000"/>
                </a:solidFill>
                <a:latin typeface="Calibri" panose="020F0502020204030204" pitchFamily="34" charset="0"/>
                <a:sym typeface="Wingdings" panose="05000000000000000000" pitchFamily="2" charset="2"/>
              </a:rPr>
              <a:t>vys</a:t>
            </a:r>
            <a:r>
              <a:rPr lang="cs-CZ" altLang="cs-CZ" sz="3200" b="1" dirty="0">
                <a:solidFill>
                  <a:srgbClr val="FF0000"/>
                </a:solidFill>
                <a:latin typeface="Calibri" panose="020F0502020204030204" pitchFamily="34" charset="0"/>
                <a:sym typeface="Wingdings" panose="05000000000000000000" pitchFamily="2" charset="2"/>
              </a:rPr>
              <a:t> </a:t>
            </a:r>
            <a:r>
              <a:rPr lang="cs-CZ" altLang="cs-CZ" sz="3200" dirty="0">
                <a:latin typeface="Calibri" panose="020F0502020204030204" pitchFamily="34" charset="0"/>
                <a:sym typeface="Wingdings" panose="05000000000000000000" pitchFamily="2" charset="2"/>
              </a:rPr>
              <a:t>a </a:t>
            </a:r>
            <a:r>
              <a:rPr lang="cs-CZ" altLang="cs-CZ" sz="3200" b="1" dirty="0" err="1">
                <a:solidFill>
                  <a:srgbClr val="FF0000"/>
                </a:solidFill>
                <a:latin typeface="Calibri" panose="020F0502020204030204" pitchFamily="34" charset="0"/>
                <a:sym typeface="Wingdings" panose="05000000000000000000" pitchFamily="2" charset="2"/>
              </a:rPr>
              <a:t>str</a:t>
            </a:r>
            <a:endParaRPr lang="cs-CZ" altLang="cs-CZ" sz="3200" b="1" dirty="0">
              <a:solidFill>
                <a:srgbClr val="FF0000"/>
              </a:solidFill>
              <a:latin typeface="Calibri" panose="020F0502020204030204" pitchFamily="34" charset="0"/>
              <a:sym typeface="Wingdings" panose="05000000000000000000" pitchFamily="2" charset="2"/>
            </a:endParaRPr>
          </a:p>
          <a:p>
            <a:pPr eaLnBrk="1" hangingPunct="1"/>
            <a:r>
              <a:rPr lang="cs-CZ" altLang="cs-CZ" sz="3200" b="1" dirty="0">
                <a:solidFill>
                  <a:srgbClr val="FF0000"/>
                </a:solidFill>
                <a:latin typeface="Calibri" panose="020F0502020204030204" pitchFamily="34" charset="0"/>
                <a:sym typeface="Wingdings" panose="05000000000000000000" pitchFamily="2" charset="2"/>
              </a:rPr>
              <a:t>	</a:t>
            </a:r>
            <a:r>
              <a:rPr lang="cs-CZ" altLang="cs-CZ" sz="3200" b="1" dirty="0" err="1">
                <a:solidFill>
                  <a:srgbClr val="FF0000"/>
                </a:solidFill>
                <a:latin typeface="Calibri" panose="020F0502020204030204" pitchFamily="34" charset="0"/>
                <a:sym typeface="Wingdings" panose="05000000000000000000" pitchFamily="2" charset="2"/>
              </a:rPr>
              <a:t>vys</a:t>
            </a:r>
            <a:r>
              <a:rPr lang="cs-CZ" altLang="cs-CZ" sz="3200" b="1" dirty="0">
                <a:solidFill>
                  <a:srgbClr val="FF0000"/>
                </a:solidFill>
                <a:latin typeface="Calibri" panose="020F0502020204030204" pitchFamily="34" charset="0"/>
                <a:sym typeface="Wingdings" panose="05000000000000000000" pitchFamily="2" charset="2"/>
              </a:rPr>
              <a:t> </a:t>
            </a:r>
            <a:r>
              <a:rPr lang="cs-CZ" altLang="cs-CZ" sz="3200" dirty="0">
                <a:latin typeface="Calibri" panose="020F0502020204030204" pitchFamily="34" charset="0"/>
                <a:sym typeface="Wingdings" panose="05000000000000000000" pitchFamily="2" charset="2"/>
              </a:rPr>
              <a:t>= 1</a:t>
            </a:r>
            <a:r>
              <a:rPr lang="cs-CZ" altLang="cs-CZ" sz="3200" b="1" dirty="0">
                <a:solidFill>
                  <a:srgbClr val="FF0000"/>
                </a:solidFill>
                <a:latin typeface="Calibri" panose="020F0502020204030204" pitchFamily="34" charset="0"/>
                <a:sym typeface="Wingdings" panose="05000000000000000000" pitchFamily="2" charset="2"/>
              </a:rPr>
              <a:t> </a:t>
            </a:r>
            <a:r>
              <a:rPr lang="cs-CZ" altLang="cs-CZ" sz="3200" dirty="0">
                <a:latin typeface="Calibri" panose="020F0502020204030204" pitchFamily="34" charset="0"/>
                <a:sym typeface="Wingdings" panose="05000000000000000000" pitchFamily="2" charset="2"/>
              </a:rPr>
              <a:t>&amp;</a:t>
            </a:r>
            <a:r>
              <a:rPr lang="cs-CZ" altLang="cs-CZ" sz="3200" b="1" dirty="0">
                <a:solidFill>
                  <a:srgbClr val="FF0000"/>
                </a:solidFill>
                <a:latin typeface="Calibri" panose="020F0502020204030204" pitchFamily="34" charset="0"/>
                <a:sym typeface="Wingdings" panose="05000000000000000000" pitchFamily="2" charset="2"/>
              </a:rPr>
              <a:t> </a:t>
            </a:r>
            <a:r>
              <a:rPr lang="cs-CZ" altLang="cs-CZ" sz="3200" b="1" dirty="0" err="1">
                <a:solidFill>
                  <a:srgbClr val="FF0000"/>
                </a:solidFill>
                <a:latin typeface="Calibri" panose="020F0502020204030204" pitchFamily="34" charset="0"/>
                <a:sym typeface="Wingdings" panose="05000000000000000000" pitchFamily="2" charset="2"/>
              </a:rPr>
              <a:t>str</a:t>
            </a:r>
            <a:r>
              <a:rPr lang="cs-CZ" altLang="cs-CZ" sz="3200" b="1" dirty="0">
                <a:solidFill>
                  <a:srgbClr val="FF0000"/>
                </a:solidFill>
                <a:latin typeface="Calibri" panose="020F0502020204030204" pitchFamily="34" charset="0"/>
                <a:sym typeface="Wingdings" panose="05000000000000000000" pitchFamily="2" charset="2"/>
              </a:rPr>
              <a:t> </a:t>
            </a:r>
            <a:r>
              <a:rPr lang="cs-CZ" altLang="cs-CZ" sz="3200" dirty="0">
                <a:latin typeface="Calibri" panose="020F0502020204030204" pitchFamily="34" charset="0"/>
                <a:sym typeface="Wingdings" panose="05000000000000000000" pitchFamily="2" charset="2"/>
              </a:rPr>
              <a:t>= 0  vysoký SES</a:t>
            </a:r>
          </a:p>
          <a:p>
            <a:pPr eaLnBrk="1" hangingPunct="1"/>
            <a:r>
              <a:rPr lang="cs-CZ" altLang="cs-CZ" sz="3200" b="1" dirty="0">
                <a:solidFill>
                  <a:srgbClr val="FF0000"/>
                </a:solidFill>
                <a:latin typeface="Calibri" panose="020F0502020204030204" pitchFamily="34" charset="0"/>
                <a:sym typeface="Wingdings" panose="05000000000000000000" pitchFamily="2" charset="2"/>
              </a:rPr>
              <a:t>	</a:t>
            </a:r>
            <a:r>
              <a:rPr lang="cs-CZ" altLang="cs-CZ" sz="3200" b="1" dirty="0" err="1">
                <a:solidFill>
                  <a:srgbClr val="FF0000"/>
                </a:solidFill>
                <a:latin typeface="Calibri" panose="020F0502020204030204" pitchFamily="34" charset="0"/>
                <a:sym typeface="Wingdings" panose="05000000000000000000" pitchFamily="2" charset="2"/>
              </a:rPr>
              <a:t>vys</a:t>
            </a:r>
            <a:r>
              <a:rPr lang="cs-CZ" altLang="cs-CZ" sz="3200" b="1" dirty="0">
                <a:solidFill>
                  <a:srgbClr val="FF0000"/>
                </a:solidFill>
                <a:latin typeface="Calibri" panose="020F0502020204030204" pitchFamily="34" charset="0"/>
                <a:sym typeface="Wingdings" panose="05000000000000000000" pitchFamily="2" charset="2"/>
              </a:rPr>
              <a:t> </a:t>
            </a:r>
            <a:r>
              <a:rPr lang="cs-CZ" altLang="cs-CZ" sz="3200" dirty="0">
                <a:latin typeface="Calibri" panose="020F0502020204030204" pitchFamily="34" charset="0"/>
                <a:sym typeface="Wingdings" panose="05000000000000000000" pitchFamily="2" charset="2"/>
              </a:rPr>
              <a:t>= 0 &amp;</a:t>
            </a:r>
            <a:r>
              <a:rPr lang="cs-CZ" altLang="cs-CZ" sz="3200" b="1" dirty="0">
                <a:solidFill>
                  <a:srgbClr val="FF0000"/>
                </a:solidFill>
                <a:latin typeface="Calibri" panose="020F0502020204030204" pitchFamily="34" charset="0"/>
                <a:sym typeface="Wingdings" panose="05000000000000000000" pitchFamily="2" charset="2"/>
              </a:rPr>
              <a:t> </a:t>
            </a:r>
            <a:r>
              <a:rPr lang="cs-CZ" altLang="cs-CZ" sz="3200" b="1" dirty="0" err="1">
                <a:solidFill>
                  <a:srgbClr val="FF0000"/>
                </a:solidFill>
                <a:latin typeface="Calibri" panose="020F0502020204030204" pitchFamily="34" charset="0"/>
                <a:sym typeface="Wingdings" panose="05000000000000000000" pitchFamily="2" charset="2"/>
              </a:rPr>
              <a:t>str</a:t>
            </a:r>
            <a:r>
              <a:rPr lang="cs-CZ" altLang="cs-CZ" sz="3200" b="1" dirty="0">
                <a:solidFill>
                  <a:srgbClr val="FF0000"/>
                </a:solidFill>
                <a:latin typeface="Calibri" panose="020F0502020204030204" pitchFamily="34" charset="0"/>
                <a:sym typeface="Wingdings" panose="05000000000000000000" pitchFamily="2" charset="2"/>
              </a:rPr>
              <a:t> </a:t>
            </a:r>
            <a:r>
              <a:rPr lang="cs-CZ" altLang="cs-CZ" sz="3200" dirty="0">
                <a:latin typeface="Calibri" panose="020F0502020204030204" pitchFamily="34" charset="0"/>
                <a:sym typeface="Wingdings" panose="05000000000000000000" pitchFamily="2" charset="2"/>
              </a:rPr>
              <a:t>= 1  střední SES</a:t>
            </a:r>
          </a:p>
          <a:p>
            <a:pPr eaLnBrk="1" hangingPunct="1"/>
            <a:r>
              <a:rPr lang="cs-CZ" altLang="cs-CZ" sz="3200" b="1" dirty="0">
                <a:solidFill>
                  <a:srgbClr val="FF0000"/>
                </a:solidFill>
                <a:latin typeface="Calibri" panose="020F0502020204030204" pitchFamily="34" charset="0"/>
                <a:sym typeface="Wingdings" panose="05000000000000000000" pitchFamily="2" charset="2"/>
              </a:rPr>
              <a:t>	</a:t>
            </a:r>
            <a:r>
              <a:rPr lang="cs-CZ" altLang="cs-CZ" sz="3200" b="1" dirty="0" err="1">
                <a:solidFill>
                  <a:srgbClr val="FF0000"/>
                </a:solidFill>
                <a:latin typeface="Calibri" panose="020F0502020204030204" pitchFamily="34" charset="0"/>
                <a:sym typeface="Wingdings" panose="05000000000000000000" pitchFamily="2" charset="2"/>
              </a:rPr>
              <a:t>vys</a:t>
            </a:r>
            <a:r>
              <a:rPr lang="cs-CZ" altLang="cs-CZ" sz="3200" b="1" dirty="0">
                <a:solidFill>
                  <a:srgbClr val="FF0000"/>
                </a:solidFill>
                <a:latin typeface="Calibri" panose="020F0502020204030204" pitchFamily="34" charset="0"/>
                <a:sym typeface="Wingdings" panose="05000000000000000000" pitchFamily="2" charset="2"/>
              </a:rPr>
              <a:t> </a:t>
            </a:r>
            <a:r>
              <a:rPr lang="cs-CZ" altLang="cs-CZ" sz="3200" dirty="0">
                <a:latin typeface="Calibri" panose="020F0502020204030204" pitchFamily="34" charset="0"/>
                <a:sym typeface="Wingdings" panose="05000000000000000000" pitchFamily="2" charset="2"/>
              </a:rPr>
              <a:t>= 0 &amp;</a:t>
            </a:r>
            <a:r>
              <a:rPr lang="cs-CZ" altLang="cs-CZ" sz="3200" b="1" dirty="0">
                <a:solidFill>
                  <a:srgbClr val="FF0000"/>
                </a:solidFill>
                <a:latin typeface="Calibri" panose="020F0502020204030204" pitchFamily="34" charset="0"/>
                <a:sym typeface="Wingdings" panose="05000000000000000000" pitchFamily="2" charset="2"/>
              </a:rPr>
              <a:t> </a:t>
            </a:r>
            <a:r>
              <a:rPr lang="cs-CZ" altLang="cs-CZ" sz="3200" b="1" dirty="0" err="1">
                <a:solidFill>
                  <a:srgbClr val="FF0000"/>
                </a:solidFill>
                <a:latin typeface="Calibri" panose="020F0502020204030204" pitchFamily="34" charset="0"/>
                <a:sym typeface="Wingdings" panose="05000000000000000000" pitchFamily="2" charset="2"/>
              </a:rPr>
              <a:t>str</a:t>
            </a:r>
            <a:r>
              <a:rPr lang="cs-CZ" altLang="cs-CZ" sz="3200" b="1" dirty="0">
                <a:solidFill>
                  <a:srgbClr val="FF0000"/>
                </a:solidFill>
                <a:latin typeface="Calibri" panose="020F0502020204030204" pitchFamily="34" charset="0"/>
                <a:sym typeface="Wingdings" panose="05000000000000000000" pitchFamily="2" charset="2"/>
              </a:rPr>
              <a:t> </a:t>
            </a:r>
            <a:r>
              <a:rPr lang="cs-CZ" altLang="cs-CZ" sz="3200" dirty="0">
                <a:latin typeface="Calibri" panose="020F0502020204030204" pitchFamily="34" charset="0"/>
                <a:sym typeface="Wingdings" panose="05000000000000000000" pitchFamily="2" charset="2"/>
              </a:rPr>
              <a:t>= 0</a:t>
            </a:r>
            <a:r>
              <a:rPr lang="cs-CZ" altLang="cs-CZ" sz="3200" b="1" dirty="0">
                <a:solidFill>
                  <a:srgbClr val="FF0000"/>
                </a:solidFill>
                <a:latin typeface="Calibri" panose="020F0502020204030204" pitchFamily="34" charset="0"/>
                <a:sym typeface="Wingdings" panose="05000000000000000000" pitchFamily="2" charset="2"/>
              </a:rPr>
              <a:t> </a:t>
            </a:r>
            <a:r>
              <a:rPr lang="cs-CZ" altLang="cs-CZ" sz="3200" dirty="0">
                <a:latin typeface="Calibri" panose="020F0502020204030204" pitchFamily="34" charset="0"/>
                <a:sym typeface="Wingdings" panose="05000000000000000000" pitchFamily="2" charset="2"/>
              </a:rPr>
              <a:t> nízký SES</a:t>
            </a:r>
          </a:p>
          <a:p>
            <a:pPr eaLnBrk="1" hangingPunct="1"/>
            <a:endParaRPr lang="cs-CZ" altLang="cs-CZ" sz="3200" b="1" dirty="0">
              <a:solidFill>
                <a:srgbClr val="FF0000"/>
              </a:solidFill>
              <a:latin typeface="Calibri" panose="020F0502020204030204" pitchFamily="34" charset="0"/>
              <a:sym typeface="Wingdings" panose="05000000000000000000" pitchFamily="2" charset="2"/>
            </a:endParaRPr>
          </a:p>
          <a:p>
            <a:pPr eaLnBrk="1" hangingPunct="1"/>
            <a:endParaRPr lang="cs-CZ" altLang="cs-CZ" sz="3600" dirty="0">
              <a:latin typeface="Calibri" panose="020F0502020204030204" pitchFamily="34" charset="0"/>
            </a:endParaRPr>
          </a:p>
        </p:txBody>
      </p:sp>
      <p:sp>
        <p:nvSpPr>
          <p:cNvPr id="1048661" name="Obdélníkový popisek 3"/>
          <p:cNvSpPr/>
          <p:nvPr/>
        </p:nvSpPr>
        <p:spPr>
          <a:xfrm>
            <a:off x="1620614" y="1341215"/>
            <a:ext cx="1728788" cy="1296987"/>
          </a:xfrm>
          <a:prstGeom prst="wedgeRectCallout">
            <a:avLst>
              <a:gd name="adj1" fmla="val 21385"/>
              <a:gd name="adj2" fmla="val 6871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r>
              <a:rPr lang="cs-CZ" b="1" dirty="0"/>
              <a:t>Průměrná  frekvence dětí z rodin s nízkým SES</a:t>
            </a:r>
            <a:endParaRPr lang="en-US" dirty="0"/>
          </a:p>
        </p:txBody>
      </p:sp>
      <p:sp>
        <p:nvSpPr>
          <p:cNvPr id="1048662" name="Obdélníkový popisek 4"/>
          <p:cNvSpPr/>
          <p:nvPr/>
        </p:nvSpPr>
        <p:spPr>
          <a:xfrm>
            <a:off x="3420839" y="1196752"/>
            <a:ext cx="1727200" cy="1441450"/>
          </a:xfrm>
          <a:prstGeom prst="wedgeRectCallout">
            <a:avLst>
              <a:gd name="adj1" fmla="val -29210"/>
              <a:gd name="adj2" fmla="val 71445"/>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r>
              <a:rPr lang="cs-CZ" b="1" dirty="0"/>
              <a:t>O kolik se liší průměrná frekvence dětí z rodin s vysokým SES</a:t>
            </a:r>
            <a:endParaRPr lang="en-US" b="1" dirty="0"/>
          </a:p>
        </p:txBody>
      </p:sp>
      <p:sp>
        <p:nvSpPr>
          <p:cNvPr id="1048663" name="Obdélníkový popisek 5"/>
          <p:cNvSpPr/>
          <p:nvPr/>
        </p:nvSpPr>
        <p:spPr>
          <a:xfrm>
            <a:off x="5221064" y="1196752"/>
            <a:ext cx="1727200" cy="1441450"/>
          </a:xfrm>
          <a:prstGeom prst="wedgeRectCallout">
            <a:avLst>
              <a:gd name="adj1" fmla="val -35526"/>
              <a:gd name="adj2" fmla="val 71203"/>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r>
              <a:rPr lang="cs-CZ" b="1" dirty="0"/>
              <a:t>O kolik se liší průměrná frekvence dětí z rodin se středním SES</a:t>
            </a:r>
            <a:endParaRPr lang="en-US" dirty="0"/>
          </a:p>
        </p:txBody>
      </p:sp>
      <p:sp>
        <p:nvSpPr>
          <p:cNvPr id="1048664" name="Obdélník 9"/>
          <p:cNvSpPr/>
          <p:nvPr/>
        </p:nvSpPr>
        <p:spPr>
          <a:xfrm>
            <a:off x="539750" y="1484313"/>
            <a:ext cx="8208963" cy="4587240"/>
          </a:xfrm>
          <a:prstGeom prst="rect">
            <a:avLst/>
          </a:prstGeom>
          <a:solidFill>
            <a:schemeClr val="accent1">
              <a:lumMod val="20000"/>
              <a:lumOff val="80000"/>
            </a:schemeClr>
          </a:solidFill>
          <a:ln>
            <a:solidFill>
              <a:schemeClr val="tx1"/>
            </a:solidFill>
          </a:ln>
        </p:spPr>
        <p:txBody>
          <a:bodyPr>
            <a:spAutoFit/>
          </a:bodyPr>
          <a:lstStyle/>
          <a:p>
            <a:pPr fontAlgn="auto">
              <a:spcBef>
                <a:spcPts val="0"/>
              </a:spcBef>
              <a:spcAft>
                <a:spcPts val="0"/>
              </a:spcAft>
            </a:pPr>
            <a:r>
              <a:rPr lang="cs-CZ" sz="2800" dirty="0">
                <a:latin typeface="Arial" charset="0"/>
                <a:cs typeface="Arial" charset="0"/>
                <a:sym typeface="Wingdings" pitchFamily="2" charset="2"/>
              </a:rPr>
              <a:t>Jestliže </a:t>
            </a:r>
            <a:r>
              <a:rPr lang="cs-CZ" sz="2800" b="1" dirty="0">
                <a:solidFill>
                  <a:srgbClr val="C00000"/>
                </a:solidFill>
                <a:latin typeface="Arial" charset="0"/>
                <a:cs typeface="Arial" charset="0"/>
              </a:rPr>
              <a:t>b</a:t>
            </a:r>
            <a:r>
              <a:rPr lang="cs-CZ" sz="2800" b="1" baseline="-25000" dirty="0">
                <a:solidFill>
                  <a:srgbClr val="C00000"/>
                </a:solidFill>
                <a:latin typeface="Arial" charset="0"/>
                <a:cs typeface="Arial" charset="0"/>
              </a:rPr>
              <a:t>1</a:t>
            </a:r>
            <a:r>
              <a:rPr lang="cs-CZ" sz="2800" dirty="0">
                <a:latin typeface="Arial" charset="0"/>
                <a:cs typeface="Arial" charset="0"/>
                <a:sym typeface="Wingdings" pitchFamily="2" charset="2"/>
              </a:rPr>
              <a:t> = 0 a </a:t>
            </a:r>
            <a:r>
              <a:rPr lang="cs-CZ" sz="2800" b="1" dirty="0">
                <a:solidFill>
                  <a:srgbClr val="C00000"/>
                </a:solidFill>
                <a:latin typeface="Arial" charset="0"/>
                <a:cs typeface="Arial" charset="0"/>
              </a:rPr>
              <a:t>b</a:t>
            </a:r>
            <a:r>
              <a:rPr lang="cs-CZ" sz="2800" b="1" baseline="-25000" dirty="0">
                <a:solidFill>
                  <a:srgbClr val="C00000"/>
                </a:solidFill>
                <a:latin typeface="Arial" charset="0"/>
                <a:cs typeface="Arial" charset="0"/>
              </a:rPr>
              <a:t>2</a:t>
            </a:r>
            <a:r>
              <a:rPr lang="cs-CZ" sz="2800" dirty="0">
                <a:latin typeface="Arial" charset="0"/>
                <a:cs typeface="Arial" charset="0"/>
              </a:rPr>
              <a:t> = 0, znamená to, že SES nemá žádný vliv a všechny skupiny mají stejnou průměrnou frekvenci. </a:t>
            </a:r>
          </a:p>
          <a:p>
            <a:pPr fontAlgn="auto">
              <a:spcBef>
                <a:spcPts val="0"/>
              </a:spcBef>
              <a:spcAft>
                <a:spcPts val="0"/>
              </a:spcAft>
            </a:pPr>
            <a:endParaRPr lang="cs-CZ" sz="2800" dirty="0">
              <a:latin typeface="Arial" charset="0"/>
              <a:cs typeface="Arial" charset="0"/>
            </a:endParaRPr>
          </a:p>
          <a:p>
            <a:pPr fontAlgn="auto">
              <a:spcBef>
                <a:spcPts val="0"/>
              </a:spcBef>
              <a:spcAft>
                <a:spcPts val="0"/>
              </a:spcAft>
            </a:pPr>
            <a:r>
              <a:rPr lang="cs-CZ" sz="2800" dirty="0">
                <a:latin typeface="Arial" charset="0"/>
                <a:cs typeface="Arial" charset="0"/>
              </a:rPr>
              <a:t>Potom by nám postačil základní model predikující frekvenci pouze z celkové průměrné frekvence a nevysvětlitelné individuální variability.</a:t>
            </a:r>
          </a:p>
          <a:p>
            <a:pPr fontAlgn="auto">
              <a:spcBef>
                <a:spcPts val="0"/>
              </a:spcBef>
              <a:spcAft>
                <a:spcPts val="0"/>
              </a:spcAft>
            </a:pPr>
            <a:endParaRPr lang="cs-CZ" sz="2800" dirty="0">
              <a:latin typeface="Arial" charset="0"/>
              <a:cs typeface="Arial" charset="0"/>
              <a:sym typeface="Wingdings" pitchFamily="2" charset="2"/>
            </a:endParaRPr>
          </a:p>
          <a:p>
            <a:pPr fontAlgn="auto">
              <a:spcBef>
                <a:spcPts val="0"/>
              </a:spcBef>
              <a:spcAft>
                <a:spcPts val="0"/>
              </a:spcAft>
            </a:pPr>
            <a:r>
              <a:rPr lang="cs-CZ" sz="2800" dirty="0">
                <a:latin typeface="Arial" charset="0"/>
                <a:cs typeface="Arial" charset="0"/>
                <a:sym typeface="Wingdings" pitchFamily="2" charset="2"/>
              </a:rPr>
              <a:t>Vysvětlí nám model předpokládající nenulové </a:t>
            </a:r>
            <a:r>
              <a:rPr lang="cs-CZ" sz="2800" b="1" dirty="0">
                <a:solidFill>
                  <a:srgbClr val="C00000"/>
                </a:solidFill>
                <a:latin typeface="Arial" charset="0"/>
                <a:cs typeface="Arial" charset="0"/>
              </a:rPr>
              <a:t>b</a:t>
            </a:r>
            <a:r>
              <a:rPr lang="cs-CZ" sz="2800" b="1" baseline="-25000" dirty="0">
                <a:solidFill>
                  <a:srgbClr val="C00000"/>
                </a:solidFill>
                <a:latin typeface="Arial" charset="0"/>
                <a:cs typeface="Arial" charset="0"/>
              </a:rPr>
              <a:t>1 </a:t>
            </a:r>
            <a:r>
              <a:rPr lang="cs-CZ" sz="2800" dirty="0">
                <a:latin typeface="Arial" charset="0"/>
                <a:cs typeface="Arial" charset="0"/>
                <a:sym typeface="Wingdings" pitchFamily="2" charset="2"/>
              </a:rPr>
              <a:t>a/nebo </a:t>
            </a:r>
            <a:r>
              <a:rPr lang="cs-CZ" sz="2800" b="1" dirty="0">
                <a:solidFill>
                  <a:srgbClr val="C00000"/>
                </a:solidFill>
                <a:latin typeface="Arial" charset="0"/>
                <a:cs typeface="Arial" charset="0"/>
              </a:rPr>
              <a:t>b</a:t>
            </a:r>
            <a:r>
              <a:rPr lang="cs-CZ" sz="2800" b="1" baseline="-25000" dirty="0">
                <a:solidFill>
                  <a:srgbClr val="C00000"/>
                </a:solidFill>
                <a:latin typeface="Arial" charset="0"/>
                <a:cs typeface="Arial" charset="0"/>
              </a:rPr>
              <a:t>2</a:t>
            </a:r>
            <a:r>
              <a:rPr lang="cs-CZ" sz="2800" dirty="0">
                <a:latin typeface="Arial" charset="0"/>
                <a:cs typeface="Arial" charset="0"/>
                <a:sym typeface="Wingdings" pitchFamily="2" charset="2"/>
              </a:rPr>
              <a:t> něco navíc?</a:t>
            </a:r>
          </a:p>
        </p:txBody>
      </p:sp>
      <p:sp>
        <p:nvSpPr>
          <p:cNvPr id="8" name="TextovéPole 7">
            <a:extLst>
              <a:ext uri="{FF2B5EF4-FFF2-40B4-BE49-F238E27FC236}">
                <a16:creationId xmlns:a16="http://schemas.microsoft.com/office/drawing/2014/main" id="{6DA61709-213D-41DD-AEB6-3830F80479CB}"/>
              </a:ext>
            </a:extLst>
          </p:cNvPr>
          <p:cNvSpPr txBox="1"/>
          <p:nvPr/>
        </p:nvSpPr>
        <p:spPr>
          <a:xfrm>
            <a:off x="3995936" y="6472768"/>
            <a:ext cx="5184576" cy="369332"/>
          </a:xfrm>
          <a:prstGeom prst="rect">
            <a:avLst/>
          </a:prstGeom>
          <a:noFill/>
        </p:spPr>
        <p:txBody>
          <a:bodyPr wrap="square" rtlCol="0">
            <a:spAutoFit/>
          </a:bodyPr>
          <a:lstStyle/>
          <a:p>
            <a:pPr algn="r"/>
            <a:r>
              <a:rPr lang="cs-CZ" b="1" dirty="0">
                <a:solidFill>
                  <a:schemeClr val="bg1"/>
                </a:solidFill>
              </a:rPr>
              <a:t>INDIKÁTOROVÉ (DUMMY) KÓDOVÁNÍ</a:t>
            </a:r>
          </a:p>
        </p:txBody>
      </p:sp>
    </p:spTree>
    <p:extLst>
      <p:ext uri="{BB962C8B-B14F-4D97-AF65-F5344CB8AC3E}">
        <p14:creationId xmlns:p14="http://schemas.microsoft.com/office/powerpoint/2010/main" val="23609486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F2168A2-5963-40CE-BA9B-BBE945344D4F}"/>
              </a:ext>
            </a:extLst>
          </p:cNvPr>
          <p:cNvSpPr>
            <a:spLocks noGrp="1"/>
          </p:cNvSpPr>
          <p:nvPr>
            <p:ph type="title"/>
          </p:nvPr>
        </p:nvSpPr>
        <p:spPr/>
        <p:txBody>
          <a:bodyPr/>
          <a:lstStyle/>
          <a:p>
            <a:endParaRPr lang="cs-CZ" dirty="0"/>
          </a:p>
        </p:txBody>
      </p:sp>
      <p:sp>
        <p:nvSpPr>
          <p:cNvPr id="3" name="Zástupný symbol pro obsah 2">
            <a:extLst>
              <a:ext uri="{FF2B5EF4-FFF2-40B4-BE49-F238E27FC236}">
                <a16:creationId xmlns:a16="http://schemas.microsoft.com/office/drawing/2014/main" id="{46185F2A-A41E-4050-ABC5-9FD41017C51A}"/>
              </a:ext>
            </a:extLst>
          </p:cNvPr>
          <p:cNvSpPr>
            <a:spLocks noGrp="1"/>
          </p:cNvSpPr>
          <p:nvPr>
            <p:ph idx="1"/>
          </p:nvPr>
        </p:nvSpPr>
        <p:spPr/>
        <p:txBody>
          <a:bodyPr>
            <a:normAutofit/>
          </a:bodyPr>
          <a:lstStyle/>
          <a:p>
            <a:pPr>
              <a:lnSpc>
                <a:spcPct val="120000"/>
              </a:lnSpc>
              <a:spcBef>
                <a:spcPts val="0"/>
              </a:spcBef>
              <a:spcAft>
                <a:spcPts val="0"/>
              </a:spcAft>
            </a:pPr>
            <a:r>
              <a:rPr lang="cs-CZ" dirty="0"/>
              <a:t>Data: </a:t>
            </a:r>
            <a:r>
              <a:rPr lang="cs-CZ" dirty="0" err="1"/>
              <a:t>EUKO_TEMP.sav</a:t>
            </a:r>
            <a:endParaRPr lang="cs-CZ" dirty="0"/>
          </a:p>
          <a:p>
            <a:pPr>
              <a:lnSpc>
                <a:spcPct val="120000"/>
              </a:lnSpc>
              <a:spcBef>
                <a:spcPts val="0"/>
              </a:spcBef>
              <a:spcAft>
                <a:spcPts val="0"/>
              </a:spcAft>
            </a:pPr>
            <a:r>
              <a:rPr lang="cs-CZ" sz="1500" dirty="0">
                <a:latin typeface="Lucida Console" panose="020B0609040504020204" pitchFamily="49" charset="0"/>
              </a:rPr>
              <a:t>MEANS </a:t>
            </a:r>
            <a:r>
              <a:rPr lang="cs-CZ" sz="1500" dirty="0" err="1">
                <a:latin typeface="Lucida Console" panose="020B0609040504020204" pitchFamily="49" charset="0"/>
              </a:rPr>
              <a:t>time</a:t>
            </a:r>
            <a:r>
              <a:rPr lang="cs-CZ" sz="1500" dirty="0">
                <a:latin typeface="Lucida Console" panose="020B0609040504020204" pitchFamily="49" charset="0"/>
              </a:rPr>
              <a:t> BY SES. </a:t>
            </a:r>
          </a:p>
          <a:p>
            <a:pPr>
              <a:lnSpc>
                <a:spcPct val="120000"/>
              </a:lnSpc>
              <a:spcBef>
                <a:spcPts val="0"/>
              </a:spcBef>
              <a:spcAft>
                <a:spcPts val="0"/>
              </a:spcAft>
            </a:pPr>
            <a:r>
              <a:rPr lang="cs-CZ" sz="1500" dirty="0">
                <a:latin typeface="Lucida Console" panose="020B0609040504020204" pitchFamily="49" charset="0"/>
              </a:rPr>
              <a:t>EXAMINE VARIABLES=</a:t>
            </a:r>
            <a:r>
              <a:rPr lang="cs-CZ" sz="1500" dirty="0" err="1">
                <a:latin typeface="Lucida Console" panose="020B0609040504020204" pitchFamily="49" charset="0"/>
              </a:rPr>
              <a:t>time</a:t>
            </a:r>
            <a:r>
              <a:rPr lang="cs-CZ" sz="1500" dirty="0">
                <a:latin typeface="Lucida Console" panose="020B0609040504020204" pitchFamily="49" charset="0"/>
              </a:rPr>
              <a:t> BY SES</a:t>
            </a:r>
          </a:p>
          <a:p>
            <a:pPr>
              <a:lnSpc>
                <a:spcPct val="120000"/>
              </a:lnSpc>
              <a:spcBef>
                <a:spcPts val="0"/>
              </a:spcBef>
              <a:spcAft>
                <a:spcPts val="0"/>
              </a:spcAft>
            </a:pPr>
            <a:r>
              <a:rPr lang="cs-CZ" sz="1500" dirty="0">
                <a:latin typeface="Lucida Console" panose="020B0609040504020204" pitchFamily="49" charset="0"/>
              </a:rPr>
              <a:t>  /PLOT=BOXPLOT  /STATISTICS=NONE /NOTOTAL.</a:t>
            </a:r>
          </a:p>
          <a:p>
            <a:pPr>
              <a:lnSpc>
                <a:spcPct val="120000"/>
              </a:lnSpc>
              <a:spcBef>
                <a:spcPts val="0"/>
              </a:spcBef>
              <a:spcAft>
                <a:spcPts val="0"/>
              </a:spcAft>
            </a:pPr>
            <a:endParaRPr lang="cs-CZ" sz="1500" dirty="0">
              <a:latin typeface="Lucida Console" panose="020B0609040504020204" pitchFamily="49" charset="0"/>
            </a:endParaRPr>
          </a:p>
          <a:p>
            <a:pPr>
              <a:lnSpc>
                <a:spcPct val="120000"/>
              </a:lnSpc>
              <a:spcBef>
                <a:spcPts val="0"/>
              </a:spcBef>
              <a:spcAft>
                <a:spcPts val="0"/>
              </a:spcAft>
            </a:pPr>
            <a:r>
              <a:rPr lang="cs-CZ" sz="1500" dirty="0">
                <a:latin typeface="Lucida Console" panose="020B0609040504020204" pitchFamily="49" charset="0"/>
              </a:rPr>
              <a:t>*Indikátorové (</a:t>
            </a:r>
            <a:r>
              <a:rPr lang="cs-CZ" sz="1500" dirty="0" err="1">
                <a:latin typeface="Lucida Console" panose="020B0609040504020204" pitchFamily="49" charset="0"/>
              </a:rPr>
              <a:t>dummy</a:t>
            </a:r>
            <a:r>
              <a:rPr lang="cs-CZ" sz="1500" dirty="0">
                <a:latin typeface="Lucida Console" panose="020B0609040504020204" pitchFamily="49" charset="0"/>
              </a:rPr>
              <a:t>) kódování. 1 HI, 2 MID, 3 LO. </a:t>
            </a:r>
          </a:p>
          <a:p>
            <a:pPr>
              <a:lnSpc>
                <a:spcPct val="120000"/>
              </a:lnSpc>
              <a:spcBef>
                <a:spcPts val="0"/>
              </a:spcBef>
              <a:spcAft>
                <a:spcPts val="0"/>
              </a:spcAft>
            </a:pPr>
            <a:r>
              <a:rPr lang="cs-CZ" sz="1500" dirty="0">
                <a:latin typeface="Lucida Console" panose="020B0609040504020204" pitchFamily="49" charset="0"/>
              </a:rPr>
              <a:t>RECODE SES (1 = 1) (2 THRU 3 = 0) INTO VYS.</a:t>
            </a:r>
          </a:p>
          <a:p>
            <a:pPr>
              <a:lnSpc>
                <a:spcPct val="120000"/>
              </a:lnSpc>
              <a:spcBef>
                <a:spcPts val="0"/>
              </a:spcBef>
              <a:spcAft>
                <a:spcPts val="0"/>
              </a:spcAft>
            </a:pPr>
            <a:r>
              <a:rPr lang="cs-CZ" sz="1500" dirty="0">
                <a:latin typeface="Lucida Console" panose="020B0609040504020204" pitchFamily="49" charset="0"/>
              </a:rPr>
              <a:t>RECODE SES (1 = 0) (2 =1) (3 = 0) INTO STR.</a:t>
            </a:r>
          </a:p>
          <a:p>
            <a:pPr>
              <a:lnSpc>
                <a:spcPct val="120000"/>
              </a:lnSpc>
              <a:spcBef>
                <a:spcPts val="0"/>
              </a:spcBef>
              <a:spcAft>
                <a:spcPts val="0"/>
              </a:spcAft>
            </a:pPr>
            <a:r>
              <a:rPr lang="cs-CZ" sz="1500" dirty="0">
                <a:latin typeface="Lucida Console" panose="020B0609040504020204" pitchFamily="49" charset="0"/>
              </a:rPr>
              <a:t>EXECUTE.</a:t>
            </a:r>
          </a:p>
          <a:p>
            <a:pPr>
              <a:lnSpc>
                <a:spcPct val="120000"/>
              </a:lnSpc>
              <a:spcBef>
                <a:spcPts val="0"/>
              </a:spcBef>
              <a:spcAft>
                <a:spcPts val="0"/>
              </a:spcAft>
            </a:pPr>
            <a:r>
              <a:rPr lang="cs-CZ" sz="1500" dirty="0">
                <a:latin typeface="Lucida Console" panose="020B0609040504020204" pitchFamily="49" charset="0"/>
              </a:rPr>
              <a:t>REGRESSION /DEPENDENT </a:t>
            </a:r>
            <a:r>
              <a:rPr lang="cs-CZ" sz="1500" dirty="0" err="1">
                <a:latin typeface="Lucida Console" panose="020B0609040504020204" pitchFamily="49" charset="0"/>
              </a:rPr>
              <a:t>time</a:t>
            </a:r>
            <a:r>
              <a:rPr lang="cs-CZ" sz="1500" dirty="0">
                <a:latin typeface="Lucida Console" panose="020B0609040504020204" pitchFamily="49" charset="0"/>
              </a:rPr>
              <a:t>   /METHOD=ENTER VYS STR.</a:t>
            </a:r>
          </a:p>
          <a:p>
            <a:pPr>
              <a:lnSpc>
                <a:spcPct val="120000"/>
              </a:lnSpc>
              <a:spcBef>
                <a:spcPts val="0"/>
              </a:spcBef>
              <a:spcAft>
                <a:spcPts val="0"/>
              </a:spcAft>
            </a:pPr>
            <a:endParaRPr lang="cs-CZ" sz="1800" dirty="0">
              <a:latin typeface="Lucida Console" panose="020B0609040504020204" pitchFamily="49" charset="0"/>
            </a:endParaRPr>
          </a:p>
          <a:p>
            <a:pPr>
              <a:lnSpc>
                <a:spcPct val="120000"/>
              </a:lnSpc>
              <a:spcBef>
                <a:spcPts val="0"/>
              </a:spcBef>
              <a:spcAft>
                <a:spcPts val="0"/>
              </a:spcAft>
            </a:pPr>
            <a:r>
              <a:rPr lang="cs-CZ" sz="1800" dirty="0">
                <a:latin typeface="Lucida Console" panose="020B0609040504020204" pitchFamily="49" charset="0"/>
              </a:rPr>
              <a:t>  </a:t>
            </a:r>
          </a:p>
          <a:p>
            <a:pPr>
              <a:lnSpc>
                <a:spcPct val="120000"/>
              </a:lnSpc>
              <a:spcBef>
                <a:spcPts val="0"/>
              </a:spcBef>
              <a:spcAft>
                <a:spcPts val="0"/>
              </a:spcAft>
            </a:pPr>
            <a:endParaRPr lang="cs-CZ" sz="1800" dirty="0">
              <a:latin typeface="Lucida Console" panose="020B0609040504020204" pitchFamily="49" charset="0"/>
            </a:endParaRPr>
          </a:p>
          <a:p>
            <a:pPr>
              <a:lnSpc>
                <a:spcPct val="120000"/>
              </a:lnSpc>
              <a:spcBef>
                <a:spcPts val="0"/>
              </a:spcBef>
              <a:spcAft>
                <a:spcPts val="0"/>
              </a:spcAft>
            </a:pPr>
            <a:endParaRPr lang="cs-CZ" sz="1800" dirty="0">
              <a:latin typeface="Lucida Console" panose="020B0609040504020204" pitchFamily="49" charset="0"/>
            </a:endParaRPr>
          </a:p>
          <a:p>
            <a:pPr>
              <a:lnSpc>
                <a:spcPct val="120000"/>
              </a:lnSpc>
              <a:spcBef>
                <a:spcPts val="0"/>
              </a:spcBef>
              <a:spcAft>
                <a:spcPts val="0"/>
              </a:spcAft>
            </a:pPr>
            <a:endParaRPr lang="cs-CZ" sz="1800" dirty="0">
              <a:latin typeface="Lucida Console" panose="020B0609040504020204" pitchFamily="49" charset="0"/>
            </a:endParaRPr>
          </a:p>
          <a:p>
            <a:pPr>
              <a:lnSpc>
                <a:spcPct val="120000"/>
              </a:lnSpc>
              <a:spcBef>
                <a:spcPts val="0"/>
              </a:spcBef>
              <a:spcAft>
                <a:spcPts val="0"/>
              </a:spcAft>
            </a:pPr>
            <a:endParaRPr lang="cs-CZ" sz="1800" dirty="0">
              <a:latin typeface="Lucida Console" panose="020B0609040504020204" pitchFamily="49" charset="0"/>
            </a:endParaRPr>
          </a:p>
          <a:p>
            <a:pPr>
              <a:lnSpc>
                <a:spcPct val="120000"/>
              </a:lnSpc>
              <a:spcBef>
                <a:spcPts val="0"/>
              </a:spcBef>
              <a:spcAft>
                <a:spcPts val="0"/>
              </a:spcAft>
            </a:pPr>
            <a:endParaRPr lang="cs-CZ" dirty="0"/>
          </a:p>
          <a:p>
            <a:pPr>
              <a:lnSpc>
                <a:spcPct val="120000"/>
              </a:lnSpc>
              <a:spcBef>
                <a:spcPts val="0"/>
              </a:spcBef>
              <a:spcAft>
                <a:spcPts val="0"/>
              </a:spcAft>
            </a:pPr>
            <a:endParaRPr lang="cs-CZ" dirty="0"/>
          </a:p>
        </p:txBody>
      </p:sp>
    </p:spTree>
    <p:extLst>
      <p:ext uri="{BB962C8B-B14F-4D97-AF65-F5344CB8AC3E}">
        <p14:creationId xmlns:p14="http://schemas.microsoft.com/office/powerpoint/2010/main" val="30519119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65" name="Nadpis 1"/>
          <p:cNvSpPr>
            <a:spLocks noGrp="1"/>
          </p:cNvSpPr>
          <p:nvPr>
            <p:ph type="title"/>
          </p:nvPr>
        </p:nvSpPr>
        <p:spPr/>
        <p:txBody>
          <a:bodyPr/>
          <a:lstStyle/>
          <a:p>
            <a:pPr eaLnBrk="1" hangingPunct="1"/>
            <a:r>
              <a:rPr lang="cs-CZ" altLang="cs-CZ" dirty="0"/>
              <a:t>ANOVA jako regrese</a:t>
            </a:r>
            <a:endParaRPr lang="en-US" altLang="cs-CZ" dirty="0"/>
          </a:p>
        </p:txBody>
      </p:sp>
      <p:sp>
        <p:nvSpPr>
          <p:cNvPr id="1048666" name="Zástupný symbol pro obsah 2"/>
          <p:cNvSpPr txBox="1"/>
          <p:nvPr/>
        </p:nvSpPr>
        <p:spPr bwMode="auto">
          <a:xfrm>
            <a:off x="899591" y="1700213"/>
            <a:ext cx="7798321" cy="4897437"/>
          </a:xfrm>
          <a:prstGeom prst="rect">
            <a:avLst/>
          </a:prstGeom>
          <a:noFill/>
          <a:ln>
            <a:noFill/>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cs-CZ" altLang="cs-CZ" sz="3600" dirty="0">
                <a:latin typeface="Calibri" panose="020F0502020204030204" pitchFamily="34" charset="0"/>
              </a:rPr>
              <a:t> </a:t>
            </a:r>
            <a:endParaRPr lang="cs-CZ" altLang="cs-CZ" sz="3600" baseline="-25000" dirty="0">
              <a:latin typeface="Calibri" panose="020F0502020204030204" pitchFamily="34" charset="0"/>
            </a:endParaRPr>
          </a:p>
          <a:p>
            <a:pPr eaLnBrk="1" hangingPunct="1"/>
            <a:r>
              <a:rPr lang="cs-CZ" altLang="cs-CZ" sz="3600" dirty="0">
                <a:latin typeface="Calibri" panose="020F0502020204030204" pitchFamily="34" charset="0"/>
              </a:rPr>
              <a:t>[</a:t>
            </a:r>
            <a:r>
              <a:rPr lang="cs-CZ" altLang="cs-CZ" sz="3600" dirty="0" err="1">
                <a:latin typeface="Calibri" panose="020F0502020204030204" pitchFamily="34" charset="0"/>
              </a:rPr>
              <a:t>inet</a:t>
            </a:r>
            <a:r>
              <a:rPr lang="cs-CZ" altLang="cs-CZ" sz="3600" dirty="0">
                <a:latin typeface="Calibri" panose="020F0502020204030204" pitchFamily="34" charset="0"/>
              </a:rPr>
              <a:t>]</a:t>
            </a:r>
            <a:r>
              <a:rPr lang="cs-CZ" altLang="cs-CZ" sz="3600" baseline="-25000" dirty="0">
                <a:latin typeface="Calibri" panose="020F0502020204030204" pitchFamily="34" charset="0"/>
              </a:rPr>
              <a:t>i</a:t>
            </a:r>
            <a:r>
              <a:rPr lang="cs-CZ" altLang="cs-CZ" sz="3600" dirty="0">
                <a:latin typeface="Calibri" panose="020F0502020204030204" pitchFamily="34" charset="0"/>
              </a:rPr>
              <a:t> = [průměrný </a:t>
            </a:r>
            <a:r>
              <a:rPr lang="cs-CZ" altLang="cs-CZ" sz="3600" dirty="0" err="1">
                <a:latin typeface="Calibri" panose="020F0502020204030204" pitchFamily="34" charset="0"/>
              </a:rPr>
              <a:t>inet</a:t>
            </a:r>
            <a:r>
              <a:rPr lang="cs-CZ" altLang="cs-CZ" sz="3600" dirty="0">
                <a:latin typeface="Calibri" panose="020F0502020204030204" pitchFamily="34" charset="0"/>
              </a:rPr>
              <a:t>] + </a:t>
            </a:r>
            <a:r>
              <a:rPr lang="cs-CZ" altLang="cs-CZ" sz="3600" b="1" dirty="0">
                <a:solidFill>
                  <a:srgbClr val="C00000"/>
                </a:solidFill>
                <a:latin typeface="Calibri" panose="020F0502020204030204" pitchFamily="34" charset="0"/>
              </a:rPr>
              <a:t>b</a:t>
            </a:r>
            <a:r>
              <a:rPr lang="cs-CZ" altLang="cs-CZ" sz="3600" b="1" dirty="0">
                <a:solidFill>
                  <a:srgbClr val="FF0000"/>
                </a:solidFill>
                <a:latin typeface="Calibri" panose="020F0502020204030204" pitchFamily="34" charset="0"/>
              </a:rPr>
              <a:t>[ses]</a:t>
            </a:r>
            <a:r>
              <a:rPr lang="cs-CZ" altLang="cs-CZ" sz="3600" dirty="0">
                <a:latin typeface="Calibri" panose="020F0502020204030204" pitchFamily="34" charset="0"/>
              </a:rPr>
              <a:t> + </a:t>
            </a:r>
            <a:r>
              <a:rPr lang="el-GR" altLang="cs-CZ" sz="3600" dirty="0">
                <a:latin typeface="Calibri" panose="020F0502020204030204" pitchFamily="34" charset="0"/>
              </a:rPr>
              <a:t>ε</a:t>
            </a:r>
            <a:r>
              <a:rPr lang="cs-CZ" altLang="cs-CZ" sz="3600" baseline="-25000" dirty="0">
                <a:latin typeface="Calibri" panose="020F0502020204030204" pitchFamily="34" charset="0"/>
              </a:rPr>
              <a:t>i</a:t>
            </a:r>
          </a:p>
          <a:p>
            <a:pPr eaLnBrk="1" hangingPunct="1"/>
            <a:r>
              <a:rPr lang="cs-CZ" altLang="cs-CZ" sz="3600" dirty="0">
                <a:latin typeface="Calibri" panose="020F0502020204030204" pitchFamily="34" charset="0"/>
              </a:rPr>
              <a:t>[</a:t>
            </a:r>
            <a:r>
              <a:rPr lang="cs-CZ" altLang="cs-CZ" sz="3600" dirty="0" err="1">
                <a:latin typeface="Calibri" panose="020F0502020204030204" pitchFamily="34" charset="0"/>
              </a:rPr>
              <a:t>inet</a:t>
            </a:r>
            <a:r>
              <a:rPr lang="cs-CZ" altLang="cs-CZ" sz="3600" dirty="0">
                <a:latin typeface="Calibri" panose="020F0502020204030204" pitchFamily="34" charset="0"/>
              </a:rPr>
              <a:t>]</a:t>
            </a:r>
            <a:r>
              <a:rPr lang="cs-CZ" altLang="cs-CZ" sz="3600" baseline="-25000" dirty="0">
                <a:latin typeface="Calibri" panose="020F0502020204030204" pitchFamily="34" charset="0"/>
              </a:rPr>
              <a:t>i</a:t>
            </a:r>
            <a:r>
              <a:rPr lang="cs-CZ" altLang="cs-CZ" sz="3600" dirty="0">
                <a:latin typeface="Calibri" panose="020F0502020204030204" pitchFamily="34" charset="0"/>
              </a:rPr>
              <a:t> =  </a:t>
            </a:r>
            <a:r>
              <a:rPr lang="cs-CZ" altLang="cs-CZ" sz="3600" b="1" dirty="0">
                <a:solidFill>
                  <a:srgbClr val="C00000"/>
                </a:solidFill>
                <a:latin typeface="Calibri" panose="020F0502020204030204" pitchFamily="34" charset="0"/>
              </a:rPr>
              <a:t>b</a:t>
            </a:r>
            <a:r>
              <a:rPr lang="cs-CZ" altLang="cs-CZ" sz="3600" b="1" baseline="-25000" dirty="0">
                <a:solidFill>
                  <a:srgbClr val="C00000"/>
                </a:solidFill>
                <a:latin typeface="Calibri" panose="020F0502020204030204" pitchFamily="34" charset="0"/>
              </a:rPr>
              <a:t>0</a:t>
            </a:r>
            <a:r>
              <a:rPr lang="cs-CZ" altLang="cs-CZ" sz="3600" dirty="0">
                <a:latin typeface="Calibri" panose="020F0502020204030204" pitchFamily="34" charset="0"/>
              </a:rPr>
              <a:t> + </a:t>
            </a:r>
            <a:r>
              <a:rPr lang="cs-CZ" altLang="cs-CZ" sz="3600" b="1" dirty="0">
                <a:solidFill>
                  <a:srgbClr val="C00000"/>
                </a:solidFill>
                <a:latin typeface="Calibri" panose="020F0502020204030204" pitchFamily="34" charset="0"/>
              </a:rPr>
              <a:t>b</a:t>
            </a:r>
            <a:r>
              <a:rPr lang="cs-CZ" altLang="cs-CZ" sz="3600" b="1" baseline="-25000" dirty="0">
                <a:solidFill>
                  <a:srgbClr val="C00000"/>
                </a:solidFill>
                <a:latin typeface="Calibri" panose="020F0502020204030204" pitchFamily="34" charset="0"/>
              </a:rPr>
              <a:t>1</a:t>
            </a:r>
            <a:r>
              <a:rPr lang="cs-CZ" altLang="cs-CZ" sz="3600" b="1" dirty="0">
                <a:solidFill>
                  <a:srgbClr val="FF0000"/>
                </a:solidFill>
                <a:latin typeface="Calibri" panose="020F0502020204030204" pitchFamily="34" charset="0"/>
              </a:rPr>
              <a:t>[</a:t>
            </a:r>
            <a:r>
              <a:rPr lang="cs-CZ" altLang="cs-CZ" sz="3600" b="1" dirty="0" err="1">
                <a:solidFill>
                  <a:srgbClr val="FF0000"/>
                </a:solidFill>
                <a:latin typeface="Calibri" panose="020F0502020204030204" pitchFamily="34" charset="0"/>
              </a:rPr>
              <a:t>vys</a:t>
            </a:r>
            <a:r>
              <a:rPr lang="cs-CZ" altLang="cs-CZ" sz="3600" b="1" dirty="0">
                <a:solidFill>
                  <a:srgbClr val="FF0000"/>
                </a:solidFill>
                <a:latin typeface="Calibri" panose="020F0502020204030204" pitchFamily="34" charset="0"/>
              </a:rPr>
              <a:t>]</a:t>
            </a:r>
            <a:r>
              <a:rPr lang="cs-CZ" altLang="cs-CZ" sz="3600" dirty="0">
                <a:latin typeface="Calibri" panose="020F0502020204030204" pitchFamily="34" charset="0"/>
              </a:rPr>
              <a:t> + </a:t>
            </a:r>
            <a:r>
              <a:rPr lang="cs-CZ" altLang="cs-CZ" sz="3600" b="1" dirty="0">
                <a:solidFill>
                  <a:srgbClr val="C00000"/>
                </a:solidFill>
                <a:latin typeface="Calibri" panose="020F0502020204030204" pitchFamily="34" charset="0"/>
              </a:rPr>
              <a:t>b</a:t>
            </a:r>
            <a:r>
              <a:rPr lang="cs-CZ" altLang="cs-CZ" sz="3600" b="1" baseline="-25000" dirty="0">
                <a:solidFill>
                  <a:srgbClr val="C00000"/>
                </a:solidFill>
                <a:latin typeface="Calibri" panose="020F0502020204030204" pitchFamily="34" charset="0"/>
              </a:rPr>
              <a:t>2</a:t>
            </a:r>
            <a:r>
              <a:rPr lang="cs-CZ" altLang="cs-CZ" sz="3600" b="1" dirty="0">
                <a:solidFill>
                  <a:srgbClr val="FF0000"/>
                </a:solidFill>
                <a:latin typeface="Calibri" panose="020F0502020204030204" pitchFamily="34" charset="0"/>
              </a:rPr>
              <a:t>[str]</a:t>
            </a:r>
            <a:r>
              <a:rPr lang="cs-CZ" altLang="cs-CZ" sz="3600" dirty="0">
                <a:latin typeface="Calibri" panose="020F0502020204030204" pitchFamily="34" charset="0"/>
              </a:rPr>
              <a:t> + </a:t>
            </a:r>
            <a:r>
              <a:rPr lang="el-GR" altLang="cs-CZ" sz="3600" dirty="0">
                <a:latin typeface="Calibri" panose="020F0502020204030204" pitchFamily="34" charset="0"/>
              </a:rPr>
              <a:t>ε</a:t>
            </a:r>
            <a:r>
              <a:rPr lang="cs-CZ" altLang="cs-CZ" sz="3600" baseline="-25000" dirty="0">
                <a:latin typeface="Calibri" panose="020F0502020204030204" pitchFamily="34" charset="0"/>
              </a:rPr>
              <a:t>i</a:t>
            </a:r>
            <a:endParaRPr lang="cs-CZ" altLang="cs-CZ" sz="3600" b="1" dirty="0">
              <a:solidFill>
                <a:srgbClr val="FF0000"/>
              </a:solidFill>
              <a:latin typeface="Calibri" panose="020F0502020204030204" pitchFamily="34" charset="0"/>
              <a:sym typeface="Wingdings" panose="05000000000000000000" pitchFamily="2" charset="2"/>
            </a:endParaRPr>
          </a:p>
          <a:p>
            <a:pPr eaLnBrk="1" hangingPunct="1"/>
            <a:r>
              <a:rPr lang="cs-CZ" altLang="cs-CZ" sz="3200" b="1" dirty="0">
                <a:latin typeface="Calibri" panose="020F0502020204030204" pitchFamily="34" charset="0"/>
              </a:rPr>
              <a:t>efektové kódování </a:t>
            </a:r>
            <a:r>
              <a:rPr lang="cs-CZ" altLang="cs-CZ" sz="3200" dirty="0">
                <a:latin typeface="Calibri" panose="020F0502020204030204" pitchFamily="34" charset="0"/>
              </a:rPr>
              <a:t>SES</a:t>
            </a:r>
            <a:r>
              <a:rPr lang="cs-CZ" altLang="cs-CZ" sz="3200" dirty="0">
                <a:latin typeface="Calibri" panose="020F0502020204030204" pitchFamily="34" charset="0"/>
                <a:sym typeface="Wingdings" panose="05000000000000000000" pitchFamily="2" charset="2"/>
              </a:rPr>
              <a:t> </a:t>
            </a:r>
            <a:r>
              <a:rPr lang="cs-CZ" altLang="cs-CZ" sz="3200" b="1" dirty="0" err="1">
                <a:solidFill>
                  <a:srgbClr val="FF0000"/>
                </a:solidFill>
                <a:latin typeface="Calibri" panose="020F0502020204030204" pitchFamily="34" charset="0"/>
                <a:sym typeface="Wingdings" panose="05000000000000000000" pitchFamily="2" charset="2"/>
              </a:rPr>
              <a:t>vys</a:t>
            </a:r>
            <a:r>
              <a:rPr lang="cs-CZ" altLang="cs-CZ" sz="3200" b="1" dirty="0">
                <a:solidFill>
                  <a:srgbClr val="FF0000"/>
                </a:solidFill>
                <a:latin typeface="Calibri" panose="020F0502020204030204" pitchFamily="34" charset="0"/>
                <a:sym typeface="Wingdings" panose="05000000000000000000" pitchFamily="2" charset="2"/>
              </a:rPr>
              <a:t> </a:t>
            </a:r>
            <a:r>
              <a:rPr lang="cs-CZ" altLang="cs-CZ" sz="3200" dirty="0">
                <a:latin typeface="Calibri" panose="020F0502020204030204" pitchFamily="34" charset="0"/>
                <a:sym typeface="Wingdings" panose="05000000000000000000" pitchFamily="2" charset="2"/>
              </a:rPr>
              <a:t>a </a:t>
            </a:r>
            <a:r>
              <a:rPr lang="cs-CZ" altLang="cs-CZ" sz="3200" b="1" dirty="0" err="1">
                <a:solidFill>
                  <a:srgbClr val="FF0000"/>
                </a:solidFill>
                <a:latin typeface="Calibri" panose="020F0502020204030204" pitchFamily="34" charset="0"/>
                <a:sym typeface="Wingdings" panose="05000000000000000000" pitchFamily="2" charset="2"/>
              </a:rPr>
              <a:t>str</a:t>
            </a:r>
            <a:endParaRPr lang="cs-CZ" altLang="cs-CZ" sz="3200" b="1" dirty="0">
              <a:solidFill>
                <a:srgbClr val="FF0000"/>
              </a:solidFill>
              <a:latin typeface="Calibri" panose="020F0502020204030204" pitchFamily="34" charset="0"/>
              <a:sym typeface="Wingdings" panose="05000000000000000000" pitchFamily="2" charset="2"/>
            </a:endParaRPr>
          </a:p>
          <a:p>
            <a:pPr eaLnBrk="1" hangingPunct="1"/>
            <a:r>
              <a:rPr lang="cs-CZ" altLang="cs-CZ" sz="3200" b="1" dirty="0">
                <a:solidFill>
                  <a:srgbClr val="FF0000"/>
                </a:solidFill>
                <a:latin typeface="Calibri" panose="020F0502020204030204" pitchFamily="34" charset="0"/>
                <a:sym typeface="Wingdings" panose="05000000000000000000" pitchFamily="2" charset="2"/>
              </a:rPr>
              <a:t>	</a:t>
            </a:r>
            <a:r>
              <a:rPr lang="cs-CZ" altLang="cs-CZ" sz="3200" b="1" dirty="0" err="1">
                <a:solidFill>
                  <a:srgbClr val="FF0000"/>
                </a:solidFill>
                <a:latin typeface="Calibri" panose="020F0502020204030204" pitchFamily="34" charset="0"/>
                <a:sym typeface="Wingdings" panose="05000000000000000000" pitchFamily="2" charset="2"/>
              </a:rPr>
              <a:t>vys</a:t>
            </a:r>
            <a:r>
              <a:rPr lang="cs-CZ" altLang="cs-CZ" sz="3200" b="1" dirty="0">
                <a:solidFill>
                  <a:srgbClr val="FF0000"/>
                </a:solidFill>
                <a:latin typeface="Calibri" panose="020F0502020204030204" pitchFamily="34" charset="0"/>
                <a:sym typeface="Wingdings" panose="05000000000000000000" pitchFamily="2" charset="2"/>
              </a:rPr>
              <a:t> </a:t>
            </a:r>
            <a:r>
              <a:rPr lang="cs-CZ" altLang="cs-CZ" sz="3200" dirty="0">
                <a:latin typeface="Calibri" panose="020F0502020204030204" pitchFamily="34" charset="0"/>
                <a:sym typeface="Wingdings" panose="05000000000000000000" pitchFamily="2" charset="2"/>
              </a:rPr>
              <a:t>= 1</a:t>
            </a:r>
            <a:r>
              <a:rPr lang="cs-CZ" altLang="cs-CZ" sz="3200" b="1" dirty="0">
                <a:solidFill>
                  <a:srgbClr val="FF0000"/>
                </a:solidFill>
                <a:latin typeface="Calibri" panose="020F0502020204030204" pitchFamily="34" charset="0"/>
                <a:sym typeface="Wingdings" panose="05000000000000000000" pitchFamily="2" charset="2"/>
              </a:rPr>
              <a:t> </a:t>
            </a:r>
            <a:r>
              <a:rPr lang="cs-CZ" altLang="cs-CZ" sz="3200" dirty="0">
                <a:latin typeface="Calibri" panose="020F0502020204030204" pitchFamily="34" charset="0"/>
                <a:sym typeface="Wingdings" panose="05000000000000000000" pitchFamily="2" charset="2"/>
              </a:rPr>
              <a:t>&amp;</a:t>
            </a:r>
            <a:r>
              <a:rPr lang="cs-CZ" altLang="cs-CZ" sz="3200" b="1" dirty="0">
                <a:solidFill>
                  <a:srgbClr val="FF0000"/>
                </a:solidFill>
                <a:latin typeface="Calibri" panose="020F0502020204030204" pitchFamily="34" charset="0"/>
                <a:sym typeface="Wingdings" panose="05000000000000000000" pitchFamily="2" charset="2"/>
              </a:rPr>
              <a:t>  </a:t>
            </a:r>
            <a:r>
              <a:rPr lang="cs-CZ" altLang="cs-CZ" sz="3200" b="1" dirty="0" err="1">
                <a:solidFill>
                  <a:srgbClr val="FF0000"/>
                </a:solidFill>
                <a:latin typeface="Calibri" panose="020F0502020204030204" pitchFamily="34" charset="0"/>
                <a:sym typeface="Wingdings" panose="05000000000000000000" pitchFamily="2" charset="2"/>
              </a:rPr>
              <a:t>str</a:t>
            </a:r>
            <a:r>
              <a:rPr lang="cs-CZ" altLang="cs-CZ" sz="3200" b="1" dirty="0">
                <a:solidFill>
                  <a:srgbClr val="FF0000"/>
                </a:solidFill>
                <a:latin typeface="Calibri" panose="020F0502020204030204" pitchFamily="34" charset="0"/>
                <a:sym typeface="Wingdings" panose="05000000000000000000" pitchFamily="2" charset="2"/>
              </a:rPr>
              <a:t> </a:t>
            </a:r>
            <a:r>
              <a:rPr lang="cs-CZ" altLang="cs-CZ" sz="3200" dirty="0">
                <a:latin typeface="Calibri" panose="020F0502020204030204" pitchFamily="34" charset="0"/>
                <a:sym typeface="Wingdings" panose="05000000000000000000" pitchFamily="2" charset="2"/>
              </a:rPr>
              <a:t>= 0    pro vysoký SES</a:t>
            </a:r>
          </a:p>
          <a:p>
            <a:pPr eaLnBrk="1" hangingPunct="1"/>
            <a:r>
              <a:rPr lang="cs-CZ" altLang="cs-CZ" sz="3200" b="1" dirty="0">
                <a:solidFill>
                  <a:srgbClr val="FF0000"/>
                </a:solidFill>
                <a:latin typeface="Calibri" panose="020F0502020204030204" pitchFamily="34" charset="0"/>
                <a:sym typeface="Wingdings" panose="05000000000000000000" pitchFamily="2" charset="2"/>
              </a:rPr>
              <a:t>	</a:t>
            </a:r>
            <a:r>
              <a:rPr lang="cs-CZ" altLang="cs-CZ" sz="3200" b="1" dirty="0" err="1">
                <a:solidFill>
                  <a:srgbClr val="FF0000"/>
                </a:solidFill>
                <a:latin typeface="Calibri" panose="020F0502020204030204" pitchFamily="34" charset="0"/>
                <a:sym typeface="Wingdings" panose="05000000000000000000" pitchFamily="2" charset="2"/>
              </a:rPr>
              <a:t>vys</a:t>
            </a:r>
            <a:r>
              <a:rPr lang="cs-CZ" altLang="cs-CZ" sz="3200" b="1" dirty="0">
                <a:solidFill>
                  <a:srgbClr val="FF0000"/>
                </a:solidFill>
                <a:latin typeface="Calibri" panose="020F0502020204030204" pitchFamily="34" charset="0"/>
                <a:sym typeface="Wingdings" panose="05000000000000000000" pitchFamily="2" charset="2"/>
              </a:rPr>
              <a:t> </a:t>
            </a:r>
            <a:r>
              <a:rPr lang="cs-CZ" altLang="cs-CZ" sz="3200" dirty="0">
                <a:latin typeface="Calibri" panose="020F0502020204030204" pitchFamily="34" charset="0"/>
                <a:sym typeface="Wingdings" panose="05000000000000000000" pitchFamily="2" charset="2"/>
              </a:rPr>
              <a:t>= 0 &amp;</a:t>
            </a:r>
            <a:r>
              <a:rPr lang="cs-CZ" altLang="cs-CZ" sz="3200" b="1" dirty="0">
                <a:solidFill>
                  <a:srgbClr val="FF0000"/>
                </a:solidFill>
                <a:latin typeface="Calibri" panose="020F0502020204030204" pitchFamily="34" charset="0"/>
                <a:sym typeface="Wingdings" panose="05000000000000000000" pitchFamily="2" charset="2"/>
              </a:rPr>
              <a:t>  </a:t>
            </a:r>
            <a:r>
              <a:rPr lang="cs-CZ" altLang="cs-CZ" sz="3200" b="1" dirty="0" err="1">
                <a:solidFill>
                  <a:srgbClr val="FF0000"/>
                </a:solidFill>
                <a:latin typeface="Calibri" panose="020F0502020204030204" pitchFamily="34" charset="0"/>
                <a:sym typeface="Wingdings" panose="05000000000000000000" pitchFamily="2" charset="2"/>
              </a:rPr>
              <a:t>str</a:t>
            </a:r>
            <a:r>
              <a:rPr lang="cs-CZ" altLang="cs-CZ" sz="3200" b="1" dirty="0">
                <a:solidFill>
                  <a:srgbClr val="FF0000"/>
                </a:solidFill>
                <a:latin typeface="Calibri" panose="020F0502020204030204" pitchFamily="34" charset="0"/>
                <a:sym typeface="Wingdings" panose="05000000000000000000" pitchFamily="2" charset="2"/>
              </a:rPr>
              <a:t> </a:t>
            </a:r>
            <a:r>
              <a:rPr lang="cs-CZ" altLang="cs-CZ" sz="3200" dirty="0">
                <a:latin typeface="Calibri" panose="020F0502020204030204" pitchFamily="34" charset="0"/>
                <a:sym typeface="Wingdings" panose="05000000000000000000" pitchFamily="2" charset="2"/>
              </a:rPr>
              <a:t>= 1    pro střední SES</a:t>
            </a:r>
          </a:p>
          <a:p>
            <a:pPr eaLnBrk="1" hangingPunct="1"/>
            <a:r>
              <a:rPr lang="cs-CZ" altLang="cs-CZ" sz="3200" b="1" dirty="0">
                <a:solidFill>
                  <a:srgbClr val="FF0000"/>
                </a:solidFill>
                <a:latin typeface="Calibri" panose="020F0502020204030204" pitchFamily="34" charset="0"/>
                <a:sym typeface="Wingdings" panose="05000000000000000000" pitchFamily="2" charset="2"/>
              </a:rPr>
              <a:t>	</a:t>
            </a:r>
            <a:r>
              <a:rPr lang="cs-CZ" altLang="cs-CZ" sz="3200" b="1" dirty="0" err="1">
                <a:solidFill>
                  <a:srgbClr val="FF0000"/>
                </a:solidFill>
                <a:latin typeface="Calibri" panose="020F0502020204030204" pitchFamily="34" charset="0"/>
                <a:sym typeface="Wingdings" panose="05000000000000000000" pitchFamily="2" charset="2"/>
              </a:rPr>
              <a:t>vys</a:t>
            </a:r>
            <a:r>
              <a:rPr lang="cs-CZ" altLang="cs-CZ" sz="3200" b="1" dirty="0">
                <a:solidFill>
                  <a:srgbClr val="FF0000"/>
                </a:solidFill>
                <a:latin typeface="Calibri" panose="020F0502020204030204" pitchFamily="34" charset="0"/>
                <a:sym typeface="Wingdings" panose="05000000000000000000" pitchFamily="2" charset="2"/>
              </a:rPr>
              <a:t> </a:t>
            </a:r>
            <a:r>
              <a:rPr lang="cs-CZ" altLang="cs-CZ" sz="3200" dirty="0">
                <a:latin typeface="Calibri" panose="020F0502020204030204" pitchFamily="34" charset="0"/>
                <a:sym typeface="Wingdings" panose="05000000000000000000" pitchFamily="2" charset="2"/>
              </a:rPr>
              <a:t>= </a:t>
            </a:r>
            <a:r>
              <a:rPr lang="cs-CZ" altLang="cs-CZ" sz="3200" b="1" dirty="0">
                <a:solidFill>
                  <a:srgbClr val="0070C0"/>
                </a:solidFill>
                <a:latin typeface="Calibri" panose="020F0502020204030204" pitchFamily="34" charset="0"/>
                <a:sym typeface="Wingdings" panose="05000000000000000000" pitchFamily="2" charset="2"/>
              </a:rPr>
              <a:t>-1</a:t>
            </a:r>
            <a:r>
              <a:rPr lang="cs-CZ" altLang="cs-CZ" sz="3200" dirty="0">
                <a:latin typeface="Calibri" panose="020F0502020204030204" pitchFamily="34" charset="0"/>
                <a:sym typeface="Wingdings" panose="05000000000000000000" pitchFamily="2" charset="2"/>
              </a:rPr>
              <a:t> &amp;</a:t>
            </a:r>
            <a:r>
              <a:rPr lang="cs-CZ" altLang="cs-CZ" sz="3200" b="1" dirty="0">
                <a:solidFill>
                  <a:srgbClr val="FF0000"/>
                </a:solidFill>
                <a:latin typeface="Calibri" panose="020F0502020204030204" pitchFamily="34" charset="0"/>
                <a:sym typeface="Wingdings" panose="05000000000000000000" pitchFamily="2" charset="2"/>
              </a:rPr>
              <a:t> </a:t>
            </a:r>
            <a:r>
              <a:rPr lang="cs-CZ" altLang="cs-CZ" sz="3200" b="1" dirty="0" err="1">
                <a:solidFill>
                  <a:srgbClr val="FF0000"/>
                </a:solidFill>
                <a:latin typeface="Calibri" panose="020F0502020204030204" pitchFamily="34" charset="0"/>
                <a:sym typeface="Wingdings" panose="05000000000000000000" pitchFamily="2" charset="2"/>
              </a:rPr>
              <a:t>str</a:t>
            </a:r>
            <a:r>
              <a:rPr lang="cs-CZ" altLang="cs-CZ" sz="3200" b="1" dirty="0">
                <a:solidFill>
                  <a:srgbClr val="FF0000"/>
                </a:solidFill>
                <a:latin typeface="Calibri" panose="020F0502020204030204" pitchFamily="34" charset="0"/>
                <a:sym typeface="Wingdings" panose="05000000000000000000" pitchFamily="2" charset="2"/>
              </a:rPr>
              <a:t> </a:t>
            </a:r>
            <a:r>
              <a:rPr lang="cs-CZ" altLang="cs-CZ" sz="3200" dirty="0">
                <a:latin typeface="Calibri" panose="020F0502020204030204" pitchFamily="34" charset="0"/>
                <a:sym typeface="Wingdings" panose="05000000000000000000" pitchFamily="2" charset="2"/>
              </a:rPr>
              <a:t>= </a:t>
            </a:r>
            <a:r>
              <a:rPr lang="cs-CZ" altLang="cs-CZ" sz="3200" b="1" dirty="0">
                <a:solidFill>
                  <a:srgbClr val="0070C0"/>
                </a:solidFill>
                <a:latin typeface="Calibri" panose="020F0502020204030204" pitchFamily="34" charset="0"/>
                <a:sym typeface="Wingdings" panose="05000000000000000000" pitchFamily="2" charset="2"/>
              </a:rPr>
              <a:t>-1</a:t>
            </a:r>
            <a:r>
              <a:rPr lang="cs-CZ" altLang="cs-CZ" sz="3200" b="1" dirty="0">
                <a:solidFill>
                  <a:srgbClr val="FF0000"/>
                </a:solidFill>
                <a:latin typeface="Calibri" panose="020F0502020204030204" pitchFamily="34" charset="0"/>
                <a:sym typeface="Wingdings" panose="05000000000000000000" pitchFamily="2" charset="2"/>
              </a:rPr>
              <a:t>  </a:t>
            </a:r>
            <a:r>
              <a:rPr lang="cs-CZ" altLang="cs-CZ" sz="3200" dirty="0">
                <a:latin typeface="Calibri" panose="020F0502020204030204" pitchFamily="34" charset="0"/>
                <a:sym typeface="Wingdings" panose="05000000000000000000" pitchFamily="2" charset="2"/>
              </a:rPr>
              <a:t>pro nízký SES</a:t>
            </a:r>
          </a:p>
          <a:p>
            <a:pPr eaLnBrk="1" hangingPunct="1"/>
            <a:r>
              <a:rPr lang="cs-CZ" altLang="cs-CZ" sz="3200" dirty="0">
                <a:latin typeface="Calibri" panose="020F0502020204030204" pitchFamily="34" charset="0"/>
                <a:sym typeface="Wingdings" panose="05000000000000000000" pitchFamily="2" charset="2"/>
              </a:rPr>
              <a:t>nízký SES stále referenční, ale </a:t>
            </a:r>
            <a:r>
              <a:rPr lang="cs-CZ" altLang="cs-CZ" sz="3200" i="1" dirty="0">
                <a:latin typeface="Calibri" panose="020F0502020204030204" pitchFamily="34" charset="0"/>
                <a:sym typeface="Wingdings" panose="05000000000000000000" pitchFamily="2" charset="2"/>
              </a:rPr>
              <a:t>b</a:t>
            </a:r>
            <a:r>
              <a:rPr lang="cs-CZ" altLang="cs-CZ" sz="3200" dirty="0">
                <a:latin typeface="Calibri" panose="020F0502020204030204" pitchFamily="34" charset="0"/>
                <a:sym typeface="Wingdings" panose="05000000000000000000" pitchFamily="2" charset="2"/>
              </a:rPr>
              <a:t> vyjadřují rozdíl </a:t>
            </a:r>
            <a:r>
              <a:rPr lang="cs-CZ" altLang="cs-CZ" sz="3200" i="1" dirty="0">
                <a:latin typeface="Calibri" panose="020F0502020204030204" pitchFamily="34" charset="0"/>
                <a:sym typeface="Wingdings" panose="05000000000000000000" pitchFamily="2" charset="2"/>
              </a:rPr>
              <a:t>skupinového</a:t>
            </a:r>
            <a:r>
              <a:rPr lang="cs-CZ" altLang="cs-CZ" sz="3200" dirty="0">
                <a:latin typeface="Calibri" panose="020F0502020204030204" pitchFamily="34" charset="0"/>
                <a:sym typeface="Wingdings" panose="05000000000000000000" pitchFamily="2" charset="2"/>
              </a:rPr>
              <a:t> průměru proti </a:t>
            </a:r>
            <a:r>
              <a:rPr lang="cs-CZ" altLang="cs-CZ" sz="3200" i="1" dirty="0">
                <a:latin typeface="Calibri" panose="020F0502020204030204" pitchFamily="34" charset="0"/>
                <a:sym typeface="Wingdings" panose="05000000000000000000" pitchFamily="2" charset="2"/>
              </a:rPr>
              <a:t>celkovému</a:t>
            </a:r>
            <a:r>
              <a:rPr lang="cs-CZ" altLang="cs-CZ" sz="3200" dirty="0">
                <a:latin typeface="Calibri" panose="020F0502020204030204" pitchFamily="34" charset="0"/>
                <a:sym typeface="Wingdings" panose="05000000000000000000" pitchFamily="2" charset="2"/>
              </a:rPr>
              <a:t> </a:t>
            </a:r>
          </a:p>
          <a:p>
            <a:pPr eaLnBrk="1" hangingPunct="1"/>
            <a:endParaRPr lang="cs-CZ" altLang="cs-CZ" sz="3600" dirty="0">
              <a:latin typeface="Calibri" panose="020F0502020204030204" pitchFamily="34" charset="0"/>
            </a:endParaRPr>
          </a:p>
        </p:txBody>
      </p:sp>
      <p:sp>
        <p:nvSpPr>
          <p:cNvPr id="1048667" name="Obdélník 1"/>
          <p:cNvSpPr/>
          <p:nvPr/>
        </p:nvSpPr>
        <p:spPr>
          <a:xfrm>
            <a:off x="539552" y="1737361"/>
            <a:ext cx="8352928" cy="6115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800" dirty="0"/>
              <a:t>Lze SES </a:t>
            </a:r>
            <a:r>
              <a:rPr lang="cs-CZ" sz="2800" dirty="0" err="1"/>
              <a:t>nakódovat</a:t>
            </a:r>
            <a:r>
              <a:rPr lang="cs-CZ" sz="2800" dirty="0"/>
              <a:t> tak, aby </a:t>
            </a:r>
            <a:r>
              <a:rPr lang="cs-CZ" sz="2800" i="1" dirty="0"/>
              <a:t>b</a:t>
            </a:r>
            <a:r>
              <a:rPr lang="cs-CZ" sz="2800" baseline="-25000" dirty="0"/>
              <a:t>0</a:t>
            </a:r>
            <a:r>
              <a:rPr lang="cs-CZ" sz="2800" dirty="0"/>
              <a:t> byl </a:t>
            </a:r>
            <a:r>
              <a:rPr lang="cs-CZ" sz="2800" b="1" dirty="0"/>
              <a:t>celkový průměr</a:t>
            </a:r>
            <a:r>
              <a:rPr lang="cs-CZ" sz="2800" dirty="0"/>
              <a:t>?</a:t>
            </a:r>
          </a:p>
        </p:txBody>
      </p:sp>
      <p:sp>
        <p:nvSpPr>
          <p:cNvPr id="5" name="TextovéPole 4">
            <a:extLst>
              <a:ext uri="{FF2B5EF4-FFF2-40B4-BE49-F238E27FC236}">
                <a16:creationId xmlns:a16="http://schemas.microsoft.com/office/drawing/2014/main" id="{EB1B6234-CCB7-48EC-9D3E-431B47DF9039}"/>
              </a:ext>
            </a:extLst>
          </p:cNvPr>
          <p:cNvSpPr txBox="1"/>
          <p:nvPr/>
        </p:nvSpPr>
        <p:spPr>
          <a:xfrm>
            <a:off x="3995936" y="6472768"/>
            <a:ext cx="5184576" cy="369332"/>
          </a:xfrm>
          <a:prstGeom prst="rect">
            <a:avLst/>
          </a:prstGeom>
          <a:noFill/>
        </p:spPr>
        <p:txBody>
          <a:bodyPr wrap="square" rtlCol="0">
            <a:spAutoFit/>
          </a:bodyPr>
          <a:lstStyle/>
          <a:p>
            <a:pPr algn="r"/>
            <a:r>
              <a:rPr lang="cs-CZ" b="1" dirty="0">
                <a:solidFill>
                  <a:schemeClr val="bg1"/>
                </a:solidFill>
              </a:rPr>
              <a:t>EFEKTOVÉ KÓDOVÁNÍ</a:t>
            </a:r>
          </a:p>
        </p:txBody>
      </p:sp>
    </p:spTree>
    <p:extLst>
      <p:ext uri="{BB962C8B-B14F-4D97-AF65-F5344CB8AC3E}">
        <p14:creationId xmlns:p14="http://schemas.microsoft.com/office/powerpoint/2010/main" val="7287750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F2168A2-5963-40CE-BA9B-BBE945344D4F}"/>
              </a:ext>
            </a:extLst>
          </p:cNvPr>
          <p:cNvSpPr>
            <a:spLocks noGrp="1"/>
          </p:cNvSpPr>
          <p:nvPr>
            <p:ph type="title"/>
          </p:nvPr>
        </p:nvSpPr>
        <p:spPr/>
        <p:txBody>
          <a:bodyPr/>
          <a:lstStyle/>
          <a:p>
            <a:endParaRPr lang="cs-CZ" dirty="0"/>
          </a:p>
        </p:txBody>
      </p:sp>
      <p:sp>
        <p:nvSpPr>
          <p:cNvPr id="3" name="Zástupný symbol pro obsah 2">
            <a:extLst>
              <a:ext uri="{FF2B5EF4-FFF2-40B4-BE49-F238E27FC236}">
                <a16:creationId xmlns:a16="http://schemas.microsoft.com/office/drawing/2014/main" id="{46185F2A-A41E-4050-ABC5-9FD41017C51A}"/>
              </a:ext>
            </a:extLst>
          </p:cNvPr>
          <p:cNvSpPr>
            <a:spLocks noGrp="1"/>
          </p:cNvSpPr>
          <p:nvPr>
            <p:ph idx="1"/>
          </p:nvPr>
        </p:nvSpPr>
        <p:spPr/>
        <p:txBody>
          <a:bodyPr>
            <a:normAutofit fontScale="85000" lnSpcReduction="20000"/>
          </a:bodyPr>
          <a:lstStyle/>
          <a:p>
            <a:pPr>
              <a:lnSpc>
                <a:spcPct val="120000"/>
              </a:lnSpc>
              <a:spcBef>
                <a:spcPts val="0"/>
              </a:spcBef>
              <a:spcAft>
                <a:spcPts val="0"/>
              </a:spcAft>
            </a:pPr>
            <a:r>
              <a:rPr lang="cs-CZ" dirty="0"/>
              <a:t>Data: </a:t>
            </a:r>
            <a:r>
              <a:rPr lang="cs-CZ" dirty="0" err="1"/>
              <a:t>EUKO_TEMP.sav</a:t>
            </a:r>
            <a:endParaRPr lang="cs-CZ" dirty="0"/>
          </a:p>
          <a:p>
            <a:pPr>
              <a:lnSpc>
                <a:spcPct val="120000"/>
              </a:lnSpc>
              <a:spcBef>
                <a:spcPts val="0"/>
              </a:spcBef>
              <a:spcAft>
                <a:spcPts val="0"/>
              </a:spcAft>
            </a:pPr>
            <a:r>
              <a:rPr lang="cs-CZ" sz="1800" dirty="0">
                <a:latin typeface="Lucida Console" panose="020B0609040504020204" pitchFamily="49" charset="0"/>
              </a:rPr>
              <a:t>MEANS </a:t>
            </a:r>
            <a:r>
              <a:rPr lang="cs-CZ" sz="1800" dirty="0" err="1">
                <a:latin typeface="Lucida Console" panose="020B0609040504020204" pitchFamily="49" charset="0"/>
              </a:rPr>
              <a:t>time</a:t>
            </a:r>
            <a:r>
              <a:rPr lang="cs-CZ" sz="1800" dirty="0">
                <a:latin typeface="Lucida Console" panose="020B0609040504020204" pitchFamily="49" charset="0"/>
              </a:rPr>
              <a:t> BY SES. </a:t>
            </a:r>
          </a:p>
          <a:p>
            <a:pPr>
              <a:lnSpc>
                <a:spcPct val="120000"/>
              </a:lnSpc>
              <a:spcBef>
                <a:spcPts val="0"/>
              </a:spcBef>
              <a:spcAft>
                <a:spcPts val="0"/>
              </a:spcAft>
            </a:pPr>
            <a:r>
              <a:rPr lang="cs-CZ" sz="1800" dirty="0">
                <a:latin typeface="Lucida Console" panose="020B0609040504020204" pitchFamily="49" charset="0"/>
              </a:rPr>
              <a:t>EXAMINE VARIABLES=</a:t>
            </a:r>
            <a:r>
              <a:rPr lang="cs-CZ" sz="1800" dirty="0" err="1">
                <a:latin typeface="Lucida Console" panose="020B0609040504020204" pitchFamily="49" charset="0"/>
              </a:rPr>
              <a:t>time</a:t>
            </a:r>
            <a:r>
              <a:rPr lang="cs-CZ" sz="1800" dirty="0">
                <a:latin typeface="Lucida Console" panose="020B0609040504020204" pitchFamily="49" charset="0"/>
              </a:rPr>
              <a:t> BY SES</a:t>
            </a:r>
          </a:p>
          <a:p>
            <a:pPr>
              <a:lnSpc>
                <a:spcPct val="120000"/>
              </a:lnSpc>
              <a:spcBef>
                <a:spcPts val="0"/>
              </a:spcBef>
              <a:spcAft>
                <a:spcPts val="0"/>
              </a:spcAft>
            </a:pPr>
            <a:r>
              <a:rPr lang="cs-CZ" sz="1800" dirty="0">
                <a:latin typeface="Lucida Console" panose="020B0609040504020204" pitchFamily="49" charset="0"/>
              </a:rPr>
              <a:t>  /PLOT=BOXPLOT  /STATISTICS=NONE /NOTOTAL.</a:t>
            </a:r>
          </a:p>
          <a:p>
            <a:pPr>
              <a:lnSpc>
                <a:spcPct val="120000"/>
              </a:lnSpc>
              <a:spcBef>
                <a:spcPts val="0"/>
              </a:spcBef>
              <a:spcAft>
                <a:spcPts val="0"/>
              </a:spcAft>
            </a:pPr>
            <a:endParaRPr lang="cs-CZ" sz="1800" dirty="0">
              <a:latin typeface="Lucida Console" panose="020B0609040504020204" pitchFamily="49" charset="0"/>
            </a:endParaRPr>
          </a:p>
          <a:p>
            <a:pPr>
              <a:lnSpc>
                <a:spcPct val="120000"/>
              </a:lnSpc>
              <a:spcBef>
                <a:spcPts val="0"/>
              </a:spcBef>
              <a:spcAft>
                <a:spcPts val="0"/>
              </a:spcAft>
            </a:pPr>
            <a:r>
              <a:rPr lang="cs-CZ" sz="1800" dirty="0">
                <a:latin typeface="Lucida Console" panose="020B0609040504020204" pitchFamily="49" charset="0"/>
              </a:rPr>
              <a:t>*Indikátorové (</a:t>
            </a:r>
            <a:r>
              <a:rPr lang="cs-CZ" sz="1800" dirty="0" err="1">
                <a:latin typeface="Lucida Console" panose="020B0609040504020204" pitchFamily="49" charset="0"/>
              </a:rPr>
              <a:t>dummy</a:t>
            </a:r>
            <a:r>
              <a:rPr lang="cs-CZ" sz="1800" dirty="0">
                <a:latin typeface="Lucida Console" panose="020B0609040504020204" pitchFamily="49" charset="0"/>
              </a:rPr>
              <a:t>) kódování. 1 HI, 2 MID, 3 LO. </a:t>
            </a:r>
          </a:p>
          <a:p>
            <a:pPr>
              <a:lnSpc>
                <a:spcPct val="120000"/>
              </a:lnSpc>
              <a:spcBef>
                <a:spcPts val="0"/>
              </a:spcBef>
              <a:spcAft>
                <a:spcPts val="0"/>
              </a:spcAft>
            </a:pPr>
            <a:r>
              <a:rPr lang="cs-CZ" sz="1800" dirty="0">
                <a:latin typeface="Lucida Console" panose="020B0609040504020204" pitchFamily="49" charset="0"/>
              </a:rPr>
              <a:t>RECODE SES (1 = 1) (2 THRU 3 = 0) INTO VYS.</a:t>
            </a:r>
          </a:p>
          <a:p>
            <a:pPr>
              <a:lnSpc>
                <a:spcPct val="120000"/>
              </a:lnSpc>
              <a:spcBef>
                <a:spcPts val="0"/>
              </a:spcBef>
              <a:spcAft>
                <a:spcPts val="0"/>
              </a:spcAft>
            </a:pPr>
            <a:r>
              <a:rPr lang="cs-CZ" sz="1800" dirty="0">
                <a:latin typeface="Lucida Console" panose="020B0609040504020204" pitchFamily="49" charset="0"/>
              </a:rPr>
              <a:t>RECODE SES (1 = 0) (2 =1) (3 = 0) INTO STR.</a:t>
            </a:r>
          </a:p>
          <a:p>
            <a:pPr>
              <a:lnSpc>
                <a:spcPct val="120000"/>
              </a:lnSpc>
              <a:spcBef>
                <a:spcPts val="0"/>
              </a:spcBef>
              <a:spcAft>
                <a:spcPts val="0"/>
              </a:spcAft>
            </a:pPr>
            <a:r>
              <a:rPr lang="cs-CZ" sz="1800" dirty="0">
                <a:latin typeface="Lucida Console" panose="020B0609040504020204" pitchFamily="49" charset="0"/>
              </a:rPr>
              <a:t>EXECUTE.</a:t>
            </a:r>
          </a:p>
          <a:p>
            <a:pPr>
              <a:lnSpc>
                <a:spcPct val="120000"/>
              </a:lnSpc>
              <a:spcBef>
                <a:spcPts val="0"/>
              </a:spcBef>
              <a:spcAft>
                <a:spcPts val="0"/>
              </a:spcAft>
            </a:pPr>
            <a:r>
              <a:rPr lang="cs-CZ" sz="1800" dirty="0">
                <a:latin typeface="Lucida Console" panose="020B0609040504020204" pitchFamily="49" charset="0"/>
              </a:rPr>
              <a:t>REGRESSION /DEPENDENT </a:t>
            </a:r>
            <a:r>
              <a:rPr lang="cs-CZ" sz="1800" dirty="0" err="1">
                <a:latin typeface="Lucida Console" panose="020B0609040504020204" pitchFamily="49" charset="0"/>
              </a:rPr>
              <a:t>time</a:t>
            </a:r>
            <a:r>
              <a:rPr lang="cs-CZ" sz="1800" dirty="0">
                <a:latin typeface="Lucida Console" panose="020B0609040504020204" pitchFamily="49" charset="0"/>
              </a:rPr>
              <a:t>   /METHOD=ENTER VYS STR.</a:t>
            </a:r>
          </a:p>
          <a:p>
            <a:pPr>
              <a:lnSpc>
                <a:spcPct val="120000"/>
              </a:lnSpc>
              <a:spcBef>
                <a:spcPts val="0"/>
              </a:spcBef>
              <a:spcAft>
                <a:spcPts val="0"/>
              </a:spcAft>
            </a:pPr>
            <a:endParaRPr lang="cs-CZ" sz="1800" dirty="0">
              <a:latin typeface="Lucida Console" panose="020B0609040504020204" pitchFamily="49" charset="0"/>
            </a:endParaRPr>
          </a:p>
          <a:p>
            <a:pPr>
              <a:lnSpc>
                <a:spcPct val="120000"/>
              </a:lnSpc>
              <a:spcBef>
                <a:spcPts val="0"/>
              </a:spcBef>
              <a:spcAft>
                <a:spcPts val="0"/>
              </a:spcAft>
            </a:pPr>
            <a:r>
              <a:rPr lang="cs-CZ" sz="1800" dirty="0">
                <a:latin typeface="Lucida Console" panose="020B0609040504020204" pitchFamily="49" charset="0"/>
              </a:rPr>
              <a:t>*Efektové kódování. 1 HI, 2 MID, 3 LO. </a:t>
            </a:r>
          </a:p>
          <a:p>
            <a:pPr>
              <a:lnSpc>
                <a:spcPct val="120000"/>
              </a:lnSpc>
              <a:spcBef>
                <a:spcPts val="0"/>
              </a:spcBef>
              <a:spcAft>
                <a:spcPts val="0"/>
              </a:spcAft>
            </a:pPr>
            <a:r>
              <a:rPr lang="cs-CZ" sz="1800" dirty="0">
                <a:latin typeface="Lucida Console" panose="020B0609040504020204" pitchFamily="49" charset="0"/>
              </a:rPr>
              <a:t>RECODE SES (1 = 1) (2 = 0) (3 = -1) INTO </a:t>
            </a:r>
            <a:r>
              <a:rPr lang="cs-CZ" sz="1800" dirty="0" err="1">
                <a:latin typeface="Lucida Console" panose="020B0609040504020204" pitchFamily="49" charset="0"/>
              </a:rPr>
              <a:t>VYS_ef</a:t>
            </a:r>
            <a:r>
              <a:rPr lang="cs-CZ" sz="1800" dirty="0">
                <a:latin typeface="Lucida Console" panose="020B0609040504020204" pitchFamily="49" charset="0"/>
              </a:rPr>
              <a:t>.</a:t>
            </a:r>
          </a:p>
          <a:p>
            <a:pPr>
              <a:lnSpc>
                <a:spcPct val="120000"/>
              </a:lnSpc>
              <a:spcBef>
                <a:spcPts val="0"/>
              </a:spcBef>
              <a:spcAft>
                <a:spcPts val="0"/>
              </a:spcAft>
            </a:pPr>
            <a:r>
              <a:rPr lang="cs-CZ" sz="1800" dirty="0">
                <a:latin typeface="Lucida Console" panose="020B0609040504020204" pitchFamily="49" charset="0"/>
              </a:rPr>
              <a:t>RECODE SES (1 = 0) (2 =1) (3 = -1) INTO </a:t>
            </a:r>
            <a:r>
              <a:rPr lang="cs-CZ" sz="1800" dirty="0" err="1">
                <a:latin typeface="Lucida Console" panose="020B0609040504020204" pitchFamily="49" charset="0"/>
              </a:rPr>
              <a:t>STR_ef</a:t>
            </a:r>
            <a:r>
              <a:rPr lang="cs-CZ" sz="1800" dirty="0">
                <a:latin typeface="Lucida Console" panose="020B0609040504020204" pitchFamily="49" charset="0"/>
              </a:rPr>
              <a:t>.</a:t>
            </a:r>
          </a:p>
          <a:p>
            <a:pPr>
              <a:lnSpc>
                <a:spcPct val="120000"/>
              </a:lnSpc>
              <a:spcBef>
                <a:spcPts val="0"/>
              </a:spcBef>
              <a:spcAft>
                <a:spcPts val="0"/>
              </a:spcAft>
            </a:pPr>
            <a:r>
              <a:rPr lang="cs-CZ" sz="1800" dirty="0">
                <a:latin typeface="Lucida Console" panose="020B0609040504020204" pitchFamily="49" charset="0"/>
              </a:rPr>
              <a:t>EXECUTE.</a:t>
            </a:r>
          </a:p>
          <a:p>
            <a:pPr>
              <a:lnSpc>
                <a:spcPct val="120000"/>
              </a:lnSpc>
              <a:spcBef>
                <a:spcPts val="0"/>
              </a:spcBef>
              <a:spcAft>
                <a:spcPts val="0"/>
              </a:spcAft>
            </a:pPr>
            <a:r>
              <a:rPr lang="cs-CZ" sz="1800" dirty="0">
                <a:latin typeface="Lucida Console" panose="020B0609040504020204" pitchFamily="49" charset="0"/>
              </a:rPr>
              <a:t>REGRESSION /DEPENDENT </a:t>
            </a:r>
            <a:r>
              <a:rPr lang="cs-CZ" sz="1800" dirty="0" err="1">
                <a:latin typeface="Lucida Console" panose="020B0609040504020204" pitchFamily="49" charset="0"/>
              </a:rPr>
              <a:t>time</a:t>
            </a:r>
            <a:r>
              <a:rPr lang="cs-CZ" sz="1800" dirty="0">
                <a:latin typeface="Lucida Console" panose="020B0609040504020204" pitchFamily="49" charset="0"/>
              </a:rPr>
              <a:t>   /METHOD=ENTER </a:t>
            </a:r>
            <a:r>
              <a:rPr lang="cs-CZ" sz="1800" dirty="0" err="1">
                <a:latin typeface="Lucida Console" panose="020B0609040504020204" pitchFamily="49" charset="0"/>
              </a:rPr>
              <a:t>VYS_ef</a:t>
            </a:r>
            <a:r>
              <a:rPr lang="cs-CZ" sz="1800" dirty="0">
                <a:latin typeface="Lucida Console" panose="020B0609040504020204" pitchFamily="49" charset="0"/>
              </a:rPr>
              <a:t> </a:t>
            </a:r>
            <a:r>
              <a:rPr lang="cs-CZ" sz="1800" dirty="0" err="1">
                <a:latin typeface="Lucida Console" panose="020B0609040504020204" pitchFamily="49" charset="0"/>
              </a:rPr>
              <a:t>STR_ef</a:t>
            </a:r>
            <a:r>
              <a:rPr lang="cs-CZ" sz="1800" dirty="0">
                <a:latin typeface="Lucida Console" panose="020B0609040504020204" pitchFamily="49" charset="0"/>
              </a:rPr>
              <a:t>.</a:t>
            </a:r>
          </a:p>
          <a:p>
            <a:pPr>
              <a:lnSpc>
                <a:spcPct val="120000"/>
              </a:lnSpc>
              <a:spcBef>
                <a:spcPts val="0"/>
              </a:spcBef>
              <a:spcAft>
                <a:spcPts val="0"/>
              </a:spcAft>
            </a:pPr>
            <a:endParaRPr lang="cs-CZ" dirty="0"/>
          </a:p>
          <a:p>
            <a:pPr>
              <a:lnSpc>
                <a:spcPct val="120000"/>
              </a:lnSpc>
              <a:spcBef>
                <a:spcPts val="0"/>
              </a:spcBef>
              <a:spcAft>
                <a:spcPts val="0"/>
              </a:spcAft>
            </a:pPr>
            <a:endParaRPr lang="cs-CZ" dirty="0"/>
          </a:p>
        </p:txBody>
      </p:sp>
    </p:spTree>
    <p:extLst>
      <p:ext uri="{BB962C8B-B14F-4D97-AF65-F5344CB8AC3E}">
        <p14:creationId xmlns:p14="http://schemas.microsoft.com/office/powerpoint/2010/main" val="39062048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12D48CF-1BE3-4435-AAE6-79E1322A343C}"/>
              </a:ext>
            </a:extLst>
          </p:cNvPr>
          <p:cNvSpPr>
            <a:spLocks noGrp="1"/>
          </p:cNvSpPr>
          <p:nvPr>
            <p:ph type="title"/>
          </p:nvPr>
        </p:nvSpPr>
        <p:spPr/>
        <p:txBody>
          <a:bodyPr/>
          <a:lstStyle/>
          <a:p>
            <a:r>
              <a:rPr lang="cs-CZ" dirty="0"/>
              <a:t>OK, ale ten test toho poklesu R</a:t>
            </a:r>
            <a:r>
              <a:rPr lang="cs-CZ" baseline="30000" dirty="0"/>
              <a:t>2</a:t>
            </a:r>
            <a:r>
              <a:rPr lang="cs-CZ" dirty="0"/>
              <a:t> je nadepsaný ANOVA…</a:t>
            </a:r>
          </a:p>
        </p:txBody>
      </p:sp>
      <p:sp>
        <p:nvSpPr>
          <p:cNvPr id="3" name="Zástupný symbol pro obsah 2">
            <a:extLst>
              <a:ext uri="{FF2B5EF4-FFF2-40B4-BE49-F238E27FC236}">
                <a16:creationId xmlns:a16="http://schemas.microsoft.com/office/drawing/2014/main" id="{10B19C58-87C7-40F3-A9DB-185E23A08965}"/>
              </a:ext>
            </a:extLst>
          </p:cNvPr>
          <p:cNvSpPr>
            <a:spLocks noGrp="1"/>
          </p:cNvSpPr>
          <p:nvPr>
            <p:ph idx="1"/>
          </p:nvPr>
        </p:nvSpPr>
        <p:spPr/>
        <p:txBody>
          <a:bodyPr/>
          <a:lstStyle/>
          <a:p>
            <a:endParaRPr lang="cs-CZ"/>
          </a:p>
        </p:txBody>
      </p:sp>
    </p:spTree>
    <p:extLst>
      <p:ext uri="{BB962C8B-B14F-4D97-AF65-F5344CB8AC3E}">
        <p14:creationId xmlns:p14="http://schemas.microsoft.com/office/powerpoint/2010/main" val="8152296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69" name="Nadpis 1"/>
          <p:cNvSpPr>
            <a:spLocks noGrp="1"/>
          </p:cNvSpPr>
          <p:nvPr>
            <p:ph type="title"/>
          </p:nvPr>
        </p:nvSpPr>
        <p:spPr/>
        <p:txBody>
          <a:bodyPr/>
          <a:lstStyle/>
          <a:p>
            <a:r>
              <a:rPr lang="cs-CZ" dirty="0" err="1"/>
              <a:t>ANOVA</a:t>
            </a:r>
            <a:r>
              <a:rPr lang="cs-CZ" dirty="0"/>
              <a:t> jako </a:t>
            </a:r>
            <a:r>
              <a:rPr lang="cs-CZ" dirty="0" err="1"/>
              <a:t>ANOVA</a:t>
            </a:r>
            <a:endParaRPr lang="cs-CZ" dirty="0"/>
          </a:p>
        </p:txBody>
      </p:sp>
      <p:sp>
        <p:nvSpPr>
          <p:cNvPr id="1048670" name="Zástupný obsah 2"/>
          <p:cNvSpPr>
            <a:spLocks noGrp="1"/>
          </p:cNvSpPr>
          <p:nvPr>
            <p:ph idx="1"/>
          </p:nvPr>
        </p:nvSpPr>
        <p:spPr/>
        <p:txBody>
          <a:bodyPr>
            <a:normAutofit fontScale="95000"/>
          </a:bodyPr>
          <a:lstStyle/>
          <a:p>
            <a:r>
              <a:rPr lang="cs-CZ" dirty="0"/>
              <a:t>V rámci lineární regrese umíme modelovat vliv kategorické nezávislé pomocí </a:t>
            </a:r>
            <a:r>
              <a:rPr lang="cs-CZ" dirty="0" err="1"/>
              <a:t>dummy</a:t>
            </a:r>
            <a:r>
              <a:rPr lang="cs-CZ" dirty="0"/>
              <a:t> proměnných a víme, že regresní koeficienty </a:t>
            </a:r>
            <a:r>
              <a:rPr lang="cs-CZ" i="1" dirty="0"/>
              <a:t>b</a:t>
            </a:r>
            <a:r>
              <a:rPr lang="cs-CZ" dirty="0"/>
              <a:t> udávají rozdíly průměrů indikovaných skupin oproti referenční skupině.</a:t>
            </a:r>
          </a:p>
          <a:p>
            <a:r>
              <a:rPr lang="cs-CZ" dirty="0"/>
              <a:t>Dokázali bychom použít i efektové kódování místo indikátorového a testovat tak rozdíly průměrů indikovaných skupin oproti celkovému průměru.</a:t>
            </a:r>
          </a:p>
          <a:p>
            <a:endParaRPr lang="cs-CZ" dirty="0"/>
          </a:p>
          <a:p>
            <a:r>
              <a:rPr lang="cs-CZ" sz="2800" dirty="0"/>
              <a:t>Jak ale srovnává průměry </a:t>
            </a:r>
            <a:r>
              <a:rPr lang="cs-CZ" sz="2800" dirty="0" err="1"/>
              <a:t>ANOVA</a:t>
            </a:r>
            <a:r>
              <a:rPr lang="cs-CZ" sz="2800" dirty="0"/>
              <a:t>?</a:t>
            </a:r>
          </a:p>
          <a:p>
            <a:r>
              <a:rPr lang="cs-CZ" sz="2800" dirty="0"/>
              <a:t>Jiným způsobem, který je ale ve výsledku ekvivalentní regresi.</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71" name="Nadpis 1"/>
          <p:cNvSpPr>
            <a:spLocks noGrp="1"/>
          </p:cNvSpPr>
          <p:nvPr>
            <p:ph type="title"/>
          </p:nvPr>
        </p:nvSpPr>
        <p:spPr/>
        <p:txBody>
          <a:bodyPr/>
          <a:lstStyle/>
          <a:p>
            <a:r>
              <a:rPr lang="cs-CZ" dirty="0" err="1"/>
              <a:t>ANOVA</a:t>
            </a:r>
            <a:r>
              <a:rPr lang="cs-CZ" dirty="0"/>
              <a:t> je Analýza </a:t>
            </a:r>
            <a:r>
              <a:rPr lang="cs-CZ" b="1" dirty="0"/>
              <a:t>rozptylu</a:t>
            </a:r>
            <a:r>
              <a:rPr lang="cs-CZ" dirty="0"/>
              <a:t> </a:t>
            </a:r>
          </a:p>
        </p:txBody>
      </p:sp>
      <mc:AlternateContent xmlns:mc="http://schemas.openxmlformats.org/markup-compatibility/2006" xmlns:a14="http://schemas.microsoft.com/office/drawing/2010/main">
        <mc:Choice Requires="a14">
          <p:sp>
            <p:nvSpPr>
              <p:cNvPr id="6" name="Zástupný obsah 2">
                <a:extLst>
                  <a:ext uri="{FF2B5EF4-FFF2-40B4-BE49-F238E27FC236}">
                    <a16:creationId xmlns:a16="http://schemas.microsoft.com/office/drawing/2014/main" id="{8DEE0A12-82F5-416A-A2FE-4E2AB3A000FC}"/>
                  </a:ext>
                </a:extLst>
              </p:cNvPr>
              <p:cNvSpPr>
                <a:spLocks noGrp="1"/>
              </p:cNvSpPr>
              <p:nvPr>
                <p:ph idx="1"/>
              </p:nvPr>
            </p:nvSpPr>
            <p:spPr>
              <a:xfrm>
                <a:off x="822324" y="1846263"/>
                <a:ext cx="7926139" cy="4607073"/>
              </a:xfrm>
            </p:spPr>
            <p:txBody>
              <a:bodyPr>
                <a:normAutofit fontScale="92500" lnSpcReduction="10000"/>
              </a:bodyPr>
              <a:lstStyle/>
              <a:p>
                <a:pPr>
                  <a:lnSpc>
                    <a:spcPct val="110000"/>
                  </a:lnSpc>
                  <a:spcBef>
                    <a:spcPts val="0"/>
                  </a:spcBef>
                  <a:spcAft>
                    <a:spcPts val="600"/>
                  </a:spcAft>
                </a:pPr>
                <a:r>
                  <a:rPr lang="cs-CZ" sz="1900" dirty="0"/>
                  <a:t>Je tedy založena na analýze(~dělení) </a:t>
                </a:r>
                <a:r>
                  <a:rPr lang="cs-CZ" sz="1900" b="1" dirty="0"/>
                  <a:t>rozptylu</a:t>
                </a:r>
                <a:r>
                  <a:rPr lang="cs-CZ" sz="1900" dirty="0"/>
                  <a:t> závislé proměnné.</a:t>
                </a:r>
              </a:p>
              <a:p>
                <a:pPr lvl="1">
                  <a:lnSpc>
                    <a:spcPct val="110000"/>
                  </a:lnSpc>
                  <a:spcBef>
                    <a:spcPts val="0"/>
                  </a:spcBef>
                  <a:spcAft>
                    <a:spcPts val="600"/>
                  </a:spcAft>
                </a:pPr>
                <a14:m>
                  <m:oMath xmlns:m="http://schemas.openxmlformats.org/officeDocument/2006/math">
                    <m:sSup>
                      <m:sSupPr>
                        <m:ctrlPr>
                          <a:rPr lang="cs-CZ" sz="2200" b="0" i="1" smtClean="0">
                            <a:latin typeface="Cambria Math" panose="02040503050406030204" pitchFamily="18" charset="0"/>
                          </a:rPr>
                        </m:ctrlPr>
                      </m:sSupPr>
                      <m:e>
                        <m:r>
                          <a:rPr lang="cs-CZ" sz="2200" b="0" i="1" smtClean="0">
                            <a:latin typeface="Cambria Math" panose="02040503050406030204" pitchFamily="18" charset="0"/>
                          </a:rPr>
                          <m:t>𝑠</m:t>
                        </m:r>
                      </m:e>
                      <m:sup>
                        <m:r>
                          <a:rPr lang="cs-CZ" sz="2200" b="0" i="1" smtClean="0">
                            <a:latin typeface="Cambria Math" panose="02040503050406030204" pitchFamily="18" charset="0"/>
                          </a:rPr>
                          <m:t>2</m:t>
                        </m:r>
                      </m:sup>
                    </m:sSup>
                    <m:r>
                      <a:rPr lang="cs-CZ" sz="2200" b="0" i="1" smtClean="0">
                        <a:latin typeface="Cambria Math" panose="02040503050406030204" pitchFamily="18" charset="0"/>
                      </a:rPr>
                      <m:t>=</m:t>
                    </m:r>
                    <m:f>
                      <m:fPr>
                        <m:ctrlPr>
                          <a:rPr lang="cs-CZ" sz="2200" b="0" i="1" smtClean="0">
                            <a:latin typeface="Cambria Math" panose="02040503050406030204" pitchFamily="18" charset="0"/>
                          </a:rPr>
                        </m:ctrlPr>
                      </m:fPr>
                      <m:num>
                        <m:nary>
                          <m:naryPr>
                            <m:chr m:val="∑"/>
                            <m:ctrlPr>
                              <a:rPr lang="cs-CZ" sz="2200" b="0" i="1" smtClean="0">
                                <a:latin typeface="Cambria Math" panose="02040503050406030204" pitchFamily="18" charset="0"/>
                              </a:rPr>
                            </m:ctrlPr>
                          </m:naryPr>
                          <m:sub>
                            <m:r>
                              <m:rPr>
                                <m:brk m:alnAt="23"/>
                              </m:rPr>
                              <a:rPr lang="cs-CZ" sz="2200" b="0" i="1" smtClean="0">
                                <a:latin typeface="Cambria Math" panose="02040503050406030204" pitchFamily="18" charset="0"/>
                              </a:rPr>
                              <m:t>𝑖</m:t>
                            </m:r>
                            <m:r>
                              <a:rPr lang="cs-CZ" sz="2200" b="0" i="1" smtClean="0">
                                <a:latin typeface="Cambria Math" panose="02040503050406030204" pitchFamily="18" charset="0"/>
                              </a:rPr>
                              <m:t>=1</m:t>
                            </m:r>
                          </m:sub>
                          <m:sup>
                            <m:r>
                              <a:rPr lang="cs-CZ" sz="2200" b="0" i="1" smtClean="0">
                                <a:latin typeface="Cambria Math" panose="02040503050406030204" pitchFamily="18" charset="0"/>
                              </a:rPr>
                              <m:t>𝑁</m:t>
                            </m:r>
                          </m:sup>
                          <m:e>
                            <m:sSup>
                              <m:sSupPr>
                                <m:ctrlPr>
                                  <a:rPr lang="cs-CZ" sz="2200" i="1" smtClean="0">
                                    <a:latin typeface="Cambria Math" panose="02040503050406030204" pitchFamily="18" charset="0"/>
                                  </a:rPr>
                                </m:ctrlPr>
                              </m:sSupPr>
                              <m:e>
                                <m:d>
                                  <m:dPr>
                                    <m:ctrlPr>
                                      <a:rPr lang="cs-CZ" sz="2200" i="1">
                                        <a:latin typeface="Cambria Math" panose="02040503050406030204" pitchFamily="18" charset="0"/>
                                      </a:rPr>
                                    </m:ctrlPr>
                                  </m:dPr>
                                  <m:e>
                                    <m:sSub>
                                      <m:sSubPr>
                                        <m:ctrlPr>
                                          <a:rPr lang="cs-CZ" sz="2200" i="1">
                                            <a:latin typeface="Cambria Math" panose="02040503050406030204" pitchFamily="18" charset="0"/>
                                          </a:rPr>
                                        </m:ctrlPr>
                                      </m:sSubPr>
                                      <m:e>
                                        <m:r>
                                          <a:rPr lang="cs-CZ" sz="2200" i="1">
                                            <a:latin typeface="Cambria Math" panose="02040503050406030204" pitchFamily="18" charset="0"/>
                                          </a:rPr>
                                          <m:t>𝑋</m:t>
                                        </m:r>
                                      </m:e>
                                      <m:sub>
                                        <m:r>
                                          <a:rPr lang="cs-CZ" sz="2200" i="1">
                                            <a:latin typeface="Cambria Math" panose="02040503050406030204" pitchFamily="18" charset="0"/>
                                          </a:rPr>
                                          <m:t>𝑖</m:t>
                                        </m:r>
                                      </m:sub>
                                    </m:sSub>
                                    <m:r>
                                      <a:rPr lang="cs-CZ" sz="2200" i="1">
                                        <a:latin typeface="Cambria Math" panose="02040503050406030204" pitchFamily="18" charset="0"/>
                                      </a:rPr>
                                      <m:t>−</m:t>
                                    </m:r>
                                    <m:r>
                                      <a:rPr lang="cs-CZ" sz="2200" i="1">
                                        <a:latin typeface="Cambria Math" panose="02040503050406030204" pitchFamily="18" charset="0"/>
                                      </a:rPr>
                                      <m:t>𝑀</m:t>
                                    </m:r>
                                  </m:e>
                                </m:d>
                              </m:e>
                              <m:sup>
                                <m:r>
                                  <a:rPr lang="cs-CZ" sz="2200" b="0" i="1" smtClean="0">
                                    <a:latin typeface="Cambria Math" panose="02040503050406030204" pitchFamily="18" charset="0"/>
                                  </a:rPr>
                                  <m:t>2</m:t>
                                </m:r>
                              </m:sup>
                            </m:sSup>
                          </m:e>
                        </m:nary>
                      </m:num>
                      <m:den>
                        <m:r>
                          <a:rPr lang="cs-CZ" sz="2200" b="0" i="1" smtClean="0">
                            <a:latin typeface="Cambria Math" panose="02040503050406030204" pitchFamily="18" charset="0"/>
                          </a:rPr>
                          <m:t>𝑁</m:t>
                        </m:r>
                        <m:r>
                          <a:rPr lang="cs-CZ" sz="2200" b="0" i="1" smtClean="0">
                            <a:latin typeface="Cambria Math" panose="02040503050406030204" pitchFamily="18" charset="0"/>
                          </a:rPr>
                          <m:t>−1</m:t>
                        </m:r>
                      </m:den>
                    </m:f>
                    <m:r>
                      <a:rPr lang="cs-CZ" sz="2200" b="0" i="1" smtClean="0">
                        <a:latin typeface="Cambria Math" panose="02040503050406030204" pitchFamily="18" charset="0"/>
                      </a:rPr>
                      <m:t>=</m:t>
                    </m:r>
                    <m:f>
                      <m:fPr>
                        <m:ctrlPr>
                          <a:rPr lang="cs-CZ" sz="2200" b="0" i="1" smtClean="0">
                            <a:latin typeface="Cambria Math" panose="02040503050406030204" pitchFamily="18" charset="0"/>
                          </a:rPr>
                        </m:ctrlPr>
                      </m:fPr>
                      <m:num>
                        <m:r>
                          <a:rPr lang="cs-CZ" sz="2200" b="1" i="1" smtClean="0">
                            <a:latin typeface="Cambria Math" panose="02040503050406030204" pitchFamily="18" charset="0"/>
                          </a:rPr>
                          <m:t>𝑺𝑺</m:t>
                        </m:r>
                      </m:num>
                      <m:den>
                        <m:r>
                          <a:rPr lang="cs-CZ" sz="2200" b="0" i="1" smtClean="0">
                            <a:latin typeface="Cambria Math" panose="02040503050406030204" pitchFamily="18" charset="0"/>
                          </a:rPr>
                          <m:t>𝑁</m:t>
                        </m:r>
                        <m:r>
                          <a:rPr lang="cs-CZ" sz="2200" b="0" i="1" smtClean="0">
                            <a:latin typeface="Cambria Math" panose="02040503050406030204" pitchFamily="18" charset="0"/>
                          </a:rPr>
                          <m:t>−1</m:t>
                        </m:r>
                      </m:den>
                    </m:f>
                  </m:oMath>
                </a14:m>
                <a:endParaRPr lang="cs-CZ" sz="1900" dirty="0"/>
              </a:p>
              <a:p>
                <a:pPr>
                  <a:lnSpc>
                    <a:spcPct val="110000"/>
                  </a:lnSpc>
                  <a:spcBef>
                    <a:spcPts val="0"/>
                  </a:spcBef>
                  <a:spcAft>
                    <a:spcPts val="600"/>
                  </a:spcAft>
                </a:pPr>
                <a:r>
                  <a:rPr lang="cs-CZ" sz="1900" dirty="0"/>
                  <a:t>Rozptyl reprezentuje variabilitu, tedy </a:t>
                </a:r>
                <a:r>
                  <a:rPr lang="cs-CZ" sz="1900" i="1" dirty="0"/>
                  <a:t>rozdíly mezi lidmi</a:t>
                </a:r>
                <a:r>
                  <a:rPr lang="cs-CZ" sz="1900" dirty="0"/>
                  <a:t>. Reprezentuje je součtem kvadratických odchylek od průměru –</a:t>
                </a:r>
                <a:r>
                  <a:rPr lang="cs-CZ" sz="1900" b="1" dirty="0"/>
                  <a:t> suma čtverců - </a:t>
                </a:r>
                <a:r>
                  <a:rPr lang="cs-CZ" sz="1900" b="1" i="1" dirty="0"/>
                  <a:t>SS</a:t>
                </a:r>
                <a:r>
                  <a:rPr lang="cs-CZ" sz="1900" b="1" dirty="0"/>
                  <a:t>.*</a:t>
                </a:r>
                <a:r>
                  <a:rPr lang="cs-CZ" sz="1900" dirty="0"/>
                  <a:t> </a:t>
                </a:r>
              </a:p>
              <a:p>
                <a:pPr lvl="1">
                  <a:lnSpc>
                    <a:spcPct val="110000"/>
                  </a:lnSpc>
                  <a:spcBef>
                    <a:spcPts val="0"/>
                  </a:spcBef>
                  <a:spcAft>
                    <a:spcPts val="600"/>
                  </a:spcAft>
                </a:pPr>
                <a:r>
                  <a:rPr lang="cs-CZ" sz="1700" dirty="0"/>
                  <a:t>Pro rozptyl dělíme </a:t>
                </a:r>
                <a:r>
                  <a:rPr lang="cs-CZ" sz="1700" i="1" dirty="0"/>
                  <a:t>SS</a:t>
                </a:r>
                <a:r>
                  <a:rPr lang="cs-CZ" sz="1700" dirty="0"/>
                  <a:t> konstantou (</a:t>
                </a:r>
                <a:r>
                  <a:rPr lang="cs-CZ" sz="1700" i="1" dirty="0"/>
                  <a:t>N</a:t>
                </a:r>
                <a:r>
                  <a:rPr lang="cs-CZ" sz="1700" dirty="0"/>
                  <a:t>-1), ale tím, co zachycuje kvantitu těch rozdílů, je </a:t>
                </a:r>
                <a:r>
                  <a:rPr lang="cs-CZ" sz="1700" i="1" dirty="0"/>
                  <a:t>SS</a:t>
                </a:r>
                <a:r>
                  <a:rPr lang="cs-CZ" sz="1700" dirty="0"/>
                  <a:t>.</a:t>
                </a:r>
                <a:endParaRPr lang="cs-CZ" sz="1700" b="1" dirty="0"/>
              </a:p>
              <a:p>
                <a:pPr>
                  <a:lnSpc>
                    <a:spcPct val="110000"/>
                  </a:lnSpc>
                  <a:spcBef>
                    <a:spcPts val="0"/>
                  </a:spcBef>
                  <a:spcAft>
                    <a:spcPts val="600"/>
                  </a:spcAft>
                </a:pPr>
                <a:r>
                  <a:rPr lang="cs-CZ" sz="1900" b="1" dirty="0"/>
                  <a:t>Analýzou</a:t>
                </a:r>
                <a:r>
                  <a:rPr lang="cs-CZ" sz="1900" dirty="0"/>
                  <a:t> míníme úvahu o tom, co mohlo tyto rozdíly způsobit – třeba členství ve skupině.</a:t>
                </a:r>
              </a:p>
              <a:p>
                <a:pPr>
                  <a:lnSpc>
                    <a:spcPct val="110000"/>
                  </a:lnSpc>
                  <a:spcBef>
                    <a:spcPts val="0"/>
                  </a:spcBef>
                  <a:spcAft>
                    <a:spcPts val="600"/>
                  </a:spcAft>
                </a:pPr>
                <a:r>
                  <a:rPr lang="cs-CZ" sz="1900" dirty="0"/>
                  <a:t>Když počítáme rozptyl pro všechny dohromady, aniž bychom vzali do úvahy, do jaké skupiny patří, počítáme </a:t>
                </a:r>
                <a:r>
                  <a:rPr lang="cs-CZ" sz="1900" b="1" dirty="0"/>
                  <a:t>celkovou sumu čtverců </a:t>
                </a:r>
                <a:r>
                  <a:rPr lang="cs-CZ" sz="1900" dirty="0"/>
                  <a:t>– </a:t>
                </a:r>
                <a:r>
                  <a:rPr lang="cs-CZ" sz="1900" b="1" i="1" dirty="0"/>
                  <a:t>SS</a:t>
                </a:r>
                <a:r>
                  <a:rPr lang="cs-CZ" sz="1900" b="1" baseline="-25000" dirty="0"/>
                  <a:t>T</a:t>
                </a:r>
                <a:r>
                  <a:rPr lang="cs-CZ" sz="1900" b="1" dirty="0"/>
                  <a:t>, </a:t>
                </a:r>
                <a:r>
                  <a:rPr lang="cs-CZ" sz="1900" b="1" i="1" dirty="0" err="1"/>
                  <a:t>SS</a:t>
                </a:r>
                <a:r>
                  <a:rPr lang="cs-CZ" sz="1900" b="1" baseline="-25000" dirty="0" err="1"/>
                  <a:t>Total</a:t>
                </a:r>
                <a:endParaRPr lang="cs-CZ" sz="1900" b="1" baseline="-25000" dirty="0"/>
              </a:p>
              <a:p>
                <a:pPr algn="ctr">
                  <a:lnSpc>
                    <a:spcPct val="110000"/>
                  </a:lnSpc>
                  <a:spcBef>
                    <a:spcPts val="0"/>
                  </a:spcBef>
                  <a:spcAft>
                    <a:spcPts val="600"/>
                  </a:spcAft>
                </a:pPr>
                <a:r>
                  <a:rPr lang="cs-CZ" sz="1900" b="1" i="1" dirty="0">
                    <a:solidFill>
                      <a:srgbClr val="C00000"/>
                    </a:solidFill>
                  </a:rPr>
                  <a:t>SS</a:t>
                </a:r>
                <a:r>
                  <a:rPr lang="cs-CZ" sz="1900" b="1" baseline="-25000" dirty="0">
                    <a:solidFill>
                      <a:srgbClr val="C00000"/>
                    </a:solidFill>
                  </a:rPr>
                  <a:t>T</a:t>
                </a:r>
                <a:r>
                  <a:rPr lang="cs-CZ" sz="1900" b="1" dirty="0">
                    <a:solidFill>
                      <a:srgbClr val="C00000"/>
                    </a:solidFill>
                  </a:rPr>
                  <a:t> = ∑</a:t>
                </a:r>
                <a:r>
                  <a:rPr lang="cs-CZ" sz="1900" b="1" i="1" baseline="-25000" dirty="0">
                    <a:solidFill>
                      <a:srgbClr val="C00000"/>
                    </a:solidFill>
                  </a:rPr>
                  <a:t>i</a:t>
                </a:r>
                <a:r>
                  <a:rPr lang="cs-CZ" sz="1900" b="1" dirty="0">
                    <a:solidFill>
                      <a:srgbClr val="C00000"/>
                    </a:solidFill>
                  </a:rPr>
                  <a:t> (</a:t>
                </a:r>
                <a:r>
                  <a:rPr lang="cs-CZ" sz="1900" dirty="0">
                    <a:solidFill>
                      <a:srgbClr val="C00000"/>
                    </a:solidFill>
                  </a:rPr>
                  <a:t>hodnota člověka </a:t>
                </a:r>
                <a:r>
                  <a:rPr lang="cs-CZ" sz="1900" b="1" i="1" dirty="0">
                    <a:solidFill>
                      <a:srgbClr val="C00000"/>
                    </a:solidFill>
                  </a:rPr>
                  <a:t>i</a:t>
                </a:r>
                <a:r>
                  <a:rPr lang="cs-CZ" sz="1900" b="1" dirty="0">
                    <a:solidFill>
                      <a:srgbClr val="C00000"/>
                    </a:solidFill>
                  </a:rPr>
                  <a:t> – celkový průměr)</a:t>
                </a:r>
                <a:r>
                  <a:rPr lang="cs-CZ" sz="1900" b="1" baseline="30000" dirty="0">
                    <a:solidFill>
                      <a:srgbClr val="C00000"/>
                    </a:solidFill>
                  </a:rPr>
                  <a:t>2</a:t>
                </a:r>
              </a:p>
              <a:p>
                <a:pPr algn="ctr">
                  <a:lnSpc>
                    <a:spcPct val="110000"/>
                  </a:lnSpc>
                  <a:spcBef>
                    <a:spcPts val="0"/>
                  </a:spcBef>
                  <a:spcAft>
                    <a:spcPts val="600"/>
                  </a:spcAft>
                </a:pPr>
                <a:r>
                  <a:rPr lang="cs-CZ" sz="1900" b="1" i="1" dirty="0" err="1">
                    <a:solidFill>
                      <a:srgbClr val="C00000"/>
                    </a:solidFill>
                  </a:rPr>
                  <a:t>MS</a:t>
                </a:r>
                <a:r>
                  <a:rPr lang="cs-CZ" sz="1900" b="1" baseline="-25000" dirty="0" err="1">
                    <a:solidFill>
                      <a:srgbClr val="C00000"/>
                    </a:solidFill>
                  </a:rPr>
                  <a:t>T</a:t>
                </a:r>
                <a:r>
                  <a:rPr lang="cs-CZ" sz="1900" b="1" dirty="0">
                    <a:solidFill>
                      <a:srgbClr val="C00000"/>
                    </a:solidFill>
                  </a:rPr>
                  <a:t> = </a:t>
                </a:r>
                <a:r>
                  <a:rPr lang="cs-CZ" sz="1900" b="1" i="1" dirty="0" err="1">
                    <a:solidFill>
                      <a:srgbClr val="C00000"/>
                    </a:solidFill>
                  </a:rPr>
                  <a:t>SS</a:t>
                </a:r>
                <a:r>
                  <a:rPr lang="cs-CZ" sz="1900" b="1" baseline="-25000" dirty="0" err="1">
                    <a:solidFill>
                      <a:srgbClr val="C00000"/>
                    </a:solidFill>
                  </a:rPr>
                  <a:t>T</a:t>
                </a:r>
                <a:r>
                  <a:rPr lang="cs-CZ" sz="1900" b="1" dirty="0">
                    <a:solidFill>
                      <a:srgbClr val="C00000"/>
                    </a:solidFill>
                  </a:rPr>
                  <a:t> / (N-1) = </a:t>
                </a:r>
                <a:r>
                  <a:rPr lang="cs-CZ" sz="1900" b="1" dirty="0" err="1">
                    <a:solidFill>
                      <a:srgbClr val="C00000"/>
                    </a:solidFill>
                  </a:rPr>
                  <a:t>SS</a:t>
                </a:r>
                <a:r>
                  <a:rPr lang="cs-CZ" sz="1900" b="1" baseline="-25000" dirty="0" err="1">
                    <a:solidFill>
                      <a:srgbClr val="C00000"/>
                    </a:solidFill>
                  </a:rPr>
                  <a:t>T</a:t>
                </a:r>
                <a:r>
                  <a:rPr lang="cs-CZ" sz="1900" b="1" dirty="0">
                    <a:solidFill>
                      <a:srgbClr val="C00000"/>
                    </a:solidFill>
                  </a:rPr>
                  <a:t> /</a:t>
                </a:r>
                <a:r>
                  <a:rPr lang="cs-CZ" sz="1900" b="1" dirty="0" err="1">
                    <a:solidFill>
                      <a:srgbClr val="C00000"/>
                    </a:solidFill>
                  </a:rPr>
                  <a:t>df</a:t>
                </a:r>
                <a:r>
                  <a:rPr lang="cs-CZ" sz="1900" b="1" baseline="-25000" dirty="0" err="1">
                    <a:solidFill>
                      <a:srgbClr val="C00000"/>
                    </a:solidFill>
                  </a:rPr>
                  <a:t>T</a:t>
                </a:r>
                <a:endParaRPr lang="cs-CZ" sz="1900" b="1" baseline="-25000" dirty="0">
                  <a:solidFill>
                    <a:srgbClr val="C00000"/>
                  </a:solidFill>
                </a:endParaRPr>
              </a:p>
              <a:p>
                <a:pPr>
                  <a:lnSpc>
                    <a:spcPct val="110000"/>
                  </a:lnSpc>
                  <a:spcBef>
                    <a:spcPts val="0"/>
                  </a:spcBef>
                  <a:spcAft>
                    <a:spcPts val="0"/>
                  </a:spcAft>
                </a:pPr>
                <a:r>
                  <a:rPr lang="cs-CZ" sz="1900" dirty="0">
                    <a:solidFill>
                      <a:srgbClr val="C00000"/>
                    </a:solidFill>
                  </a:rPr>
                  <a:t>Rozptyl se v analýze rozptylu nejmenuje rozptyl, ale </a:t>
                </a:r>
                <a:r>
                  <a:rPr lang="cs-CZ" sz="1900" b="1" dirty="0">
                    <a:solidFill>
                      <a:srgbClr val="C00000"/>
                    </a:solidFill>
                  </a:rPr>
                  <a:t>MEAN SQUARE</a:t>
                </a:r>
                <a:r>
                  <a:rPr lang="cs-CZ" sz="1900" dirty="0">
                    <a:solidFill>
                      <a:srgbClr val="C00000"/>
                    </a:solidFill>
                  </a:rPr>
                  <a:t> ;-)**</a:t>
                </a:r>
              </a:p>
              <a:p>
                <a:pPr>
                  <a:lnSpc>
                    <a:spcPct val="110000"/>
                  </a:lnSpc>
                  <a:spcBef>
                    <a:spcPts val="0"/>
                  </a:spcBef>
                  <a:spcAft>
                    <a:spcPts val="600"/>
                  </a:spcAft>
                </a:pPr>
                <a:r>
                  <a:rPr lang="cs-CZ" b="1" dirty="0">
                    <a:solidFill>
                      <a:srgbClr val="C00000"/>
                    </a:solidFill>
                  </a:rPr>
                  <a:t>df</a:t>
                </a:r>
                <a:r>
                  <a:rPr lang="cs-CZ" dirty="0">
                    <a:solidFill>
                      <a:srgbClr val="C00000"/>
                    </a:solidFill>
                  </a:rPr>
                  <a:t>: počet kousků informace </a:t>
                </a:r>
                <a:r>
                  <a:rPr lang="cs-CZ" sz="2000" b="1" dirty="0">
                    <a:solidFill>
                      <a:srgbClr val="C00000"/>
                    </a:solidFill>
                  </a:rPr>
                  <a:t>–</a:t>
                </a:r>
                <a:r>
                  <a:rPr lang="cs-CZ" dirty="0">
                    <a:solidFill>
                      <a:srgbClr val="C00000"/>
                    </a:solidFill>
                  </a:rPr>
                  <a:t> 1</a:t>
                </a:r>
                <a:endParaRPr lang="cs-CZ" b="1" baseline="-25000" dirty="0"/>
              </a:p>
            </p:txBody>
          </p:sp>
        </mc:Choice>
        <mc:Fallback xmlns="">
          <p:sp>
            <p:nvSpPr>
              <p:cNvPr id="6" name="Zástupný obsah 2">
                <a:extLst>
                  <a:ext uri="{FF2B5EF4-FFF2-40B4-BE49-F238E27FC236}">
                    <a16:creationId xmlns:a16="http://schemas.microsoft.com/office/drawing/2014/main" id="{8DEE0A12-82F5-416A-A2FE-4E2AB3A000FC}"/>
                  </a:ext>
                </a:extLst>
              </p:cNvPr>
              <p:cNvSpPr>
                <a:spLocks noGrp="1" noRot="1" noChangeAspect="1" noMove="1" noResize="1" noEditPoints="1" noAdjustHandles="1" noChangeArrowheads="1" noChangeShapeType="1" noTextEdit="1"/>
              </p:cNvSpPr>
              <p:nvPr>
                <p:ph idx="1"/>
              </p:nvPr>
            </p:nvSpPr>
            <p:spPr>
              <a:xfrm>
                <a:off x="822324" y="1846263"/>
                <a:ext cx="7926139" cy="4607073"/>
              </a:xfrm>
              <a:blipFill>
                <a:blip r:embed="rId3"/>
                <a:stretch>
                  <a:fillRect l="-769" t="-794" r="-692" b="-529"/>
                </a:stretch>
              </a:blipFill>
            </p:spPr>
            <p:txBody>
              <a:bodyPr/>
              <a:lstStyle/>
              <a:p>
                <a:r>
                  <a:rPr lang="cs-CZ">
                    <a:noFill/>
                  </a:rPr>
                  <a:t> </a:t>
                </a:r>
              </a:p>
            </p:txBody>
          </p:sp>
        </mc:Fallback>
      </mc:AlternateContent>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9" name="Nadpis 1"/>
          <p:cNvSpPr>
            <a:spLocks noGrp="1"/>
          </p:cNvSpPr>
          <p:nvPr>
            <p:ph type="title"/>
          </p:nvPr>
        </p:nvSpPr>
        <p:spPr/>
        <p:txBody>
          <a:bodyPr/>
          <a:lstStyle/>
          <a:p>
            <a:pPr eaLnBrk="1" hangingPunct="1"/>
            <a:r>
              <a:rPr lang="cs-CZ" altLang="cs-CZ" dirty="0"/>
              <a:t>ANOVA (</a:t>
            </a:r>
            <a:r>
              <a:rPr lang="cs-CZ" altLang="cs-CZ" dirty="0" err="1">
                <a:solidFill>
                  <a:srgbClr val="C00000"/>
                </a:solidFill>
              </a:rPr>
              <a:t>an</a:t>
            </a:r>
            <a:r>
              <a:rPr lang="cs-CZ" altLang="cs-CZ" dirty="0" err="1"/>
              <a:t>alysis</a:t>
            </a:r>
            <a:r>
              <a:rPr lang="cs-CZ" altLang="cs-CZ" dirty="0"/>
              <a:t> </a:t>
            </a:r>
            <a:r>
              <a:rPr lang="cs-CZ" altLang="cs-CZ" dirty="0" err="1">
                <a:solidFill>
                  <a:srgbClr val="C00000"/>
                </a:solidFill>
              </a:rPr>
              <a:t>o</a:t>
            </a:r>
            <a:r>
              <a:rPr lang="cs-CZ" altLang="cs-CZ" dirty="0" err="1"/>
              <a:t>f</a:t>
            </a:r>
            <a:r>
              <a:rPr lang="cs-CZ" altLang="cs-CZ" dirty="0"/>
              <a:t> </a:t>
            </a:r>
            <a:r>
              <a:rPr lang="cs-CZ" altLang="cs-CZ" dirty="0">
                <a:solidFill>
                  <a:srgbClr val="C00000"/>
                </a:solidFill>
              </a:rPr>
              <a:t>va</a:t>
            </a:r>
            <a:r>
              <a:rPr lang="cs-CZ" altLang="cs-CZ" dirty="0"/>
              <a:t>riance)</a:t>
            </a:r>
            <a:endParaRPr lang="en-US" altLang="cs-CZ" dirty="0"/>
          </a:p>
        </p:txBody>
      </p:sp>
      <p:sp>
        <p:nvSpPr>
          <p:cNvPr id="1048600" name="Zástupný symbol pro obsah 2"/>
          <p:cNvSpPr>
            <a:spLocks noGrp="1" noRot="1" noChangeAspect="1" noMove="1" noResize="1" noEditPoints="1" noAdjustHandles="1" noChangeArrowheads="1" noChangeShapeType="1" noTextEdit="1"/>
          </p:cNvSpPr>
          <p:nvPr>
            <p:ph idx="1"/>
          </p:nvPr>
        </p:nvSpPr>
        <p:spPr>
          <a:xfrm>
            <a:off x="822960" y="1916832"/>
            <a:ext cx="8141528" cy="4464495"/>
          </a:xfrm>
          <a:blipFill>
            <a:blip r:embed="rId2"/>
            <a:stretch>
              <a:fillRect l="-1123" t="-2046" r="-1871"/>
            </a:stretch>
          </a:blipFill>
        </p:spPr>
        <p:txBody>
          <a:bodyPr/>
          <a:lstStyle/>
          <a:p>
            <a:r>
              <a:rPr lang="cs-CZ" dirty="0">
                <a:noFill/>
              </a:rPr>
              <a:t> </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Zástupný symbol pro obsah 4">
            <a:extLst>
              <a:ext uri="{FF2B5EF4-FFF2-40B4-BE49-F238E27FC236}">
                <a16:creationId xmlns:a16="http://schemas.microsoft.com/office/drawing/2014/main" id="{1254B00F-B2F1-4E55-BCBA-7FF512AF67E4}"/>
              </a:ext>
            </a:extLst>
          </p:cNvPr>
          <p:cNvPicPr>
            <a:picLocks noGrp="1" noChangeAspect="1"/>
          </p:cNvPicPr>
          <p:nvPr>
            <p:ph idx="1"/>
          </p:nvPr>
        </p:nvPicPr>
        <p:blipFill>
          <a:blip r:embed="rId2"/>
          <a:stretch>
            <a:fillRect/>
          </a:stretch>
        </p:blipFill>
        <p:spPr>
          <a:xfrm>
            <a:off x="28772" y="1124744"/>
            <a:ext cx="12320091" cy="3890555"/>
          </a:xfrm>
          <a:prstGeom prst="rect">
            <a:avLst/>
          </a:prstGeom>
        </p:spPr>
      </p:pic>
      <p:sp>
        <p:nvSpPr>
          <p:cNvPr id="6" name="Obdélník: se zakulacenými rohy 5">
            <a:extLst>
              <a:ext uri="{FF2B5EF4-FFF2-40B4-BE49-F238E27FC236}">
                <a16:creationId xmlns:a16="http://schemas.microsoft.com/office/drawing/2014/main" id="{A8F97197-EC74-4442-970E-952A5E504EA3}"/>
              </a:ext>
            </a:extLst>
          </p:cNvPr>
          <p:cNvSpPr/>
          <p:nvPr/>
        </p:nvSpPr>
        <p:spPr>
          <a:xfrm>
            <a:off x="35496" y="4221088"/>
            <a:ext cx="9108504" cy="720080"/>
          </a:xfrm>
          <a:prstGeom prst="roundRect">
            <a:avLst/>
          </a:prstGeom>
          <a:noFill/>
          <a:ln w="57150"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cs-CZ"/>
          </a:p>
        </p:txBody>
      </p:sp>
    </p:spTree>
    <p:extLst>
      <p:ext uri="{BB962C8B-B14F-4D97-AF65-F5344CB8AC3E}">
        <p14:creationId xmlns:p14="http://schemas.microsoft.com/office/powerpoint/2010/main" val="3704352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76" name="Nadpis 1"/>
          <p:cNvSpPr>
            <a:spLocks noGrp="1"/>
          </p:cNvSpPr>
          <p:nvPr>
            <p:ph type="title" idx="4294967295"/>
          </p:nvPr>
        </p:nvSpPr>
        <p:spPr>
          <a:xfrm>
            <a:off x="509840" y="287338"/>
            <a:ext cx="8634160" cy="981422"/>
          </a:xfrm>
        </p:spPr>
        <p:txBody>
          <a:bodyPr>
            <a:noAutofit/>
          </a:bodyPr>
          <a:lstStyle/>
          <a:p>
            <a:pPr eaLnBrk="1" hangingPunct="1"/>
            <a:r>
              <a:rPr lang="cs-CZ" altLang="cs-CZ" sz="4000" dirty="0"/>
              <a:t>Suma čtverců </a:t>
            </a:r>
            <a:r>
              <a:rPr lang="cs-CZ" altLang="cs-CZ" sz="4000" dirty="0" err="1"/>
              <a:t>meziskupinová</a:t>
            </a:r>
            <a:r>
              <a:rPr lang="cs-CZ" altLang="cs-CZ" sz="4000" dirty="0"/>
              <a:t> (modelová)</a:t>
            </a:r>
            <a:br>
              <a:rPr lang="cs-CZ" altLang="cs-CZ" sz="4000" dirty="0"/>
            </a:br>
            <a:r>
              <a:rPr lang="cs-CZ" altLang="cs-CZ" sz="3200" b="1" dirty="0" err="1"/>
              <a:t>SS</a:t>
            </a:r>
            <a:r>
              <a:rPr lang="cs-CZ" altLang="cs-CZ" sz="3200" b="1" baseline="-25000" dirty="0" err="1"/>
              <a:t>B</a:t>
            </a:r>
            <a:r>
              <a:rPr lang="cs-CZ" altLang="cs-CZ" sz="3200" b="1" dirty="0"/>
              <a:t>, </a:t>
            </a:r>
            <a:r>
              <a:rPr lang="cs-CZ" altLang="cs-CZ" sz="3200" b="1" dirty="0" err="1"/>
              <a:t>SS</a:t>
            </a:r>
            <a:r>
              <a:rPr lang="cs-CZ" altLang="cs-CZ" sz="3200" b="1" baseline="-25000" dirty="0" err="1"/>
              <a:t>M</a:t>
            </a:r>
            <a:endParaRPr lang="en-US" altLang="cs-CZ" sz="4000" b="1" baseline="-25000" dirty="0"/>
          </a:p>
        </p:txBody>
      </p:sp>
      <p:sp>
        <p:nvSpPr>
          <p:cNvPr id="1048677" name="Zástupný symbol pro obsah 2"/>
          <p:cNvSpPr>
            <a:spLocks noGrp="1"/>
          </p:cNvSpPr>
          <p:nvPr>
            <p:ph idx="4294967295"/>
          </p:nvPr>
        </p:nvSpPr>
        <p:spPr>
          <a:xfrm>
            <a:off x="323528" y="1536700"/>
            <a:ext cx="8352928" cy="4997450"/>
          </a:xfrm>
        </p:spPr>
        <p:txBody>
          <a:bodyPr rtlCol="0">
            <a:normAutofit fontScale="95000"/>
          </a:bodyPr>
          <a:lstStyle/>
          <a:p>
            <a:pPr marL="541338" indent="-541338" eaLnBrk="1" fontAlgn="auto" hangingPunct="1">
              <a:lnSpc>
                <a:spcPct val="100000"/>
              </a:lnSpc>
              <a:spcAft>
                <a:spcPts val="1200"/>
              </a:spcAft>
              <a:buFont typeface="Arial" panose="020B0604020202020204" pitchFamily="34" charset="0"/>
              <a:buNone/>
            </a:pPr>
            <a:r>
              <a:rPr lang="cs-CZ" sz="1900" dirty="0"/>
              <a:t>Měřítko toho, jak moc se průměry skupin liší.</a:t>
            </a:r>
          </a:p>
          <a:p>
            <a:pPr marL="541338" indent="-541338" eaLnBrk="1" fontAlgn="auto" hangingPunct="1">
              <a:lnSpc>
                <a:spcPct val="100000"/>
              </a:lnSpc>
              <a:spcAft>
                <a:spcPts val="1200"/>
              </a:spcAft>
              <a:buFont typeface="Arial" panose="020B0604020202020204" pitchFamily="34" charset="0"/>
              <a:buNone/>
            </a:pPr>
            <a:r>
              <a:rPr lang="cs-CZ" sz="1900" dirty="0"/>
              <a:t>Jak vysoká je </a:t>
            </a:r>
            <a:r>
              <a:rPr lang="cs-CZ" sz="1900" i="1" dirty="0"/>
              <a:t>SS</a:t>
            </a:r>
            <a:r>
              <a:rPr lang="cs-CZ" sz="1900" dirty="0"/>
              <a:t> jenom díky rozdílům skupinových průměrů? </a:t>
            </a:r>
          </a:p>
          <a:p>
            <a:pPr marL="833946" lvl="1" indent="-541338">
              <a:lnSpc>
                <a:spcPct val="100000"/>
              </a:lnSpc>
              <a:spcAft>
                <a:spcPts val="1200"/>
              </a:spcAft>
              <a:buNone/>
            </a:pPr>
            <a:r>
              <a:rPr lang="cs-CZ" sz="1900" dirty="0"/>
              <a:t>= Jaká by byla </a:t>
            </a:r>
            <a:r>
              <a:rPr lang="cs-CZ" sz="1900" i="1" dirty="0"/>
              <a:t>SS</a:t>
            </a:r>
            <a:r>
              <a:rPr lang="cs-CZ" sz="1900" dirty="0"/>
              <a:t>, kdyby měli všichni členové skupin hodnotu právě rovnou průměru skupiny? Tj. odchylky členů od průměru skupiny ignorujeme.</a:t>
            </a:r>
          </a:p>
          <a:p>
            <a:pPr marL="833946" lvl="1" indent="-541338">
              <a:lnSpc>
                <a:spcPct val="100000"/>
              </a:lnSpc>
              <a:spcAft>
                <a:spcPts val="1200"/>
              </a:spcAft>
              <a:buNone/>
            </a:pPr>
            <a:r>
              <a:rPr lang="cs-CZ" sz="1900" dirty="0"/>
              <a:t>= Kolik variability ZP lze připsat odlišnostem mezi průměry skupin (modelu)?</a:t>
            </a:r>
          </a:p>
          <a:p>
            <a:pPr marL="541338" indent="-541338" eaLnBrk="1" fontAlgn="auto" hangingPunct="1">
              <a:lnSpc>
                <a:spcPct val="100000"/>
              </a:lnSpc>
              <a:spcAft>
                <a:spcPts val="0"/>
              </a:spcAft>
              <a:buFont typeface="Arial" panose="020B0604020202020204" pitchFamily="34" charset="0"/>
              <a:buNone/>
            </a:pPr>
            <a:r>
              <a:rPr lang="cs-CZ" sz="2400" b="1" i="1" dirty="0">
                <a:solidFill>
                  <a:srgbClr val="C00000"/>
                </a:solidFill>
              </a:rPr>
              <a:t>SS</a:t>
            </a:r>
            <a:r>
              <a:rPr lang="cs-CZ" sz="2400" b="1" baseline="-25000" dirty="0">
                <a:solidFill>
                  <a:srgbClr val="C00000"/>
                </a:solidFill>
              </a:rPr>
              <a:t>M</a:t>
            </a:r>
            <a:r>
              <a:rPr lang="cs-CZ" sz="2400" b="1" dirty="0">
                <a:solidFill>
                  <a:srgbClr val="C00000"/>
                </a:solidFill>
              </a:rPr>
              <a:t> = ∑</a:t>
            </a:r>
            <a:r>
              <a:rPr lang="cs-CZ" sz="2400" b="1" i="1" baseline="-25000" dirty="0">
                <a:solidFill>
                  <a:srgbClr val="C00000"/>
                </a:solidFill>
              </a:rPr>
              <a:t>j</a:t>
            </a:r>
            <a:r>
              <a:rPr lang="cs-CZ" sz="2400" b="1" dirty="0">
                <a:solidFill>
                  <a:srgbClr val="C00000"/>
                </a:solidFill>
              </a:rPr>
              <a:t> velikost skupiny </a:t>
            </a:r>
            <a:r>
              <a:rPr lang="cs-CZ" sz="2400" b="1" i="1" dirty="0">
                <a:solidFill>
                  <a:srgbClr val="C00000"/>
                </a:solidFill>
              </a:rPr>
              <a:t>j</a:t>
            </a:r>
            <a:r>
              <a:rPr lang="cs-CZ" sz="2400" b="1" dirty="0">
                <a:solidFill>
                  <a:srgbClr val="C00000"/>
                </a:solidFill>
              </a:rPr>
              <a:t> * (průměr skupiny </a:t>
            </a:r>
            <a:r>
              <a:rPr lang="cs-CZ" sz="2400" b="1" i="1" dirty="0">
                <a:solidFill>
                  <a:srgbClr val="C00000"/>
                </a:solidFill>
              </a:rPr>
              <a:t>j</a:t>
            </a:r>
            <a:r>
              <a:rPr lang="cs-CZ" sz="2400" b="1" dirty="0">
                <a:solidFill>
                  <a:srgbClr val="C00000"/>
                </a:solidFill>
              </a:rPr>
              <a:t> – celkový průměr)</a:t>
            </a:r>
            <a:r>
              <a:rPr lang="cs-CZ" sz="2400" b="1" baseline="30000" dirty="0">
                <a:solidFill>
                  <a:srgbClr val="C00000"/>
                </a:solidFill>
              </a:rPr>
              <a:t>2</a:t>
            </a:r>
            <a:br>
              <a:rPr lang="cs-CZ" sz="2400" dirty="0">
                <a:solidFill>
                  <a:srgbClr val="C00000"/>
                </a:solidFill>
              </a:rPr>
            </a:br>
            <a:endParaRPr lang="cs-CZ" sz="2400" dirty="0">
              <a:solidFill>
                <a:srgbClr val="C00000"/>
              </a:solidFill>
            </a:endParaRPr>
          </a:p>
          <a:p>
            <a:pPr marL="541338" indent="-541338" eaLnBrk="1" fontAlgn="auto" hangingPunct="1">
              <a:lnSpc>
                <a:spcPct val="100000"/>
              </a:lnSpc>
              <a:spcAft>
                <a:spcPts val="0"/>
              </a:spcAft>
              <a:buFont typeface="Arial" panose="020B0604020202020204" pitchFamily="34" charset="0"/>
              <a:buNone/>
            </a:pPr>
            <a:r>
              <a:rPr lang="cs-CZ" sz="2400" b="1" i="1" dirty="0" err="1">
                <a:solidFill>
                  <a:srgbClr val="C00000"/>
                </a:solidFill>
              </a:rPr>
              <a:t>MS</a:t>
            </a:r>
            <a:r>
              <a:rPr lang="cs-CZ" sz="2400" b="1" baseline="-25000" dirty="0" err="1">
                <a:solidFill>
                  <a:srgbClr val="C00000"/>
                </a:solidFill>
              </a:rPr>
              <a:t>M</a:t>
            </a:r>
            <a:r>
              <a:rPr lang="cs-CZ" sz="2400" b="1" dirty="0">
                <a:solidFill>
                  <a:srgbClr val="C00000"/>
                </a:solidFill>
              </a:rPr>
              <a:t> = </a:t>
            </a:r>
            <a:r>
              <a:rPr lang="cs-CZ" sz="2400" b="1" i="1" dirty="0">
                <a:solidFill>
                  <a:srgbClr val="C00000"/>
                </a:solidFill>
              </a:rPr>
              <a:t>SS</a:t>
            </a:r>
            <a:r>
              <a:rPr lang="cs-CZ" sz="2400" b="1" baseline="-25000" dirty="0">
                <a:solidFill>
                  <a:srgbClr val="C00000"/>
                </a:solidFill>
              </a:rPr>
              <a:t>M</a:t>
            </a:r>
            <a:r>
              <a:rPr lang="cs-CZ" sz="2400" b="1" dirty="0">
                <a:solidFill>
                  <a:srgbClr val="C00000"/>
                </a:solidFill>
              </a:rPr>
              <a:t> / </a:t>
            </a:r>
            <a:r>
              <a:rPr lang="cs-CZ" sz="2400" b="1" i="1" dirty="0" err="1">
                <a:solidFill>
                  <a:srgbClr val="C00000"/>
                </a:solidFill>
              </a:rPr>
              <a:t>df</a:t>
            </a:r>
            <a:r>
              <a:rPr lang="cs-CZ" sz="2400" b="1" baseline="-25000" dirty="0" err="1">
                <a:solidFill>
                  <a:srgbClr val="C00000"/>
                </a:solidFill>
              </a:rPr>
              <a:t>M</a:t>
            </a:r>
            <a:r>
              <a:rPr lang="cs-CZ" sz="2400" b="1" baseline="-25000" dirty="0">
                <a:solidFill>
                  <a:srgbClr val="C00000"/>
                </a:solidFill>
              </a:rPr>
              <a:t> </a:t>
            </a:r>
            <a:r>
              <a:rPr lang="cs-CZ" sz="2400" b="1" dirty="0">
                <a:solidFill>
                  <a:srgbClr val="C00000"/>
                </a:solidFill>
              </a:rPr>
              <a:t>	</a:t>
            </a:r>
            <a:r>
              <a:rPr lang="cs-CZ" sz="2400" dirty="0">
                <a:solidFill>
                  <a:srgbClr val="C00000"/>
                </a:solidFill>
              </a:rPr>
              <a:t>kde</a:t>
            </a:r>
            <a:r>
              <a:rPr lang="cs-CZ" sz="2400" b="1" dirty="0">
                <a:solidFill>
                  <a:srgbClr val="C00000"/>
                </a:solidFill>
              </a:rPr>
              <a:t> </a:t>
            </a:r>
            <a:r>
              <a:rPr lang="cs-CZ" sz="2400" b="1" i="1" dirty="0" err="1">
                <a:solidFill>
                  <a:srgbClr val="C00000"/>
                </a:solidFill>
              </a:rPr>
              <a:t>df</a:t>
            </a:r>
            <a:r>
              <a:rPr lang="cs-CZ" sz="2400" b="1" baseline="-25000" dirty="0" err="1">
                <a:solidFill>
                  <a:srgbClr val="C00000"/>
                </a:solidFill>
              </a:rPr>
              <a:t>M</a:t>
            </a:r>
            <a:r>
              <a:rPr lang="cs-CZ" sz="2400" b="1" dirty="0">
                <a:solidFill>
                  <a:srgbClr val="C00000"/>
                </a:solidFill>
              </a:rPr>
              <a:t> = (počet skupin – 1)*</a:t>
            </a:r>
          </a:p>
          <a:p>
            <a:pPr eaLnBrk="1" fontAlgn="auto" hangingPunct="1">
              <a:spcAft>
                <a:spcPts val="0"/>
              </a:spcAft>
              <a:buFont typeface="Arial" panose="020B0604020202020204" pitchFamily="34" charset="0"/>
              <a:buNone/>
            </a:pPr>
            <a:endParaRPr lang="cs-CZ" dirty="0"/>
          </a:p>
          <a:p>
            <a:pPr marL="627063" indent="-627063">
              <a:spcBef>
                <a:spcPts val="2400"/>
              </a:spcBef>
              <a:spcAft>
                <a:spcPts val="0"/>
              </a:spcAft>
              <a:buNone/>
            </a:pPr>
            <a:endParaRPr lang="cs-CZ" dirty="0"/>
          </a:p>
          <a:p>
            <a:pPr eaLnBrk="1" fontAlgn="auto" hangingPunct="1">
              <a:spcAft>
                <a:spcPts val="0"/>
              </a:spcAft>
              <a:buFont typeface="Arial" panose="020B0604020202020204" pitchFamily="34" charset="0"/>
              <a:buNone/>
            </a:pPr>
            <a:endParaRPr lang="cs-CZ" dirty="0"/>
          </a:p>
          <a:p>
            <a:pPr eaLnBrk="1" fontAlgn="auto" hangingPunct="1">
              <a:spcAft>
                <a:spcPts val="0"/>
              </a:spcAft>
              <a:buFont typeface="Arial" panose="020B0604020202020204" pitchFamily="34" charset="0"/>
              <a:buNone/>
            </a:pPr>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Zástupný symbol pro obsah 4">
            <a:extLst>
              <a:ext uri="{FF2B5EF4-FFF2-40B4-BE49-F238E27FC236}">
                <a16:creationId xmlns:a16="http://schemas.microsoft.com/office/drawing/2014/main" id="{1254B00F-B2F1-4E55-BCBA-7FF512AF67E4}"/>
              </a:ext>
            </a:extLst>
          </p:cNvPr>
          <p:cNvPicPr>
            <a:picLocks noGrp="1" noChangeAspect="1"/>
          </p:cNvPicPr>
          <p:nvPr>
            <p:ph idx="1"/>
          </p:nvPr>
        </p:nvPicPr>
        <p:blipFill>
          <a:blip r:embed="rId2"/>
          <a:stretch>
            <a:fillRect/>
          </a:stretch>
        </p:blipFill>
        <p:spPr>
          <a:xfrm>
            <a:off x="0" y="1124744"/>
            <a:ext cx="12320091" cy="3890555"/>
          </a:xfrm>
          <a:prstGeom prst="rect">
            <a:avLst/>
          </a:prstGeom>
        </p:spPr>
      </p:pic>
      <p:sp>
        <p:nvSpPr>
          <p:cNvPr id="6" name="Obdélník: se zakulacenými rohy 5">
            <a:extLst>
              <a:ext uri="{FF2B5EF4-FFF2-40B4-BE49-F238E27FC236}">
                <a16:creationId xmlns:a16="http://schemas.microsoft.com/office/drawing/2014/main" id="{A8F97197-EC74-4442-970E-952A5E504EA3}"/>
              </a:ext>
            </a:extLst>
          </p:cNvPr>
          <p:cNvSpPr/>
          <p:nvPr/>
        </p:nvSpPr>
        <p:spPr>
          <a:xfrm>
            <a:off x="0" y="3140968"/>
            <a:ext cx="9108504" cy="720080"/>
          </a:xfrm>
          <a:prstGeom prst="roundRect">
            <a:avLst/>
          </a:prstGeom>
          <a:noFill/>
          <a:ln w="57150"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cs-CZ"/>
          </a:p>
        </p:txBody>
      </p:sp>
    </p:spTree>
    <p:extLst>
      <p:ext uri="{BB962C8B-B14F-4D97-AF65-F5344CB8AC3E}">
        <p14:creationId xmlns:p14="http://schemas.microsoft.com/office/powerpoint/2010/main" val="11925265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81" name="Nadpis 1"/>
          <p:cNvSpPr>
            <a:spLocks noGrp="1"/>
          </p:cNvSpPr>
          <p:nvPr>
            <p:ph type="title"/>
          </p:nvPr>
        </p:nvSpPr>
        <p:spPr/>
        <p:txBody>
          <a:bodyPr/>
          <a:lstStyle/>
          <a:p>
            <a:r>
              <a:rPr lang="cs-CZ" dirty="0"/>
              <a:t>Skoro bychom mohli být hotoví…</a:t>
            </a:r>
          </a:p>
        </p:txBody>
      </p:sp>
      <p:sp>
        <p:nvSpPr>
          <p:cNvPr id="1048682" name="Zástupný obsah 2"/>
          <p:cNvSpPr>
            <a:spLocks noGrp="1"/>
          </p:cNvSpPr>
          <p:nvPr>
            <p:ph idx="1"/>
          </p:nvPr>
        </p:nvSpPr>
        <p:spPr>
          <a:xfrm>
            <a:off x="822959" y="1845734"/>
            <a:ext cx="7997513" cy="4023360"/>
          </a:xfrm>
        </p:spPr>
        <p:txBody>
          <a:bodyPr>
            <a:normAutofit fontScale="91667" lnSpcReduction="10000"/>
          </a:bodyPr>
          <a:lstStyle/>
          <a:p>
            <a:pPr>
              <a:lnSpc>
                <a:spcPct val="100000"/>
              </a:lnSpc>
            </a:pPr>
            <a:r>
              <a:rPr lang="cs-CZ" sz="2800" b="1" dirty="0" err="1">
                <a:solidFill>
                  <a:srgbClr val="C00000"/>
                </a:solidFill>
              </a:rPr>
              <a:t>SS</a:t>
            </a:r>
            <a:r>
              <a:rPr lang="cs-CZ" sz="2800" b="1" baseline="-25000" dirty="0" err="1">
                <a:solidFill>
                  <a:srgbClr val="C00000"/>
                </a:solidFill>
              </a:rPr>
              <a:t>M</a:t>
            </a:r>
            <a:r>
              <a:rPr lang="cs-CZ" sz="2800" b="1" dirty="0">
                <a:solidFill>
                  <a:srgbClr val="C00000"/>
                </a:solidFill>
              </a:rPr>
              <a:t> / </a:t>
            </a:r>
            <a:r>
              <a:rPr lang="cs-CZ" sz="2800" b="1" dirty="0" err="1">
                <a:solidFill>
                  <a:srgbClr val="C00000"/>
                </a:solidFill>
              </a:rPr>
              <a:t>SS</a:t>
            </a:r>
            <a:r>
              <a:rPr lang="cs-CZ" sz="2800" b="1" baseline="-25000" dirty="0" err="1">
                <a:solidFill>
                  <a:srgbClr val="C00000"/>
                </a:solidFill>
              </a:rPr>
              <a:t>T</a:t>
            </a:r>
            <a:r>
              <a:rPr lang="cs-CZ" sz="2800" b="1" baseline="-25000" dirty="0">
                <a:solidFill>
                  <a:srgbClr val="C00000"/>
                </a:solidFill>
              </a:rPr>
              <a:t> </a:t>
            </a:r>
            <a:r>
              <a:rPr lang="cs-CZ" sz="2400" dirty="0">
                <a:solidFill>
                  <a:schemeClr val="tx1"/>
                </a:solidFill>
              </a:rPr>
              <a:t>vyjadřuje, jaký podíl z celkového rozptylu proměnné je vysvětlen tím, že různí lidé pocházejí z různých skupin, které se liší svým průměrem</a:t>
            </a:r>
          </a:p>
          <a:p>
            <a:pPr>
              <a:lnSpc>
                <a:spcPct val="100000"/>
              </a:lnSpc>
              <a:buFont typeface="Wingdings" panose="05000000000000000000" pitchFamily="2" charset="2"/>
              <a:buChar char="§"/>
            </a:pPr>
            <a:r>
              <a:rPr lang="cs-CZ" sz="2400" dirty="0">
                <a:solidFill>
                  <a:schemeClr val="tx1"/>
                </a:solidFill>
              </a:rPr>
              <a:t> Je to ekvivalent </a:t>
            </a:r>
            <a:r>
              <a:rPr lang="cs-CZ" sz="2400" i="1" dirty="0">
                <a:solidFill>
                  <a:schemeClr val="tx1"/>
                </a:solidFill>
              </a:rPr>
              <a:t>R</a:t>
            </a:r>
            <a:r>
              <a:rPr lang="cs-CZ" sz="2400" baseline="30000" dirty="0">
                <a:solidFill>
                  <a:schemeClr val="tx1"/>
                </a:solidFill>
              </a:rPr>
              <a:t>2 </a:t>
            </a:r>
            <a:r>
              <a:rPr lang="cs-CZ" sz="2400" dirty="0">
                <a:solidFill>
                  <a:schemeClr val="tx1"/>
                </a:solidFill>
              </a:rPr>
              <a:t> Jmenuje se </a:t>
            </a:r>
            <a:r>
              <a:rPr lang="cs-CZ" sz="2800" i="1" dirty="0">
                <a:solidFill>
                  <a:srgbClr val="C00000"/>
                </a:solidFill>
                <a:latin typeface="Symbol" panose="05050102010706020507" pitchFamily="18" charset="2"/>
              </a:rPr>
              <a:t>h</a:t>
            </a:r>
            <a:r>
              <a:rPr lang="cs-CZ" sz="2800" baseline="30000" dirty="0">
                <a:solidFill>
                  <a:srgbClr val="C00000"/>
                </a:solidFill>
              </a:rPr>
              <a:t>2</a:t>
            </a:r>
            <a:r>
              <a:rPr lang="cs-CZ" sz="2400" baseline="30000" dirty="0">
                <a:solidFill>
                  <a:schemeClr val="tx1"/>
                </a:solidFill>
              </a:rPr>
              <a:t>  </a:t>
            </a:r>
            <a:r>
              <a:rPr lang="cs-CZ" sz="2400" dirty="0">
                <a:solidFill>
                  <a:schemeClr val="tx1"/>
                </a:solidFill>
              </a:rPr>
              <a:t>éta na druhou, </a:t>
            </a:r>
            <a:r>
              <a:rPr lang="cs-CZ" sz="2400" dirty="0" err="1">
                <a:solidFill>
                  <a:schemeClr val="tx1"/>
                </a:solidFill>
              </a:rPr>
              <a:t>eta</a:t>
            </a:r>
            <a:r>
              <a:rPr lang="cs-CZ" sz="2400" dirty="0">
                <a:solidFill>
                  <a:schemeClr val="tx1"/>
                </a:solidFill>
              </a:rPr>
              <a:t> </a:t>
            </a:r>
            <a:r>
              <a:rPr lang="cs-CZ" sz="2400" dirty="0" err="1">
                <a:solidFill>
                  <a:schemeClr val="tx1"/>
                </a:solidFill>
              </a:rPr>
              <a:t>squared</a:t>
            </a:r>
            <a:endParaRPr lang="cs-CZ" sz="2400" baseline="30000" dirty="0">
              <a:solidFill>
                <a:schemeClr val="tx1"/>
              </a:solidFill>
            </a:endParaRPr>
          </a:p>
          <a:p>
            <a:pPr>
              <a:lnSpc>
                <a:spcPct val="100000"/>
              </a:lnSpc>
              <a:buFont typeface="Wingdings" panose="05000000000000000000" pitchFamily="2" charset="2"/>
              <a:buChar char="§"/>
            </a:pPr>
            <a:r>
              <a:rPr lang="cs-CZ" sz="2400" dirty="0">
                <a:solidFill>
                  <a:schemeClr val="tx1"/>
                </a:solidFill>
              </a:rPr>
              <a:t> „Přeložili“ jsme rozdíly mezi průměry do vysvětleného rozptylu.</a:t>
            </a:r>
          </a:p>
          <a:p>
            <a:pPr>
              <a:lnSpc>
                <a:spcPct val="100000"/>
              </a:lnSpc>
              <a:buFont typeface="Wingdings" panose="05000000000000000000" pitchFamily="2" charset="2"/>
              <a:buChar char="§"/>
            </a:pPr>
            <a:r>
              <a:rPr lang="cs-CZ" sz="2400" dirty="0">
                <a:solidFill>
                  <a:schemeClr val="tx1"/>
                </a:solidFill>
              </a:rPr>
              <a:t>  </a:t>
            </a:r>
            <a:r>
              <a:rPr lang="cs-CZ" sz="2800" i="1" dirty="0">
                <a:solidFill>
                  <a:srgbClr val="C00000"/>
                </a:solidFill>
                <a:latin typeface="Symbol" panose="05050102010706020507" pitchFamily="18" charset="2"/>
              </a:rPr>
              <a:t>h</a:t>
            </a:r>
            <a:r>
              <a:rPr lang="cs-CZ" sz="2800" baseline="30000" dirty="0">
                <a:solidFill>
                  <a:srgbClr val="C00000"/>
                </a:solidFill>
              </a:rPr>
              <a:t>2</a:t>
            </a:r>
            <a:r>
              <a:rPr lang="cs-CZ" sz="2400" baseline="30000" dirty="0">
                <a:solidFill>
                  <a:schemeClr val="tx1"/>
                </a:solidFill>
              </a:rPr>
              <a:t>  </a:t>
            </a:r>
            <a:r>
              <a:rPr lang="cs-CZ" sz="2400" dirty="0">
                <a:solidFill>
                  <a:schemeClr val="tx1"/>
                </a:solidFill>
              </a:rPr>
              <a:t>je stejně jako </a:t>
            </a:r>
            <a:r>
              <a:rPr lang="cs-CZ" sz="2400" i="1" dirty="0">
                <a:solidFill>
                  <a:schemeClr val="tx1"/>
                </a:solidFill>
              </a:rPr>
              <a:t>R</a:t>
            </a:r>
            <a:r>
              <a:rPr lang="cs-CZ" sz="2400" baseline="30000" dirty="0">
                <a:solidFill>
                  <a:schemeClr val="tx1"/>
                </a:solidFill>
              </a:rPr>
              <a:t>2</a:t>
            </a:r>
            <a:r>
              <a:rPr lang="cs-CZ" sz="2400" dirty="0">
                <a:solidFill>
                  <a:schemeClr val="tx1"/>
                </a:solidFill>
              </a:rPr>
              <a:t> nadhodnocené, a tak si ukážeme jeho korigovanou, adjustovanou verzi</a:t>
            </a:r>
            <a:r>
              <a:rPr lang="cs-CZ" sz="2400" i="1" dirty="0">
                <a:solidFill>
                  <a:schemeClr val="tx1"/>
                </a:solidFill>
              </a:rPr>
              <a:t> </a:t>
            </a:r>
            <a:r>
              <a:rPr lang="cs-CZ" sz="2400" i="1" dirty="0">
                <a:solidFill>
                  <a:srgbClr val="C00000"/>
                </a:solidFill>
                <a:latin typeface="Symbol" panose="05050102010706020507" pitchFamily="18" charset="2"/>
              </a:rPr>
              <a:t>w</a:t>
            </a:r>
            <a:r>
              <a:rPr lang="cs-CZ" sz="2400" baseline="30000" dirty="0">
                <a:solidFill>
                  <a:srgbClr val="C00000"/>
                </a:solidFill>
              </a:rPr>
              <a:t>2</a:t>
            </a:r>
            <a:endParaRPr lang="cs-CZ" sz="2400" dirty="0">
              <a:solidFill>
                <a:schemeClr val="tx1"/>
              </a:solidFill>
            </a:endParaRPr>
          </a:p>
          <a:p>
            <a:pPr marL="0" indent="0">
              <a:lnSpc>
                <a:spcPct val="100000"/>
              </a:lnSpc>
              <a:buNone/>
            </a:pPr>
            <a:r>
              <a:rPr lang="cs-CZ" sz="2400" dirty="0">
                <a:solidFill>
                  <a:schemeClr val="tx1"/>
                </a:solidFill>
              </a:rPr>
              <a:t>Stále ještě nevíme, jak moc může být SS</a:t>
            </a:r>
            <a:r>
              <a:rPr lang="cs-CZ" sz="2400" baseline="-25000" dirty="0">
                <a:solidFill>
                  <a:schemeClr val="tx1"/>
                </a:solidFill>
              </a:rPr>
              <a:t>M</a:t>
            </a:r>
            <a:r>
              <a:rPr lang="cs-CZ" sz="2400" dirty="0">
                <a:solidFill>
                  <a:schemeClr val="tx1"/>
                </a:solidFill>
              </a:rPr>
              <a:t> nadhodnocené jen díky výběrové chybě, tak abychom mohli otestovat </a:t>
            </a:r>
            <a:r>
              <a:rPr lang="cs-CZ" sz="2400" i="1" dirty="0">
                <a:solidFill>
                  <a:schemeClr val="tx1"/>
                </a:solidFill>
              </a:rPr>
              <a:t>H</a:t>
            </a:r>
            <a:r>
              <a:rPr lang="cs-CZ" sz="2400" baseline="-25000" dirty="0">
                <a:solidFill>
                  <a:schemeClr val="tx1"/>
                </a:solidFill>
              </a:rPr>
              <a:t>0</a:t>
            </a:r>
            <a:r>
              <a:rPr lang="cs-CZ" sz="2400" dirty="0">
                <a:solidFill>
                  <a:schemeClr val="tx1"/>
                </a:solidFill>
              </a:rPr>
              <a:t>. </a:t>
            </a:r>
          </a:p>
          <a:p>
            <a:pPr>
              <a:lnSpc>
                <a:spcPct val="100000"/>
              </a:lnSpc>
              <a:buFont typeface="Wingdings" panose="05000000000000000000" pitchFamily="2" charset="2"/>
              <a:buChar char="§"/>
            </a:pPr>
            <a:endParaRPr lang="cs-CZ" sz="2400" dirty="0">
              <a:solidFill>
                <a:schemeClr val="tx1"/>
              </a:solidFill>
            </a:endParaRPr>
          </a:p>
          <a:p>
            <a:pPr>
              <a:lnSpc>
                <a:spcPct val="100000"/>
              </a:lnSpc>
              <a:buFont typeface="Wingdings" panose="05000000000000000000" pitchFamily="2" charset="2"/>
              <a:buChar char="§"/>
            </a:pPr>
            <a:endParaRPr lang="cs-CZ" sz="2400" dirty="0">
              <a:solidFill>
                <a:schemeClr val="tx1"/>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83" name="Nadpis 1"/>
          <p:cNvSpPr>
            <a:spLocks noGrp="1"/>
          </p:cNvSpPr>
          <p:nvPr>
            <p:ph type="title" idx="4294967295"/>
          </p:nvPr>
        </p:nvSpPr>
        <p:spPr>
          <a:xfrm>
            <a:off x="509840" y="287338"/>
            <a:ext cx="8634160" cy="981422"/>
          </a:xfrm>
        </p:spPr>
        <p:txBody>
          <a:bodyPr>
            <a:noAutofit/>
          </a:bodyPr>
          <a:lstStyle/>
          <a:p>
            <a:pPr eaLnBrk="1" hangingPunct="1"/>
            <a:r>
              <a:rPr lang="cs-CZ" altLang="cs-CZ" sz="4000" dirty="0"/>
              <a:t>Suma čtverců vnitroskupinová (reziduální)</a:t>
            </a:r>
            <a:br>
              <a:rPr lang="cs-CZ" altLang="cs-CZ" sz="4000" dirty="0"/>
            </a:br>
            <a:r>
              <a:rPr lang="cs-CZ" altLang="cs-CZ" sz="3200" b="1" dirty="0" err="1"/>
              <a:t>SS</a:t>
            </a:r>
            <a:r>
              <a:rPr lang="cs-CZ" altLang="cs-CZ" sz="3200" b="1" baseline="-25000" dirty="0" err="1"/>
              <a:t>W</a:t>
            </a:r>
            <a:r>
              <a:rPr lang="cs-CZ" altLang="cs-CZ" sz="3200" b="1" dirty="0"/>
              <a:t>, SS</a:t>
            </a:r>
            <a:r>
              <a:rPr lang="cs-CZ" altLang="cs-CZ" sz="3200" b="1" baseline="-25000" dirty="0"/>
              <a:t>R</a:t>
            </a:r>
            <a:endParaRPr lang="en-US" altLang="cs-CZ" sz="4000" b="1" baseline="-25000" dirty="0"/>
          </a:p>
        </p:txBody>
      </p:sp>
      <p:sp>
        <p:nvSpPr>
          <p:cNvPr id="1048684" name="Zástupný symbol pro obsah 2"/>
          <p:cNvSpPr>
            <a:spLocks noGrp="1"/>
          </p:cNvSpPr>
          <p:nvPr>
            <p:ph idx="4294967295"/>
          </p:nvPr>
        </p:nvSpPr>
        <p:spPr>
          <a:xfrm>
            <a:off x="323528" y="1536700"/>
            <a:ext cx="8352928" cy="4997450"/>
          </a:xfrm>
        </p:spPr>
        <p:txBody>
          <a:bodyPr rtlCol="0">
            <a:normAutofit/>
          </a:bodyPr>
          <a:lstStyle/>
          <a:p>
            <a:pPr marL="541338" indent="-541338" eaLnBrk="1" fontAlgn="auto" hangingPunct="1">
              <a:spcAft>
                <a:spcPts val="1200"/>
              </a:spcAft>
              <a:buFont typeface="Arial" panose="020B0604020202020204" pitchFamily="34" charset="0"/>
              <a:buNone/>
            </a:pPr>
            <a:r>
              <a:rPr lang="cs-CZ" sz="2400" dirty="0"/>
              <a:t>Měřítko toho, jak moc se lidé liší mezi sebou uvnitř skupin.</a:t>
            </a:r>
          </a:p>
          <a:p>
            <a:pPr marL="541338" indent="-541338">
              <a:spcAft>
                <a:spcPts val="0"/>
              </a:spcAft>
              <a:buNone/>
            </a:pPr>
            <a:r>
              <a:rPr lang="cs-CZ" sz="2400" dirty="0"/>
              <a:t>Jak velkou část </a:t>
            </a:r>
            <a:r>
              <a:rPr lang="cs-CZ" sz="2400" i="1" dirty="0" err="1"/>
              <a:t>SS</a:t>
            </a:r>
            <a:r>
              <a:rPr lang="cs-CZ" sz="2400" baseline="-25000" dirty="0" err="1"/>
              <a:t>T</a:t>
            </a:r>
            <a:r>
              <a:rPr lang="cs-CZ" sz="2400" dirty="0"/>
              <a:t> tvoří odchylky jednotlivce od průměru jeho skupiny?   </a:t>
            </a:r>
            <a:r>
              <a:rPr lang="cs-CZ" sz="2400" dirty="0">
                <a:solidFill>
                  <a:srgbClr val="C00000"/>
                </a:solidFill>
              </a:rPr>
              <a:t>SS</a:t>
            </a:r>
            <a:r>
              <a:rPr lang="cs-CZ" sz="2400" baseline="-25000" dirty="0">
                <a:solidFill>
                  <a:srgbClr val="C00000"/>
                </a:solidFill>
              </a:rPr>
              <a:t>W</a:t>
            </a:r>
            <a:r>
              <a:rPr lang="cs-CZ" sz="2400" dirty="0">
                <a:solidFill>
                  <a:srgbClr val="C00000"/>
                </a:solidFill>
              </a:rPr>
              <a:t> </a:t>
            </a:r>
            <a:r>
              <a:rPr lang="cs-CZ" sz="2400" dirty="0"/>
              <a:t>jako </a:t>
            </a:r>
            <a:r>
              <a:rPr lang="cs-CZ" sz="2400" baseline="-25000" dirty="0">
                <a:solidFill>
                  <a:srgbClr val="C00000"/>
                </a:solidFill>
              </a:rPr>
              <a:t>WITHIN-GROUP </a:t>
            </a:r>
            <a:r>
              <a:rPr lang="cs-CZ" sz="2400" dirty="0"/>
              <a:t>nebo </a:t>
            </a:r>
            <a:r>
              <a:rPr lang="cs-CZ" sz="2400" dirty="0">
                <a:solidFill>
                  <a:srgbClr val="C00000"/>
                </a:solidFill>
              </a:rPr>
              <a:t>SS</a:t>
            </a:r>
            <a:r>
              <a:rPr lang="cs-CZ" sz="2400" baseline="-25000" dirty="0">
                <a:solidFill>
                  <a:srgbClr val="C00000"/>
                </a:solidFill>
              </a:rPr>
              <a:t>R</a:t>
            </a:r>
            <a:r>
              <a:rPr lang="cs-CZ" sz="2400" dirty="0">
                <a:solidFill>
                  <a:srgbClr val="C00000"/>
                </a:solidFill>
              </a:rPr>
              <a:t> </a:t>
            </a:r>
            <a:r>
              <a:rPr lang="cs-CZ" sz="2400" dirty="0"/>
              <a:t>jako </a:t>
            </a:r>
            <a:r>
              <a:rPr lang="cs-CZ" sz="2400" baseline="-25000" dirty="0">
                <a:solidFill>
                  <a:srgbClr val="C00000"/>
                </a:solidFill>
              </a:rPr>
              <a:t>RESIDUAL*</a:t>
            </a:r>
            <a:endParaRPr lang="cs-CZ" sz="2400" dirty="0">
              <a:solidFill>
                <a:srgbClr val="C00000"/>
              </a:solidFill>
            </a:endParaRPr>
          </a:p>
          <a:p>
            <a:pPr marL="541338" indent="-541338" eaLnBrk="1" fontAlgn="auto" hangingPunct="1">
              <a:spcAft>
                <a:spcPts val="0"/>
              </a:spcAft>
              <a:buFont typeface="Arial" panose="020B0604020202020204" pitchFamily="34" charset="0"/>
              <a:buNone/>
            </a:pPr>
            <a:r>
              <a:rPr lang="cs-CZ" sz="2400" dirty="0"/>
              <a:t>Lze také říci: Jaká by byla </a:t>
            </a:r>
            <a:r>
              <a:rPr lang="cs-CZ" sz="2400" i="1" dirty="0"/>
              <a:t>SS</a:t>
            </a:r>
            <a:r>
              <a:rPr lang="cs-CZ" sz="2400" dirty="0"/>
              <a:t>, kdyby měly všechny skupiny stejný průměr?</a:t>
            </a:r>
          </a:p>
          <a:p>
            <a:pPr marL="833946" lvl="1" indent="-541338">
              <a:spcAft>
                <a:spcPts val="0"/>
              </a:spcAft>
              <a:buNone/>
            </a:pPr>
            <a:r>
              <a:rPr lang="cs-CZ" sz="2200" dirty="0"/>
              <a:t>Lze interpretovat jako vážený průměr rozptylů uvnitř skupin.</a:t>
            </a:r>
            <a:br>
              <a:rPr lang="cs-CZ" sz="2200" dirty="0"/>
            </a:br>
            <a:endParaRPr lang="cs-CZ" sz="2200" dirty="0"/>
          </a:p>
          <a:p>
            <a:pPr marL="627063" indent="-627063">
              <a:spcBef>
                <a:spcPts val="2400"/>
              </a:spcBef>
              <a:spcAft>
                <a:spcPts val="0"/>
              </a:spcAft>
              <a:buNone/>
            </a:pPr>
            <a:r>
              <a:rPr lang="cs-CZ" sz="2400" b="1" i="1" dirty="0">
                <a:solidFill>
                  <a:srgbClr val="C00000"/>
                </a:solidFill>
              </a:rPr>
              <a:t>SS</a:t>
            </a:r>
            <a:r>
              <a:rPr lang="cs-CZ" sz="2400" b="1" baseline="-25000" dirty="0">
                <a:solidFill>
                  <a:srgbClr val="C00000"/>
                </a:solidFill>
              </a:rPr>
              <a:t>R</a:t>
            </a:r>
            <a:r>
              <a:rPr lang="cs-CZ" sz="2400" b="1" dirty="0">
                <a:solidFill>
                  <a:srgbClr val="C00000"/>
                </a:solidFill>
              </a:rPr>
              <a:t> = ∑</a:t>
            </a:r>
            <a:r>
              <a:rPr lang="cs-CZ" sz="2400" b="1" i="1" baseline="-25000" dirty="0" err="1">
                <a:solidFill>
                  <a:srgbClr val="C00000"/>
                </a:solidFill>
              </a:rPr>
              <a:t>ij</a:t>
            </a:r>
            <a:r>
              <a:rPr lang="cs-CZ" sz="2400" b="1" dirty="0">
                <a:solidFill>
                  <a:srgbClr val="C00000"/>
                </a:solidFill>
              </a:rPr>
              <a:t> (</a:t>
            </a:r>
            <a:r>
              <a:rPr lang="cs-CZ" sz="2400" dirty="0">
                <a:solidFill>
                  <a:srgbClr val="C00000"/>
                </a:solidFill>
              </a:rPr>
              <a:t>hodnota člověka </a:t>
            </a:r>
            <a:r>
              <a:rPr lang="cs-CZ" sz="2400" b="1" i="1" dirty="0">
                <a:solidFill>
                  <a:srgbClr val="C00000"/>
                </a:solidFill>
              </a:rPr>
              <a:t>i</a:t>
            </a:r>
            <a:r>
              <a:rPr lang="cs-CZ" sz="2400" b="1" dirty="0">
                <a:solidFill>
                  <a:srgbClr val="C00000"/>
                </a:solidFill>
              </a:rPr>
              <a:t> </a:t>
            </a:r>
            <a:r>
              <a:rPr lang="cs-CZ" sz="2400" dirty="0">
                <a:solidFill>
                  <a:srgbClr val="C00000"/>
                </a:solidFill>
              </a:rPr>
              <a:t>ze skupiny </a:t>
            </a:r>
            <a:r>
              <a:rPr lang="cs-CZ" sz="2400" b="1" i="1" dirty="0">
                <a:solidFill>
                  <a:srgbClr val="C00000"/>
                </a:solidFill>
              </a:rPr>
              <a:t>j</a:t>
            </a:r>
            <a:r>
              <a:rPr lang="cs-CZ" sz="2400" b="1" dirty="0">
                <a:solidFill>
                  <a:srgbClr val="C00000"/>
                </a:solidFill>
              </a:rPr>
              <a:t> – průměr skupiny </a:t>
            </a:r>
            <a:r>
              <a:rPr lang="cs-CZ" sz="2400" b="1" i="1" dirty="0">
                <a:solidFill>
                  <a:srgbClr val="C00000"/>
                </a:solidFill>
              </a:rPr>
              <a:t>j</a:t>
            </a:r>
            <a:r>
              <a:rPr lang="cs-CZ" sz="2400" b="1" dirty="0">
                <a:solidFill>
                  <a:srgbClr val="C00000"/>
                </a:solidFill>
              </a:rPr>
              <a:t>)</a:t>
            </a:r>
            <a:r>
              <a:rPr lang="cs-CZ" sz="2400" b="1" baseline="30000" dirty="0">
                <a:solidFill>
                  <a:srgbClr val="C00000"/>
                </a:solidFill>
              </a:rPr>
              <a:t>2</a:t>
            </a:r>
            <a:br>
              <a:rPr lang="cs-CZ" sz="2400" b="1" dirty="0">
                <a:solidFill>
                  <a:srgbClr val="C00000"/>
                </a:solidFill>
              </a:rPr>
            </a:br>
            <a:endParaRPr lang="cs-CZ" sz="2400" b="1" dirty="0">
              <a:solidFill>
                <a:srgbClr val="C00000"/>
              </a:solidFill>
            </a:endParaRPr>
          </a:p>
          <a:p>
            <a:pPr marL="627063" indent="-627063">
              <a:spcBef>
                <a:spcPts val="2400"/>
              </a:spcBef>
              <a:spcAft>
                <a:spcPts val="0"/>
              </a:spcAft>
              <a:buNone/>
            </a:pPr>
            <a:r>
              <a:rPr lang="cs-CZ" sz="2400" b="1" i="1" dirty="0" err="1">
                <a:solidFill>
                  <a:srgbClr val="C00000"/>
                </a:solidFill>
              </a:rPr>
              <a:t>MS</a:t>
            </a:r>
            <a:r>
              <a:rPr lang="cs-CZ" sz="2400" b="1" baseline="-25000" dirty="0" err="1">
                <a:solidFill>
                  <a:srgbClr val="C00000"/>
                </a:solidFill>
              </a:rPr>
              <a:t>R</a:t>
            </a:r>
            <a:r>
              <a:rPr lang="cs-CZ" sz="2400" b="1" dirty="0">
                <a:solidFill>
                  <a:srgbClr val="C00000"/>
                </a:solidFill>
              </a:rPr>
              <a:t> = </a:t>
            </a:r>
            <a:r>
              <a:rPr lang="cs-CZ" sz="2400" b="1" i="1" dirty="0">
                <a:solidFill>
                  <a:srgbClr val="C00000"/>
                </a:solidFill>
              </a:rPr>
              <a:t>SS</a:t>
            </a:r>
            <a:r>
              <a:rPr lang="cs-CZ" sz="2400" b="1" baseline="-25000" dirty="0">
                <a:solidFill>
                  <a:srgbClr val="C00000"/>
                </a:solidFill>
              </a:rPr>
              <a:t>R</a:t>
            </a:r>
            <a:r>
              <a:rPr lang="cs-CZ" sz="2400" b="1" dirty="0">
                <a:solidFill>
                  <a:srgbClr val="C00000"/>
                </a:solidFill>
              </a:rPr>
              <a:t> / </a:t>
            </a:r>
            <a:r>
              <a:rPr lang="cs-CZ" sz="2400" b="1" i="1" dirty="0" err="1">
                <a:solidFill>
                  <a:srgbClr val="C00000"/>
                </a:solidFill>
              </a:rPr>
              <a:t>df</a:t>
            </a:r>
            <a:r>
              <a:rPr lang="cs-CZ" sz="2400" b="1" baseline="-25000" dirty="0" err="1">
                <a:solidFill>
                  <a:srgbClr val="C00000"/>
                </a:solidFill>
              </a:rPr>
              <a:t>R</a:t>
            </a:r>
            <a:r>
              <a:rPr lang="cs-CZ" sz="2400" b="1" baseline="-25000" dirty="0">
                <a:solidFill>
                  <a:srgbClr val="C00000"/>
                </a:solidFill>
              </a:rPr>
              <a:t> </a:t>
            </a:r>
            <a:r>
              <a:rPr lang="cs-CZ" sz="2400" b="1" dirty="0">
                <a:solidFill>
                  <a:srgbClr val="C00000"/>
                </a:solidFill>
              </a:rPr>
              <a:t>	</a:t>
            </a:r>
            <a:r>
              <a:rPr lang="cs-CZ" sz="2400" b="1" i="1" dirty="0" err="1">
                <a:solidFill>
                  <a:srgbClr val="C00000"/>
                </a:solidFill>
              </a:rPr>
              <a:t>df</a:t>
            </a:r>
            <a:r>
              <a:rPr lang="cs-CZ" sz="2400" b="1" baseline="-25000" dirty="0" err="1">
                <a:solidFill>
                  <a:srgbClr val="C00000"/>
                </a:solidFill>
              </a:rPr>
              <a:t>R</a:t>
            </a:r>
            <a:r>
              <a:rPr lang="cs-CZ" sz="2400" b="1" dirty="0">
                <a:solidFill>
                  <a:srgbClr val="C00000"/>
                </a:solidFill>
              </a:rPr>
              <a:t> = (celkový počet lidí – počet skupin)</a:t>
            </a:r>
            <a:endParaRPr lang="cs-CZ" sz="2400" dirty="0"/>
          </a:p>
          <a:p>
            <a:pPr eaLnBrk="1" fontAlgn="auto" hangingPunct="1">
              <a:spcAft>
                <a:spcPts val="0"/>
              </a:spcAft>
              <a:buFont typeface="Arial" panose="020B0604020202020204" pitchFamily="34" charset="0"/>
              <a:buNone/>
            </a:pPr>
            <a:endParaRPr lang="cs-CZ" dirty="0"/>
          </a:p>
          <a:p>
            <a:pPr marL="627063" indent="-627063">
              <a:spcBef>
                <a:spcPts val="2400"/>
              </a:spcBef>
              <a:spcAft>
                <a:spcPts val="0"/>
              </a:spcAft>
              <a:buNone/>
            </a:pPr>
            <a:endParaRPr lang="cs-CZ" dirty="0"/>
          </a:p>
          <a:p>
            <a:pPr eaLnBrk="1" fontAlgn="auto" hangingPunct="1">
              <a:spcAft>
                <a:spcPts val="0"/>
              </a:spcAft>
              <a:buFont typeface="Arial" panose="020B0604020202020204" pitchFamily="34" charset="0"/>
              <a:buNone/>
            </a:pPr>
            <a:endParaRPr lang="cs-CZ" dirty="0"/>
          </a:p>
          <a:p>
            <a:pPr eaLnBrk="1" fontAlgn="auto" hangingPunct="1">
              <a:spcAft>
                <a:spcPts val="0"/>
              </a:spcAft>
              <a:buFont typeface="Arial" panose="020B0604020202020204" pitchFamily="34" charset="0"/>
              <a:buNone/>
            </a:pPr>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Zástupný symbol pro obsah 4">
            <a:extLst>
              <a:ext uri="{FF2B5EF4-FFF2-40B4-BE49-F238E27FC236}">
                <a16:creationId xmlns:a16="http://schemas.microsoft.com/office/drawing/2014/main" id="{1254B00F-B2F1-4E55-BCBA-7FF512AF67E4}"/>
              </a:ext>
            </a:extLst>
          </p:cNvPr>
          <p:cNvPicPr>
            <a:picLocks noGrp="1" noChangeAspect="1"/>
          </p:cNvPicPr>
          <p:nvPr>
            <p:ph idx="1"/>
          </p:nvPr>
        </p:nvPicPr>
        <p:blipFill>
          <a:blip r:embed="rId2"/>
          <a:stretch>
            <a:fillRect/>
          </a:stretch>
        </p:blipFill>
        <p:spPr>
          <a:xfrm>
            <a:off x="28772" y="1124744"/>
            <a:ext cx="12320091" cy="3890555"/>
          </a:xfrm>
          <a:prstGeom prst="rect">
            <a:avLst/>
          </a:prstGeom>
        </p:spPr>
      </p:pic>
      <p:sp>
        <p:nvSpPr>
          <p:cNvPr id="6" name="Obdélník: se zakulacenými rohy 5">
            <a:extLst>
              <a:ext uri="{FF2B5EF4-FFF2-40B4-BE49-F238E27FC236}">
                <a16:creationId xmlns:a16="http://schemas.microsoft.com/office/drawing/2014/main" id="{A8F97197-EC74-4442-970E-952A5E504EA3}"/>
              </a:ext>
            </a:extLst>
          </p:cNvPr>
          <p:cNvSpPr/>
          <p:nvPr/>
        </p:nvSpPr>
        <p:spPr>
          <a:xfrm>
            <a:off x="70148" y="3717032"/>
            <a:ext cx="9108504" cy="720080"/>
          </a:xfrm>
          <a:prstGeom prst="roundRect">
            <a:avLst/>
          </a:prstGeom>
          <a:noFill/>
          <a:ln w="57150"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cs-CZ"/>
          </a:p>
        </p:txBody>
      </p:sp>
    </p:spTree>
    <p:extLst>
      <p:ext uri="{BB962C8B-B14F-4D97-AF65-F5344CB8AC3E}">
        <p14:creationId xmlns:p14="http://schemas.microsoft.com/office/powerpoint/2010/main" val="36374514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88" name="Nadpis 1"/>
          <p:cNvSpPr>
            <a:spLocks noGrp="1"/>
          </p:cNvSpPr>
          <p:nvPr>
            <p:ph type="title"/>
          </p:nvPr>
        </p:nvSpPr>
        <p:spPr/>
        <p:txBody>
          <a:bodyPr/>
          <a:lstStyle/>
          <a:p>
            <a:r>
              <a:rPr lang="cs-CZ" dirty="0" err="1"/>
              <a:t>ANOVové</a:t>
            </a:r>
            <a:r>
              <a:rPr lang="cs-CZ" dirty="0"/>
              <a:t> součty</a:t>
            </a:r>
          </a:p>
        </p:txBody>
      </p:sp>
      <p:sp>
        <p:nvSpPr>
          <p:cNvPr id="1048689" name="Zástupný obsah 2"/>
          <p:cNvSpPr>
            <a:spLocks noGrp="1"/>
          </p:cNvSpPr>
          <p:nvPr>
            <p:ph idx="1"/>
          </p:nvPr>
        </p:nvSpPr>
        <p:spPr>
          <a:xfrm>
            <a:off x="822959" y="1845734"/>
            <a:ext cx="7853497" cy="4725662"/>
          </a:xfrm>
        </p:spPr>
        <p:txBody>
          <a:bodyPr>
            <a:normAutofit fontScale="95000"/>
          </a:bodyPr>
          <a:lstStyle/>
          <a:p>
            <a:r>
              <a:rPr lang="cs-CZ" sz="3600" dirty="0">
                <a:solidFill>
                  <a:schemeClr val="tx1"/>
                </a:solidFill>
              </a:rPr>
              <a:t>Dílčí sumy čtverců se nasčítají do celkové</a:t>
            </a:r>
          </a:p>
          <a:p>
            <a:pPr algn="ctr"/>
            <a:r>
              <a:rPr lang="cs-CZ" sz="3600" dirty="0" err="1">
                <a:solidFill>
                  <a:srgbClr val="C00000"/>
                </a:solidFill>
              </a:rPr>
              <a:t>SS</a:t>
            </a:r>
            <a:r>
              <a:rPr lang="cs-CZ" sz="3600" baseline="-25000" dirty="0" err="1">
                <a:solidFill>
                  <a:srgbClr val="C00000"/>
                </a:solidFill>
              </a:rPr>
              <a:t>T</a:t>
            </a:r>
            <a:r>
              <a:rPr lang="cs-CZ" sz="3600" dirty="0">
                <a:solidFill>
                  <a:srgbClr val="C00000"/>
                </a:solidFill>
              </a:rPr>
              <a:t> = </a:t>
            </a:r>
            <a:r>
              <a:rPr lang="cs-CZ" sz="3600" dirty="0" err="1">
                <a:solidFill>
                  <a:srgbClr val="C00000"/>
                </a:solidFill>
              </a:rPr>
              <a:t>SS</a:t>
            </a:r>
            <a:r>
              <a:rPr lang="cs-CZ" sz="3600" baseline="-25000" dirty="0" err="1">
                <a:solidFill>
                  <a:srgbClr val="C00000"/>
                </a:solidFill>
              </a:rPr>
              <a:t>M</a:t>
            </a:r>
            <a:r>
              <a:rPr lang="cs-CZ" sz="3600" dirty="0">
                <a:solidFill>
                  <a:srgbClr val="C00000"/>
                </a:solidFill>
              </a:rPr>
              <a:t> + SS</a:t>
            </a:r>
            <a:r>
              <a:rPr lang="cs-CZ" sz="3600" baseline="-25000" dirty="0">
                <a:solidFill>
                  <a:srgbClr val="C00000"/>
                </a:solidFill>
              </a:rPr>
              <a:t>R</a:t>
            </a:r>
          </a:p>
          <a:p>
            <a:r>
              <a:rPr lang="cs-CZ" sz="3300" dirty="0"/>
              <a:t>Stupně volnosti se se také nasčítají – reprezentují „kousky využitých informací“</a:t>
            </a:r>
          </a:p>
          <a:p>
            <a:pPr algn="ctr"/>
            <a:r>
              <a:rPr lang="cs-CZ" sz="3500" dirty="0" err="1">
                <a:solidFill>
                  <a:srgbClr val="C00000"/>
                </a:solidFill>
              </a:rPr>
              <a:t>df</a:t>
            </a:r>
            <a:r>
              <a:rPr lang="cs-CZ" sz="3500" baseline="-25000" dirty="0" err="1">
                <a:solidFill>
                  <a:srgbClr val="C00000"/>
                </a:solidFill>
              </a:rPr>
              <a:t>T</a:t>
            </a:r>
            <a:r>
              <a:rPr lang="cs-CZ" sz="3500" dirty="0">
                <a:solidFill>
                  <a:srgbClr val="C00000"/>
                </a:solidFill>
              </a:rPr>
              <a:t> = </a:t>
            </a:r>
            <a:r>
              <a:rPr lang="cs-CZ" sz="3500" dirty="0" err="1">
                <a:solidFill>
                  <a:srgbClr val="C00000"/>
                </a:solidFill>
              </a:rPr>
              <a:t>df</a:t>
            </a:r>
            <a:r>
              <a:rPr lang="cs-CZ" sz="3500" baseline="-25000" dirty="0" err="1">
                <a:solidFill>
                  <a:srgbClr val="C00000"/>
                </a:solidFill>
              </a:rPr>
              <a:t>M</a:t>
            </a:r>
            <a:r>
              <a:rPr lang="cs-CZ" sz="3500" dirty="0">
                <a:solidFill>
                  <a:srgbClr val="C00000"/>
                </a:solidFill>
              </a:rPr>
              <a:t> + </a:t>
            </a:r>
            <a:r>
              <a:rPr lang="cs-CZ" sz="3500" dirty="0" err="1">
                <a:solidFill>
                  <a:srgbClr val="C00000"/>
                </a:solidFill>
              </a:rPr>
              <a:t>df</a:t>
            </a:r>
            <a:r>
              <a:rPr lang="cs-CZ" sz="3500" baseline="-25000" dirty="0" err="1">
                <a:solidFill>
                  <a:srgbClr val="C00000"/>
                </a:solidFill>
              </a:rPr>
              <a:t>R</a:t>
            </a:r>
            <a:endParaRPr lang="cs-CZ" sz="3500" baseline="-25000" dirty="0">
              <a:solidFill>
                <a:srgbClr val="C00000"/>
              </a:solidFill>
            </a:endParaRPr>
          </a:p>
          <a:p>
            <a:r>
              <a:rPr lang="cs-CZ" dirty="0"/>
              <a:t>Pro MS součet neplatí, protože ve jmenovateli jsou pokaždé jiné stupně volnosti. Neplatí tedy </a:t>
            </a:r>
            <a:r>
              <a:rPr lang="cs-CZ" dirty="0" err="1"/>
              <a:t>MST</a:t>
            </a:r>
            <a:r>
              <a:rPr lang="cs-CZ" dirty="0"/>
              <a:t> = </a:t>
            </a:r>
            <a:r>
              <a:rPr lang="cs-CZ" dirty="0" err="1"/>
              <a:t>MSM</a:t>
            </a:r>
            <a:r>
              <a:rPr lang="cs-CZ" dirty="0"/>
              <a:t> + </a:t>
            </a:r>
            <a:r>
              <a:rPr lang="cs-CZ" dirty="0" err="1"/>
              <a:t>MSR</a:t>
            </a:r>
            <a:r>
              <a:rPr lang="cs-CZ" dirty="0"/>
              <a:t>!</a:t>
            </a:r>
          </a:p>
          <a:p>
            <a:endParaRPr lang="cs-CZ" dirty="0"/>
          </a:p>
          <a:p>
            <a:endParaRPr lang="cs-CZ" dirty="0"/>
          </a:p>
          <a:p>
            <a:endParaRPr lang="cs-CZ"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Zástupný symbol pro obsah 4">
            <a:extLst>
              <a:ext uri="{FF2B5EF4-FFF2-40B4-BE49-F238E27FC236}">
                <a16:creationId xmlns:a16="http://schemas.microsoft.com/office/drawing/2014/main" id="{1254B00F-B2F1-4E55-BCBA-7FF512AF67E4}"/>
              </a:ext>
            </a:extLst>
          </p:cNvPr>
          <p:cNvPicPr>
            <a:picLocks noGrp="1" noChangeAspect="1"/>
          </p:cNvPicPr>
          <p:nvPr>
            <p:ph idx="1"/>
          </p:nvPr>
        </p:nvPicPr>
        <p:blipFill>
          <a:blip r:embed="rId2"/>
          <a:stretch>
            <a:fillRect/>
          </a:stretch>
        </p:blipFill>
        <p:spPr>
          <a:xfrm>
            <a:off x="28772" y="1124744"/>
            <a:ext cx="12320091" cy="3890555"/>
          </a:xfrm>
          <a:prstGeom prst="rect">
            <a:avLst/>
          </a:prstGeom>
        </p:spPr>
      </p:pic>
      <p:sp>
        <p:nvSpPr>
          <p:cNvPr id="6" name="Obdélník: se zakulacenými rohy 5">
            <a:extLst>
              <a:ext uri="{FF2B5EF4-FFF2-40B4-BE49-F238E27FC236}">
                <a16:creationId xmlns:a16="http://schemas.microsoft.com/office/drawing/2014/main" id="{A8F97197-EC74-4442-970E-952A5E504EA3}"/>
              </a:ext>
            </a:extLst>
          </p:cNvPr>
          <p:cNvSpPr/>
          <p:nvPr/>
        </p:nvSpPr>
        <p:spPr>
          <a:xfrm>
            <a:off x="2987824" y="2348880"/>
            <a:ext cx="2016224" cy="2592288"/>
          </a:xfrm>
          <a:prstGeom prst="roundRect">
            <a:avLst/>
          </a:prstGeom>
          <a:noFill/>
          <a:ln w="57150"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cs-CZ"/>
          </a:p>
        </p:txBody>
      </p:sp>
      <p:sp>
        <p:nvSpPr>
          <p:cNvPr id="4" name="Obdélník: se zakulacenými rohy 3">
            <a:extLst>
              <a:ext uri="{FF2B5EF4-FFF2-40B4-BE49-F238E27FC236}">
                <a16:creationId xmlns:a16="http://schemas.microsoft.com/office/drawing/2014/main" id="{6B0EDFC3-7BC2-4771-8CD5-513587E6C7C7}"/>
              </a:ext>
            </a:extLst>
          </p:cNvPr>
          <p:cNvSpPr/>
          <p:nvPr/>
        </p:nvSpPr>
        <p:spPr>
          <a:xfrm>
            <a:off x="5292080" y="2348880"/>
            <a:ext cx="1368152" cy="2592288"/>
          </a:xfrm>
          <a:prstGeom prst="roundRect">
            <a:avLst/>
          </a:prstGeom>
          <a:noFill/>
          <a:ln w="57150"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cs-CZ"/>
          </a:p>
        </p:txBody>
      </p:sp>
      <p:cxnSp>
        <p:nvCxnSpPr>
          <p:cNvPr id="3" name="Přímá spojnice 2">
            <a:extLst>
              <a:ext uri="{FF2B5EF4-FFF2-40B4-BE49-F238E27FC236}">
                <a16:creationId xmlns:a16="http://schemas.microsoft.com/office/drawing/2014/main" id="{51857933-D976-416E-92E6-69659CB43EBA}"/>
              </a:ext>
            </a:extLst>
          </p:cNvPr>
          <p:cNvCxnSpPr/>
          <p:nvPr/>
        </p:nvCxnSpPr>
        <p:spPr>
          <a:xfrm>
            <a:off x="2699792" y="4293096"/>
            <a:ext cx="4032448" cy="0"/>
          </a:xfrm>
          <a:prstGeom prst="line">
            <a:avLst/>
          </a:prstGeom>
          <a:ln w="571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8035171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88" name="Nadpis 1"/>
          <p:cNvSpPr>
            <a:spLocks noGrp="1"/>
          </p:cNvSpPr>
          <p:nvPr>
            <p:ph type="title"/>
          </p:nvPr>
        </p:nvSpPr>
        <p:spPr/>
        <p:txBody>
          <a:bodyPr/>
          <a:lstStyle/>
          <a:p>
            <a:r>
              <a:rPr lang="cs-CZ" dirty="0" err="1"/>
              <a:t>ANOVové</a:t>
            </a:r>
            <a:r>
              <a:rPr lang="cs-CZ" dirty="0"/>
              <a:t> součty</a:t>
            </a:r>
          </a:p>
        </p:txBody>
      </p:sp>
      <p:sp>
        <p:nvSpPr>
          <p:cNvPr id="1048689" name="Zástupný obsah 2"/>
          <p:cNvSpPr>
            <a:spLocks noGrp="1"/>
          </p:cNvSpPr>
          <p:nvPr>
            <p:ph idx="1"/>
          </p:nvPr>
        </p:nvSpPr>
        <p:spPr>
          <a:xfrm>
            <a:off x="822959" y="1845734"/>
            <a:ext cx="7853497" cy="4725662"/>
          </a:xfrm>
        </p:spPr>
        <p:txBody>
          <a:bodyPr>
            <a:normAutofit fontScale="95000"/>
          </a:bodyPr>
          <a:lstStyle/>
          <a:p>
            <a:r>
              <a:rPr lang="cs-CZ" sz="3600" dirty="0">
                <a:solidFill>
                  <a:schemeClr val="tx1"/>
                </a:solidFill>
              </a:rPr>
              <a:t>Dílčí sumy čtverců se nasčítají do celkové</a:t>
            </a:r>
          </a:p>
          <a:p>
            <a:pPr algn="ctr"/>
            <a:r>
              <a:rPr lang="cs-CZ" sz="3600" dirty="0" err="1">
                <a:solidFill>
                  <a:srgbClr val="C00000"/>
                </a:solidFill>
              </a:rPr>
              <a:t>SS</a:t>
            </a:r>
            <a:r>
              <a:rPr lang="cs-CZ" sz="3600" baseline="-25000" dirty="0" err="1">
                <a:solidFill>
                  <a:srgbClr val="C00000"/>
                </a:solidFill>
              </a:rPr>
              <a:t>T</a:t>
            </a:r>
            <a:r>
              <a:rPr lang="cs-CZ" sz="3600" dirty="0">
                <a:solidFill>
                  <a:srgbClr val="C00000"/>
                </a:solidFill>
              </a:rPr>
              <a:t> = </a:t>
            </a:r>
            <a:r>
              <a:rPr lang="cs-CZ" sz="3600" dirty="0" err="1">
                <a:solidFill>
                  <a:srgbClr val="C00000"/>
                </a:solidFill>
              </a:rPr>
              <a:t>SS</a:t>
            </a:r>
            <a:r>
              <a:rPr lang="cs-CZ" sz="3600" baseline="-25000" dirty="0" err="1">
                <a:solidFill>
                  <a:srgbClr val="C00000"/>
                </a:solidFill>
              </a:rPr>
              <a:t>M</a:t>
            </a:r>
            <a:r>
              <a:rPr lang="cs-CZ" sz="3600" dirty="0">
                <a:solidFill>
                  <a:srgbClr val="C00000"/>
                </a:solidFill>
              </a:rPr>
              <a:t> + SS</a:t>
            </a:r>
            <a:r>
              <a:rPr lang="cs-CZ" sz="3600" baseline="-25000" dirty="0">
                <a:solidFill>
                  <a:srgbClr val="C00000"/>
                </a:solidFill>
              </a:rPr>
              <a:t>R</a:t>
            </a:r>
          </a:p>
          <a:p>
            <a:r>
              <a:rPr lang="cs-CZ" sz="3300" dirty="0"/>
              <a:t>Stupně volnosti se se také nasčítají – reprezentují „kousky využitých informací“</a:t>
            </a:r>
          </a:p>
          <a:p>
            <a:pPr algn="ctr"/>
            <a:r>
              <a:rPr lang="cs-CZ" sz="3500" dirty="0" err="1">
                <a:solidFill>
                  <a:srgbClr val="C00000"/>
                </a:solidFill>
              </a:rPr>
              <a:t>df</a:t>
            </a:r>
            <a:r>
              <a:rPr lang="cs-CZ" sz="3500" baseline="-25000" dirty="0" err="1">
                <a:solidFill>
                  <a:srgbClr val="C00000"/>
                </a:solidFill>
              </a:rPr>
              <a:t>T</a:t>
            </a:r>
            <a:r>
              <a:rPr lang="cs-CZ" sz="3500" dirty="0">
                <a:solidFill>
                  <a:srgbClr val="C00000"/>
                </a:solidFill>
              </a:rPr>
              <a:t> = </a:t>
            </a:r>
            <a:r>
              <a:rPr lang="cs-CZ" sz="3500" dirty="0" err="1">
                <a:solidFill>
                  <a:srgbClr val="C00000"/>
                </a:solidFill>
              </a:rPr>
              <a:t>df</a:t>
            </a:r>
            <a:r>
              <a:rPr lang="cs-CZ" sz="3500" baseline="-25000" dirty="0" err="1">
                <a:solidFill>
                  <a:srgbClr val="C00000"/>
                </a:solidFill>
              </a:rPr>
              <a:t>M</a:t>
            </a:r>
            <a:r>
              <a:rPr lang="cs-CZ" sz="3500" dirty="0">
                <a:solidFill>
                  <a:srgbClr val="C00000"/>
                </a:solidFill>
              </a:rPr>
              <a:t> + </a:t>
            </a:r>
            <a:r>
              <a:rPr lang="cs-CZ" sz="3500" dirty="0" err="1">
                <a:solidFill>
                  <a:srgbClr val="C00000"/>
                </a:solidFill>
              </a:rPr>
              <a:t>df</a:t>
            </a:r>
            <a:r>
              <a:rPr lang="cs-CZ" sz="3500" baseline="-25000" dirty="0" err="1">
                <a:solidFill>
                  <a:srgbClr val="C00000"/>
                </a:solidFill>
              </a:rPr>
              <a:t>R</a:t>
            </a:r>
            <a:endParaRPr lang="cs-CZ" sz="3500" baseline="-25000" dirty="0">
              <a:solidFill>
                <a:srgbClr val="C00000"/>
              </a:solidFill>
            </a:endParaRPr>
          </a:p>
          <a:p>
            <a:r>
              <a:rPr lang="cs-CZ" dirty="0"/>
              <a:t>Pro MS součet neplatí, protože ve jmenovateli jsou pokaždé jiné stupně volnosti. Neplatí tedy </a:t>
            </a:r>
            <a:r>
              <a:rPr lang="cs-CZ" dirty="0" err="1"/>
              <a:t>MST</a:t>
            </a:r>
            <a:r>
              <a:rPr lang="cs-CZ" dirty="0"/>
              <a:t> = </a:t>
            </a:r>
            <a:r>
              <a:rPr lang="cs-CZ" dirty="0" err="1"/>
              <a:t>MSM</a:t>
            </a:r>
            <a:r>
              <a:rPr lang="cs-CZ" dirty="0"/>
              <a:t> + </a:t>
            </a:r>
            <a:r>
              <a:rPr lang="cs-CZ" dirty="0" err="1"/>
              <a:t>MSR</a:t>
            </a:r>
            <a:r>
              <a:rPr lang="cs-CZ" dirty="0"/>
              <a:t>!</a:t>
            </a:r>
          </a:p>
          <a:p>
            <a:endParaRPr lang="cs-CZ" dirty="0"/>
          </a:p>
          <a:p>
            <a:endParaRPr lang="cs-CZ" dirty="0"/>
          </a:p>
          <a:p>
            <a:endParaRPr lang="cs-CZ" dirty="0"/>
          </a:p>
        </p:txBody>
      </p:sp>
      <p:sp>
        <p:nvSpPr>
          <p:cNvPr id="2" name="Výbuch: čtrnácticípý 1">
            <a:extLst>
              <a:ext uri="{FF2B5EF4-FFF2-40B4-BE49-F238E27FC236}">
                <a16:creationId xmlns:a16="http://schemas.microsoft.com/office/drawing/2014/main" id="{580E5E78-32D2-4183-B1DC-489D9178A921}"/>
              </a:ext>
            </a:extLst>
          </p:cNvPr>
          <p:cNvSpPr/>
          <p:nvPr/>
        </p:nvSpPr>
        <p:spPr>
          <a:xfrm>
            <a:off x="107504" y="3140968"/>
            <a:ext cx="8856984" cy="3717032"/>
          </a:xfrm>
          <a:prstGeom prst="irregularSeal2">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3200" dirty="0">
                <a:solidFill>
                  <a:schemeClr val="tx1"/>
                </a:solidFill>
              </a:rPr>
              <a:t>Ale pokud </a:t>
            </a:r>
            <a:r>
              <a:rPr lang="cs-CZ" sz="3200" dirty="0">
                <a:solidFill>
                  <a:srgbClr val="C00000"/>
                </a:solidFill>
              </a:rPr>
              <a:t>platí</a:t>
            </a:r>
            <a:r>
              <a:rPr lang="cs-CZ" sz="3200" dirty="0"/>
              <a:t> </a:t>
            </a:r>
            <a:r>
              <a:rPr lang="cs-CZ" sz="3200" dirty="0">
                <a:solidFill>
                  <a:srgbClr val="C00000"/>
                </a:solidFill>
              </a:rPr>
              <a:t>H</a:t>
            </a:r>
            <a:r>
              <a:rPr lang="cs-CZ" sz="3200" baseline="-25000" dirty="0">
                <a:solidFill>
                  <a:srgbClr val="C00000"/>
                </a:solidFill>
              </a:rPr>
              <a:t>0</a:t>
            </a:r>
            <a:r>
              <a:rPr lang="cs-CZ" sz="3200" dirty="0">
                <a:solidFill>
                  <a:schemeClr val="tx1"/>
                </a:solidFill>
              </a:rPr>
              <a:t>, pak</a:t>
            </a:r>
            <a:r>
              <a:rPr lang="cs-CZ" sz="3200" dirty="0">
                <a:solidFill>
                  <a:srgbClr val="C00000"/>
                </a:solidFill>
              </a:rPr>
              <a:t> MS</a:t>
            </a:r>
            <a:r>
              <a:rPr lang="cs-CZ" sz="3200" baseline="-25000" dirty="0">
                <a:solidFill>
                  <a:srgbClr val="C00000"/>
                </a:solidFill>
              </a:rPr>
              <a:t>M</a:t>
            </a:r>
            <a:r>
              <a:rPr lang="cs-CZ" sz="3200" dirty="0">
                <a:solidFill>
                  <a:srgbClr val="C00000"/>
                </a:solidFill>
              </a:rPr>
              <a:t> = MS</a:t>
            </a:r>
            <a:r>
              <a:rPr lang="cs-CZ" sz="3200" baseline="-25000" dirty="0">
                <a:solidFill>
                  <a:srgbClr val="C00000"/>
                </a:solidFill>
              </a:rPr>
              <a:t>R</a:t>
            </a:r>
            <a:endParaRPr lang="cs-CZ" sz="3200" dirty="0">
              <a:solidFill>
                <a:srgbClr val="C00000"/>
              </a:solidFill>
            </a:endParaRPr>
          </a:p>
        </p:txBody>
      </p:sp>
    </p:spTree>
    <p:extLst>
      <p:ext uri="{BB962C8B-B14F-4D97-AF65-F5344CB8AC3E}">
        <p14:creationId xmlns:p14="http://schemas.microsoft.com/office/powerpoint/2010/main" val="58195931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90" name="TextovéPole 3"/>
          <p:cNvSpPr txBox="1">
            <a:spLocks noChangeArrowheads="1"/>
          </p:cNvSpPr>
          <p:nvPr/>
        </p:nvSpPr>
        <p:spPr bwMode="auto">
          <a:xfrm>
            <a:off x="395288" y="1196975"/>
            <a:ext cx="2736552" cy="873125"/>
          </a:xfrm>
          <a:prstGeom prst="rect">
            <a:avLst/>
          </a:prstGeom>
          <a:solidFill>
            <a:srgbClr val="FFC000"/>
          </a:solidFill>
          <a:ln>
            <a:noFill/>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cs-CZ">
              <a:latin typeface="Calibri" panose="020F0502020204030204" pitchFamily="34" charset="0"/>
            </a:endParaRPr>
          </a:p>
        </p:txBody>
      </p:sp>
      <p:sp>
        <p:nvSpPr>
          <p:cNvPr id="1048691" name="Nadpis 1"/>
          <p:cNvSpPr>
            <a:spLocks noGrp="1"/>
          </p:cNvSpPr>
          <p:nvPr>
            <p:ph type="title" idx="4294967295"/>
          </p:nvPr>
        </p:nvSpPr>
        <p:spPr>
          <a:xfrm>
            <a:off x="1600200" y="287339"/>
            <a:ext cx="7543800" cy="837406"/>
          </a:xfrm>
        </p:spPr>
        <p:txBody>
          <a:bodyPr/>
          <a:lstStyle/>
          <a:p>
            <a:pPr eaLnBrk="1" hangingPunct="1"/>
            <a:r>
              <a:rPr lang="cs-CZ" altLang="cs-CZ" b="1" dirty="0"/>
              <a:t>ANOVA – statistika F</a:t>
            </a:r>
            <a:endParaRPr lang="en-US" altLang="cs-CZ" b="1" dirty="0"/>
          </a:p>
        </p:txBody>
      </p:sp>
      <p:sp>
        <p:nvSpPr>
          <p:cNvPr id="1048692" name="Zástupný symbol pro obsah 2"/>
          <p:cNvSpPr>
            <a:spLocks noGrp="1"/>
          </p:cNvSpPr>
          <p:nvPr>
            <p:ph idx="4294967295"/>
          </p:nvPr>
        </p:nvSpPr>
        <p:spPr>
          <a:xfrm>
            <a:off x="539552" y="1412776"/>
            <a:ext cx="7690048" cy="5184874"/>
          </a:xfrm>
        </p:spPr>
        <p:txBody>
          <a:bodyPr rtlCol="0">
            <a:normAutofit/>
          </a:bodyPr>
          <a:lstStyle/>
          <a:p>
            <a:pPr eaLnBrk="1" fontAlgn="auto" hangingPunct="1">
              <a:spcAft>
                <a:spcPts val="0"/>
              </a:spcAft>
              <a:buFont typeface="Arial" panose="020B0604020202020204" pitchFamily="34" charset="0"/>
              <a:buNone/>
            </a:pPr>
            <a:r>
              <a:rPr lang="cs-CZ" sz="3200" b="1" i="1" dirty="0"/>
              <a:t>F</a:t>
            </a:r>
            <a:r>
              <a:rPr lang="cs-CZ" sz="3200" b="1" dirty="0"/>
              <a:t> = </a:t>
            </a:r>
            <a:r>
              <a:rPr lang="cs-CZ" sz="3200" b="1" i="1" dirty="0"/>
              <a:t>MS</a:t>
            </a:r>
            <a:r>
              <a:rPr lang="cs-CZ" sz="3200" b="1" baseline="-25000" dirty="0"/>
              <a:t>M</a:t>
            </a:r>
            <a:r>
              <a:rPr lang="cs-CZ" sz="3200" b="1" dirty="0"/>
              <a:t> / </a:t>
            </a:r>
            <a:r>
              <a:rPr lang="cs-CZ" sz="3200" b="1" i="1" dirty="0"/>
              <a:t>MS</a:t>
            </a:r>
            <a:r>
              <a:rPr lang="cs-CZ" sz="3200" b="1" baseline="-25000" dirty="0"/>
              <a:t>R</a:t>
            </a:r>
            <a:endParaRPr lang="cs-CZ" sz="3200" b="1" dirty="0"/>
          </a:p>
          <a:p>
            <a:pPr>
              <a:spcAft>
                <a:spcPts val="0"/>
              </a:spcAft>
            </a:pPr>
            <a:endParaRPr lang="cs-CZ" sz="2400" dirty="0">
              <a:sym typeface="Wingdings" pitchFamily="2" charset="2"/>
            </a:endParaRPr>
          </a:p>
          <a:p>
            <a:pPr>
              <a:spcAft>
                <a:spcPts val="0"/>
              </a:spcAft>
            </a:pPr>
            <a:r>
              <a:rPr lang="cs-CZ" sz="2400" dirty="0">
                <a:sym typeface="Wingdings" pitchFamily="2" charset="2"/>
              </a:rPr>
              <a:t>Platí-li </a:t>
            </a:r>
            <a:r>
              <a:rPr lang="cs-CZ" sz="2400" i="1" dirty="0">
                <a:sym typeface="Wingdings" pitchFamily="2" charset="2"/>
              </a:rPr>
              <a:t>H</a:t>
            </a:r>
            <a:r>
              <a:rPr lang="cs-CZ" sz="2400" baseline="-25000" dirty="0">
                <a:sym typeface="Wingdings" pitchFamily="2" charset="2"/>
              </a:rPr>
              <a:t>0</a:t>
            </a:r>
            <a:r>
              <a:rPr lang="cs-CZ" sz="2400" dirty="0">
                <a:sym typeface="Wingdings" pitchFamily="2" charset="2"/>
              </a:rPr>
              <a:t> očekáváme </a:t>
            </a:r>
            <a:r>
              <a:rPr lang="cs-CZ" sz="2400" i="1" dirty="0">
                <a:sym typeface="Wingdings" pitchFamily="2" charset="2"/>
              </a:rPr>
              <a:t>F</a:t>
            </a:r>
            <a:r>
              <a:rPr lang="cs-CZ" sz="2400" dirty="0">
                <a:sym typeface="Wingdings" pitchFamily="2" charset="2"/>
              </a:rPr>
              <a:t> kolem 1.</a:t>
            </a:r>
          </a:p>
          <a:p>
            <a:pPr>
              <a:spcAft>
                <a:spcPts val="0"/>
              </a:spcAft>
            </a:pPr>
            <a:r>
              <a:rPr lang="cs-CZ" sz="2400" dirty="0">
                <a:sym typeface="Wingdings" pitchFamily="2" charset="2"/>
              </a:rPr>
              <a:t>Čím vyšší </a:t>
            </a:r>
            <a:r>
              <a:rPr lang="cs-CZ" sz="2400" i="1" dirty="0">
                <a:sym typeface="Wingdings" pitchFamily="2" charset="2"/>
              </a:rPr>
              <a:t>F</a:t>
            </a:r>
            <a:r>
              <a:rPr lang="cs-CZ" sz="2400" dirty="0">
                <a:sym typeface="Wingdings" pitchFamily="2" charset="2"/>
              </a:rPr>
              <a:t>, tím více záleží na rozdělení lidí do jednotlivých skupin, </a:t>
            </a:r>
            <a:r>
              <a:rPr lang="cs-CZ" sz="2400" b="1" dirty="0">
                <a:sym typeface="Wingdings" pitchFamily="2" charset="2"/>
              </a:rPr>
              <a:t>tj. tím více se skupiny od sebe liší v závislé proměnné</a:t>
            </a:r>
            <a:endParaRPr lang="cs-CZ" sz="2400" dirty="0">
              <a:sym typeface="Wingdings" pitchFamily="2" charset="2"/>
            </a:endParaRPr>
          </a:p>
          <a:p>
            <a:pPr eaLnBrk="1" fontAlgn="auto" hangingPunct="1">
              <a:spcAft>
                <a:spcPts val="0"/>
              </a:spcAft>
            </a:pPr>
            <a:r>
              <a:rPr lang="cs-CZ" sz="2400" b="1" i="1" dirty="0">
                <a:sym typeface="Wingdings" pitchFamily="2" charset="2"/>
              </a:rPr>
              <a:t>F</a:t>
            </a:r>
            <a:r>
              <a:rPr lang="cs-CZ" sz="2400" dirty="0">
                <a:sym typeface="Wingdings" pitchFamily="2" charset="2"/>
              </a:rPr>
              <a:t> je výběrová statistika, která má </a:t>
            </a:r>
            <a:r>
              <a:rPr lang="cs-CZ" sz="2400" i="1" dirty="0" err="1">
                <a:sym typeface="Wingdings" pitchFamily="2" charset="2"/>
              </a:rPr>
              <a:t>Fisherovo</a:t>
            </a:r>
            <a:r>
              <a:rPr lang="cs-CZ" sz="2400" dirty="0">
                <a:sym typeface="Wingdings" pitchFamily="2" charset="2"/>
              </a:rPr>
              <a:t> rozložení, definované dvojicí stupňů volnosti (</a:t>
            </a:r>
            <a:r>
              <a:rPr lang="cs-CZ" sz="2400" dirty="0" err="1">
                <a:sym typeface="Wingdings" pitchFamily="2" charset="2"/>
              </a:rPr>
              <a:t>df</a:t>
            </a:r>
            <a:r>
              <a:rPr lang="cs-CZ" sz="2400" baseline="-25000" dirty="0" err="1">
                <a:sym typeface="Wingdings" pitchFamily="2" charset="2"/>
              </a:rPr>
              <a:t>M</a:t>
            </a:r>
            <a:r>
              <a:rPr lang="cs-CZ" sz="2400" dirty="0">
                <a:sym typeface="Wingdings" pitchFamily="2" charset="2"/>
              </a:rPr>
              <a:t>, </a:t>
            </a:r>
            <a:r>
              <a:rPr lang="cs-CZ" sz="2400" dirty="0" err="1">
                <a:sym typeface="Wingdings" pitchFamily="2" charset="2"/>
              </a:rPr>
              <a:t>df</a:t>
            </a:r>
            <a:r>
              <a:rPr lang="cs-CZ" sz="2400" baseline="-25000" dirty="0" err="1">
                <a:sym typeface="Wingdings" pitchFamily="2" charset="2"/>
              </a:rPr>
              <a:t>R</a:t>
            </a:r>
            <a:r>
              <a:rPr lang="cs-CZ" sz="2400" dirty="0">
                <a:sym typeface="Wingdings" pitchFamily="2" charset="2"/>
              </a:rPr>
              <a:t>)</a:t>
            </a:r>
          </a:p>
          <a:p>
            <a:pPr eaLnBrk="1" fontAlgn="auto" hangingPunct="1">
              <a:spcAft>
                <a:spcPts val="0"/>
              </a:spcAft>
            </a:pPr>
            <a:r>
              <a:rPr lang="cs-CZ" sz="2400" dirty="0">
                <a:sym typeface="Wingdings" pitchFamily="2" charset="2"/>
              </a:rPr>
              <a:t>Můžeme testovat, zda ji hodnota F v našem  výzkumu překračuje, </a:t>
            </a:r>
            <a:r>
              <a:rPr lang="cs-CZ" sz="2400" b="1" dirty="0">
                <a:sym typeface="Wingdings" pitchFamily="2" charset="2"/>
              </a:rPr>
              <a:t>tj. testovat statistickou významnost nalezených rozdílů mezi skupinami</a:t>
            </a:r>
            <a:endParaRPr lang="cs-CZ" sz="2400" b="1" dirty="0"/>
          </a:p>
          <a:p>
            <a:pPr eaLnBrk="1" fontAlgn="auto" hangingPunct="1">
              <a:spcAft>
                <a:spcPts val="0"/>
              </a:spcAft>
              <a:buFont typeface="Arial" panose="020B0604020202020204" pitchFamily="34" charset="0"/>
              <a:buNone/>
            </a:pPr>
            <a:endParaRPr lang="cs-CZ" dirty="0"/>
          </a:p>
          <a:p>
            <a:pPr eaLnBrk="1" fontAlgn="auto" hangingPunct="1">
              <a:spcAft>
                <a:spcPts val="0"/>
              </a:spcAft>
              <a:buFont typeface="Arial" panose="020B0604020202020204" pitchFamily="34" charset="0"/>
              <a:buNone/>
            </a:pPr>
            <a:endParaRPr lang="cs-CZ" dirty="0"/>
          </a:p>
          <a:p>
            <a:pPr eaLnBrk="1" fontAlgn="auto" hangingPunct="1">
              <a:spcAft>
                <a:spcPts val="0"/>
              </a:spcAft>
              <a:buFont typeface="Arial" panose="020B0604020202020204" pitchFamily="34" charset="0"/>
              <a:buNone/>
            </a:pPr>
            <a:endParaRPr lang="cs-CZ" dirty="0"/>
          </a:p>
          <a:p>
            <a:pPr eaLnBrk="1" fontAlgn="auto" hangingPunct="1">
              <a:spcAft>
                <a:spcPts val="0"/>
              </a:spcAft>
              <a:buFont typeface="Arial" panose="020B0604020202020204" pitchFamily="34" charset="0"/>
              <a:buNone/>
            </a:pPr>
            <a:endParaRPr lang="cs-CZ" dirty="0"/>
          </a:p>
          <a:p>
            <a:pPr eaLnBrk="1" fontAlgn="auto" hangingPunct="1">
              <a:spcAft>
                <a:spcPts val="0"/>
              </a:spcAft>
              <a:buFont typeface="Arial" panose="020B0604020202020204" pitchFamily="34" charset="0"/>
              <a:buNone/>
            </a:pP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1" name="Nadpis 1"/>
          <p:cNvSpPr>
            <a:spLocks noGrp="1"/>
          </p:cNvSpPr>
          <p:nvPr>
            <p:ph type="title"/>
          </p:nvPr>
        </p:nvSpPr>
        <p:spPr/>
        <p:txBody>
          <a:bodyPr/>
          <a:lstStyle/>
          <a:p>
            <a:pPr eaLnBrk="1" hangingPunct="1"/>
            <a:r>
              <a:rPr lang="cs-CZ" altLang="cs-CZ" dirty="0"/>
              <a:t>ANOVA (</a:t>
            </a:r>
            <a:r>
              <a:rPr lang="cs-CZ" altLang="cs-CZ" dirty="0" err="1">
                <a:solidFill>
                  <a:srgbClr val="C00000"/>
                </a:solidFill>
              </a:rPr>
              <a:t>an</a:t>
            </a:r>
            <a:r>
              <a:rPr lang="cs-CZ" altLang="cs-CZ" dirty="0" err="1"/>
              <a:t>alysis</a:t>
            </a:r>
            <a:r>
              <a:rPr lang="cs-CZ" altLang="cs-CZ" dirty="0"/>
              <a:t> </a:t>
            </a:r>
            <a:r>
              <a:rPr lang="cs-CZ" altLang="cs-CZ" dirty="0" err="1">
                <a:solidFill>
                  <a:srgbClr val="C00000"/>
                </a:solidFill>
              </a:rPr>
              <a:t>o</a:t>
            </a:r>
            <a:r>
              <a:rPr lang="cs-CZ" altLang="cs-CZ" dirty="0" err="1"/>
              <a:t>f</a:t>
            </a:r>
            <a:r>
              <a:rPr lang="cs-CZ" altLang="cs-CZ" dirty="0"/>
              <a:t> </a:t>
            </a:r>
            <a:r>
              <a:rPr lang="cs-CZ" altLang="cs-CZ" dirty="0">
                <a:solidFill>
                  <a:srgbClr val="C00000"/>
                </a:solidFill>
              </a:rPr>
              <a:t>va</a:t>
            </a:r>
            <a:r>
              <a:rPr lang="cs-CZ" altLang="cs-CZ" dirty="0"/>
              <a:t>riance)</a:t>
            </a:r>
            <a:endParaRPr lang="en-US" altLang="cs-CZ" dirty="0"/>
          </a:p>
        </p:txBody>
      </p:sp>
      <p:sp>
        <p:nvSpPr>
          <p:cNvPr id="1048602" name="Zástupný symbol pro obsah 2"/>
          <p:cNvSpPr>
            <a:spLocks noGrp="1" noRot="1" noChangeAspect="1" noMove="1" noResize="1" noEditPoints="1" noAdjustHandles="1" noChangeArrowheads="1" noChangeShapeType="1" noTextEdit="1"/>
          </p:cNvSpPr>
          <p:nvPr>
            <p:ph idx="1"/>
          </p:nvPr>
        </p:nvSpPr>
        <p:spPr>
          <a:xfrm>
            <a:off x="822960" y="1916832"/>
            <a:ext cx="8141528" cy="4464495"/>
          </a:xfrm>
          <a:blipFill>
            <a:blip r:embed="rId2"/>
            <a:stretch>
              <a:fillRect l="-1123" t="-2046" r="-1871"/>
            </a:stretch>
          </a:blipFill>
        </p:spPr>
        <p:txBody>
          <a:bodyPr/>
          <a:lstStyle/>
          <a:p>
            <a:r>
              <a:rPr lang="cs-CZ">
                <a:noFill/>
              </a:rPr>
              <a:t> </a:t>
            </a:r>
          </a:p>
        </p:txBody>
      </p:sp>
      <p:sp>
        <p:nvSpPr>
          <p:cNvPr id="1048603" name="TextovéPole 3"/>
          <p:cNvSpPr txBox="1">
            <a:spLocks noChangeArrowheads="1"/>
          </p:cNvSpPr>
          <p:nvPr/>
        </p:nvSpPr>
        <p:spPr bwMode="auto">
          <a:xfrm>
            <a:off x="539750" y="5805488"/>
            <a:ext cx="8208963" cy="1056640"/>
          </a:xfrm>
          <a:prstGeom prst="rect">
            <a:avLst/>
          </a:prstGeom>
          <a:solidFill>
            <a:srgbClr val="FFC000"/>
          </a:solidFill>
          <a:ln w="9525">
            <a:solidFill>
              <a:schemeClr val="tx1"/>
            </a:solidFill>
            <a:miter lim="800000"/>
            <a:headEnd/>
            <a:tailEnd/>
          </a:ln>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cs-CZ" altLang="cs-CZ" sz="3200" dirty="0">
                <a:latin typeface="Calibri" panose="020F0502020204030204" pitchFamily="34" charset="0"/>
              </a:rPr>
              <a:t>1 nezávislá kategorická </a:t>
            </a:r>
            <a:r>
              <a:rPr lang="cs-CZ" altLang="cs-CZ" sz="3200" dirty="0">
                <a:latin typeface="Calibri" panose="020F0502020204030204" pitchFamily="34" charset="0"/>
                <a:sym typeface="Wingdings" panose="05000000000000000000" pitchFamily="2" charset="2"/>
              </a:rPr>
              <a:t> 1 závislá intervalová</a:t>
            </a:r>
            <a:endParaRPr lang="cs-CZ" altLang="cs-CZ" sz="3200" dirty="0">
              <a:latin typeface="Calibri" panose="020F0502020204030204" pitchFamily="34" charset="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36" name="Rectangle 2"/>
          <p:cNvSpPr>
            <a:spLocks noGrp="1" noChangeArrowheads="1"/>
          </p:cNvSpPr>
          <p:nvPr>
            <p:ph type="title"/>
          </p:nvPr>
        </p:nvSpPr>
        <p:spPr/>
        <p:txBody>
          <a:bodyPr/>
          <a:lstStyle/>
          <a:p>
            <a:pPr eaLnBrk="1" hangingPunct="1"/>
            <a:r>
              <a:rPr lang="cs-CZ" altLang="cs-CZ" dirty="0" err="1"/>
              <a:t>Fisherovo-Snedecorovo</a:t>
            </a:r>
            <a:r>
              <a:rPr lang="cs-CZ" altLang="cs-CZ" dirty="0"/>
              <a:t> rozdělení </a:t>
            </a:r>
            <a:r>
              <a:rPr lang="cs-CZ" altLang="cs-CZ" i="1" dirty="0"/>
              <a:t>F</a:t>
            </a:r>
            <a:endParaRPr lang="cs-CZ" altLang="cs-CZ" dirty="0"/>
          </a:p>
        </p:txBody>
      </p:sp>
      <p:sp>
        <p:nvSpPr>
          <p:cNvPr id="1048637" name="Rectangle 3"/>
          <p:cNvSpPr>
            <a:spLocks noGrp="1" noChangeArrowheads="1"/>
          </p:cNvSpPr>
          <p:nvPr>
            <p:ph type="body" idx="1"/>
          </p:nvPr>
        </p:nvSpPr>
        <p:spPr>
          <a:xfrm>
            <a:off x="566738" y="1752600"/>
            <a:ext cx="8001000" cy="4845050"/>
          </a:xfrm>
        </p:spPr>
        <p:txBody>
          <a:bodyPr>
            <a:normAutofit/>
          </a:bodyPr>
          <a:lstStyle/>
          <a:p>
            <a:pPr eaLnBrk="1" hangingPunct="1">
              <a:lnSpc>
                <a:spcPct val="80000"/>
              </a:lnSpc>
            </a:pPr>
            <a:r>
              <a:rPr lang="cs-CZ" altLang="cs-CZ" dirty="0"/>
              <a:t>Podobně jako </a:t>
            </a:r>
            <a:r>
              <a:rPr lang="cs-CZ" altLang="cs-CZ" i="1" dirty="0"/>
              <a:t>t</a:t>
            </a:r>
            <a:r>
              <a:rPr lang="cs-CZ" altLang="cs-CZ" dirty="0"/>
              <a:t>-rozložení, je </a:t>
            </a:r>
            <a:r>
              <a:rPr lang="cs-CZ" altLang="cs-CZ" i="1" dirty="0"/>
              <a:t>F</a:t>
            </a:r>
            <a:r>
              <a:rPr lang="cs-CZ" altLang="cs-CZ" dirty="0"/>
              <a:t>-rozložení vlastně rodina mnoha rozložení mírně se lišící svým tvarem                        (BTW: </a:t>
            </a:r>
            <a:r>
              <a:rPr lang="cs-CZ" altLang="cs-CZ" i="1" dirty="0"/>
              <a:t>F</a:t>
            </a:r>
            <a:r>
              <a:rPr lang="cs-CZ" altLang="cs-CZ" dirty="0"/>
              <a:t>(1;</a:t>
            </a:r>
            <a:r>
              <a:rPr lang="cs-CZ" altLang="cs-CZ" dirty="0">
                <a:latin typeface="Symbol" panose="05050102010706020507" pitchFamily="18" charset="2"/>
              </a:rPr>
              <a:t> </a:t>
            </a:r>
            <a:r>
              <a:rPr lang="cs-CZ" altLang="cs-CZ" i="1" dirty="0">
                <a:latin typeface="Symbol" panose="05050102010706020507" pitchFamily="18" charset="2"/>
              </a:rPr>
              <a:t>n</a:t>
            </a:r>
            <a:r>
              <a:rPr lang="cs-CZ" altLang="cs-CZ" dirty="0">
                <a:latin typeface="Symbol" panose="05050102010706020507" pitchFamily="18" charset="2"/>
              </a:rPr>
              <a:t>)</a:t>
            </a:r>
            <a:r>
              <a:rPr lang="cs-CZ" altLang="cs-CZ" dirty="0"/>
              <a:t>= </a:t>
            </a:r>
            <a:r>
              <a:rPr lang="cs-CZ" altLang="cs-CZ" i="1" dirty="0"/>
              <a:t>t</a:t>
            </a:r>
            <a:r>
              <a:rPr lang="cs-CZ" altLang="cs-CZ" dirty="0"/>
              <a:t>(</a:t>
            </a:r>
            <a:r>
              <a:rPr lang="cs-CZ" altLang="cs-CZ" i="1" dirty="0">
                <a:latin typeface="Symbol" panose="05050102010706020507" pitchFamily="18" charset="2"/>
              </a:rPr>
              <a:t>n</a:t>
            </a:r>
            <a:r>
              <a:rPr lang="cs-CZ" altLang="cs-CZ" dirty="0"/>
              <a:t>)</a:t>
            </a:r>
            <a:r>
              <a:rPr lang="cs-CZ" altLang="cs-CZ" baseline="30000" dirty="0"/>
              <a:t>2</a:t>
            </a:r>
            <a:r>
              <a:rPr lang="cs-CZ" altLang="cs-CZ" dirty="0"/>
              <a:t>) </a:t>
            </a:r>
          </a:p>
          <a:p>
            <a:pPr eaLnBrk="1" hangingPunct="1">
              <a:lnSpc>
                <a:spcPct val="80000"/>
              </a:lnSpc>
            </a:pPr>
            <a:r>
              <a:rPr lang="cs-CZ" altLang="cs-CZ" dirty="0"/>
              <a:t>Tato rozložení se liší tentokrát dvěma parametry – stupni volnosti</a:t>
            </a:r>
          </a:p>
          <a:p>
            <a:pPr lvl="1" eaLnBrk="1" hangingPunct="1">
              <a:lnSpc>
                <a:spcPct val="80000"/>
              </a:lnSpc>
            </a:pPr>
            <a:r>
              <a:rPr lang="cs-CZ" altLang="cs-CZ" sz="1700" i="1" dirty="0">
                <a:latin typeface="Symbol" panose="05050102010706020507" pitchFamily="18" charset="2"/>
              </a:rPr>
              <a:t>n</a:t>
            </a:r>
            <a:r>
              <a:rPr lang="cs-CZ" altLang="cs-CZ" sz="1700" baseline="-25000" dirty="0"/>
              <a:t>1</a:t>
            </a:r>
            <a:r>
              <a:rPr lang="cs-CZ" altLang="cs-CZ" sz="1700" dirty="0"/>
              <a:t> = </a:t>
            </a:r>
            <a:r>
              <a:rPr lang="cs-CZ" altLang="cs-CZ" sz="1700" i="1" dirty="0"/>
              <a:t>počet skupin – 1</a:t>
            </a:r>
            <a:r>
              <a:rPr lang="cs-CZ" altLang="cs-CZ" sz="1700" dirty="0"/>
              <a:t> : stupně volnosti čitatele - </a:t>
            </a:r>
            <a:r>
              <a:rPr lang="cs-CZ" altLang="cs-CZ" sz="1700" i="1" dirty="0" err="1"/>
              <a:t>MS</a:t>
            </a:r>
            <a:r>
              <a:rPr lang="cs-CZ" altLang="cs-CZ" sz="1700" baseline="-25000" dirty="0" err="1"/>
              <a:t>between</a:t>
            </a:r>
            <a:endParaRPr lang="cs-CZ" altLang="cs-CZ" sz="1700" baseline="-25000" dirty="0"/>
          </a:p>
          <a:p>
            <a:pPr lvl="1" eaLnBrk="1" hangingPunct="1">
              <a:lnSpc>
                <a:spcPct val="80000"/>
              </a:lnSpc>
            </a:pPr>
            <a:r>
              <a:rPr lang="cs-CZ" altLang="cs-CZ" sz="1700" i="1" dirty="0">
                <a:latin typeface="Symbol" panose="05050102010706020507" pitchFamily="18" charset="2"/>
              </a:rPr>
              <a:t>n</a:t>
            </a:r>
            <a:r>
              <a:rPr lang="cs-CZ" altLang="cs-CZ" sz="1700" baseline="-25000" dirty="0"/>
              <a:t>2</a:t>
            </a:r>
            <a:r>
              <a:rPr lang="cs-CZ" altLang="cs-CZ" sz="1700" dirty="0"/>
              <a:t> = </a:t>
            </a:r>
            <a:r>
              <a:rPr lang="cs-CZ" altLang="cs-CZ" sz="1700" i="1" dirty="0"/>
              <a:t>počet lidí  – počet skupin</a:t>
            </a:r>
            <a:r>
              <a:rPr lang="cs-CZ" altLang="cs-CZ" sz="1700" dirty="0"/>
              <a:t> : stupně volnosti jmenovatele - </a:t>
            </a:r>
            <a:r>
              <a:rPr lang="cs-CZ" altLang="cs-CZ" sz="1700" i="1" dirty="0" err="1"/>
              <a:t>MS</a:t>
            </a:r>
            <a:r>
              <a:rPr lang="cs-CZ" altLang="cs-CZ" sz="1700" baseline="-25000" dirty="0" err="1"/>
              <a:t>within</a:t>
            </a:r>
            <a:endParaRPr lang="cs-CZ" altLang="cs-CZ" sz="1700" baseline="-25000" dirty="0"/>
          </a:p>
          <a:p>
            <a:pPr lvl="1" eaLnBrk="1" hangingPunct="1">
              <a:lnSpc>
                <a:spcPct val="80000"/>
              </a:lnSpc>
            </a:pPr>
            <a:r>
              <a:rPr lang="cs-CZ" altLang="cs-CZ" sz="1700" dirty="0"/>
              <a:t>na pořadí stupňů volnosti ZÁLEŽÍ  </a:t>
            </a:r>
            <a:endParaRPr lang="cs-CZ" altLang="cs-CZ" sz="1600" dirty="0"/>
          </a:p>
          <a:p>
            <a:pPr eaLnBrk="1" hangingPunct="1">
              <a:lnSpc>
                <a:spcPct val="80000"/>
              </a:lnSpc>
              <a:buFont typeface="Wingdings" panose="05000000000000000000" pitchFamily="2" charset="2"/>
              <a:buNone/>
            </a:pPr>
            <a:endParaRPr lang="cs-CZ" altLang="cs-CZ" sz="1600" dirty="0"/>
          </a:p>
          <a:p>
            <a:pPr eaLnBrk="1" hangingPunct="1">
              <a:lnSpc>
                <a:spcPct val="80000"/>
              </a:lnSpc>
              <a:buFont typeface="Wingdings" panose="05000000000000000000" pitchFamily="2" charset="2"/>
              <a:buNone/>
            </a:pPr>
            <a:endParaRPr lang="cs-CZ" altLang="cs-CZ" sz="1600" dirty="0"/>
          </a:p>
          <a:p>
            <a:pPr eaLnBrk="1" hangingPunct="1">
              <a:lnSpc>
                <a:spcPct val="80000"/>
              </a:lnSpc>
              <a:buFont typeface="Wingdings" panose="05000000000000000000" pitchFamily="2" charset="2"/>
              <a:buNone/>
            </a:pPr>
            <a:endParaRPr lang="cs-CZ" altLang="cs-CZ" sz="1600" dirty="0"/>
          </a:p>
          <a:p>
            <a:pPr eaLnBrk="1" hangingPunct="1">
              <a:lnSpc>
                <a:spcPct val="80000"/>
              </a:lnSpc>
              <a:buFont typeface="Wingdings" panose="05000000000000000000" pitchFamily="2" charset="2"/>
              <a:buNone/>
            </a:pPr>
            <a:endParaRPr lang="cs-CZ" altLang="cs-CZ" sz="1600" dirty="0"/>
          </a:p>
          <a:p>
            <a:pPr eaLnBrk="1" hangingPunct="1">
              <a:lnSpc>
                <a:spcPct val="80000"/>
              </a:lnSpc>
              <a:buFont typeface="Wingdings" panose="05000000000000000000" pitchFamily="2" charset="2"/>
              <a:buNone/>
            </a:pPr>
            <a:endParaRPr lang="cs-CZ" altLang="cs-CZ" sz="1600" dirty="0"/>
          </a:p>
          <a:p>
            <a:pPr eaLnBrk="1" hangingPunct="1">
              <a:lnSpc>
                <a:spcPct val="80000"/>
              </a:lnSpc>
              <a:buFont typeface="Wingdings" panose="05000000000000000000" pitchFamily="2" charset="2"/>
              <a:buNone/>
            </a:pPr>
            <a:endParaRPr lang="cs-CZ" altLang="cs-CZ" sz="1600" dirty="0"/>
          </a:p>
          <a:p>
            <a:pPr eaLnBrk="1" hangingPunct="1">
              <a:lnSpc>
                <a:spcPct val="80000"/>
              </a:lnSpc>
              <a:buFont typeface="Wingdings" panose="05000000000000000000" pitchFamily="2" charset="2"/>
              <a:buNone/>
            </a:pPr>
            <a:endParaRPr lang="cs-CZ" altLang="cs-CZ" sz="1600" dirty="0"/>
          </a:p>
          <a:p>
            <a:pPr eaLnBrk="1" hangingPunct="1">
              <a:lnSpc>
                <a:spcPct val="80000"/>
              </a:lnSpc>
              <a:buFont typeface="Wingdings" panose="05000000000000000000" pitchFamily="2" charset="2"/>
              <a:buNone/>
            </a:pPr>
            <a:r>
              <a:rPr lang="cs-CZ" altLang="cs-CZ" sz="1000" dirty="0">
                <a:solidFill>
                  <a:schemeClr val="folHlink"/>
                </a:solidFill>
                <a:hlinkClick r:id="rId3"/>
              </a:rPr>
              <a:t>http://www.econtools.com/jevons/java/Graphics2D/FDist.html</a:t>
            </a:r>
            <a:endParaRPr lang="cs-CZ" altLang="cs-CZ" sz="1000" dirty="0">
              <a:solidFill>
                <a:schemeClr val="folHlink"/>
              </a:solidFill>
            </a:endParaRPr>
          </a:p>
          <a:p>
            <a:pPr eaLnBrk="1" hangingPunct="1">
              <a:lnSpc>
                <a:spcPct val="80000"/>
              </a:lnSpc>
              <a:buFont typeface="Wingdings" panose="05000000000000000000" pitchFamily="2" charset="2"/>
              <a:buNone/>
            </a:pPr>
            <a:endParaRPr lang="cs-CZ" altLang="cs-CZ" sz="700" dirty="0">
              <a:solidFill>
                <a:schemeClr val="folHlink"/>
              </a:solidFill>
            </a:endParaRPr>
          </a:p>
        </p:txBody>
      </p:sp>
      <p:pic>
        <p:nvPicPr>
          <p:cNvPr id="2097158" name="Picture 24"/>
          <p:cNvPicPr>
            <a:picLocks noChangeAspect="1" noChangeArrowheads="1"/>
          </p:cNvPicPr>
          <p:nvPr/>
        </p:nvPicPr>
        <p:blipFill>
          <a:blip r:embed="rId4"/>
          <a:srcRect/>
          <a:stretch>
            <a:fillRect/>
          </a:stretch>
        </p:blipFill>
        <p:spPr bwMode="auto">
          <a:xfrm>
            <a:off x="3996060" y="3274467"/>
            <a:ext cx="4824412" cy="2890837"/>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Zástupný symbol pro obsah 4">
            <a:extLst>
              <a:ext uri="{FF2B5EF4-FFF2-40B4-BE49-F238E27FC236}">
                <a16:creationId xmlns:a16="http://schemas.microsoft.com/office/drawing/2014/main" id="{1254B00F-B2F1-4E55-BCBA-7FF512AF67E4}"/>
              </a:ext>
            </a:extLst>
          </p:cNvPr>
          <p:cNvPicPr>
            <a:picLocks noGrp="1" noChangeAspect="1"/>
          </p:cNvPicPr>
          <p:nvPr>
            <p:ph idx="1"/>
          </p:nvPr>
        </p:nvPicPr>
        <p:blipFill>
          <a:blip r:embed="rId2"/>
          <a:stretch>
            <a:fillRect/>
          </a:stretch>
        </p:blipFill>
        <p:spPr>
          <a:xfrm>
            <a:off x="122144" y="1412776"/>
            <a:ext cx="8899711" cy="2810435"/>
          </a:xfrm>
          <a:prstGeom prst="rect">
            <a:avLst/>
          </a:prstGeom>
        </p:spPr>
      </p:pic>
    </p:spTree>
    <p:extLst>
      <p:ext uri="{BB962C8B-B14F-4D97-AF65-F5344CB8AC3E}">
        <p14:creationId xmlns:p14="http://schemas.microsoft.com/office/powerpoint/2010/main" val="261368862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93" name="Nadpis 1"/>
          <p:cNvSpPr>
            <a:spLocks noGrp="1"/>
          </p:cNvSpPr>
          <p:nvPr>
            <p:ph type="title"/>
          </p:nvPr>
        </p:nvSpPr>
        <p:spPr/>
        <p:txBody>
          <a:bodyPr/>
          <a:lstStyle/>
          <a:p>
            <a:pPr eaLnBrk="1" hangingPunct="1"/>
            <a:r>
              <a:rPr lang="cs-CZ" altLang="cs-CZ" dirty="0"/>
              <a:t>ANOVA – předpoklady </a:t>
            </a:r>
            <a:r>
              <a:rPr lang="cs-CZ" altLang="cs-CZ" i="1" dirty="0"/>
              <a:t>F</a:t>
            </a:r>
            <a:r>
              <a:rPr lang="cs-CZ" altLang="cs-CZ" dirty="0"/>
              <a:t>-testu</a:t>
            </a:r>
            <a:endParaRPr lang="en-US" altLang="cs-CZ" dirty="0"/>
          </a:p>
        </p:txBody>
      </p:sp>
      <p:sp>
        <p:nvSpPr>
          <p:cNvPr id="1048694" name="Zástupný symbol pro obsah 2"/>
          <p:cNvSpPr>
            <a:spLocks noGrp="1"/>
          </p:cNvSpPr>
          <p:nvPr>
            <p:ph idx="1"/>
          </p:nvPr>
        </p:nvSpPr>
        <p:spPr>
          <a:xfrm>
            <a:off x="822960" y="1844824"/>
            <a:ext cx="7863840" cy="4824264"/>
          </a:xfrm>
        </p:spPr>
        <p:txBody>
          <a:bodyPr rtlCol="0">
            <a:normAutofit fontScale="95833"/>
          </a:bodyPr>
          <a:lstStyle/>
          <a:p>
            <a:pPr eaLnBrk="1" fontAlgn="auto" hangingPunct="1">
              <a:spcAft>
                <a:spcPts val="0"/>
              </a:spcAft>
            </a:pPr>
            <a:r>
              <a:rPr lang="cs-CZ" sz="2800" b="1" dirty="0"/>
              <a:t>nezávislost pozorování </a:t>
            </a:r>
            <a:r>
              <a:rPr lang="cs-CZ" sz="2800" dirty="0"/>
              <a:t>(</a:t>
            </a:r>
            <a:r>
              <a:rPr lang="cs-CZ" sz="2800" dirty="0">
                <a:sym typeface="Wingdings" pitchFamily="2" charset="2"/>
              </a:rPr>
              <a:t></a:t>
            </a:r>
            <a:r>
              <a:rPr lang="cs-CZ" sz="2800" dirty="0"/>
              <a:t> ANOVA pro opakovaná měření)</a:t>
            </a:r>
          </a:p>
          <a:p>
            <a:pPr eaLnBrk="1" fontAlgn="auto" hangingPunct="1">
              <a:spcAft>
                <a:spcPts val="0"/>
              </a:spcAft>
            </a:pPr>
            <a:r>
              <a:rPr lang="cs-CZ" sz="2800" b="1" dirty="0">
                <a:sym typeface="Wingdings" pitchFamily="2" charset="2"/>
              </a:rPr>
              <a:t>normalita rozložení </a:t>
            </a:r>
            <a:r>
              <a:rPr lang="cs-CZ" sz="2800" dirty="0">
                <a:sym typeface="Wingdings" pitchFamily="2" charset="2"/>
              </a:rPr>
              <a:t>(v rámci každé skupiny)</a:t>
            </a:r>
          </a:p>
          <a:p>
            <a:pPr lvl="1" eaLnBrk="1" fontAlgn="auto" hangingPunct="1">
              <a:spcAft>
                <a:spcPts val="0"/>
              </a:spcAft>
            </a:pPr>
            <a:r>
              <a:rPr lang="cs-CZ" sz="2400" dirty="0">
                <a:sym typeface="Wingdings" pitchFamily="2" charset="2"/>
              </a:rPr>
              <a:t>narušení nevadí, pokud jsou skupiny stejně velké + mají velikost alespoň okolo 30</a:t>
            </a:r>
          </a:p>
          <a:p>
            <a:pPr lvl="1" eaLnBrk="1" fontAlgn="auto" hangingPunct="1">
              <a:spcAft>
                <a:spcPts val="0"/>
              </a:spcAft>
            </a:pPr>
            <a:r>
              <a:rPr lang="cs-CZ" sz="2400" dirty="0" err="1">
                <a:sym typeface="Wingdings" pitchFamily="2" charset="2"/>
              </a:rPr>
              <a:t>neparametrická</a:t>
            </a:r>
            <a:r>
              <a:rPr lang="cs-CZ" sz="2400" dirty="0">
                <a:sym typeface="Wingdings" pitchFamily="2" charset="2"/>
              </a:rPr>
              <a:t> alternativa – </a:t>
            </a:r>
            <a:r>
              <a:rPr lang="cs-CZ" sz="2400" dirty="0" err="1">
                <a:sym typeface="Wingdings" pitchFamily="2" charset="2"/>
              </a:rPr>
              <a:t>Kruskal</a:t>
            </a:r>
            <a:r>
              <a:rPr lang="cs-CZ" sz="2400" dirty="0">
                <a:sym typeface="Wingdings" pitchFamily="2" charset="2"/>
              </a:rPr>
              <a:t>-</a:t>
            </a:r>
            <a:r>
              <a:rPr lang="cs-CZ" sz="2400" dirty="0" err="1">
                <a:sym typeface="Wingdings" pitchFamily="2" charset="2"/>
              </a:rPr>
              <a:t>Wallisův</a:t>
            </a:r>
            <a:r>
              <a:rPr lang="cs-CZ" sz="2400" dirty="0">
                <a:sym typeface="Wingdings" pitchFamily="2" charset="2"/>
              </a:rPr>
              <a:t> test</a:t>
            </a:r>
            <a:endParaRPr lang="cs-CZ" sz="2400" dirty="0"/>
          </a:p>
          <a:p>
            <a:pPr eaLnBrk="1" fontAlgn="auto" hangingPunct="1">
              <a:spcAft>
                <a:spcPts val="0"/>
              </a:spcAft>
            </a:pPr>
            <a:r>
              <a:rPr lang="cs-CZ" sz="2800" b="1" dirty="0"/>
              <a:t>homogenita rozptylů </a:t>
            </a:r>
            <a:r>
              <a:rPr lang="cs-CZ" sz="2800" dirty="0"/>
              <a:t>(skupiny mají stejné rozptyly)</a:t>
            </a:r>
          </a:p>
          <a:p>
            <a:pPr lvl="1" eaLnBrk="1" fontAlgn="auto" hangingPunct="1">
              <a:spcAft>
                <a:spcPts val="0"/>
              </a:spcAft>
            </a:pPr>
            <a:r>
              <a:rPr lang="cs-CZ" sz="2400" dirty="0" err="1"/>
              <a:t>Levenův</a:t>
            </a:r>
            <a:r>
              <a:rPr lang="cs-CZ" sz="2400" dirty="0"/>
              <a:t> test – </a:t>
            </a:r>
            <a:r>
              <a:rPr lang="cs-CZ" sz="2400" dirty="0">
                <a:sym typeface="Wingdings" pitchFamily="2" charset="2"/>
              </a:rPr>
              <a:t>chceme, aby byl nesignifikantní</a:t>
            </a:r>
          </a:p>
          <a:p>
            <a:pPr lvl="1" eaLnBrk="1" fontAlgn="auto" hangingPunct="1">
              <a:spcAft>
                <a:spcPts val="0"/>
              </a:spcAft>
            </a:pPr>
            <a:r>
              <a:rPr lang="cs-CZ" sz="2400" dirty="0"/>
              <a:t>s</a:t>
            </a:r>
            <a:r>
              <a:rPr lang="cs-CZ" sz="2400" baseline="30000" dirty="0"/>
              <a:t>2</a:t>
            </a:r>
            <a:r>
              <a:rPr lang="cs-CZ" sz="2400" baseline="-25000" dirty="0"/>
              <a:t>max</a:t>
            </a:r>
            <a:r>
              <a:rPr lang="cs-CZ" sz="2400" dirty="0"/>
              <a:t> / s</a:t>
            </a:r>
            <a:r>
              <a:rPr lang="cs-CZ" sz="2400" baseline="30000" dirty="0"/>
              <a:t>2</a:t>
            </a:r>
            <a:r>
              <a:rPr lang="cs-CZ" sz="2400" baseline="-25000" dirty="0"/>
              <a:t>min</a:t>
            </a:r>
            <a:r>
              <a:rPr lang="cs-CZ" sz="2400" dirty="0"/>
              <a:t> &lt; 3</a:t>
            </a:r>
          </a:p>
          <a:p>
            <a:pPr lvl="1" eaLnBrk="1" fontAlgn="auto" hangingPunct="1">
              <a:spcAft>
                <a:spcPts val="0"/>
              </a:spcAft>
            </a:pPr>
            <a:r>
              <a:rPr lang="cs-CZ" sz="2400" dirty="0"/>
              <a:t>narušení by nemělo vadit, pokud jsou skupiny stejně velké</a:t>
            </a:r>
          </a:p>
          <a:p>
            <a:pPr lvl="1" eaLnBrk="1" fontAlgn="auto" hangingPunct="1">
              <a:spcAft>
                <a:spcPts val="0"/>
              </a:spcAft>
            </a:pPr>
            <a:r>
              <a:rPr lang="cs-CZ" sz="2400" dirty="0"/>
              <a:t>při narušení lze použít </a:t>
            </a:r>
            <a:r>
              <a:rPr lang="cs-CZ" sz="2400" b="1" dirty="0" err="1"/>
              <a:t>Welchovo</a:t>
            </a:r>
            <a:r>
              <a:rPr lang="cs-CZ" sz="2400" b="1" dirty="0"/>
              <a:t> F</a:t>
            </a:r>
          </a:p>
          <a:p>
            <a:pPr lvl="1" eaLnBrk="1" fontAlgn="auto" hangingPunct="1">
              <a:spcAft>
                <a:spcPts val="0"/>
              </a:spcAft>
            </a:pPr>
            <a:endParaRPr lang="cs-CZ" sz="2400" dirty="0"/>
          </a:p>
          <a:p>
            <a:pPr eaLnBrk="1" fontAlgn="auto" hangingPunct="1">
              <a:spcAft>
                <a:spcPts val="0"/>
              </a:spcAft>
              <a:buFont typeface="Arial" panose="020B0604020202020204" pitchFamily="34" charset="0"/>
              <a:buNone/>
            </a:pPr>
            <a:endParaRPr lang="cs-CZ" sz="2800" dirty="0"/>
          </a:p>
          <a:p>
            <a:pPr eaLnBrk="1" fontAlgn="auto" hangingPunct="1">
              <a:spcAft>
                <a:spcPts val="0"/>
              </a:spcAft>
              <a:buFont typeface="Arial" panose="020B0604020202020204" pitchFamily="34" charset="0"/>
              <a:buNone/>
            </a:pPr>
            <a:endParaRPr lang="cs-CZ" sz="2800" dirty="0"/>
          </a:p>
          <a:p>
            <a:pPr eaLnBrk="1" fontAlgn="auto" hangingPunct="1">
              <a:spcAft>
                <a:spcPts val="0"/>
              </a:spcAft>
              <a:buFont typeface="Arial" panose="020B0604020202020204" pitchFamily="34" charset="0"/>
              <a:buNone/>
            </a:pPr>
            <a:endParaRPr lang="en-US" sz="2800"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53E650E-7CE9-4203-AD79-CE9F6F260B51}"/>
              </a:ext>
            </a:extLst>
          </p:cNvPr>
          <p:cNvSpPr>
            <a:spLocks noGrp="1"/>
          </p:cNvSpPr>
          <p:nvPr>
            <p:ph type="title"/>
          </p:nvPr>
        </p:nvSpPr>
        <p:spPr/>
        <p:txBody>
          <a:bodyPr>
            <a:normAutofit fontScale="90000"/>
          </a:bodyPr>
          <a:lstStyle/>
          <a:p>
            <a:r>
              <a:rPr lang="cs-CZ" dirty="0"/>
              <a:t>Co jsme zatím získali oproti regresi s kategorickým prediktorem?</a:t>
            </a:r>
          </a:p>
        </p:txBody>
      </p:sp>
      <p:sp>
        <p:nvSpPr>
          <p:cNvPr id="3" name="Zástupný symbol pro obsah 2">
            <a:extLst>
              <a:ext uri="{FF2B5EF4-FFF2-40B4-BE49-F238E27FC236}">
                <a16:creationId xmlns:a16="http://schemas.microsoft.com/office/drawing/2014/main" id="{AADF80F7-39BA-4801-9828-19E295E08765}"/>
              </a:ext>
            </a:extLst>
          </p:cNvPr>
          <p:cNvSpPr>
            <a:spLocks noGrp="1"/>
          </p:cNvSpPr>
          <p:nvPr>
            <p:ph idx="1"/>
          </p:nvPr>
        </p:nvSpPr>
        <p:spPr/>
        <p:txBody>
          <a:bodyPr/>
          <a:lstStyle/>
          <a:p>
            <a:r>
              <a:rPr lang="cs-CZ" dirty="0"/>
              <a:t>Technicky vzato, nic moc, protože výsledný model ANOVA je stejný – lineární model </a:t>
            </a:r>
            <a:r>
              <a:rPr lang="cs-CZ" b="1" dirty="0"/>
              <a:t>predikující</a:t>
            </a:r>
            <a:r>
              <a:rPr lang="cs-CZ" dirty="0"/>
              <a:t> každému průměr jeho skupiny.</a:t>
            </a:r>
          </a:p>
          <a:p>
            <a:r>
              <a:rPr lang="cs-CZ" dirty="0"/>
              <a:t>Zatímco v regresi byl trik s </a:t>
            </a:r>
            <a:r>
              <a:rPr lang="cs-CZ" dirty="0" err="1"/>
              <a:t>dummy</a:t>
            </a:r>
            <a:r>
              <a:rPr lang="cs-CZ" dirty="0"/>
              <a:t> proměnnými jakýsi </a:t>
            </a:r>
            <a:r>
              <a:rPr lang="cs-CZ" i="1" dirty="0" err="1"/>
              <a:t>hack</a:t>
            </a:r>
            <a:r>
              <a:rPr lang="cs-CZ" dirty="0"/>
              <a:t>, který nám umožnil zařadit kategorické proměnné, v ANOVA  jsme přímo vyšli ze srovnávání průměrů.</a:t>
            </a:r>
          </a:p>
          <a:p>
            <a:r>
              <a:rPr lang="cs-CZ" dirty="0"/>
              <a:t>Uvědomili jsme si tím, jak jsou </a:t>
            </a:r>
            <a:r>
              <a:rPr lang="cs-CZ" b="1" dirty="0"/>
              <a:t>rozdíly skupinových průměrů</a:t>
            </a:r>
            <a:r>
              <a:rPr lang="cs-CZ" dirty="0"/>
              <a:t> přeloženy do </a:t>
            </a:r>
            <a:r>
              <a:rPr lang="cs-CZ" b="1" dirty="0"/>
              <a:t>vysvětleného rozptylu</a:t>
            </a:r>
            <a:r>
              <a:rPr lang="cs-CZ" dirty="0"/>
              <a:t>.</a:t>
            </a:r>
          </a:p>
          <a:p>
            <a:r>
              <a:rPr lang="cs-CZ" dirty="0"/>
              <a:t>To znamená, že dokážeme uvažovat o kvantifikaci </a:t>
            </a:r>
            <a:r>
              <a:rPr lang="cs-CZ" b="1" dirty="0"/>
              <a:t>vlivu</a:t>
            </a:r>
            <a:r>
              <a:rPr lang="cs-CZ" dirty="0"/>
              <a:t> kategorické proměnné na nějakou metrickou ZP bez ohledu na počet kategorií.</a:t>
            </a:r>
          </a:p>
          <a:p>
            <a:r>
              <a:rPr lang="cs-CZ" dirty="0"/>
              <a:t>Ale F-test je pouze test H</a:t>
            </a:r>
            <a:r>
              <a:rPr lang="cs-CZ" baseline="-25000" dirty="0"/>
              <a:t>0</a:t>
            </a:r>
            <a:r>
              <a:rPr lang="cs-CZ" dirty="0"/>
              <a:t> – po něm se chceme interpretačně vrátit k rozdílům mezi skupinami. </a:t>
            </a:r>
          </a:p>
        </p:txBody>
      </p:sp>
    </p:spTree>
    <p:extLst>
      <p:ext uri="{BB962C8B-B14F-4D97-AF65-F5344CB8AC3E}">
        <p14:creationId xmlns:p14="http://schemas.microsoft.com/office/powerpoint/2010/main" val="97375741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95" name="Nadpis 1"/>
          <p:cNvSpPr>
            <a:spLocks noGrp="1"/>
          </p:cNvSpPr>
          <p:nvPr>
            <p:ph type="title"/>
          </p:nvPr>
        </p:nvSpPr>
        <p:spPr/>
        <p:txBody>
          <a:bodyPr/>
          <a:lstStyle/>
          <a:p>
            <a:pPr eaLnBrk="1" hangingPunct="1"/>
            <a:r>
              <a:rPr lang="cs-CZ" altLang="cs-CZ" dirty="0"/>
              <a:t>Standardní tabulka ANOVA</a:t>
            </a:r>
            <a:br>
              <a:rPr lang="cs-CZ" altLang="cs-CZ" dirty="0"/>
            </a:br>
            <a:r>
              <a:rPr lang="cs-CZ" altLang="cs-CZ" sz="2400" dirty="0"/>
              <a:t>(v provedení SPSS)</a:t>
            </a:r>
            <a:endParaRPr lang="en-US" altLang="cs-CZ" dirty="0"/>
          </a:p>
        </p:txBody>
      </p:sp>
      <p:graphicFrame>
        <p:nvGraphicFramePr>
          <p:cNvPr id="4194305" name="Tabulka 4"/>
          <p:cNvGraphicFramePr>
            <a:graphicFrameLocks noGrp="1"/>
          </p:cNvGraphicFramePr>
          <p:nvPr>
            <p:extLst>
              <p:ext uri="{D42A27DB-BD31-4B8C-83A1-F6EECF244321}">
                <p14:modId xmlns:p14="http://schemas.microsoft.com/office/powerpoint/2010/main" val="853660453"/>
              </p:ext>
            </p:extLst>
          </p:nvPr>
        </p:nvGraphicFramePr>
        <p:xfrm>
          <a:off x="-2" y="3501007"/>
          <a:ext cx="9144001" cy="2736304"/>
        </p:xfrm>
        <a:graphic>
          <a:graphicData uri="http://schemas.openxmlformats.org/drawingml/2006/table">
            <a:tbl>
              <a:tblPr firstRow="1" bandRow="1">
                <a:tableStyleId>{5C22544A-7EE6-4342-B048-85BDC9FD1C3A}</a:tableStyleId>
              </a:tblPr>
              <a:tblGrid>
                <a:gridCol w="2411762">
                  <a:extLst>
                    <a:ext uri="{9D8B030D-6E8A-4147-A177-3AD203B41FA5}">
                      <a16:colId xmlns:a16="http://schemas.microsoft.com/office/drawing/2014/main" val="20000"/>
                    </a:ext>
                  </a:extLst>
                </a:gridCol>
                <a:gridCol w="1440160">
                  <a:extLst>
                    <a:ext uri="{9D8B030D-6E8A-4147-A177-3AD203B41FA5}">
                      <a16:colId xmlns:a16="http://schemas.microsoft.com/office/drawing/2014/main" val="20001"/>
                    </a:ext>
                  </a:extLst>
                </a:gridCol>
                <a:gridCol w="1512168">
                  <a:extLst>
                    <a:ext uri="{9D8B030D-6E8A-4147-A177-3AD203B41FA5}">
                      <a16:colId xmlns:a16="http://schemas.microsoft.com/office/drawing/2014/main" val="20002"/>
                    </a:ext>
                  </a:extLst>
                </a:gridCol>
                <a:gridCol w="1368152">
                  <a:extLst>
                    <a:ext uri="{9D8B030D-6E8A-4147-A177-3AD203B41FA5}">
                      <a16:colId xmlns:a16="http://schemas.microsoft.com/office/drawing/2014/main" val="20003"/>
                    </a:ext>
                  </a:extLst>
                </a:gridCol>
                <a:gridCol w="1031846">
                  <a:extLst>
                    <a:ext uri="{9D8B030D-6E8A-4147-A177-3AD203B41FA5}">
                      <a16:colId xmlns:a16="http://schemas.microsoft.com/office/drawing/2014/main" val="20004"/>
                    </a:ext>
                  </a:extLst>
                </a:gridCol>
                <a:gridCol w="1379913">
                  <a:extLst>
                    <a:ext uri="{9D8B030D-6E8A-4147-A177-3AD203B41FA5}">
                      <a16:colId xmlns:a16="http://schemas.microsoft.com/office/drawing/2014/main" val="20005"/>
                    </a:ext>
                  </a:extLst>
                </a:gridCol>
              </a:tblGrid>
              <a:tr h="999346">
                <a:tc>
                  <a:txBody>
                    <a:bodyPr/>
                    <a:lstStyle/>
                    <a:p>
                      <a:pPr marL="0" algn="ctr" defTabSz="914400" rtl="0" eaLnBrk="1" latinLnBrk="0" hangingPunct="1"/>
                      <a:endParaRPr lang="en-US" sz="2400" b="1" kern="1200" dirty="0">
                        <a:solidFill>
                          <a:schemeClr val="lt1"/>
                        </a:solidFill>
                        <a:latin typeface="+mn-lt"/>
                        <a:ea typeface="+mn-ea"/>
                        <a:cs typeface="+mn-cs"/>
                      </a:endParaRPr>
                    </a:p>
                  </a:txBody>
                  <a:tcPr marL="91449" marR="91449"/>
                </a:tc>
                <a:tc>
                  <a:txBody>
                    <a:bodyPr/>
                    <a:lstStyle/>
                    <a:p>
                      <a:pPr algn="ctr"/>
                      <a:r>
                        <a:rPr lang="cs-CZ" sz="2400" dirty="0"/>
                        <a:t>Sum </a:t>
                      </a:r>
                      <a:r>
                        <a:rPr lang="cs-CZ" sz="2400" dirty="0" err="1"/>
                        <a:t>of</a:t>
                      </a:r>
                      <a:r>
                        <a:rPr lang="cs-CZ" sz="2400" dirty="0"/>
                        <a:t> </a:t>
                      </a:r>
                      <a:r>
                        <a:rPr lang="cs-CZ" sz="2400" dirty="0" err="1"/>
                        <a:t>Squares</a:t>
                      </a:r>
                      <a:endParaRPr lang="en-US" sz="2400" dirty="0"/>
                    </a:p>
                  </a:txBody>
                  <a:tcPr marL="91449" marR="91449"/>
                </a:tc>
                <a:tc>
                  <a:txBody>
                    <a:bodyPr/>
                    <a:lstStyle/>
                    <a:p>
                      <a:pPr algn="ctr"/>
                      <a:r>
                        <a:rPr lang="cs-CZ" sz="2400" dirty="0" err="1"/>
                        <a:t>df</a:t>
                      </a:r>
                      <a:endParaRPr lang="en-US" sz="2400" dirty="0"/>
                    </a:p>
                  </a:txBody>
                  <a:tcPr marL="91449" marR="91449"/>
                </a:tc>
                <a:tc>
                  <a:txBody>
                    <a:bodyPr/>
                    <a:lstStyle/>
                    <a:p>
                      <a:pPr algn="ctr"/>
                      <a:r>
                        <a:rPr lang="cs-CZ" sz="2400" dirty="0" err="1"/>
                        <a:t>Mean</a:t>
                      </a:r>
                      <a:r>
                        <a:rPr lang="cs-CZ" sz="2400" dirty="0"/>
                        <a:t> Square</a:t>
                      </a:r>
                      <a:endParaRPr lang="en-US" sz="2400" dirty="0"/>
                    </a:p>
                  </a:txBody>
                  <a:tcPr marL="91449" marR="91449"/>
                </a:tc>
                <a:tc>
                  <a:txBody>
                    <a:bodyPr/>
                    <a:lstStyle/>
                    <a:p>
                      <a:pPr algn="ctr"/>
                      <a:r>
                        <a:rPr lang="cs-CZ" sz="2400" dirty="0"/>
                        <a:t>F</a:t>
                      </a:r>
                      <a:endParaRPr lang="en-US" sz="2400" dirty="0"/>
                    </a:p>
                  </a:txBody>
                  <a:tcPr marL="91449" marR="91449"/>
                </a:tc>
                <a:tc>
                  <a:txBody>
                    <a:bodyPr/>
                    <a:lstStyle/>
                    <a:p>
                      <a:pPr algn="ctr"/>
                      <a:r>
                        <a:rPr lang="cs-CZ" sz="2400" dirty="0" err="1"/>
                        <a:t>Sig</a:t>
                      </a:r>
                      <a:r>
                        <a:rPr lang="cs-CZ" sz="2400" dirty="0"/>
                        <a:t>.</a:t>
                      </a:r>
                      <a:endParaRPr lang="en-US" sz="2400" dirty="0"/>
                    </a:p>
                  </a:txBody>
                  <a:tcPr marL="91449" marR="91449"/>
                </a:tc>
                <a:extLst>
                  <a:ext uri="{0D108BD9-81ED-4DB2-BD59-A6C34878D82A}">
                    <a16:rowId xmlns:a16="http://schemas.microsoft.com/office/drawing/2014/main" val="10000"/>
                  </a:ext>
                </a:extLst>
              </a:tr>
              <a:tr h="578986">
                <a:tc>
                  <a:txBody>
                    <a:bodyPr/>
                    <a:lstStyle/>
                    <a:p>
                      <a:pPr marL="0" algn="l" defTabSz="914400" rtl="0" eaLnBrk="1" latinLnBrk="0" hangingPunct="1"/>
                      <a:r>
                        <a:rPr lang="cs-CZ" sz="2400" b="1" kern="1200" dirty="0" err="1">
                          <a:solidFill>
                            <a:schemeClr val="lt1"/>
                          </a:solidFill>
                          <a:latin typeface="+mn-lt"/>
                          <a:ea typeface="+mn-ea"/>
                          <a:cs typeface="+mn-cs"/>
                        </a:rPr>
                        <a:t>Between</a:t>
                      </a:r>
                      <a:r>
                        <a:rPr lang="cs-CZ" sz="2400" b="1" kern="1200" dirty="0">
                          <a:solidFill>
                            <a:schemeClr val="lt1"/>
                          </a:solidFill>
                          <a:latin typeface="+mn-lt"/>
                          <a:ea typeface="+mn-ea"/>
                          <a:cs typeface="+mn-cs"/>
                        </a:rPr>
                        <a:t> </a:t>
                      </a:r>
                      <a:r>
                        <a:rPr lang="cs-CZ" sz="2400" b="1" kern="1200" dirty="0" err="1">
                          <a:solidFill>
                            <a:schemeClr val="lt1"/>
                          </a:solidFill>
                          <a:latin typeface="+mn-lt"/>
                          <a:ea typeface="+mn-ea"/>
                          <a:cs typeface="+mn-cs"/>
                        </a:rPr>
                        <a:t>Groups</a:t>
                      </a:r>
                      <a:endParaRPr lang="en-US" sz="2400" b="1" kern="1200" dirty="0">
                        <a:solidFill>
                          <a:schemeClr val="lt1"/>
                        </a:solidFill>
                        <a:latin typeface="+mn-lt"/>
                        <a:ea typeface="+mn-ea"/>
                        <a:cs typeface="+mn-cs"/>
                      </a:endParaRPr>
                    </a:p>
                  </a:txBody>
                  <a:tcPr marL="91449" marR="91449">
                    <a:solidFill>
                      <a:srgbClr val="0070C0"/>
                    </a:solidFill>
                  </a:tcPr>
                </a:tc>
                <a:tc>
                  <a:txBody>
                    <a:bodyPr/>
                    <a:lstStyle/>
                    <a:p>
                      <a:pPr algn="ctr"/>
                      <a:r>
                        <a:rPr lang="cs-CZ" sz="2400" b="1" dirty="0"/>
                        <a:t>SS</a:t>
                      </a:r>
                      <a:r>
                        <a:rPr lang="cs-CZ" sz="2400" b="1" baseline="-25000" dirty="0"/>
                        <a:t>M</a:t>
                      </a:r>
                      <a:endParaRPr lang="en-US" sz="2400" b="1" dirty="0"/>
                    </a:p>
                  </a:txBody>
                  <a:tcPr marL="91449" marR="91449"/>
                </a:tc>
                <a:tc>
                  <a:txBody>
                    <a:bodyPr/>
                    <a:lstStyle/>
                    <a:p>
                      <a:pPr algn="ctr"/>
                      <a:r>
                        <a:rPr lang="cs-CZ" sz="2400" b="1" dirty="0" err="1"/>
                        <a:t>df</a:t>
                      </a:r>
                      <a:r>
                        <a:rPr lang="cs-CZ" sz="2400" b="1" baseline="-25000" dirty="0" err="1"/>
                        <a:t>M</a:t>
                      </a:r>
                      <a:endParaRPr lang="en-US" sz="2400" b="1" baseline="-25000" dirty="0"/>
                    </a:p>
                  </a:txBody>
                  <a:tcPr marL="91449" marR="91449"/>
                </a:tc>
                <a:tc>
                  <a:txBody>
                    <a:bodyPr/>
                    <a:lstStyle/>
                    <a:p>
                      <a:pPr algn="ctr"/>
                      <a:r>
                        <a:rPr lang="cs-CZ" sz="2400" b="1" dirty="0"/>
                        <a:t>MS</a:t>
                      </a:r>
                      <a:r>
                        <a:rPr lang="cs-CZ" sz="2400" b="1" baseline="-25000" dirty="0"/>
                        <a:t>M</a:t>
                      </a:r>
                      <a:endParaRPr lang="en-US" sz="2400" b="1" dirty="0"/>
                    </a:p>
                  </a:txBody>
                  <a:tcPr marL="91449" marR="91449"/>
                </a:tc>
                <a:tc>
                  <a:txBody>
                    <a:bodyPr/>
                    <a:lstStyle/>
                    <a:p>
                      <a:pPr algn="ctr"/>
                      <a:r>
                        <a:rPr lang="cs-CZ" sz="2400" b="1" dirty="0"/>
                        <a:t>F</a:t>
                      </a:r>
                      <a:endParaRPr lang="en-US" sz="2400" b="1" dirty="0"/>
                    </a:p>
                  </a:txBody>
                  <a:tcPr marL="91449" marR="91449"/>
                </a:tc>
                <a:tc>
                  <a:txBody>
                    <a:bodyPr/>
                    <a:lstStyle/>
                    <a:p>
                      <a:pPr algn="ctr"/>
                      <a:r>
                        <a:rPr lang="cs-CZ" sz="2400" b="1" dirty="0"/>
                        <a:t>p</a:t>
                      </a:r>
                      <a:endParaRPr lang="en-US" sz="2400" b="1" dirty="0"/>
                    </a:p>
                  </a:txBody>
                  <a:tcPr marL="91449" marR="91449"/>
                </a:tc>
                <a:extLst>
                  <a:ext uri="{0D108BD9-81ED-4DB2-BD59-A6C34878D82A}">
                    <a16:rowId xmlns:a16="http://schemas.microsoft.com/office/drawing/2014/main" val="10001"/>
                  </a:ext>
                </a:extLst>
              </a:tr>
              <a:tr h="578986">
                <a:tc>
                  <a:txBody>
                    <a:bodyPr/>
                    <a:lstStyle/>
                    <a:p>
                      <a:pPr marL="0" algn="l" defTabSz="914400" rtl="0" eaLnBrk="1" latinLnBrk="0" hangingPunct="1"/>
                      <a:r>
                        <a:rPr lang="cs-CZ" sz="2400" b="1" kern="1200" dirty="0" err="1">
                          <a:solidFill>
                            <a:schemeClr val="lt1"/>
                          </a:solidFill>
                          <a:latin typeface="+mn-lt"/>
                          <a:ea typeface="+mn-ea"/>
                          <a:cs typeface="+mn-cs"/>
                        </a:rPr>
                        <a:t>Within</a:t>
                      </a:r>
                      <a:r>
                        <a:rPr lang="cs-CZ" sz="2400" b="1" kern="1200" dirty="0">
                          <a:solidFill>
                            <a:schemeClr val="lt1"/>
                          </a:solidFill>
                          <a:latin typeface="+mn-lt"/>
                          <a:ea typeface="+mn-ea"/>
                          <a:cs typeface="+mn-cs"/>
                        </a:rPr>
                        <a:t> </a:t>
                      </a:r>
                      <a:r>
                        <a:rPr lang="cs-CZ" sz="2400" b="1" kern="1200" dirty="0" err="1">
                          <a:solidFill>
                            <a:schemeClr val="lt1"/>
                          </a:solidFill>
                          <a:latin typeface="+mn-lt"/>
                          <a:ea typeface="+mn-ea"/>
                          <a:cs typeface="+mn-cs"/>
                        </a:rPr>
                        <a:t>Groups</a:t>
                      </a:r>
                      <a:endParaRPr lang="en-US" sz="2400" b="1" kern="1200" dirty="0">
                        <a:solidFill>
                          <a:schemeClr val="lt1"/>
                        </a:solidFill>
                        <a:latin typeface="+mn-lt"/>
                        <a:ea typeface="+mn-ea"/>
                        <a:cs typeface="+mn-cs"/>
                      </a:endParaRPr>
                    </a:p>
                  </a:txBody>
                  <a:tcPr marL="91449" marR="91449">
                    <a:solidFill>
                      <a:srgbClr val="0070C0"/>
                    </a:solidFill>
                  </a:tcPr>
                </a:tc>
                <a:tc>
                  <a:txBody>
                    <a:bodyPr/>
                    <a:lstStyle/>
                    <a:p>
                      <a:pPr algn="ctr"/>
                      <a:r>
                        <a:rPr lang="cs-CZ" sz="2400" b="1" dirty="0"/>
                        <a:t>SS</a:t>
                      </a:r>
                      <a:r>
                        <a:rPr lang="cs-CZ" sz="2400" b="1" baseline="-25000" dirty="0"/>
                        <a:t>R</a:t>
                      </a:r>
                      <a:endParaRPr lang="en-US" sz="2400" b="1" dirty="0"/>
                    </a:p>
                  </a:txBody>
                  <a:tcPr marL="91449" marR="91449"/>
                </a:tc>
                <a:tc>
                  <a:txBody>
                    <a:bodyPr/>
                    <a:lstStyle/>
                    <a:p>
                      <a:pPr algn="ctr"/>
                      <a:r>
                        <a:rPr lang="cs-CZ" sz="2400" b="1" dirty="0" err="1"/>
                        <a:t>df</a:t>
                      </a:r>
                      <a:r>
                        <a:rPr lang="cs-CZ" sz="2400" b="1" baseline="-25000" dirty="0" err="1"/>
                        <a:t>R</a:t>
                      </a:r>
                      <a:endParaRPr lang="en-US" sz="2400" b="1" baseline="-25000" dirty="0"/>
                    </a:p>
                  </a:txBody>
                  <a:tcPr marL="91449" marR="91449"/>
                </a:tc>
                <a:tc>
                  <a:txBody>
                    <a:bodyPr/>
                    <a:lstStyle/>
                    <a:p>
                      <a:pPr algn="ctr"/>
                      <a:r>
                        <a:rPr lang="cs-CZ" sz="2400" b="1" dirty="0"/>
                        <a:t>MS</a:t>
                      </a:r>
                      <a:r>
                        <a:rPr lang="cs-CZ" sz="2400" b="1" baseline="-25000" dirty="0"/>
                        <a:t>R</a:t>
                      </a:r>
                      <a:endParaRPr lang="en-US" sz="2400" b="1" dirty="0"/>
                    </a:p>
                  </a:txBody>
                  <a:tcPr marL="91449" marR="91449"/>
                </a:tc>
                <a:tc>
                  <a:txBody>
                    <a:bodyPr/>
                    <a:lstStyle/>
                    <a:p>
                      <a:pPr algn="ctr"/>
                      <a:endParaRPr lang="en-US" sz="2400" b="1" dirty="0"/>
                    </a:p>
                  </a:txBody>
                  <a:tcPr marL="91449" marR="91449"/>
                </a:tc>
                <a:tc>
                  <a:txBody>
                    <a:bodyPr/>
                    <a:lstStyle/>
                    <a:p>
                      <a:pPr algn="ctr"/>
                      <a:endParaRPr lang="en-US" sz="2400" b="1" dirty="0"/>
                    </a:p>
                  </a:txBody>
                  <a:tcPr marL="91449" marR="91449"/>
                </a:tc>
                <a:extLst>
                  <a:ext uri="{0D108BD9-81ED-4DB2-BD59-A6C34878D82A}">
                    <a16:rowId xmlns:a16="http://schemas.microsoft.com/office/drawing/2014/main" val="10002"/>
                  </a:ext>
                </a:extLst>
              </a:tr>
              <a:tr h="578986">
                <a:tc>
                  <a:txBody>
                    <a:bodyPr/>
                    <a:lstStyle/>
                    <a:p>
                      <a:pPr marL="0" algn="l" defTabSz="914400" rtl="0" eaLnBrk="1" latinLnBrk="0" hangingPunct="1"/>
                      <a:r>
                        <a:rPr lang="cs-CZ" sz="2400" b="1" kern="1200" dirty="0" err="1">
                          <a:solidFill>
                            <a:schemeClr val="lt1"/>
                          </a:solidFill>
                          <a:latin typeface="+mn-lt"/>
                          <a:ea typeface="+mn-ea"/>
                          <a:cs typeface="+mn-cs"/>
                        </a:rPr>
                        <a:t>Total</a:t>
                      </a:r>
                      <a:endParaRPr lang="en-US" sz="2400" b="1" kern="1200" dirty="0">
                        <a:solidFill>
                          <a:schemeClr val="lt1"/>
                        </a:solidFill>
                        <a:latin typeface="+mn-lt"/>
                        <a:ea typeface="+mn-ea"/>
                        <a:cs typeface="+mn-cs"/>
                      </a:endParaRPr>
                    </a:p>
                  </a:txBody>
                  <a:tcPr marL="91449" marR="91449">
                    <a:solidFill>
                      <a:srgbClr val="0070C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pPr>
                      <a:r>
                        <a:rPr lang="cs-CZ" sz="2400" b="1" dirty="0"/>
                        <a:t>SS</a:t>
                      </a:r>
                      <a:r>
                        <a:rPr lang="cs-CZ" sz="2400" b="1" baseline="-25000" dirty="0"/>
                        <a:t>T</a:t>
                      </a:r>
                      <a:endParaRPr lang="en-US" sz="2400" b="1" baseline="-25000" dirty="0"/>
                    </a:p>
                  </a:txBody>
                  <a:tcPr marL="91449" marR="91449"/>
                </a:tc>
                <a:tc>
                  <a:txBody>
                    <a:bodyPr/>
                    <a:lstStyle/>
                    <a:p>
                      <a:pPr algn="ctr"/>
                      <a:r>
                        <a:rPr lang="cs-CZ" sz="2400" b="1" dirty="0" err="1"/>
                        <a:t>df</a:t>
                      </a:r>
                      <a:r>
                        <a:rPr lang="cs-CZ" sz="2400" b="1" baseline="-25000" dirty="0" err="1"/>
                        <a:t>T</a:t>
                      </a:r>
                      <a:endParaRPr lang="en-US" sz="2400" b="1" baseline="-25000" dirty="0"/>
                    </a:p>
                  </a:txBody>
                  <a:tcPr marL="91449" marR="91449"/>
                </a:tc>
                <a:tc>
                  <a:txBody>
                    <a:bodyPr/>
                    <a:lstStyle/>
                    <a:p>
                      <a:pPr algn="ctr"/>
                      <a:endParaRPr lang="en-US" sz="2400" b="1"/>
                    </a:p>
                  </a:txBody>
                  <a:tcPr marL="91449" marR="91449"/>
                </a:tc>
                <a:tc>
                  <a:txBody>
                    <a:bodyPr/>
                    <a:lstStyle/>
                    <a:p>
                      <a:pPr algn="ctr"/>
                      <a:endParaRPr lang="en-US" sz="2400" b="1"/>
                    </a:p>
                  </a:txBody>
                  <a:tcPr marL="91449" marR="91449"/>
                </a:tc>
                <a:tc>
                  <a:txBody>
                    <a:bodyPr/>
                    <a:lstStyle/>
                    <a:p>
                      <a:pPr algn="ctr"/>
                      <a:endParaRPr lang="en-US" sz="2400" b="1" dirty="0"/>
                    </a:p>
                  </a:txBody>
                  <a:tcPr marL="91449" marR="91449"/>
                </a:tc>
                <a:extLst>
                  <a:ext uri="{0D108BD9-81ED-4DB2-BD59-A6C34878D82A}">
                    <a16:rowId xmlns:a16="http://schemas.microsoft.com/office/drawing/2014/main" val="10003"/>
                  </a:ext>
                </a:extLst>
              </a:tr>
            </a:tbl>
          </a:graphicData>
        </a:graphic>
      </p:graphicFrame>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68" name="Nadpis 1"/>
          <p:cNvSpPr>
            <a:spLocks noGrp="1"/>
          </p:cNvSpPr>
          <p:nvPr>
            <p:ph type="title"/>
          </p:nvPr>
        </p:nvSpPr>
        <p:spPr/>
        <p:txBody>
          <a:bodyPr/>
          <a:lstStyle/>
          <a:p>
            <a:r>
              <a:rPr lang="cs-CZ" dirty="0"/>
              <a:t>SPSS</a:t>
            </a:r>
          </a:p>
        </p:txBody>
      </p:sp>
      <p:graphicFrame>
        <p:nvGraphicFramePr>
          <p:cNvPr id="4194304" name="Zástupný symbol pro obsah 3"/>
          <p:cNvGraphicFramePr>
            <a:graphicFrameLocks noGrp="1"/>
          </p:cNvGraphicFramePr>
          <p:nvPr>
            <p:ph idx="1"/>
            <p:extLst>
              <p:ext uri="{D42A27DB-BD31-4B8C-83A1-F6EECF244321}">
                <p14:modId xmlns:p14="http://schemas.microsoft.com/office/powerpoint/2010/main" val="4206987638"/>
              </p:ext>
            </p:extLst>
          </p:nvPr>
        </p:nvGraphicFramePr>
        <p:xfrm>
          <a:off x="777240" y="292237"/>
          <a:ext cx="7395160" cy="3600401"/>
        </p:xfrm>
        <a:graphic>
          <a:graphicData uri="http://schemas.openxmlformats.org/drawingml/2006/table">
            <a:tbl>
              <a:tblPr>
                <a:tableStyleId>{5C22544A-7EE6-4342-B048-85BDC9FD1C3A}</a:tableStyleId>
              </a:tblPr>
              <a:tblGrid>
                <a:gridCol w="1983079">
                  <a:extLst>
                    <a:ext uri="{9D8B030D-6E8A-4147-A177-3AD203B41FA5}">
                      <a16:colId xmlns:a16="http://schemas.microsoft.com/office/drawing/2014/main" val="20000"/>
                    </a:ext>
                  </a:extLst>
                </a:gridCol>
                <a:gridCol w="1585729">
                  <a:extLst>
                    <a:ext uri="{9D8B030D-6E8A-4147-A177-3AD203B41FA5}">
                      <a16:colId xmlns:a16="http://schemas.microsoft.com/office/drawing/2014/main" val="20001"/>
                    </a:ext>
                  </a:extLst>
                </a:gridCol>
                <a:gridCol w="2023552">
                  <a:extLst>
                    <a:ext uri="{9D8B030D-6E8A-4147-A177-3AD203B41FA5}">
                      <a16:colId xmlns:a16="http://schemas.microsoft.com/office/drawing/2014/main" val="20002"/>
                    </a:ext>
                  </a:extLst>
                </a:gridCol>
                <a:gridCol w="1802800">
                  <a:extLst>
                    <a:ext uri="{9D8B030D-6E8A-4147-A177-3AD203B41FA5}">
                      <a16:colId xmlns:a16="http://schemas.microsoft.com/office/drawing/2014/main" val="20003"/>
                    </a:ext>
                  </a:extLst>
                </a:gridCol>
              </a:tblGrid>
              <a:tr h="514343">
                <a:tc gridSpan="4">
                  <a:txBody>
                    <a:bodyPr/>
                    <a:lstStyle/>
                    <a:p>
                      <a:pPr algn="l" fontAlgn="b"/>
                      <a:r>
                        <a:rPr lang="en-US" sz="2400" u="none" strike="noStrike" dirty="0">
                          <a:effectLst/>
                        </a:rPr>
                        <a:t>Estimated minutes online each day</a:t>
                      </a:r>
                      <a:endParaRPr lang="en-US" sz="2400" b="0" i="0" u="none" strike="noStrike" dirty="0">
                        <a:solidFill>
                          <a:srgbClr val="000000"/>
                        </a:solidFill>
                        <a:effectLst/>
                        <a:latin typeface="Arial" panose="020B0604020202020204" pitchFamily="34" charset="0"/>
                      </a:endParaRPr>
                    </a:p>
                  </a:txBody>
                  <a:tcPr marL="7620" marR="7620" marT="7620" marB="0" anchor="b"/>
                </a:tc>
                <a:tc hMerge="1">
                  <a:txBody>
                    <a:bodyPr/>
                    <a:lstStyle/>
                    <a:p>
                      <a:endParaRPr lang="cs-CZ"/>
                    </a:p>
                  </a:txBody>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10000"/>
                  </a:ext>
                </a:extLst>
              </a:tr>
              <a:tr h="514343">
                <a:tc>
                  <a:txBody>
                    <a:bodyPr/>
                    <a:lstStyle/>
                    <a:p>
                      <a:pPr algn="l" fontAlgn="b"/>
                      <a:r>
                        <a:rPr lang="cs-CZ" sz="2400" u="none" strike="noStrike" dirty="0">
                          <a:effectLst/>
                        </a:rPr>
                        <a:t>SES</a:t>
                      </a:r>
                      <a:endParaRPr lang="cs-CZ" sz="2400" b="0" i="0" u="none" strike="noStrike" dirty="0">
                        <a:solidFill>
                          <a:srgbClr val="000000"/>
                        </a:solidFill>
                        <a:effectLst/>
                        <a:latin typeface="Arial" panose="020B0604020202020204" pitchFamily="34" charset="0"/>
                      </a:endParaRPr>
                    </a:p>
                  </a:txBody>
                  <a:tcPr marL="7620" marR="7620" marT="7620" marB="0" anchor="b"/>
                </a:tc>
                <a:tc>
                  <a:txBody>
                    <a:bodyPr/>
                    <a:lstStyle/>
                    <a:p>
                      <a:pPr algn="ctr" fontAlgn="b"/>
                      <a:r>
                        <a:rPr lang="cs-CZ" sz="2400" u="none" strike="noStrike" dirty="0">
                          <a:effectLst/>
                        </a:rPr>
                        <a:t>M</a:t>
                      </a:r>
                      <a:endParaRPr lang="cs-CZ" sz="2400" b="0" i="0" u="none" strike="noStrike" dirty="0">
                        <a:solidFill>
                          <a:srgbClr val="000000"/>
                        </a:solidFill>
                        <a:effectLst/>
                        <a:latin typeface="Arial" panose="020B0604020202020204" pitchFamily="34" charset="0"/>
                      </a:endParaRPr>
                    </a:p>
                  </a:txBody>
                  <a:tcPr marL="7620" marR="7620" marT="7620" marB="0" anchor="b"/>
                </a:tc>
                <a:tc>
                  <a:txBody>
                    <a:bodyPr/>
                    <a:lstStyle/>
                    <a:p>
                      <a:pPr algn="ctr" fontAlgn="b"/>
                      <a:r>
                        <a:rPr lang="cs-CZ" sz="2400" u="none" strike="noStrike">
                          <a:effectLst/>
                        </a:rPr>
                        <a:t>SD</a:t>
                      </a:r>
                      <a:endParaRPr lang="cs-CZ" sz="2400" b="0" i="0" u="none" strike="noStrike">
                        <a:solidFill>
                          <a:srgbClr val="000000"/>
                        </a:solidFill>
                        <a:effectLst/>
                        <a:latin typeface="Arial" panose="020B0604020202020204" pitchFamily="34" charset="0"/>
                      </a:endParaRPr>
                    </a:p>
                  </a:txBody>
                  <a:tcPr marL="7620" marR="7620" marT="7620" marB="0" anchor="b"/>
                </a:tc>
                <a:tc>
                  <a:txBody>
                    <a:bodyPr/>
                    <a:lstStyle/>
                    <a:p>
                      <a:pPr algn="ctr" fontAlgn="b"/>
                      <a:r>
                        <a:rPr lang="cs-CZ" sz="2400" u="none" strike="noStrike">
                          <a:effectLst/>
                        </a:rPr>
                        <a:t>N</a:t>
                      </a:r>
                      <a:endParaRPr lang="cs-CZ" sz="2400" b="0" i="0" u="none" strike="noStrike">
                        <a:solidFill>
                          <a:srgbClr val="000000"/>
                        </a:solidFill>
                        <a:effectLst/>
                        <a:latin typeface="Arial" panose="020B0604020202020204" pitchFamily="34" charset="0"/>
                      </a:endParaRPr>
                    </a:p>
                  </a:txBody>
                  <a:tcPr marL="7620" marR="7620" marT="7620" marB="0" anchor="b"/>
                </a:tc>
                <a:extLst>
                  <a:ext uri="{0D108BD9-81ED-4DB2-BD59-A6C34878D82A}">
                    <a16:rowId xmlns:a16="http://schemas.microsoft.com/office/drawing/2014/main" val="10001"/>
                  </a:ext>
                </a:extLst>
              </a:tr>
              <a:tr h="514343">
                <a:tc>
                  <a:txBody>
                    <a:bodyPr/>
                    <a:lstStyle/>
                    <a:p>
                      <a:pPr algn="l" fontAlgn="t"/>
                      <a:r>
                        <a:rPr lang="cs-CZ" sz="2400" u="none" strike="noStrike">
                          <a:effectLst/>
                        </a:rPr>
                        <a:t>1 High</a:t>
                      </a:r>
                      <a:endParaRPr lang="cs-CZ" sz="2400" b="0" i="0" u="none" strike="noStrike">
                        <a:solidFill>
                          <a:srgbClr val="000000"/>
                        </a:solidFill>
                        <a:effectLst/>
                        <a:latin typeface="Arial" panose="020B0604020202020204" pitchFamily="34" charset="0"/>
                      </a:endParaRPr>
                    </a:p>
                  </a:txBody>
                  <a:tcPr marL="7620" marR="7620" marT="7620" marB="0"/>
                </a:tc>
                <a:tc>
                  <a:txBody>
                    <a:bodyPr/>
                    <a:lstStyle/>
                    <a:p>
                      <a:pPr algn="r" fontAlgn="t"/>
                      <a:r>
                        <a:rPr lang="cs-CZ" sz="2400" u="none" strike="noStrike" dirty="0">
                          <a:effectLst/>
                        </a:rPr>
                        <a:t>102,9</a:t>
                      </a:r>
                      <a:endParaRPr lang="cs-CZ" sz="2400" b="0" i="0" u="none" strike="noStrike" dirty="0">
                        <a:solidFill>
                          <a:srgbClr val="000000"/>
                        </a:solidFill>
                        <a:effectLst/>
                        <a:latin typeface="Arial" panose="020B0604020202020204" pitchFamily="34" charset="0"/>
                      </a:endParaRPr>
                    </a:p>
                  </a:txBody>
                  <a:tcPr marL="7620" marR="7620" marT="7620" marB="0"/>
                </a:tc>
                <a:tc>
                  <a:txBody>
                    <a:bodyPr/>
                    <a:lstStyle/>
                    <a:p>
                      <a:pPr algn="r" fontAlgn="t"/>
                      <a:r>
                        <a:rPr lang="cs-CZ" sz="2400" u="none" strike="noStrike">
                          <a:effectLst/>
                        </a:rPr>
                        <a:t>63,3</a:t>
                      </a:r>
                      <a:endParaRPr lang="cs-CZ" sz="2400" b="0" i="0" u="none" strike="noStrike">
                        <a:solidFill>
                          <a:srgbClr val="000000"/>
                        </a:solidFill>
                        <a:effectLst/>
                        <a:latin typeface="Arial" panose="020B0604020202020204" pitchFamily="34" charset="0"/>
                      </a:endParaRPr>
                    </a:p>
                  </a:txBody>
                  <a:tcPr marL="7620" marR="7620" marT="7620" marB="0"/>
                </a:tc>
                <a:tc>
                  <a:txBody>
                    <a:bodyPr/>
                    <a:lstStyle/>
                    <a:p>
                      <a:pPr algn="r" fontAlgn="t"/>
                      <a:r>
                        <a:rPr lang="cs-CZ" sz="2400" u="none" strike="noStrike">
                          <a:effectLst/>
                        </a:rPr>
                        <a:t>6 274</a:t>
                      </a:r>
                      <a:endParaRPr lang="cs-CZ" sz="2400" b="0" i="0" u="none" strike="noStrike">
                        <a:solidFill>
                          <a:srgbClr val="000000"/>
                        </a:solidFill>
                        <a:effectLst/>
                        <a:latin typeface="Arial" panose="020B0604020202020204" pitchFamily="34" charset="0"/>
                      </a:endParaRPr>
                    </a:p>
                  </a:txBody>
                  <a:tcPr marL="7620" marR="7620" marT="7620" marB="0"/>
                </a:tc>
                <a:extLst>
                  <a:ext uri="{0D108BD9-81ED-4DB2-BD59-A6C34878D82A}">
                    <a16:rowId xmlns:a16="http://schemas.microsoft.com/office/drawing/2014/main" val="10002"/>
                  </a:ext>
                </a:extLst>
              </a:tr>
              <a:tr h="514343">
                <a:tc>
                  <a:txBody>
                    <a:bodyPr/>
                    <a:lstStyle/>
                    <a:p>
                      <a:pPr algn="l" fontAlgn="t"/>
                      <a:r>
                        <a:rPr lang="cs-CZ" sz="2400" u="none" strike="noStrike" dirty="0">
                          <a:effectLst/>
                        </a:rPr>
                        <a:t>2 Medium</a:t>
                      </a:r>
                      <a:endParaRPr lang="cs-CZ" sz="2400" b="0" i="0" u="none" strike="noStrike" dirty="0">
                        <a:solidFill>
                          <a:srgbClr val="000000"/>
                        </a:solidFill>
                        <a:effectLst/>
                        <a:latin typeface="Arial" panose="020B0604020202020204" pitchFamily="34" charset="0"/>
                      </a:endParaRPr>
                    </a:p>
                  </a:txBody>
                  <a:tcPr marL="7620" marR="7620" marT="7620" marB="0"/>
                </a:tc>
                <a:tc>
                  <a:txBody>
                    <a:bodyPr/>
                    <a:lstStyle/>
                    <a:p>
                      <a:pPr algn="r" fontAlgn="t"/>
                      <a:r>
                        <a:rPr lang="cs-CZ" sz="2400" u="none" strike="noStrike" dirty="0">
                          <a:effectLst/>
                        </a:rPr>
                        <a:t>107,7</a:t>
                      </a:r>
                      <a:endParaRPr lang="cs-CZ" sz="2400" b="0" i="0" u="none" strike="noStrike" dirty="0">
                        <a:solidFill>
                          <a:srgbClr val="000000"/>
                        </a:solidFill>
                        <a:effectLst/>
                        <a:latin typeface="Arial" panose="020B0604020202020204" pitchFamily="34" charset="0"/>
                      </a:endParaRPr>
                    </a:p>
                  </a:txBody>
                  <a:tcPr marL="7620" marR="7620" marT="7620" marB="0"/>
                </a:tc>
                <a:tc>
                  <a:txBody>
                    <a:bodyPr/>
                    <a:lstStyle/>
                    <a:p>
                      <a:pPr algn="r" fontAlgn="t"/>
                      <a:r>
                        <a:rPr lang="cs-CZ" sz="2400" u="none" strike="noStrike">
                          <a:effectLst/>
                        </a:rPr>
                        <a:t>65,2</a:t>
                      </a:r>
                      <a:endParaRPr lang="cs-CZ" sz="2400" b="0" i="0" u="none" strike="noStrike">
                        <a:solidFill>
                          <a:srgbClr val="000000"/>
                        </a:solidFill>
                        <a:effectLst/>
                        <a:latin typeface="Arial" panose="020B0604020202020204" pitchFamily="34" charset="0"/>
                      </a:endParaRPr>
                    </a:p>
                  </a:txBody>
                  <a:tcPr marL="7620" marR="7620" marT="7620" marB="0"/>
                </a:tc>
                <a:tc>
                  <a:txBody>
                    <a:bodyPr/>
                    <a:lstStyle/>
                    <a:p>
                      <a:pPr algn="r" fontAlgn="t"/>
                      <a:r>
                        <a:rPr lang="cs-CZ" sz="2400" u="none" strike="noStrike">
                          <a:effectLst/>
                        </a:rPr>
                        <a:t>7 989</a:t>
                      </a:r>
                      <a:endParaRPr lang="cs-CZ" sz="2400" b="0" i="0" u="none" strike="noStrike">
                        <a:solidFill>
                          <a:srgbClr val="000000"/>
                        </a:solidFill>
                        <a:effectLst/>
                        <a:latin typeface="Arial" panose="020B0604020202020204" pitchFamily="34" charset="0"/>
                      </a:endParaRPr>
                    </a:p>
                  </a:txBody>
                  <a:tcPr marL="7620" marR="7620" marT="7620" marB="0"/>
                </a:tc>
                <a:extLst>
                  <a:ext uri="{0D108BD9-81ED-4DB2-BD59-A6C34878D82A}">
                    <a16:rowId xmlns:a16="http://schemas.microsoft.com/office/drawing/2014/main" val="10003"/>
                  </a:ext>
                </a:extLst>
              </a:tr>
              <a:tr h="514343">
                <a:tc>
                  <a:txBody>
                    <a:bodyPr/>
                    <a:lstStyle/>
                    <a:p>
                      <a:pPr algn="l" fontAlgn="t"/>
                      <a:r>
                        <a:rPr lang="cs-CZ" sz="2400" u="none" strike="noStrike" dirty="0">
                          <a:effectLst/>
                        </a:rPr>
                        <a:t>3 </a:t>
                      </a:r>
                      <a:r>
                        <a:rPr lang="cs-CZ" sz="2400" u="none" strike="noStrike" dirty="0" err="1">
                          <a:effectLst/>
                        </a:rPr>
                        <a:t>Low</a:t>
                      </a:r>
                      <a:endParaRPr lang="cs-CZ" sz="2400" b="0" i="0" u="none" strike="noStrike" dirty="0">
                        <a:solidFill>
                          <a:srgbClr val="000000"/>
                        </a:solidFill>
                        <a:effectLst/>
                        <a:latin typeface="Arial" panose="020B0604020202020204" pitchFamily="34" charset="0"/>
                      </a:endParaRPr>
                    </a:p>
                  </a:txBody>
                  <a:tcPr marL="7620" marR="7620" marT="7620" marB="0"/>
                </a:tc>
                <a:tc>
                  <a:txBody>
                    <a:bodyPr/>
                    <a:lstStyle/>
                    <a:p>
                      <a:pPr algn="r" fontAlgn="t"/>
                      <a:r>
                        <a:rPr lang="cs-CZ" sz="2400" u="none" strike="noStrike" dirty="0">
                          <a:effectLst/>
                        </a:rPr>
                        <a:t>96,1</a:t>
                      </a:r>
                      <a:endParaRPr lang="cs-CZ" sz="2400" b="0" i="0" u="none" strike="noStrike" dirty="0">
                        <a:solidFill>
                          <a:srgbClr val="000000"/>
                        </a:solidFill>
                        <a:effectLst/>
                        <a:latin typeface="Arial" panose="020B0604020202020204" pitchFamily="34" charset="0"/>
                      </a:endParaRPr>
                    </a:p>
                  </a:txBody>
                  <a:tcPr marL="7620" marR="7620" marT="7620" marB="0"/>
                </a:tc>
                <a:tc>
                  <a:txBody>
                    <a:bodyPr/>
                    <a:lstStyle/>
                    <a:p>
                      <a:pPr algn="r" fontAlgn="t"/>
                      <a:r>
                        <a:rPr lang="cs-CZ" sz="2400" u="none" strike="noStrike">
                          <a:effectLst/>
                        </a:rPr>
                        <a:t>64,2</a:t>
                      </a:r>
                      <a:endParaRPr lang="cs-CZ" sz="2400" b="0" i="0" u="none" strike="noStrike">
                        <a:solidFill>
                          <a:srgbClr val="000000"/>
                        </a:solidFill>
                        <a:effectLst/>
                        <a:latin typeface="Arial" panose="020B0604020202020204" pitchFamily="34" charset="0"/>
                      </a:endParaRPr>
                    </a:p>
                  </a:txBody>
                  <a:tcPr marL="7620" marR="7620" marT="7620" marB="0"/>
                </a:tc>
                <a:tc>
                  <a:txBody>
                    <a:bodyPr/>
                    <a:lstStyle/>
                    <a:p>
                      <a:pPr algn="r" fontAlgn="t"/>
                      <a:r>
                        <a:rPr lang="cs-CZ" sz="2400" u="none" strike="noStrike">
                          <a:effectLst/>
                        </a:rPr>
                        <a:t>3 555</a:t>
                      </a:r>
                      <a:endParaRPr lang="cs-CZ" sz="2400" b="0" i="0" u="none" strike="noStrike">
                        <a:solidFill>
                          <a:srgbClr val="000000"/>
                        </a:solidFill>
                        <a:effectLst/>
                        <a:latin typeface="Arial" panose="020B0604020202020204" pitchFamily="34" charset="0"/>
                      </a:endParaRPr>
                    </a:p>
                  </a:txBody>
                  <a:tcPr marL="7620" marR="7620" marT="7620" marB="0"/>
                </a:tc>
                <a:extLst>
                  <a:ext uri="{0D108BD9-81ED-4DB2-BD59-A6C34878D82A}">
                    <a16:rowId xmlns:a16="http://schemas.microsoft.com/office/drawing/2014/main" val="10004"/>
                  </a:ext>
                </a:extLst>
              </a:tr>
              <a:tr h="514343">
                <a:tc>
                  <a:txBody>
                    <a:bodyPr/>
                    <a:lstStyle/>
                    <a:p>
                      <a:pPr algn="l" fontAlgn="t"/>
                      <a:r>
                        <a:rPr lang="cs-CZ" sz="2400" b="0" i="1" u="none" strike="noStrike" dirty="0">
                          <a:solidFill>
                            <a:srgbClr val="000000"/>
                          </a:solidFill>
                          <a:effectLst/>
                          <a:latin typeface="Arial" panose="020B0604020202020204" pitchFamily="34" charset="0"/>
                        </a:rPr>
                        <a:t>Celkem</a:t>
                      </a:r>
                    </a:p>
                  </a:txBody>
                  <a:tcPr marL="7620" marR="7620" marT="7620" marB="0"/>
                </a:tc>
                <a:tc>
                  <a:txBody>
                    <a:bodyPr/>
                    <a:lstStyle/>
                    <a:p>
                      <a:pPr algn="r" fontAlgn="t"/>
                      <a:r>
                        <a:rPr lang="cs-CZ" sz="2400" i="1" u="none" strike="noStrike" dirty="0">
                          <a:effectLst/>
                        </a:rPr>
                        <a:t>103,7</a:t>
                      </a:r>
                      <a:endParaRPr lang="cs-CZ" sz="2400" b="0" i="1" u="none" strike="noStrike" dirty="0">
                        <a:solidFill>
                          <a:srgbClr val="000000"/>
                        </a:solidFill>
                        <a:effectLst/>
                        <a:latin typeface="Arial" panose="020B0604020202020204" pitchFamily="34" charset="0"/>
                      </a:endParaRPr>
                    </a:p>
                  </a:txBody>
                  <a:tcPr marL="7620" marR="7620" marT="7620" marB="0"/>
                </a:tc>
                <a:tc>
                  <a:txBody>
                    <a:bodyPr/>
                    <a:lstStyle/>
                    <a:p>
                      <a:pPr algn="r" fontAlgn="t"/>
                      <a:r>
                        <a:rPr lang="cs-CZ" sz="2400" i="1" u="none" strike="noStrike" dirty="0">
                          <a:effectLst/>
                        </a:rPr>
                        <a:t>64,5</a:t>
                      </a:r>
                      <a:endParaRPr lang="cs-CZ" sz="2400" b="0" i="1" u="none" strike="noStrike" dirty="0">
                        <a:solidFill>
                          <a:srgbClr val="000000"/>
                        </a:solidFill>
                        <a:effectLst/>
                        <a:latin typeface="Arial" panose="020B0604020202020204" pitchFamily="34" charset="0"/>
                      </a:endParaRPr>
                    </a:p>
                  </a:txBody>
                  <a:tcPr marL="7620" marR="7620" marT="7620" marB="0"/>
                </a:tc>
                <a:tc>
                  <a:txBody>
                    <a:bodyPr/>
                    <a:lstStyle/>
                    <a:p>
                      <a:pPr algn="r" fontAlgn="t"/>
                      <a:r>
                        <a:rPr lang="cs-CZ" sz="2400" i="1" u="none" strike="noStrike" dirty="0">
                          <a:effectLst/>
                        </a:rPr>
                        <a:t>17 818</a:t>
                      </a:r>
                      <a:endParaRPr lang="cs-CZ" sz="2400" b="0" i="1" u="none" strike="noStrike" dirty="0">
                        <a:solidFill>
                          <a:srgbClr val="000000"/>
                        </a:solidFill>
                        <a:effectLst/>
                        <a:latin typeface="Arial" panose="020B0604020202020204" pitchFamily="34" charset="0"/>
                      </a:endParaRPr>
                    </a:p>
                  </a:txBody>
                  <a:tcPr marL="7620" marR="7620" marT="7620" marB="0"/>
                </a:tc>
                <a:extLst>
                  <a:ext uri="{0D108BD9-81ED-4DB2-BD59-A6C34878D82A}">
                    <a16:rowId xmlns:a16="http://schemas.microsoft.com/office/drawing/2014/main" val="10005"/>
                  </a:ext>
                </a:extLst>
              </a:tr>
              <a:tr h="514343">
                <a:tc>
                  <a:txBody>
                    <a:bodyPr/>
                    <a:lstStyle/>
                    <a:p>
                      <a:pPr algn="l" fontAlgn="t"/>
                      <a:r>
                        <a:rPr lang="cs-CZ" sz="1800" b="0" i="0" u="none" strike="noStrike" dirty="0">
                          <a:solidFill>
                            <a:srgbClr val="000000"/>
                          </a:solidFill>
                          <a:effectLst/>
                          <a:latin typeface="Arial" panose="020B0604020202020204" pitchFamily="34" charset="0"/>
                        </a:rPr>
                        <a:t>Nevážený průměr</a:t>
                      </a:r>
                    </a:p>
                  </a:txBody>
                  <a:tcPr marL="7620" marR="7620" marT="7620" marB="0"/>
                </a:tc>
                <a:tc>
                  <a:txBody>
                    <a:bodyPr/>
                    <a:lstStyle/>
                    <a:p>
                      <a:pPr algn="l" fontAlgn="t"/>
                      <a:r>
                        <a:rPr lang="cs-CZ" sz="2000" b="0" i="0" u="none" strike="noStrike" dirty="0">
                          <a:solidFill>
                            <a:srgbClr val="000000"/>
                          </a:solidFill>
                          <a:effectLst/>
                          <a:latin typeface="Arial" panose="020B0604020202020204" pitchFamily="34" charset="0"/>
                        </a:rPr>
                        <a:t>102,2</a:t>
                      </a:r>
                    </a:p>
                  </a:txBody>
                  <a:tcPr marL="7620" marR="7620" marT="7620" marB="0"/>
                </a:tc>
                <a:tc>
                  <a:txBody>
                    <a:bodyPr/>
                    <a:lstStyle/>
                    <a:p>
                      <a:pPr algn="r" fontAlgn="t"/>
                      <a:endParaRPr lang="cs-CZ" sz="2400" b="0" i="0" u="none" strike="noStrike" dirty="0">
                        <a:solidFill>
                          <a:srgbClr val="000000"/>
                        </a:solidFill>
                        <a:effectLst/>
                        <a:latin typeface="Arial" panose="020B0604020202020204" pitchFamily="34" charset="0"/>
                      </a:endParaRPr>
                    </a:p>
                  </a:txBody>
                  <a:tcPr marL="7620" marR="7620" marT="7620" marB="0"/>
                </a:tc>
                <a:tc>
                  <a:txBody>
                    <a:bodyPr/>
                    <a:lstStyle/>
                    <a:p>
                      <a:pPr algn="r" fontAlgn="t"/>
                      <a:endParaRPr lang="cs-CZ" sz="2400" b="0" i="0" u="none" strike="noStrike" dirty="0">
                        <a:solidFill>
                          <a:srgbClr val="000000"/>
                        </a:solidFill>
                        <a:effectLst/>
                        <a:latin typeface="Arial" panose="020B0604020202020204" pitchFamily="34" charset="0"/>
                      </a:endParaRPr>
                    </a:p>
                  </a:txBody>
                  <a:tcPr marL="7620" marR="7620" marT="7620" marB="0"/>
                </a:tc>
                <a:extLst>
                  <a:ext uri="{0D108BD9-81ED-4DB2-BD59-A6C34878D82A}">
                    <a16:rowId xmlns:a16="http://schemas.microsoft.com/office/drawing/2014/main" val="10006"/>
                  </a:ext>
                </a:extLst>
              </a:tr>
            </a:tbl>
          </a:graphicData>
        </a:graphic>
      </p:graphicFrame>
      <p:pic>
        <p:nvPicPr>
          <p:cNvPr id="2" name="Obrázek 1">
            <a:extLst>
              <a:ext uri="{FF2B5EF4-FFF2-40B4-BE49-F238E27FC236}">
                <a16:creationId xmlns:a16="http://schemas.microsoft.com/office/drawing/2014/main" id="{4542BD4A-2AF5-4F2E-B3B5-2E6D6F48E636}"/>
              </a:ext>
            </a:extLst>
          </p:cNvPr>
          <p:cNvPicPr>
            <a:picLocks noChangeAspect="1"/>
          </p:cNvPicPr>
          <p:nvPr/>
        </p:nvPicPr>
        <p:blipFill>
          <a:blip r:embed="rId2"/>
          <a:stretch>
            <a:fillRect/>
          </a:stretch>
        </p:blipFill>
        <p:spPr>
          <a:xfrm>
            <a:off x="777240" y="3892638"/>
            <a:ext cx="7526062" cy="2200658"/>
          </a:xfrm>
          <a:prstGeom prst="rect">
            <a:avLst/>
          </a:prstGeom>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8" name="Nadpis 1"/>
          <p:cNvSpPr>
            <a:spLocks noGrp="1"/>
          </p:cNvSpPr>
          <p:nvPr>
            <p:ph type="title"/>
          </p:nvPr>
        </p:nvSpPr>
        <p:spPr>
          <a:xfrm>
            <a:off x="755576" y="286604"/>
            <a:ext cx="8136904" cy="1450757"/>
          </a:xfrm>
        </p:spPr>
        <p:txBody>
          <a:bodyPr/>
          <a:lstStyle/>
          <a:p>
            <a:pPr eaLnBrk="1" hangingPunct="1"/>
            <a:r>
              <a:rPr lang="cs-CZ" altLang="cs-CZ" dirty="0"/>
              <a:t>ANOVA – 2 základní kroky/otázky</a:t>
            </a:r>
            <a:endParaRPr lang="en-US" altLang="cs-CZ" dirty="0"/>
          </a:p>
        </p:txBody>
      </p:sp>
      <p:sp>
        <p:nvSpPr>
          <p:cNvPr id="1048609" name="Zástupný symbol pro obsah 2"/>
          <p:cNvSpPr>
            <a:spLocks noGrp="1" noRot="1" noChangeAspect="1" noMove="1" noResize="1" noEditPoints="1" noAdjustHandles="1" noChangeArrowheads="1" noChangeShapeType="1" noTextEdit="1"/>
          </p:cNvSpPr>
          <p:nvPr>
            <p:ph idx="1"/>
          </p:nvPr>
        </p:nvSpPr>
        <p:spPr>
          <a:xfrm>
            <a:off x="899592" y="1916833"/>
            <a:ext cx="7787208" cy="4104456"/>
          </a:xfrm>
          <a:blipFill>
            <a:blip r:embed="rId2"/>
            <a:stretch>
              <a:fillRect l="-3211" t="-3116" r="-3132"/>
            </a:stretch>
          </a:blipFill>
        </p:spPr>
        <p:txBody>
          <a:bodyPr/>
          <a:lstStyle/>
          <a:p>
            <a:r>
              <a:rPr lang="cs-CZ" dirty="0">
                <a:noFill/>
              </a:rPr>
              <a:t> </a:t>
            </a:r>
          </a:p>
        </p:txBody>
      </p:sp>
      <p:sp>
        <p:nvSpPr>
          <p:cNvPr id="1048610" name="TextovéPole 1"/>
          <p:cNvSpPr txBox="1">
            <a:spLocks noRot="1" noChangeAspect="1" noMove="1" noResize="1" noEditPoints="1" noAdjustHandles="1" noChangeArrowheads="1" noChangeShapeType="1" noTextEdit="1"/>
          </p:cNvSpPr>
          <p:nvPr/>
        </p:nvSpPr>
        <p:spPr>
          <a:xfrm>
            <a:off x="7452320" y="2060848"/>
            <a:ext cx="1691680" cy="1440202"/>
          </a:xfrm>
          <a:prstGeom prst="rect">
            <a:avLst/>
          </a:prstGeom>
          <a:blipFill>
            <a:blip r:embed="rId3"/>
            <a:stretch>
              <a:fillRect l="-1079" b="-3814"/>
            </a:stretch>
          </a:blipFill>
        </p:spPr>
        <p:txBody>
          <a:bodyPr/>
          <a:lstStyle/>
          <a:p>
            <a:r>
              <a:rPr lang="cs-CZ">
                <a:noFill/>
              </a:rPr>
              <a:t> </a:t>
            </a:r>
          </a:p>
        </p:txBody>
      </p:sp>
      <p:cxnSp>
        <p:nvCxnSpPr>
          <p:cNvPr id="3145730" name="Přímá spojnice 4"/>
          <p:cNvCxnSpPr>
            <a:cxnSpLocks/>
            <a:stCxn id="1048610" idx="1"/>
          </p:cNvCxnSpPr>
          <p:nvPr/>
        </p:nvCxnSpPr>
        <p:spPr>
          <a:xfrm flipH="1">
            <a:off x="6228184" y="2780949"/>
            <a:ext cx="1224136" cy="143995"/>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6216444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99" name="Nadpis 1"/>
          <p:cNvSpPr>
            <a:spLocks noGrp="1"/>
          </p:cNvSpPr>
          <p:nvPr>
            <p:ph type="title"/>
          </p:nvPr>
        </p:nvSpPr>
        <p:spPr/>
        <p:txBody>
          <a:bodyPr/>
          <a:lstStyle/>
          <a:p>
            <a:pPr eaLnBrk="1" hangingPunct="1"/>
            <a:r>
              <a:rPr lang="cs-CZ" altLang="cs-CZ" dirty="0"/>
              <a:t>PLÁNOVANÉ KONTRASTY </a:t>
            </a:r>
            <a:endParaRPr lang="en-US" altLang="cs-CZ" dirty="0"/>
          </a:p>
        </p:txBody>
      </p:sp>
      <p:sp>
        <p:nvSpPr>
          <p:cNvPr id="1048700" name="Zástupný symbol pro obsah 2"/>
          <p:cNvSpPr>
            <a:spLocks noGrp="1"/>
          </p:cNvSpPr>
          <p:nvPr>
            <p:ph idx="1"/>
          </p:nvPr>
        </p:nvSpPr>
        <p:spPr>
          <a:xfrm>
            <a:off x="899592" y="1988840"/>
            <a:ext cx="7787208" cy="4464347"/>
          </a:xfrm>
        </p:spPr>
        <p:txBody>
          <a:bodyPr rtlCol="0">
            <a:normAutofit/>
          </a:bodyPr>
          <a:lstStyle/>
          <a:p>
            <a:pPr marL="0" indent="0" eaLnBrk="1" fontAlgn="auto" hangingPunct="1">
              <a:spcAft>
                <a:spcPts val="0"/>
              </a:spcAft>
              <a:buFont typeface="Arial" panose="020B0604020202020204" pitchFamily="34" charset="0"/>
              <a:buNone/>
            </a:pPr>
            <a:r>
              <a:rPr lang="cs-CZ" sz="3200" dirty="0"/>
              <a:t>P.K.: H o konkrétních rozdílech mezi skupinami.</a:t>
            </a:r>
          </a:p>
          <a:p>
            <a:pPr marL="0" indent="0" eaLnBrk="1" fontAlgn="auto" hangingPunct="1">
              <a:spcAft>
                <a:spcPts val="0"/>
              </a:spcAft>
              <a:buFont typeface="Arial" panose="020B0604020202020204" pitchFamily="34" charset="0"/>
              <a:buNone/>
            </a:pPr>
            <a:endParaRPr lang="cs-CZ" sz="2800" dirty="0"/>
          </a:p>
          <a:p>
            <a:pPr marL="0" indent="0" eaLnBrk="1" fontAlgn="auto" hangingPunct="1">
              <a:spcAft>
                <a:spcPts val="0"/>
              </a:spcAft>
              <a:buFont typeface="Arial" panose="020B0604020202020204" pitchFamily="34" charset="0"/>
              <a:buNone/>
            </a:pPr>
            <a:r>
              <a:rPr lang="cs-CZ" sz="2800" b="1" dirty="0">
                <a:solidFill>
                  <a:srgbClr val="C00000"/>
                </a:solidFill>
              </a:rPr>
              <a:t>H1: </a:t>
            </a:r>
            <a:r>
              <a:rPr lang="cs-CZ" sz="2800" dirty="0"/>
              <a:t>Děti z rodin s nízkým SES používají internet méně často než ostatní děti.</a:t>
            </a:r>
          </a:p>
          <a:p>
            <a:pPr marL="0" indent="0" eaLnBrk="1" fontAlgn="auto" hangingPunct="1">
              <a:spcAft>
                <a:spcPts val="0"/>
              </a:spcAft>
              <a:buFont typeface="Arial" panose="020B0604020202020204" pitchFamily="34" charset="0"/>
              <a:buNone/>
            </a:pPr>
            <a:r>
              <a:rPr lang="cs-CZ" sz="2800" b="1" dirty="0">
                <a:solidFill>
                  <a:srgbClr val="C00000"/>
                </a:solidFill>
              </a:rPr>
              <a:t>H2: </a:t>
            </a:r>
            <a:r>
              <a:rPr lang="cs-CZ" sz="2800" dirty="0"/>
              <a:t>Děti z rodin se středním SES používají internet méně často než děti z rodin s vysokým SES.</a:t>
            </a:r>
          </a:p>
          <a:p>
            <a:pPr eaLnBrk="1" fontAlgn="auto" hangingPunct="1">
              <a:spcAft>
                <a:spcPts val="0"/>
              </a:spcAft>
              <a:buFont typeface="Arial" panose="020B0604020202020204" pitchFamily="34" charset="0"/>
              <a:buNone/>
            </a:pPr>
            <a:endParaRPr lang="cs-CZ" sz="2800" dirty="0"/>
          </a:p>
          <a:p>
            <a:pPr eaLnBrk="1" fontAlgn="auto" hangingPunct="1">
              <a:spcAft>
                <a:spcPts val="0"/>
              </a:spcAft>
              <a:buFont typeface="Arial" panose="020B0604020202020204" pitchFamily="34" charset="0"/>
              <a:buNone/>
            </a:pPr>
            <a:endParaRPr lang="cs-CZ" dirty="0"/>
          </a:p>
          <a:p>
            <a:pPr eaLnBrk="1" fontAlgn="auto" hangingPunct="1">
              <a:spcAft>
                <a:spcPts val="0"/>
              </a:spcAft>
              <a:buFont typeface="Arial" panose="020B0604020202020204" pitchFamily="34" charset="0"/>
              <a:buNone/>
            </a:pPr>
            <a:endParaRPr lang="cs-CZ" dirty="0"/>
          </a:p>
          <a:p>
            <a:pPr eaLnBrk="1" fontAlgn="auto" hangingPunct="1">
              <a:spcAft>
                <a:spcPts val="0"/>
              </a:spcAft>
              <a:buFont typeface="Arial" panose="020B0604020202020204" pitchFamily="34" charset="0"/>
              <a:buNone/>
            </a:pPr>
            <a:endParaRPr lang="cs-CZ" dirty="0"/>
          </a:p>
          <a:p>
            <a:pPr eaLnBrk="1" fontAlgn="auto" hangingPunct="1">
              <a:spcAft>
                <a:spcPts val="0"/>
              </a:spcAft>
              <a:buFont typeface="Arial" panose="020B0604020202020204" pitchFamily="34" charset="0"/>
              <a:buNone/>
            </a:pPr>
            <a:endParaRPr lang="en-US"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01" name="Nadpis 1"/>
          <p:cNvSpPr>
            <a:spLocks noGrp="1"/>
          </p:cNvSpPr>
          <p:nvPr>
            <p:ph type="title"/>
          </p:nvPr>
        </p:nvSpPr>
        <p:spPr/>
        <p:txBody>
          <a:bodyPr/>
          <a:lstStyle/>
          <a:p>
            <a:pPr eaLnBrk="1" hangingPunct="1"/>
            <a:r>
              <a:rPr lang="cs-CZ" altLang="cs-CZ"/>
              <a:t>ANOVA – plánované kontrasty</a:t>
            </a:r>
            <a:endParaRPr lang="en-US" altLang="cs-CZ"/>
          </a:p>
        </p:txBody>
      </p:sp>
      <p:sp>
        <p:nvSpPr>
          <p:cNvPr id="1048702" name="Zástupný symbol pro obsah 3"/>
          <p:cNvSpPr>
            <a:spLocks noGrp="1"/>
          </p:cNvSpPr>
          <p:nvPr>
            <p:ph idx="1"/>
          </p:nvPr>
        </p:nvSpPr>
        <p:spPr>
          <a:xfrm>
            <a:off x="822960" y="1737361"/>
            <a:ext cx="7863840" cy="4787264"/>
          </a:xfrm>
        </p:spPr>
        <p:txBody>
          <a:bodyPr rtlCol="0">
            <a:normAutofit/>
          </a:bodyPr>
          <a:lstStyle/>
          <a:p>
            <a:pPr eaLnBrk="1" fontAlgn="auto" hangingPunct="1">
              <a:spcAft>
                <a:spcPts val="0"/>
              </a:spcAft>
            </a:pPr>
            <a:r>
              <a:rPr lang="cs-CZ" sz="2400" dirty="0"/>
              <a:t>Opravdu musí být dopředu naplánované.</a:t>
            </a:r>
          </a:p>
          <a:p>
            <a:pPr eaLnBrk="1" fontAlgn="auto" hangingPunct="1">
              <a:spcAft>
                <a:spcPts val="0"/>
              </a:spcAft>
            </a:pPr>
            <a:r>
              <a:rPr lang="cs-CZ" sz="2400" dirty="0"/>
              <a:t>Kontrastů lze provést tolik, kolik je </a:t>
            </a:r>
            <a:r>
              <a:rPr lang="cs-CZ" sz="2400" b="1" dirty="0"/>
              <a:t>počet skupin – 1</a:t>
            </a:r>
          </a:p>
          <a:p>
            <a:pPr eaLnBrk="1" fontAlgn="auto" hangingPunct="1">
              <a:spcAft>
                <a:spcPts val="0"/>
              </a:spcAft>
            </a:pPr>
            <a:r>
              <a:rPr lang="cs-CZ" sz="2400" dirty="0"/>
              <a:t>Každý kontrast srovnává </a:t>
            </a:r>
            <a:r>
              <a:rPr lang="cs-CZ" sz="2400" b="1" dirty="0"/>
              <a:t>2 průměry</a:t>
            </a:r>
          </a:p>
          <a:p>
            <a:pPr lvl="1" eaLnBrk="1" fontAlgn="auto" hangingPunct="1">
              <a:spcAft>
                <a:spcPts val="0"/>
              </a:spcAft>
            </a:pPr>
            <a:r>
              <a:rPr lang="cs-CZ" sz="2000" dirty="0"/>
              <a:t>průměr skupiny nebo průměr více skupin dohromady</a:t>
            </a:r>
          </a:p>
          <a:p>
            <a:pPr lvl="1" eaLnBrk="1" fontAlgn="auto" hangingPunct="1">
              <a:spcAft>
                <a:spcPts val="0"/>
              </a:spcAft>
            </a:pPr>
            <a:r>
              <a:rPr lang="cs-CZ" sz="2000" dirty="0"/>
              <a:t>např. </a:t>
            </a:r>
            <a:r>
              <a:rPr lang="cs-CZ" sz="2000" b="1" dirty="0">
                <a:solidFill>
                  <a:srgbClr val="C00000"/>
                </a:solidFill>
              </a:rPr>
              <a:t>NÍZ</a:t>
            </a:r>
            <a:r>
              <a:rPr lang="cs-CZ" sz="2000" dirty="0">
                <a:solidFill>
                  <a:srgbClr val="C00000"/>
                </a:solidFill>
              </a:rPr>
              <a:t> vs. </a:t>
            </a:r>
            <a:r>
              <a:rPr lang="cs-CZ" sz="2000" b="1" dirty="0">
                <a:solidFill>
                  <a:srgbClr val="C00000"/>
                </a:solidFill>
              </a:rPr>
              <a:t>STŘ+VYS</a:t>
            </a:r>
            <a:r>
              <a:rPr lang="cs-CZ" sz="2000" dirty="0">
                <a:solidFill>
                  <a:srgbClr val="C00000"/>
                </a:solidFill>
              </a:rPr>
              <a:t> </a:t>
            </a:r>
            <a:r>
              <a:rPr lang="cs-CZ" sz="2000" dirty="0"/>
              <a:t>nebo</a:t>
            </a:r>
            <a:r>
              <a:rPr lang="cs-CZ" sz="2000" dirty="0">
                <a:solidFill>
                  <a:srgbClr val="C00000"/>
                </a:solidFill>
              </a:rPr>
              <a:t> </a:t>
            </a:r>
            <a:r>
              <a:rPr lang="cs-CZ" sz="2000" b="1" dirty="0">
                <a:solidFill>
                  <a:srgbClr val="C00000"/>
                </a:solidFill>
              </a:rPr>
              <a:t>STŘ</a:t>
            </a:r>
            <a:r>
              <a:rPr lang="cs-CZ" sz="2000" dirty="0">
                <a:solidFill>
                  <a:srgbClr val="C00000"/>
                </a:solidFill>
              </a:rPr>
              <a:t> vs. </a:t>
            </a:r>
            <a:r>
              <a:rPr lang="cs-CZ" sz="2000" b="1" dirty="0">
                <a:solidFill>
                  <a:srgbClr val="C00000"/>
                </a:solidFill>
              </a:rPr>
              <a:t>VYS</a:t>
            </a:r>
          </a:p>
          <a:p>
            <a:pPr eaLnBrk="1" fontAlgn="auto" hangingPunct="1">
              <a:spcAft>
                <a:spcPts val="0"/>
              </a:spcAft>
            </a:pPr>
            <a:r>
              <a:rPr lang="cs-CZ" sz="2400" b="1" dirty="0"/>
              <a:t>ortogonální </a:t>
            </a:r>
            <a:r>
              <a:rPr lang="cs-CZ" sz="2400" dirty="0"/>
              <a:t>(nezávislé) </a:t>
            </a:r>
            <a:r>
              <a:rPr lang="cs-CZ" sz="2400" b="1" dirty="0"/>
              <a:t>kontrasty</a:t>
            </a:r>
            <a:r>
              <a:rPr lang="cs-CZ" sz="2400" dirty="0"/>
              <a:t> </a:t>
            </a:r>
          </a:p>
          <a:p>
            <a:pPr lvl="1" eaLnBrk="1" fontAlgn="auto" hangingPunct="1">
              <a:spcAft>
                <a:spcPts val="0"/>
              </a:spcAft>
            </a:pPr>
            <a:r>
              <a:rPr lang="cs-CZ" sz="2000" dirty="0"/>
              <a:t>skupina použitá v jednom srovnání není použitá v dalším</a:t>
            </a:r>
          </a:p>
          <a:p>
            <a:pPr lvl="1" eaLnBrk="1" fontAlgn="auto" hangingPunct="1">
              <a:spcAft>
                <a:spcPts val="0"/>
              </a:spcAft>
            </a:pPr>
            <a:r>
              <a:rPr lang="cs-CZ" sz="2000" dirty="0"/>
              <a:t>jsou nekorelované – není problém s kolinearitou, efekty jsou aditivní</a:t>
            </a:r>
          </a:p>
          <a:p>
            <a:pPr eaLnBrk="1" fontAlgn="auto" hangingPunct="1">
              <a:spcAft>
                <a:spcPts val="0"/>
              </a:spcAft>
            </a:pPr>
            <a:r>
              <a:rPr lang="cs-CZ" sz="2400" b="1" dirty="0"/>
              <a:t>neortogonální kontrasty</a:t>
            </a:r>
            <a:endParaRPr lang="cs-CZ" sz="2400" dirty="0"/>
          </a:p>
          <a:p>
            <a:pPr eaLnBrk="1" fontAlgn="auto" hangingPunct="1">
              <a:spcAft>
                <a:spcPts val="0"/>
              </a:spcAft>
            </a:pPr>
            <a:endParaRPr lang="cs-CZ" dirty="0"/>
          </a:p>
          <a:p>
            <a:pPr eaLnBrk="1" fontAlgn="auto" hangingPunct="1">
              <a:spcAft>
                <a:spcPts val="0"/>
              </a:spcAft>
              <a:buFont typeface="Arial" panose="020B0604020202020204" pitchFamily="34" charset="0"/>
              <a:buNone/>
            </a:pPr>
            <a:endParaRPr lang="en-US"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03" name="Nadpis 1"/>
          <p:cNvSpPr>
            <a:spLocks noGrp="1"/>
          </p:cNvSpPr>
          <p:nvPr>
            <p:ph type="title"/>
          </p:nvPr>
        </p:nvSpPr>
        <p:spPr/>
        <p:txBody>
          <a:bodyPr/>
          <a:lstStyle/>
          <a:p>
            <a:pPr eaLnBrk="1" hangingPunct="1"/>
            <a:r>
              <a:rPr lang="cs-CZ" altLang="cs-CZ"/>
              <a:t>ANOVA – plánované kontrasty</a:t>
            </a:r>
            <a:endParaRPr lang="en-US" altLang="cs-CZ"/>
          </a:p>
        </p:txBody>
      </p:sp>
      <p:sp>
        <p:nvSpPr>
          <p:cNvPr id="1048704" name="Zástupný symbol pro obsah 3"/>
          <p:cNvSpPr>
            <a:spLocks noGrp="1"/>
          </p:cNvSpPr>
          <p:nvPr>
            <p:ph idx="1"/>
          </p:nvPr>
        </p:nvSpPr>
        <p:spPr>
          <a:xfrm>
            <a:off x="457200" y="1737361"/>
            <a:ext cx="8229600" cy="2628264"/>
          </a:xfrm>
        </p:spPr>
        <p:txBody>
          <a:bodyPr>
            <a:normAutofit fontScale="97500" lnSpcReduction="10000"/>
          </a:bodyPr>
          <a:lstStyle/>
          <a:p>
            <a:pPr eaLnBrk="1" hangingPunct="1"/>
            <a:r>
              <a:rPr lang="cs-CZ" altLang="cs-CZ" dirty="0"/>
              <a:t>Z</a:t>
            </a:r>
            <a:r>
              <a:rPr lang="cs-CZ" altLang="cs-CZ" sz="2000" dirty="0"/>
              <a:t>koumáme, zda daný kontrast (rozdíl mezi dvěma průměry) signifikantně přispívá k variabilitě vysvětlené modelem (SS</a:t>
            </a:r>
            <a:r>
              <a:rPr lang="cs-CZ" altLang="cs-CZ" sz="2000" baseline="-25000" dirty="0"/>
              <a:t>M</a:t>
            </a:r>
            <a:r>
              <a:rPr lang="cs-CZ" altLang="cs-CZ" sz="2000" dirty="0"/>
              <a:t>)</a:t>
            </a:r>
          </a:p>
          <a:p>
            <a:pPr eaLnBrk="1" hangingPunct="1"/>
            <a:r>
              <a:rPr lang="cs-CZ" altLang="cs-CZ" dirty="0"/>
              <a:t>A</a:t>
            </a:r>
            <a:r>
              <a:rPr lang="cs-CZ" altLang="cs-CZ" sz="2000" dirty="0"/>
              <a:t>bychom to zjistili, jakoby překódujeme hodnoty </a:t>
            </a:r>
            <a:r>
              <a:rPr lang="cs-CZ" altLang="cs-CZ" sz="2000" dirty="0" err="1"/>
              <a:t>dummy</a:t>
            </a:r>
            <a:r>
              <a:rPr lang="cs-CZ" altLang="cs-CZ" sz="2000" dirty="0"/>
              <a:t> proměnných, aby odhadnuté parametry (b</a:t>
            </a:r>
            <a:r>
              <a:rPr lang="cs-CZ" altLang="cs-CZ" sz="2000" baseline="-25000" dirty="0"/>
              <a:t>1</a:t>
            </a:r>
            <a:r>
              <a:rPr lang="cs-CZ" altLang="cs-CZ" sz="2000" dirty="0"/>
              <a:t>, b</a:t>
            </a:r>
            <a:r>
              <a:rPr lang="cs-CZ" altLang="cs-CZ" sz="2000" baseline="-25000" dirty="0"/>
              <a:t>2</a:t>
            </a:r>
            <a:r>
              <a:rPr lang="cs-CZ" altLang="cs-CZ" sz="2000" dirty="0"/>
              <a:t> atd.) odrážely požadované kontrasty</a:t>
            </a:r>
          </a:p>
          <a:p>
            <a:pPr eaLnBrk="1" hangingPunct="1"/>
            <a:endParaRPr lang="cs-CZ" altLang="cs-CZ" sz="2000" dirty="0"/>
          </a:p>
          <a:p>
            <a:pPr eaLnBrk="1" hangingPunct="1">
              <a:buFont typeface="Arial" panose="020B0604020202020204" pitchFamily="34" charset="0"/>
              <a:buNone/>
            </a:pPr>
            <a:r>
              <a:rPr lang="cs-CZ" altLang="cs-CZ" sz="2000" dirty="0"/>
              <a:t>[</a:t>
            </a:r>
            <a:r>
              <a:rPr lang="cs-CZ" altLang="cs-CZ" sz="2000" dirty="0" err="1"/>
              <a:t>inet</a:t>
            </a:r>
            <a:r>
              <a:rPr lang="cs-CZ" altLang="cs-CZ" sz="2000" dirty="0"/>
              <a:t>]</a:t>
            </a:r>
            <a:r>
              <a:rPr lang="cs-CZ" altLang="cs-CZ" sz="2000" baseline="-25000" dirty="0"/>
              <a:t>i</a:t>
            </a:r>
            <a:r>
              <a:rPr lang="cs-CZ" altLang="cs-CZ" sz="2000" dirty="0"/>
              <a:t> =  </a:t>
            </a:r>
            <a:r>
              <a:rPr lang="cs-CZ" altLang="cs-CZ" sz="2000" b="1" dirty="0">
                <a:solidFill>
                  <a:srgbClr val="C00000"/>
                </a:solidFill>
              </a:rPr>
              <a:t>b</a:t>
            </a:r>
            <a:r>
              <a:rPr lang="cs-CZ" altLang="cs-CZ" sz="2000" b="1" baseline="-25000" dirty="0">
                <a:solidFill>
                  <a:srgbClr val="C00000"/>
                </a:solidFill>
              </a:rPr>
              <a:t>0</a:t>
            </a:r>
            <a:r>
              <a:rPr lang="cs-CZ" altLang="cs-CZ" sz="2000" dirty="0"/>
              <a:t> + </a:t>
            </a:r>
            <a:r>
              <a:rPr lang="cs-CZ" altLang="cs-CZ" sz="2000" b="1" dirty="0">
                <a:solidFill>
                  <a:srgbClr val="C00000"/>
                </a:solidFill>
              </a:rPr>
              <a:t>b</a:t>
            </a:r>
            <a:r>
              <a:rPr lang="cs-CZ" altLang="cs-CZ" sz="2000" b="1" baseline="-25000" dirty="0">
                <a:solidFill>
                  <a:srgbClr val="C00000"/>
                </a:solidFill>
              </a:rPr>
              <a:t>1</a:t>
            </a:r>
            <a:r>
              <a:rPr lang="cs-CZ" altLang="cs-CZ" sz="2000" b="1" dirty="0">
                <a:solidFill>
                  <a:srgbClr val="FF0000"/>
                </a:solidFill>
              </a:rPr>
              <a:t>[</a:t>
            </a:r>
            <a:r>
              <a:rPr lang="cs-CZ" altLang="cs-CZ" sz="2000" b="1" dirty="0" err="1">
                <a:solidFill>
                  <a:srgbClr val="FF0000"/>
                </a:solidFill>
              </a:rPr>
              <a:t>vys</a:t>
            </a:r>
            <a:r>
              <a:rPr lang="cs-CZ" altLang="cs-CZ" sz="2000" b="1" dirty="0">
                <a:solidFill>
                  <a:srgbClr val="FF0000"/>
                </a:solidFill>
              </a:rPr>
              <a:t>]</a:t>
            </a:r>
            <a:r>
              <a:rPr lang="cs-CZ" altLang="cs-CZ" sz="2000" dirty="0"/>
              <a:t> + </a:t>
            </a:r>
            <a:r>
              <a:rPr lang="cs-CZ" altLang="cs-CZ" sz="2000" b="1" dirty="0">
                <a:solidFill>
                  <a:srgbClr val="C00000"/>
                </a:solidFill>
              </a:rPr>
              <a:t>b</a:t>
            </a:r>
            <a:r>
              <a:rPr lang="cs-CZ" altLang="cs-CZ" sz="2000" b="1" baseline="-25000" dirty="0">
                <a:solidFill>
                  <a:srgbClr val="C00000"/>
                </a:solidFill>
              </a:rPr>
              <a:t>2</a:t>
            </a:r>
            <a:r>
              <a:rPr lang="cs-CZ" altLang="cs-CZ" sz="2000" b="1" dirty="0">
                <a:solidFill>
                  <a:srgbClr val="FF0000"/>
                </a:solidFill>
              </a:rPr>
              <a:t>[str]</a:t>
            </a:r>
            <a:r>
              <a:rPr lang="cs-CZ" altLang="cs-CZ" sz="2000" dirty="0"/>
              <a:t> + </a:t>
            </a:r>
            <a:r>
              <a:rPr lang="el-GR" altLang="cs-CZ" sz="2000" dirty="0"/>
              <a:t>ε</a:t>
            </a:r>
            <a:r>
              <a:rPr lang="cs-CZ" altLang="cs-CZ" sz="2000" baseline="-25000" dirty="0"/>
              <a:t>i</a:t>
            </a:r>
            <a:endParaRPr lang="cs-CZ" altLang="cs-CZ" sz="2000" b="1" dirty="0">
              <a:solidFill>
                <a:srgbClr val="FF0000"/>
              </a:solidFill>
              <a:sym typeface="Wingdings" panose="05000000000000000000" pitchFamily="2" charset="2"/>
            </a:endParaRPr>
          </a:p>
          <a:p>
            <a:pPr eaLnBrk="1" hangingPunct="1">
              <a:buFont typeface="Arial" panose="020B0604020202020204" pitchFamily="34" charset="0"/>
              <a:buNone/>
            </a:pPr>
            <a:r>
              <a:rPr lang="cs-CZ" altLang="cs-CZ" sz="2800" dirty="0"/>
              <a:t>[</a:t>
            </a:r>
            <a:r>
              <a:rPr lang="cs-CZ" altLang="cs-CZ" sz="2800" dirty="0" err="1"/>
              <a:t>inet</a:t>
            </a:r>
            <a:r>
              <a:rPr lang="cs-CZ" altLang="cs-CZ" sz="2800" dirty="0"/>
              <a:t>]</a:t>
            </a:r>
            <a:r>
              <a:rPr lang="cs-CZ" altLang="cs-CZ" sz="2800" baseline="-25000" dirty="0"/>
              <a:t>i</a:t>
            </a:r>
            <a:r>
              <a:rPr lang="cs-CZ" altLang="cs-CZ" sz="2800" dirty="0"/>
              <a:t> =  </a:t>
            </a:r>
            <a:r>
              <a:rPr lang="cs-CZ" altLang="cs-CZ" sz="2800" b="1" dirty="0">
                <a:solidFill>
                  <a:srgbClr val="C00000"/>
                </a:solidFill>
              </a:rPr>
              <a:t>b</a:t>
            </a:r>
            <a:r>
              <a:rPr lang="cs-CZ" altLang="cs-CZ" sz="2800" b="1" baseline="-25000" dirty="0">
                <a:solidFill>
                  <a:srgbClr val="C00000"/>
                </a:solidFill>
              </a:rPr>
              <a:t>0</a:t>
            </a:r>
            <a:r>
              <a:rPr lang="cs-CZ" altLang="cs-CZ" sz="2800" dirty="0"/>
              <a:t> + </a:t>
            </a:r>
            <a:r>
              <a:rPr lang="cs-CZ" altLang="cs-CZ" sz="2800" b="1" dirty="0">
                <a:solidFill>
                  <a:srgbClr val="C00000"/>
                </a:solidFill>
              </a:rPr>
              <a:t>b</a:t>
            </a:r>
            <a:r>
              <a:rPr lang="cs-CZ" altLang="cs-CZ" sz="2800" b="1" baseline="-25000" dirty="0">
                <a:solidFill>
                  <a:srgbClr val="C00000"/>
                </a:solidFill>
              </a:rPr>
              <a:t>1</a:t>
            </a:r>
            <a:r>
              <a:rPr lang="cs-CZ" altLang="cs-CZ" sz="2800" b="1" dirty="0">
                <a:solidFill>
                  <a:srgbClr val="FF0000"/>
                </a:solidFill>
              </a:rPr>
              <a:t>[kontrast1]</a:t>
            </a:r>
            <a:r>
              <a:rPr lang="cs-CZ" altLang="cs-CZ" sz="2800" dirty="0"/>
              <a:t> + </a:t>
            </a:r>
            <a:r>
              <a:rPr lang="cs-CZ" altLang="cs-CZ" sz="2800" b="1" dirty="0">
                <a:solidFill>
                  <a:srgbClr val="C00000"/>
                </a:solidFill>
              </a:rPr>
              <a:t>b</a:t>
            </a:r>
            <a:r>
              <a:rPr lang="cs-CZ" altLang="cs-CZ" sz="2800" b="1" baseline="-25000" dirty="0">
                <a:solidFill>
                  <a:srgbClr val="C00000"/>
                </a:solidFill>
              </a:rPr>
              <a:t>2</a:t>
            </a:r>
            <a:r>
              <a:rPr lang="cs-CZ" altLang="cs-CZ" sz="2800" b="1" dirty="0">
                <a:solidFill>
                  <a:srgbClr val="FF0000"/>
                </a:solidFill>
              </a:rPr>
              <a:t>[kontrast2]</a:t>
            </a:r>
            <a:r>
              <a:rPr lang="cs-CZ" altLang="cs-CZ" sz="2800" dirty="0"/>
              <a:t> + </a:t>
            </a:r>
            <a:r>
              <a:rPr lang="el-GR" altLang="cs-CZ" sz="2800" dirty="0"/>
              <a:t>ε</a:t>
            </a:r>
            <a:r>
              <a:rPr lang="cs-CZ" altLang="cs-CZ" sz="2800" baseline="-25000" dirty="0"/>
              <a:t>i</a:t>
            </a:r>
            <a:endParaRPr lang="cs-CZ" altLang="cs-CZ" sz="2800" b="1" dirty="0">
              <a:solidFill>
                <a:srgbClr val="FF0000"/>
              </a:solidFill>
              <a:sym typeface="Wingdings" panose="05000000000000000000" pitchFamily="2" charset="2"/>
            </a:endParaRPr>
          </a:p>
        </p:txBody>
      </p:sp>
      <p:graphicFrame>
        <p:nvGraphicFramePr>
          <p:cNvPr id="4194306" name="Tabulka 4"/>
          <p:cNvGraphicFramePr>
            <a:graphicFrameLocks noGrp="1"/>
          </p:cNvGraphicFramePr>
          <p:nvPr/>
        </p:nvGraphicFramePr>
        <p:xfrm>
          <a:off x="539750" y="4508500"/>
          <a:ext cx="7632699" cy="2194536"/>
        </p:xfrm>
        <a:graphic>
          <a:graphicData uri="http://schemas.openxmlformats.org/drawingml/2006/table">
            <a:tbl>
              <a:tblPr firstRow="1" bandRow="1">
                <a:tableStyleId>{5C22544A-7EE6-4342-B048-85BDC9FD1C3A}</a:tableStyleId>
              </a:tblPr>
              <a:tblGrid>
                <a:gridCol w="2544233">
                  <a:extLst>
                    <a:ext uri="{9D8B030D-6E8A-4147-A177-3AD203B41FA5}">
                      <a16:colId xmlns:a16="http://schemas.microsoft.com/office/drawing/2014/main" val="20000"/>
                    </a:ext>
                  </a:extLst>
                </a:gridCol>
                <a:gridCol w="2544233">
                  <a:extLst>
                    <a:ext uri="{9D8B030D-6E8A-4147-A177-3AD203B41FA5}">
                      <a16:colId xmlns:a16="http://schemas.microsoft.com/office/drawing/2014/main" val="20001"/>
                    </a:ext>
                  </a:extLst>
                </a:gridCol>
                <a:gridCol w="2544233">
                  <a:extLst>
                    <a:ext uri="{9D8B030D-6E8A-4147-A177-3AD203B41FA5}">
                      <a16:colId xmlns:a16="http://schemas.microsoft.com/office/drawing/2014/main" val="20002"/>
                    </a:ext>
                  </a:extLst>
                </a:gridCol>
              </a:tblGrid>
              <a:tr h="718931">
                <a:tc>
                  <a:txBody>
                    <a:bodyPr/>
                    <a:lstStyle/>
                    <a:p>
                      <a:pPr marL="0" algn="l" defTabSz="914400" rtl="0" eaLnBrk="1" latinLnBrk="0" hangingPunct="1"/>
                      <a:r>
                        <a:rPr lang="cs-CZ" sz="2400" b="1" kern="1200" dirty="0">
                          <a:solidFill>
                            <a:schemeClr val="lt1"/>
                          </a:solidFill>
                          <a:latin typeface="+mn-lt"/>
                          <a:ea typeface="+mn-ea"/>
                          <a:cs typeface="+mn-cs"/>
                        </a:rPr>
                        <a:t>Kategorie</a:t>
                      </a:r>
                      <a:endParaRPr lang="en-US" sz="2400" b="1" kern="1200" dirty="0">
                        <a:solidFill>
                          <a:schemeClr val="lt1"/>
                        </a:solidFill>
                        <a:latin typeface="+mn-lt"/>
                        <a:ea typeface="+mn-ea"/>
                        <a:cs typeface="+mn-cs"/>
                      </a:endParaRPr>
                    </a:p>
                  </a:txBody>
                  <a:tcPr marL="91438" marR="91438" marT="45717" marB="45717"/>
                </a:tc>
                <a:tc>
                  <a:txBody>
                    <a:bodyPr/>
                    <a:lstStyle/>
                    <a:p>
                      <a:pPr algn="ctr"/>
                      <a:r>
                        <a:rPr lang="cs-CZ" sz="2400" dirty="0"/>
                        <a:t>Kontrast 1</a:t>
                      </a:r>
                    </a:p>
                    <a:p>
                      <a:pPr algn="ctr"/>
                      <a:r>
                        <a:rPr lang="cs-CZ" sz="2400" dirty="0"/>
                        <a:t>NÍZ</a:t>
                      </a:r>
                      <a:r>
                        <a:rPr lang="cs-CZ" sz="2400" baseline="0" dirty="0"/>
                        <a:t> </a:t>
                      </a:r>
                      <a:r>
                        <a:rPr lang="cs-CZ" sz="2400" dirty="0"/>
                        <a:t>vs. STŘ+VYS</a:t>
                      </a:r>
                      <a:endParaRPr lang="en-US" sz="2400" dirty="0"/>
                    </a:p>
                  </a:txBody>
                  <a:tcPr marL="91438" marR="91438" marT="45717" marB="45717"/>
                </a:tc>
                <a:tc>
                  <a:txBody>
                    <a:bodyPr/>
                    <a:lstStyle/>
                    <a:p>
                      <a:pPr algn="ctr"/>
                      <a:r>
                        <a:rPr lang="cs-CZ" sz="2400" dirty="0"/>
                        <a:t>Kontrast 2</a:t>
                      </a:r>
                    </a:p>
                    <a:p>
                      <a:pPr algn="ctr"/>
                      <a:r>
                        <a:rPr lang="cs-CZ" sz="2400" dirty="0"/>
                        <a:t>STŘ vs. VYS</a:t>
                      </a:r>
                      <a:endParaRPr lang="en-US" sz="2400" dirty="0"/>
                    </a:p>
                  </a:txBody>
                  <a:tcPr marL="91438" marR="91438" marT="45717" marB="45717"/>
                </a:tc>
                <a:extLst>
                  <a:ext uri="{0D108BD9-81ED-4DB2-BD59-A6C34878D82A}">
                    <a16:rowId xmlns:a16="http://schemas.microsoft.com/office/drawing/2014/main" val="10000"/>
                  </a:ext>
                </a:extLst>
              </a:tr>
              <a:tr h="416523">
                <a:tc>
                  <a:txBody>
                    <a:bodyPr/>
                    <a:lstStyle/>
                    <a:p>
                      <a:pPr marL="0" algn="l" defTabSz="914400" rtl="0" eaLnBrk="1" latinLnBrk="0" hangingPunct="1"/>
                      <a:r>
                        <a:rPr lang="cs-CZ" sz="2400" b="1" kern="1200" dirty="0">
                          <a:solidFill>
                            <a:schemeClr val="lt1"/>
                          </a:solidFill>
                          <a:latin typeface="+mn-lt"/>
                          <a:ea typeface="+mn-ea"/>
                          <a:cs typeface="+mn-cs"/>
                        </a:rPr>
                        <a:t>Vysoký SES</a:t>
                      </a:r>
                      <a:endParaRPr lang="en-US" sz="2400" b="1" kern="1200" dirty="0">
                        <a:solidFill>
                          <a:schemeClr val="lt1"/>
                        </a:solidFill>
                        <a:latin typeface="+mn-lt"/>
                        <a:ea typeface="+mn-ea"/>
                        <a:cs typeface="+mn-cs"/>
                      </a:endParaRPr>
                    </a:p>
                  </a:txBody>
                  <a:tcPr marL="91438" marR="91438" marT="45717" marB="45717">
                    <a:solidFill>
                      <a:srgbClr val="0070C0"/>
                    </a:solidFill>
                  </a:tcPr>
                </a:tc>
                <a:tc>
                  <a:txBody>
                    <a:bodyPr/>
                    <a:lstStyle/>
                    <a:p>
                      <a:pPr algn="ctr"/>
                      <a:r>
                        <a:rPr lang="cs-CZ" sz="1800" b="1" dirty="0"/>
                        <a:t>1/2</a:t>
                      </a:r>
                      <a:endParaRPr lang="en-US" sz="1800" b="1" dirty="0"/>
                    </a:p>
                  </a:txBody>
                  <a:tcPr marL="91438" marR="91438" marT="45717" marB="45717"/>
                </a:tc>
                <a:tc>
                  <a:txBody>
                    <a:bodyPr/>
                    <a:lstStyle/>
                    <a:p>
                      <a:pPr algn="ctr"/>
                      <a:r>
                        <a:rPr lang="cs-CZ" sz="1800" b="1" dirty="0"/>
                        <a:t>-1</a:t>
                      </a:r>
                      <a:endParaRPr lang="en-US" sz="1800" b="1" dirty="0"/>
                    </a:p>
                  </a:txBody>
                  <a:tcPr marL="91438" marR="91438" marT="45717" marB="45717"/>
                </a:tc>
                <a:extLst>
                  <a:ext uri="{0D108BD9-81ED-4DB2-BD59-A6C34878D82A}">
                    <a16:rowId xmlns:a16="http://schemas.microsoft.com/office/drawing/2014/main" val="10001"/>
                  </a:ext>
                </a:extLst>
              </a:tr>
              <a:tr h="416523">
                <a:tc>
                  <a:txBody>
                    <a:bodyPr/>
                    <a:lstStyle/>
                    <a:p>
                      <a:pPr marL="0" algn="l" defTabSz="914400" rtl="0" eaLnBrk="1" latinLnBrk="0" hangingPunct="1"/>
                      <a:r>
                        <a:rPr lang="cs-CZ" sz="2400" b="1" kern="1200" dirty="0">
                          <a:solidFill>
                            <a:schemeClr val="lt1"/>
                          </a:solidFill>
                          <a:latin typeface="+mn-lt"/>
                          <a:ea typeface="+mn-ea"/>
                          <a:cs typeface="+mn-cs"/>
                        </a:rPr>
                        <a:t>Střední</a:t>
                      </a:r>
                      <a:r>
                        <a:rPr lang="cs-CZ" sz="2400" b="1" kern="1200" baseline="0" dirty="0">
                          <a:solidFill>
                            <a:schemeClr val="lt1"/>
                          </a:solidFill>
                          <a:latin typeface="+mn-lt"/>
                          <a:ea typeface="+mn-ea"/>
                          <a:cs typeface="+mn-cs"/>
                        </a:rPr>
                        <a:t> SES</a:t>
                      </a:r>
                      <a:endParaRPr lang="en-US" sz="2400" b="1" kern="1200" dirty="0">
                        <a:solidFill>
                          <a:schemeClr val="lt1"/>
                        </a:solidFill>
                        <a:latin typeface="+mn-lt"/>
                        <a:ea typeface="+mn-ea"/>
                        <a:cs typeface="+mn-cs"/>
                      </a:endParaRPr>
                    </a:p>
                  </a:txBody>
                  <a:tcPr marL="91438" marR="91438" marT="45717" marB="45717">
                    <a:solidFill>
                      <a:srgbClr val="0070C0"/>
                    </a:solidFill>
                  </a:tcPr>
                </a:tc>
                <a:tc>
                  <a:txBody>
                    <a:bodyPr/>
                    <a:lstStyle/>
                    <a:p>
                      <a:pPr algn="ctr"/>
                      <a:r>
                        <a:rPr lang="cs-CZ" sz="1800" b="1" dirty="0"/>
                        <a:t>1/2</a:t>
                      </a:r>
                      <a:endParaRPr lang="en-US" sz="1800" b="1" dirty="0"/>
                    </a:p>
                  </a:txBody>
                  <a:tcPr marL="91438" marR="91438" marT="45717" marB="45717"/>
                </a:tc>
                <a:tc>
                  <a:txBody>
                    <a:bodyPr/>
                    <a:lstStyle/>
                    <a:p>
                      <a:pPr algn="ctr"/>
                      <a:r>
                        <a:rPr lang="cs-CZ" sz="1800" b="1" dirty="0"/>
                        <a:t>1</a:t>
                      </a:r>
                      <a:endParaRPr lang="en-US" sz="1800" b="1" dirty="0"/>
                    </a:p>
                  </a:txBody>
                  <a:tcPr marL="91438" marR="91438" marT="45717" marB="45717"/>
                </a:tc>
                <a:extLst>
                  <a:ext uri="{0D108BD9-81ED-4DB2-BD59-A6C34878D82A}">
                    <a16:rowId xmlns:a16="http://schemas.microsoft.com/office/drawing/2014/main" val="10002"/>
                  </a:ext>
                </a:extLst>
              </a:tr>
              <a:tr h="416523">
                <a:tc>
                  <a:txBody>
                    <a:bodyPr/>
                    <a:lstStyle/>
                    <a:p>
                      <a:pPr marL="0" algn="l" defTabSz="914400" rtl="0" eaLnBrk="1" latinLnBrk="0" hangingPunct="1"/>
                      <a:r>
                        <a:rPr lang="cs-CZ" sz="2400" b="1" kern="1200" dirty="0">
                          <a:solidFill>
                            <a:schemeClr val="lt1"/>
                          </a:solidFill>
                          <a:latin typeface="+mn-lt"/>
                          <a:ea typeface="+mn-ea"/>
                          <a:cs typeface="+mn-cs"/>
                        </a:rPr>
                        <a:t>Nízký</a:t>
                      </a:r>
                      <a:r>
                        <a:rPr lang="cs-CZ" sz="2400" b="1" kern="1200" baseline="0" dirty="0">
                          <a:solidFill>
                            <a:schemeClr val="lt1"/>
                          </a:solidFill>
                          <a:latin typeface="+mn-lt"/>
                          <a:ea typeface="+mn-ea"/>
                          <a:cs typeface="+mn-cs"/>
                        </a:rPr>
                        <a:t> SES</a:t>
                      </a:r>
                      <a:endParaRPr lang="en-US" sz="2400" b="1" kern="1200" dirty="0">
                        <a:solidFill>
                          <a:schemeClr val="lt1"/>
                        </a:solidFill>
                        <a:latin typeface="+mn-lt"/>
                        <a:ea typeface="+mn-ea"/>
                        <a:cs typeface="+mn-cs"/>
                      </a:endParaRPr>
                    </a:p>
                  </a:txBody>
                  <a:tcPr marL="91438" marR="91438" marT="45717" marB="45717">
                    <a:solidFill>
                      <a:srgbClr val="0070C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pPr>
                      <a:r>
                        <a:rPr lang="cs-CZ" sz="1800" b="1" dirty="0"/>
                        <a:t>-1</a:t>
                      </a:r>
                      <a:endParaRPr lang="en-US" sz="1800" b="1" dirty="0"/>
                    </a:p>
                  </a:txBody>
                  <a:tcPr marL="91438" marR="91438" marT="45717" marB="45717"/>
                </a:tc>
                <a:tc>
                  <a:txBody>
                    <a:bodyPr/>
                    <a:lstStyle/>
                    <a:p>
                      <a:pPr algn="ctr"/>
                      <a:r>
                        <a:rPr lang="cs-CZ" sz="1800" b="1" dirty="0"/>
                        <a:t>0</a:t>
                      </a:r>
                      <a:endParaRPr lang="en-US" sz="1800" b="1" dirty="0"/>
                    </a:p>
                  </a:txBody>
                  <a:tcPr marL="91438" marR="91438" marT="45717" marB="45717"/>
                </a:tc>
                <a:extLst>
                  <a:ext uri="{0D108BD9-81ED-4DB2-BD59-A6C34878D82A}">
                    <a16:rowId xmlns:a16="http://schemas.microsoft.com/office/drawing/2014/main" val="10003"/>
                  </a:ext>
                </a:extLst>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4" name="Nadpis 1"/>
          <p:cNvSpPr>
            <a:spLocks noGrp="1"/>
          </p:cNvSpPr>
          <p:nvPr>
            <p:ph type="title"/>
          </p:nvPr>
        </p:nvSpPr>
        <p:spPr/>
        <p:txBody>
          <a:bodyPr/>
          <a:lstStyle/>
          <a:p>
            <a:pPr eaLnBrk="1" hangingPunct="1"/>
            <a:r>
              <a:rPr lang="cs-CZ" altLang="cs-CZ" dirty="0"/>
              <a:t>ANOVA (</a:t>
            </a:r>
            <a:r>
              <a:rPr lang="cs-CZ" altLang="cs-CZ" dirty="0" err="1">
                <a:solidFill>
                  <a:srgbClr val="C00000"/>
                </a:solidFill>
              </a:rPr>
              <a:t>an</a:t>
            </a:r>
            <a:r>
              <a:rPr lang="cs-CZ" altLang="cs-CZ" dirty="0" err="1"/>
              <a:t>alysis</a:t>
            </a:r>
            <a:r>
              <a:rPr lang="cs-CZ" altLang="cs-CZ" dirty="0"/>
              <a:t> </a:t>
            </a:r>
            <a:r>
              <a:rPr lang="cs-CZ" altLang="cs-CZ" dirty="0" err="1">
                <a:solidFill>
                  <a:srgbClr val="C00000"/>
                </a:solidFill>
              </a:rPr>
              <a:t>o</a:t>
            </a:r>
            <a:r>
              <a:rPr lang="cs-CZ" altLang="cs-CZ" dirty="0" err="1"/>
              <a:t>f</a:t>
            </a:r>
            <a:r>
              <a:rPr lang="cs-CZ" altLang="cs-CZ" dirty="0"/>
              <a:t> </a:t>
            </a:r>
            <a:r>
              <a:rPr lang="cs-CZ" altLang="cs-CZ" dirty="0">
                <a:solidFill>
                  <a:srgbClr val="C00000"/>
                </a:solidFill>
              </a:rPr>
              <a:t>va</a:t>
            </a:r>
            <a:r>
              <a:rPr lang="cs-CZ" altLang="cs-CZ" dirty="0"/>
              <a:t>riance)</a:t>
            </a:r>
            <a:endParaRPr lang="en-US" altLang="cs-CZ" dirty="0"/>
          </a:p>
        </p:txBody>
      </p:sp>
      <p:sp>
        <p:nvSpPr>
          <p:cNvPr id="1048605" name="Zástupný symbol pro obsah 2"/>
          <p:cNvSpPr>
            <a:spLocks noGrp="1" noRot="1" noChangeAspect="1" noMove="1" noResize="1" noEditPoints="1" noAdjustHandles="1" noChangeArrowheads="1" noChangeShapeType="1" noTextEdit="1"/>
          </p:cNvSpPr>
          <p:nvPr>
            <p:ph idx="1"/>
          </p:nvPr>
        </p:nvSpPr>
        <p:spPr>
          <a:xfrm>
            <a:off x="822960" y="1916832"/>
            <a:ext cx="8141528" cy="4464495"/>
          </a:xfrm>
          <a:blipFill>
            <a:blip r:embed="rId2"/>
            <a:stretch>
              <a:fillRect l="-1123" t="-2046" r="-1871"/>
            </a:stretch>
          </a:blipFill>
        </p:spPr>
        <p:txBody>
          <a:bodyPr/>
          <a:lstStyle/>
          <a:p>
            <a:r>
              <a:rPr lang="cs-CZ" dirty="0">
                <a:noFill/>
              </a:rPr>
              <a:t> </a:t>
            </a:r>
          </a:p>
        </p:txBody>
      </p:sp>
      <p:sp>
        <p:nvSpPr>
          <p:cNvPr id="1048606" name="TextovéPole 3"/>
          <p:cNvSpPr txBox="1">
            <a:spLocks noChangeArrowheads="1"/>
          </p:cNvSpPr>
          <p:nvPr/>
        </p:nvSpPr>
        <p:spPr bwMode="auto">
          <a:xfrm>
            <a:off x="539750" y="5805488"/>
            <a:ext cx="8208963" cy="1056640"/>
          </a:xfrm>
          <a:prstGeom prst="rect">
            <a:avLst/>
          </a:prstGeom>
          <a:solidFill>
            <a:srgbClr val="FFC000"/>
          </a:solidFill>
          <a:ln w="9525">
            <a:solidFill>
              <a:schemeClr val="tx1"/>
            </a:solidFill>
            <a:miter lim="800000"/>
            <a:headEnd/>
            <a:tailEnd/>
          </a:ln>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cs-CZ" altLang="cs-CZ" sz="3200" dirty="0">
                <a:latin typeface="Calibri" panose="020F0502020204030204" pitchFamily="34" charset="0"/>
              </a:rPr>
              <a:t>1 nezávislá kategorická </a:t>
            </a:r>
            <a:r>
              <a:rPr lang="cs-CZ" altLang="cs-CZ" sz="3200" dirty="0">
                <a:latin typeface="Calibri" panose="020F0502020204030204" pitchFamily="34" charset="0"/>
                <a:sym typeface="Wingdings" panose="05000000000000000000" pitchFamily="2" charset="2"/>
              </a:rPr>
              <a:t> 1 závislá intervalová</a:t>
            </a:r>
            <a:endParaRPr lang="cs-CZ" altLang="cs-CZ" sz="3200" dirty="0">
              <a:latin typeface="Calibri" panose="020F0502020204030204" pitchFamily="34" charset="0"/>
            </a:endParaRPr>
          </a:p>
        </p:txBody>
      </p:sp>
      <p:sp>
        <p:nvSpPr>
          <p:cNvPr id="1048607" name="TextovéPole 3"/>
          <p:cNvSpPr txBox="1">
            <a:spLocks noChangeArrowheads="1"/>
          </p:cNvSpPr>
          <p:nvPr/>
        </p:nvSpPr>
        <p:spPr bwMode="auto">
          <a:xfrm>
            <a:off x="971550" y="4149725"/>
            <a:ext cx="3313113" cy="1869440"/>
          </a:xfrm>
          <a:prstGeom prst="rect">
            <a:avLst/>
          </a:prstGeom>
          <a:solidFill>
            <a:srgbClr val="FFC000"/>
          </a:solidFill>
          <a:ln w="9525">
            <a:solidFill>
              <a:schemeClr val="tx1"/>
            </a:solidFill>
            <a:miter lim="800000"/>
            <a:headEnd/>
            <a:tailEnd/>
          </a:ln>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cs-CZ" altLang="cs-CZ" sz="2400" dirty="0">
                <a:latin typeface="Calibri" panose="020F0502020204030204" pitchFamily="34" charset="0"/>
              </a:rPr>
              <a:t>v jazyku ANOVY se tato nezávislá kategorická proměnná nazývá </a:t>
            </a:r>
            <a:r>
              <a:rPr lang="cs-CZ" altLang="cs-CZ" sz="2400" b="1" dirty="0">
                <a:latin typeface="Calibri" panose="020F0502020204030204" pitchFamily="34" charset="0"/>
              </a:rPr>
              <a:t>faktor</a:t>
            </a:r>
            <a:r>
              <a:rPr lang="cs-CZ" altLang="cs-CZ" sz="2400" dirty="0">
                <a:latin typeface="Calibri" panose="020F0502020204030204" pitchFamily="34" charset="0"/>
              </a:rPr>
              <a:t>, který má určité </a:t>
            </a:r>
            <a:r>
              <a:rPr lang="cs-CZ" altLang="cs-CZ" sz="2400" b="1" dirty="0">
                <a:latin typeface="Calibri" panose="020F0502020204030204" pitchFamily="34" charset="0"/>
              </a:rPr>
              <a:t>úrovně</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05" name="Nadpis 1"/>
          <p:cNvSpPr>
            <a:spLocks noGrp="1"/>
          </p:cNvSpPr>
          <p:nvPr>
            <p:ph type="title"/>
          </p:nvPr>
        </p:nvSpPr>
        <p:spPr/>
        <p:txBody>
          <a:bodyPr/>
          <a:lstStyle/>
          <a:p>
            <a:pPr eaLnBrk="1" hangingPunct="1"/>
            <a:r>
              <a:rPr lang="cs-CZ" altLang="cs-CZ"/>
              <a:t>ANOVA – plánované kontrasty</a:t>
            </a:r>
            <a:endParaRPr lang="en-US" altLang="cs-CZ"/>
          </a:p>
        </p:txBody>
      </p:sp>
      <p:sp>
        <p:nvSpPr>
          <p:cNvPr id="1048706" name="Zástupný symbol pro obsah 3"/>
          <p:cNvSpPr>
            <a:spLocks noGrp="1"/>
          </p:cNvSpPr>
          <p:nvPr>
            <p:ph idx="1"/>
          </p:nvPr>
        </p:nvSpPr>
        <p:spPr>
          <a:xfrm>
            <a:off x="457200" y="1737361"/>
            <a:ext cx="8229600" cy="2628264"/>
          </a:xfrm>
        </p:spPr>
        <p:txBody>
          <a:bodyPr>
            <a:normAutofit fontScale="97500" lnSpcReduction="10000"/>
          </a:bodyPr>
          <a:lstStyle/>
          <a:p>
            <a:pPr eaLnBrk="1" hangingPunct="1"/>
            <a:r>
              <a:rPr lang="cs-CZ" altLang="cs-CZ" dirty="0"/>
              <a:t>Z</a:t>
            </a:r>
            <a:r>
              <a:rPr lang="cs-CZ" altLang="cs-CZ" sz="2000" dirty="0"/>
              <a:t>koumáme, zda daný kontrast (rozdíl mezi dvěma průměry) signifikantně přispívá k variabilitě vysvětlené modelem (SS</a:t>
            </a:r>
            <a:r>
              <a:rPr lang="cs-CZ" altLang="cs-CZ" sz="2000" baseline="-25000" dirty="0"/>
              <a:t>M</a:t>
            </a:r>
            <a:r>
              <a:rPr lang="cs-CZ" altLang="cs-CZ" sz="2000" dirty="0"/>
              <a:t>)</a:t>
            </a:r>
          </a:p>
          <a:p>
            <a:pPr eaLnBrk="1" hangingPunct="1"/>
            <a:r>
              <a:rPr lang="cs-CZ" altLang="cs-CZ" dirty="0"/>
              <a:t>A</a:t>
            </a:r>
            <a:r>
              <a:rPr lang="cs-CZ" altLang="cs-CZ" sz="2000" dirty="0"/>
              <a:t>bychom to zjistili, jakoby překódujeme hodnoty </a:t>
            </a:r>
            <a:r>
              <a:rPr lang="cs-CZ" altLang="cs-CZ" sz="2000" dirty="0" err="1"/>
              <a:t>dummy</a:t>
            </a:r>
            <a:r>
              <a:rPr lang="cs-CZ" altLang="cs-CZ" sz="2000" dirty="0"/>
              <a:t> proměnných, aby odhadnuté parametry (b</a:t>
            </a:r>
            <a:r>
              <a:rPr lang="cs-CZ" altLang="cs-CZ" sz="2000" baseline="-25000" dirty="0"/>
              <a:t>1</a:t>
            </a:r>
            <a:r>
              <a:rPr lang="cs-CZ" altLang="cs-CZ" sz="2000" dirty="0"/>
              <a:t>, b</a:t>
            </a:r>
            <a:r>
              <a:rPr lang="cs-CZ" altLang="cs-CZ" sz="2000" baseline="-25000" dirty="0"/>
              <a:t>2</a:t>
            </a:r>
            <a:r>
              <a:rPr lang="cs-CZ" altLang="cs-CZ" sz="2000" dirty="0"/>
              <a:t> atd.) odrážely požadované kontrasty</a:t>
            </a:r>
          </a:p>
          <a:p>
            <a:pPr eaLnBrk="1" hangingPunct="1"/>
            <a:endParaRPr lang="cs-CZ" altLang="cs-CZ" sz="2000" dirty="0"/>
          </a:p>
          <a:p>
            <a:pPr eaLnBrk="1" hangingPunct="1">
              <a:buFont typeface="Arial" panose="020B0604020202020204" pitchFamily="34" charset="0"/>
              <a:buNone/>
            </a:pPr>
            <a:r>
              <a:rPr lang="cs-CZ" altLang="cs-CZ" sz="2000" dirty="0"/>
              <a:t>[</a:t>
            </a:r>
            <a:r>
              <a:rPr lang="cs-CZ" altLang="cs-CZ" sz="2000" dirty="0" err="1"/>
              <a:t>inet</a:t>
            </a:r>
            <a:r>
              <a:rPr lang="cs-CZ" altLang="cs-CZ" sz="2000" dirty="0"/>
              <a:t>]</a:t>
            </a:r>
            <a:r>
              <a:rPr lang="cs-CZ" altLang="cs-CZ" sz="2000" baseline="-25000" dirty="0"/>
              <a:t>i</a:t>
            </a:r>
            <a:r>
              <a:rPr lang="cs-CZ" altLang="cs-CZ" sz="2000" dirty="0"/>
              <a:t> =  </a:t>
            </a:r>
            <a:r>
              <a:rPr lang="cs-CZ" altLang="cs-CZ" sz="2000" b="1" dirty="0">
                <a:solidFill>
                  <a:srgbClr val="C00000"/>
                </a:solidFill>
              </a:rPr>
              <a:t>b</a:t>
            </a:r>
            <a:r>
              <a:rPr lang="cs-CZ" altLang="cs-CZ" sz="2000" b="1" baseline="-25000" dirty="0">
                <a:solidFill>
                  <a:srgbClr val="C00000"/>
                </a:solidFill>
              </a:rPr>
              <a:t>0</a:t>
            </a:r>
            <a:r>
              <a:rPr lang="cs-CZ" altLang="cs-CZ" sz="2000" dirty="0"/>
              <a:t> + </a:t>
            </a:r>
            <a:r>
              <a:rPr lang="cs-CZ" altLang="cs-CZ" sz="2000" b="1" dirty="0">
                <a:solidFill>
                  <a:srgbClr val="C00000"/>
                </a:solidFill>
              </a:rPr>
              <a:t>b</a:t>
            </a:r>
            <a:r>
              <a:rPr lang="cs-CZ" altLang="cs-CZ" sz="2000" b="1" baseline="-25000" dirty="0">
                <a:solidFill>
                  <a:srgbClr val="C00000"/>
                </a:solidFill>
              </a:rPr>
              <a:t>1</a:t>
            </a:r>
            <a:r>
              <a:rPr lang="cs-CZ" altLang="cs-CZ" sz="2000" b="1" dirty="0">
                <a:solidFill>
                  <a:srgbClr val="FF0000"/>
                </a:solidFill>
              </a:rPr>
              <a:t>[</a:t>
            </a:r>
            <a:r>
              <a:rPr lang="cs-CZ" altLang="cs-CZ" sz="2000" b="1" dirty="0" err="1">
                <a:solidFill>
                  <a:srgbClr val="FF0000"/>
                </a:solidFill>
              </a:rPr>
              <a:t>vys</a:t>
            </a:r>
            <a:r>
              <a:rPr lang="cs-CZ" altLang="cs-CZ" sz="2000" b="1" dirty="0">
                <a:solidFill>
                  <a:srgbClr val="FF0000"/>
                </a:solidFill>
              </a:rPr>
              <a:t>]</a:t>
            </a:r>
            <a:r>
              <a:rPr lang="cs-CZ" altLang="cs-CZ" sz="2000" dirty="0"/>
              <a:t> + </a:t>
            </a:r>
            <a:r>
              <a:rPr lang="cs-CZ" altLang="cs-CZ" sz="2000" b="1" dirty="0">
                <a:solidFill>
                  <a:srgbClr val="C00000"/>
                </a:solidFill>
              </a:rPr>
              <a:t>b</a:t>
            </a:r>
            <a:r>
              <a:rPr lang="cs-CZ" altLang="cs-CZ" sz="2000" b="1" baseline="-25000" dirty="0">
                <a:solidFill>
                  <a:srgbClr val="C00000"/>
                </a:solidFill>
              </a:rPr>
              <a:t>2</a:t>
            </a:r>
            <a:r>
              <a:rPr lang="cs-CZ" altLang="cs-CZ" sz="2000" b="1" dirty="0">
                <a:solidFill>
                  <a:srgbClr val="FF0000"/>
                </a:solidFill>
              </a:rPr>
              <a:t>[str]</a:t>
            </a:r>
            <a:r>
              <a:rPr lang="cs-CZ" altLang="cs-CZ" sz="2000" dirty="0"/>
              <a:t> + </a:t>
            </a:r>
            <a:r>
              <a:rPr lang="el-GR" altLang="cs-CZ" sz="2000" dirty="0"/>
              <a:t>ε</a:t>
            </a:r>
            <a:r>
              <a:rPr lang="cs-CZ" altLang="cs-CZ" sz="2000" baseline="-25000" dirty="0"/>
              <a:t>i</a:t>
            </a:r>
            <a:endParaRPr lang="cs-CZ" altLang="cs-CZ" sz="2000" b="1" dirty="0">
              <a:solidFill>
                <a:srgbClr val="FF0000"/>
              </a:solidFill>
              <a:sym typeface="Wingdings" panose="05000000000000000000" pitchFamily="2" charset="2"/>
            </a:endParaRPr>
          </a:p>
          <a:p>
            <a:pPr eaLnBrk="1" hangingPunct="1">
              <a:buFont typeface="Arial" panose="020B0604020202020204" pitchFamily="34" charset="0"/>
              <a:buNone/>
            </a:pPr>
            <a:r>
              <a:rPr lang="cs-CZ" altLang="cs-CZ" sz="2800" dirty="0"/>
              <a:t>[</a:t>
            </a:r>
            <a:r>
              <a:rPr lang="cs-CZ" altLang="cs-CZ" sz="2800" dirty="0" err="1"/>
              <a:t>inet</a:t>
            </a:r>
            <a:r>
              <a:rPr lang="cs-CZ" altLang="cs-CZ" sz="2800" dirty="0"/>
              <a:t>]</a:t>
            </a:r>
            <a:r>
              <a:rPr lang="cs-CZ" altLang="cs-CZ" sz="2800" baseline="-25000" dirty="0"/>
              <a:t>i</a:t>
            </a:r>
            <a:r>
              <a:rPr lang="cs-CZ" altLang="cs-CZ" sz="2800" dirty="0"/>
              <a:t> =  </a:t>
            </a:r>
            <a:r>
              <a:rPr lang="cs-CZ" altLang="cs-CZ" sz="2800" b="1" dirty="0">
                <a:solidFill>
                  <a:srgbClr val="C00000"/>
                </a:solidFill>
              </a:rPr>
              <a:t>b</a:t>
            </a:r>
            <a:r>
              <a:rPr lang="cs-CZ" altLang="cs-CZ" sz="2800" b="1" baseline="-25000" dirty="0">
                <a:solidFill>
                  <a:srgbClr val="C00000"/>
                </a:solidFill>
              </a:rPr>
              <a:t>0</a:t>
            </a:r>
            <a:r>
              <a:rPr lang="cs-CZ" altLang="cs-CZ" sz="2800" dirty="0"/>
              <a:t> + </a:t>
            </a:r>
            <a:r>
              <a:rPr lang="cs-CZ" altLang="cs-CZ" sz="2800" b="1" dirty="0">
                <a:solidFill>
                  <a:srgbClr val="C00000"/>
                </a:solidFill>
              </a:rPr>
              <a:t>b</a:t>
            </a:r>
            <a:r>
              <a:rPr lang="cs-CZ" altLang="cs-CZ" sz="2800" b="1" baseline="-25000" dirty="0">
                <a:solidFill>
                  <a:srgbClr val="C00000"/>
                </a:solidFill>
              </a:rPr>
              <a:t>1</a:t>
            </a:r>
            <a:r>
              <a:rPr lang="cs-CZ" altLang="cs-CZ" sz="2800" b="1" dirty="0">
                <a:solidFill>
                  <a:srgbClr val="FF0000"/>
                </a:solidFill>
              </a:rPr>
              <a:t>[kontrast1]</a:t>
            </a:r>
            <a:r>
              <a:rPr lang="cs-CZ" altLang="cs-CZ" sz="2800" dirty="0"/>
              <a:t> + </a:t>
            </a:r>
            <a:r>
              <a:rPr lang="cs-CZ" altLang="cs-CZ" sz="2800" b="1" dirty="0">
                <a:solidFill>
                  <a:srgbClr val="C00000"/>
                </a:solidFill>
              </a:rPr>
              <a:t>b</a:t>
            </a:r>
            <a:r>
              <a:rPr lang="cs-CZ" altLang="cs-CZ" sz="2800" b="1" baseline="-25000" dirty="0">
                <a:solidFill>
                  <a:srgbClr val="C00000"/>
                </a:solidFill>
              </a:rPr>
              <a:t>2</a:t>
            </a:r>
            <a:r>
              <a:rPr lang="cs-CZ" altLang="cs-CZ" sz="2800" b="1" dirty="0">
                <a:solidFill>
                  <a:srgbClr val="FF0000"/>
                </a:solidFill>
              </a:rPr>
              <a:t>[kontrast2]</a:t>
            </a:r>
            <a:r>
              <a:rPr lang="cs-CZ" altLang="cs-CZ" sz="2800" dirty="0"/>
              <a:t> + </a:t>
            </a:r>
            <a:r>
              <a:rPr lang="el-GR" altLang="cs-CZ" sz="2800" dirty="0"/>
              <a:t>ε</a:t>
            </a:r>
            <a:r>
              <a:rPr lang="cs-CZ" altLang="cs-CZ" sz="2800" baseline="-25000" dirty="0"/>
              <a:t>i</a:t>
            </a:r>
            <a:endParaRPr lang="cs-CZ" altLang="cs-CZ" sz="2800" b="1" dirty="0">
              <a:solidFill>
                <a:srgbClr val="FF0000"/>
              </a:solidFill>
              <a:sym typeface="Wingdings" panose="05000000000000000000" pitchFamily="2" charset="2"/>
            </a:endParaRPr>
          </a:p>
        </p:txBody>
      </p:sp>
      <p:graphicFrame>
        <p:nvGraphicFramePr>
          <p:cNvPr id="4194307" name="Tabulka 4"/>
          <p:cNvGraphicFramePr>
            <a:graphicFrameLocks noGrp="1"/>
          </p:cNvGraphicFramePr>
          <p:nvPr>
            <p:extLst>
              <p:ext uri="{D42A27DB-BD31-4B8C-83A1-F6EECF244321}">
                <p14:modId xmlns:p14="http://schemas.microsoft.com/office/powerpoint/2010/main" val="3799452052"/>
              </p:ext>
            </p:extLst>
          </p:nvPr>
        </p:nvGraphicFramePr>
        <p:xfrm>
          <a:off x="539750" y="4508500"/>
          <a:ext cx="7632699" cy="2194536"/>
        </p:xfrm>
        <a:graphic>
          <a:graphicData uri="http://schemas.openxmlformats.org/drawingml/2006/table">
            <a:tbl>
              <a:tblPr firstRow="1" bandRow="1">
                <a:tableStyleId>{5C22544A-7EE6-4342-B048-85BDC9FD1C3A}</a:tableStyleId>
              </a:tblPr>
              <a:tblGrid>
                <a:gridCol w="2544233">
                  <a:extLst>
                    <a:ext uri="{9D8B030D-6E8A-4147-A177-3AD203B41FA5}">
                      <a16:colId xmlns:a16="http://schemas.microsoft.com/office/drawing/2014/main" val="20000"/>
                    </a:ext>
                  </a:extLst>
                </a:gridCol>
                <a:gridCol w="2544233">
                  <a:extLst>
                    <a:ext uri="{9D8B030D-6E8A-4147-A177-3AD203B41FA5}">
                      <a16:colId xmlns:a16="http://schemas.microsoft.com/office/drawing/2014/main" val="20001"/>
                    </a:ext>
                  </a:extLst>
                </a:gridCol>
                <a:gridCol w="2544233">
                  <a:extLst>
                    <a:ext uri="{9D8B030D-6E8A-4147-A177-3AD203B41FA5}">
                      <a16:colId xmlns:a16="http://schemas.microsoft.com/office/drawing/2014/main" val="20002"/>
                    </a:ext>
                  </a:extLst>
                </a:gridCol>
              </a:tblGrid>
              <a:tr h="718931">
                <a:tc>
                  <a:txBody>
                    <a:bodyPr/>
                    <a:lstStyle/>
                    <a:p>
                      <a:pPr marL="0" algn="l" defTabSz="914400" rtl="0" eaLnBrk="1" latinLnBrk="0" hangingPunct="1"/>
                      <a:r>
                        <a:rPr lang="cs-CZ" sz="2400" b="1" kern="1200" dirty="0">
                          <a:solidFill>
                            <a:schemeClr val="lt1"/>
                          </a:solidFill>
                          <a:latin typeface="+mn-lt"/>
                          <a:ea typeface="+mn-ea"/>
                          <a:cs typeface="+mn-cs"/>
                        </a:rPr>
                        <a:t>Kategorie</a:t>
                      </a:r>
                      <a:endParaRPr lang="en-US" sz="2400" b="1" kern="1200" dirty="0">
                        <a:solidFill>
                          <a:schemeClr val="lt1"/>
                        </a:solidFill>
                        <a:latin typeface="+mn-lt"/>
                        <a:ea typeface="+mn-ea"/>
                        <a:cs typeface="+mn-cs"/>
                      </a:endParaRPr>
                    </a:p>
                  </a:txBody>
                  <a:tcPr marL="91438" marR="91438" marT="45717" marB="45717"/>
                </a:tc>
                <a:tc>
                  <a:txBody>
                    <a:bodyPr/>
                    <a:lstStyle/>
                    <a:p>
                      <a:pPr algn="ctr"/>
                      <a:r>
                        <a:rPr lang="cs-CZ" sz="2400" dirty="0"/>
                        <a:t>Kontrast 1</a:t>
                      </a:r>
                    </a:p>
                    <a:p>
                      <a:pPr algn="ctr"/>
                      <a:r>
                        <a:rPr lang="cs-CZ" sz="2400" dirty="0"/>
                        <a:t>NÍZ</a:t>
                      </a:r>
                      <a:r>
                        <a:rPr lang="cs-CZ" sz="2400" baseline="0" dirty="0"/>
                        <a:t> </a:t>
                      </a:r>
                      <a:r>
                        <a:rPr lang="cs-CZ" sz="2400" dirty="0"/>
                        <a:t>vs. STŘ+VYS</a:t>
                      </a:r>
                      <a:endParaRPr lang="en-US" sz="2400" dirty="0"/>
                    </a:p>
                  </a:txBody>
                  <a:tcPr marL="91438" marR="91438" marT="45717" marB="45717"/>
                </a:tc>
                <a:tc>
                  <a:txBody>
                    <a:bodyPr/>
                    <a:lstStyle/>
                    <a:p>
                      <a:pPr algn="ctr"/>
                      <a:r>
                        <a:rPr lang="cs-CZ" sz="2400" dirty="0"/>
                        <a:t>Kontrast 2</a:t>
                      </a:r>
                    </a:p>
                    <a:p>
                      <a:pPr algn="ctr"/>
                      <a:r>
                        <a:rPr lang="cs-CZ" sz="2400" dirty="0"/>
                        <a:t>STŘ vs. VYS</a:t>
                      </a:r>
                      <a:endParaRPr lang="en-US" sz="2400" dirty="0"/>
                    </a:p>
                  </a:txBody>
                  <a:tcPr marL="91438" marR="91438" marT="45717" marB="45717"/>
                </a:tc>
                <a:extLst>
                  <a:ext uri="{0D108BD9-81ED-4DB2-BD59-A6C34878D82A}">
                    <a16:rowId xmlns:a16="http://schemas.microsoft.com/office/drawing/2014/main" val="10000"/>
                  </a:ext>
                </a:extLst>
              </a:tr>
              <a:tr h="416523">
                <a:tc>
                  <a:txBody>
                    <a:bodyPr/>
                    <a:lstStyle/>
                    <a:p>
                      <a:pPr marL="0" algn="l" defTabSz="914400" rtl="0" eaLnBrk="1" latinLnBrk="0" hangingPunct="1"/>
                      <a:r>
                        <a:rPr lang="cs-CZ" sz="2400" b="1" kern="1200" dirty="0">
                          <a:solidFill>
                            <a:schemeClr val="lt1"/>
                          </a:solidFill>
                          <a:latin typeface="+mn-lt"/>
                          <a:ea typeface="+mn-ea"/>
                          <a:cs typeface="+mn-cs"/>
                        </a:rPr>
                        <a:t>Vysoký SES</a:t>
                      </a:r>
                      <a:endParaRPr lang="en-US" sz="2400" b="1" kern="1200" dirty="0">
                        <a:solidFill>
                          <a:schemeClr val="lt1"/>
                        </a:solidFill>
                        <a:latin typeface="+mn-lt"/>
                        <a:ea typeface="+mn-ea"/>
                        <a:cs typeface="+mn-cs"/>
                      </a:endParaRPr>
                    </a:p>
                  </a:txBody>
                  <a:tcPr marL="91438" marR="91438" marT="45717" marB="45717">
                    <a:solidFill>
                      <a:srgbClr val="0070C0"/>
                    </a:solidFill>
                  </a:tcPr>
                </a:tc>
                <a:tc>
                  <a:txBody>
                    <a:bodyPr/>
                    <a:lstStyle/>
                    <a:p>
                      <a:pPr algn="ctr"/>
                      <a:r>
                        <a:rPr lang="cs-CZ" sz="1800" b="1" dirty="0"/>
                        <a:t>½ </a:t>
                      </a:r>
                      <a:endParaRPr lang="en-US" sz="1800" b="1" dirty="0"/>
                    </a:p>
                  </a:txBody>
                  <a:tcPr marL="91438" marR="91438" marT="45717" marB="45717"/>
                </a:tc>
                <a:tc>
                  <a:txBody>
                    <a:bodyPr/>
                    <a:lstStyle/>
                    <a:p>
                      <a:pPr algn="ctr"/>
                      <a:r>
                        <a:rPr lang="cs-CZ" sz="1800" b="1" dirty="0"/>
                        <a:t>-1</a:t>
                      </a:r>
                      <a:endParaRPr lang="en-US" sz="1800" b="1" dirty="0"/>
                    </a:p>
                  </a:txBody>
                  <a:tcPr marL="91438" marR="91438" marT="45717" marB="45717"/>
                </a:tc>
                <a:extLst>
                  <a:ext uri="{0D108BD9-81ED-4DB2-BD59-A6C34878D82A}">
                    <a16:rowId xmlns:a16="http://schemas.microsoft.com/office/drawing/2014/main" val="10001"/>
                  </a:ext>
                </a:extLst>
              </a:tr>
              <a:tr h="416523">
                <a:tc>
                  <a:txBody>
                    <a:bodyPr/>
                    <a:lstStyle/>
                    <a:p>
                      <a:pPr marL="0" algn="l" defTabSz="914400" rtl="0" eaLnBrk="1" latinLnBrk="0" hangingPunct="1"/>
                      <a:r>
                        <a:rPr lang="cs-CZ" sz="2400" b="1" kern="1200" dirty="0">
                          <a:solidFill>
                            <a:schemeClr val="lt1"/>
                          </a:solidFill>
                          <a:latin typeface="+mn-lt"/>
                          <a:ea typeface="+mn-ea"/>
                          <a:cs typeface="+mn-cs"/>
                        </a:rPr>
                        <a:t>Střední</a:t>
                      </a:r>
                      <a:r>
                        <a:rPr lang="cs-CZ" sz="2400" b="1" kern="1200" baseline="0" dirty="0">
                          <a:solidFill>
                            <a:schemeClr val="lt1"/>
                          </a:solidFill>
                          <a:latin typeface="+mn-lt"/>
                          <a:ea typeface="+mn-ea"/>
                          <a:cs typeface="+mn-cs"/>
                        </a:rPr>
                        <a:t> SES</a:t>
                      </a:r>
                      <a:endParaRPr lang="en-US" sz="2400" b="1" kern="1200" dirty="0">
                        <a:solidFill>
                          <a:schemeClr val="lt1"/>
                        </a:solidFill>
                        <a:latin typeface="+mn-lt"/>
                        <a:ea typeface="+mn-ea"/>
                        <a:cs typeface="+mn-cs"/>
                      </a:endParaRPr>
                    </a:p>
                  </a:txBody>
                  <a:tcPr marL="91438" marR="91438" marT="45717" marB="45717">
                    <a:solidFill>
                      <a:srgbClr val="0070C0"/>
                    </a:solidFill>
                  </a:tcPr>
                </a:tc>
                <a:tc>
                  <a:txBody>
                    <a:bodyPr/>
                    <a:lstStyle/>
                    <a:p>
                      <a:pPr algn="ctr"/>
                      <a:r>
                        <a:rPr lang="cs-CZ" sz="1800" b="1" dirty="0"/>
                        <a:t>½</a:t>
                      </a:r>
                      <a:endParaRPr lang="en-US" sz="1800" b="1" dirty="0"/>
                    </a:p>
                  </a:txBody>
                  <a:tcPr marL="91438" marR="91438" marT="45717" marB="45717"/>
                </a:tc>
                <a:tc>
                  <a:txBody>
                    <a:bodyPr/>
                    <a:lstStyle/>
                    <a:p>
                      <a:pPr algn="ctr"/>
                      <a:r>
                        <a:rPr lang="cs-CZ" sz="1800" b="1" dirty="0"/>
                        <a:t>1</a:t>
                      </a:r>
                      <a:endParaRPr lang="en-US" sz="1800" b="1" dirty="0"/>
                    </a:p>
                  </a:txBody>
                  <a:tcPr marL="91438" marR="91438" marT="45717" marB="45717"/>
                </a:tc>
                <a:extLst>
                  <a:ext uri="{0D108BD9-81ED-4DB2-BD59-A6C34878D82A}">
                    <a16:rowId xmlns:a16="http://schemas.microsoft.com/office/drawing/2014/main" val="10002"/>
                  </a:ext>
                </a:extLst>
              </a:tr>
              <a:tr h="416523">
                <a:tc>
                  <a:txBody>
                    <a:bodyPr/>
                    <a:lstStyle/>
                    <a:p>
                      <a:pPr marL="0" algn="l" defTabSz="914400" rtl="0" eaLnBrk="1" latinLnBrk="0" hangingPunct="1"/>
                      <a:r>
                        <a:rPr lang="cs-CZ" sz="2400" b="1" kern="1200" dirty="0">
                          <a:solidFill>
                            <a:schemeClr val="lt1"/>
                          </a:solidFill>
                          <a:latin typeface="+mn-lt"/>
                          <a:ea typeface="+mn-ea"/>
                          <a:cs typeface="+mn-cs"/>
                        </a:rPr>
                        <a:t>Nízký</a:t>
                      </a:r>
                      <a:r>
                        <a:rPr lang="cs-CZ" sz="2400" b="1" kern="1200" baseline="0" dirty="0">
                          <a:solidFill>
                            <a:schemeClr val="lt1"/>
                          </a:solidFill>
                          <a:latin typeface="+mn-lt"/>
                          <a:ea typeface="+mn-ea"/>
                          <a:cs typeface="+mn-cs"/>
                        </a:rPr>
                        <a:t> SES</a:t>
                      </a:r>
                      <a:endParaRPr lang="en-US" sz="2400" b="1" kern="1200" dirty="0">
                        <a:solidFill>
                          <a:schemeClr val="lt1"/>
                        </a:solidFill>
                        <a:latin typeface="+mn-lt"/>
                        <a:ea typeface="+mn-ea"/>
                        <a:cs typeface="+mn-cs"/>
                      </a:endParaRPr>
                    </a:p>
                  </a:txBody>
                  <a:tcPr marL="91438" marR="91438" marT="45717" marB="45717">
                    <a:solidFill>
                      <a:srgbClr val="0070C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pPr>
                      <a:r>
                        <a:rPr lang="cs-CZ" sz="1800" b="1" dirty="0"/>
                        <a:t>-1 </a:t>
                      </a:r>
                      <a:endParaRPr lang="en-US" sz="1800" b="1" dirty="0"/>
                    </a:p>
                  </a:txBody>
                  <a:tcPr marL="91438" marR="91438" marT="45717" marB="45717"/>
                </a:tc>
                <a:tc>
                  <a:txBody>
                    <a:bodyPr/>
                    <a:lstStyle/>
                    <a:p>
                      <a:pPr algn="ctr"/>
                      <a:r>
                        <a:rPr lang="cs-CZ" sz="1800" b="1" dirty="0"/>
                        <a:t>0</a:t>
                      </a:r>
                      <a:endParaRPr lang="en-US" sz="1800" b="1" dirty="0"/>
                    </a:p>
                  </a:txBody>
                  <a:tcPr marL="91438" marR="91438" marT="45717" marB="45717"/>
                </a:tc>
                <a:extLst>
                  <a:ext uri="{0D108BD9-81ED-4DB2-BD59-A6C34878D82A}">
                    <a16:rowId xmlns:a16="http://schemas.microsoft.com/office/drawing/2014/main" val="10003"/>
                  </a:ext>
                </a:extLst>
              </a:tr>
            </a:tbl>
          </a:graphicData>
        </a:graphic>
      </p:graphicFrame>
      <p:sp>
        <p:nvSpPr>
          <p:cNvPr id="1048707" name="Obdélníkový popisek 5"/>
          <p:cNvSpPr/>
          <p:nvPr/>
        </p:nvSpPr>
        <p:spPr>
          <a:xfrm>
            <a:off x="7380312" y="3213100"/>
            <a:ext cx="1655738" cy="1368425"/>
          </a:xfrm>
          <a:prstGeom prst="wedgeRectCallout">
            <a:avLst>
              <a:gd name="adj1" fmla="val -82217"/>
              <a:gd name="adj2" fmla="val 168306"/>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r>
              <a:rPr lang="cs-CZ" sz="2000" dirty="0">
                <a:solidFill>
                  <a:schemeClr val="tx1"/>
                </a:solidFill>
              </a:rPr>
              <a:t>Skupina, kterou nechceme zahrnout </a:t>
            </a:r>
            <a:r>
              <a:rPr lang="cs-CZ" sz="2000" dirty="0">
                <a:solidFill>
                  <a:schemeClr val="tx1"/>
                </a:solidFill>
                <a:sym typeface="Wingdings" pitchFamily="2" charset="2"/>
              </a:rPr>
              <a:t> 0</a:t>
            </a:r>
            <a:endParaRPr lang="en-US" sz="2000" dirty="0">
              <a:solidFill>
                <a:schemeClr val="tx1"/>
              </a:solidFill>
            </a:endParaRPr>
          </a:p>
        </p:txBody>
      </p:sp>
      <p:sp>
        <p:nvSpPr>
          <p:cNvPr id="1048708" name="Obdélníkový popisek 6"/>
          <p:cNvSpPr/>
          <p:nvPr/>
        </p:nvSpPr>
        <p:spPr>
          <a:xfrm>
            <a:off x="1691680" y="3188119"/>
            <a:ext cx="1727795" cy="1536282"/>
          </a:xfrm>
          <a:prstGeom prst="wedgeRectCallout">
            <a:avLst>
              <a:gd name="adj1" fmla="val 65200"/>
              <a:gd name="adj2" fmla="val 95832"/>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r>
              <a:rPr lang="cs-CZ" sz="2000" dirty="0">
                <a:solidFill>
                  <a:schemeClr val="tx1"/>
                </a:solidFill>
              </a:rPr>
              <a:t>Srovnávané skupiny musí mít odlišná znaménka</a:t>
            </a:r>
            <a:endParaRPr lang="en-US" sz="2000" dirty="0">
              <a:solidFill>
                <a:schemeClr val="tx1"/>
              </a:solidFill>
            </a:endParaRPr>
          </a:p>
        </p:txBody>
      </p:sp>
      <p:sp>
        <p:nvSpPr>
          <p:cNvPr id="1048709" name="Obdélníkový popisek 7"/>
          <p:cNvSpPr/>
          <p:nvPr/>
        </p:nvSpPr>
        <p:spPr>
          <a:xfrm>
            <a:off x="5724525" y="1557338"/>
            <a:ext cx="1511300" cy="1366837"/>
          </a:xfrm>
          <a:prstGeom prst="wedgeRectCallout">
            <a:avLst>
              <a:gd name="adj1" fmla="val 25633"/>
              <a:gd name="adj2" fmla="val 170843"/>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r>
              <a:rPr lang="cs-CZ" sz="2000" dirty="0">
                <a:solidFill>
                  <a:schemeClr val="tx1"/>
                </a:solidFill>
              </a:rPr>
              <a:t>Součet pro každý kontrast musí být 0</a:t>
            </a:r>
            <a:endParaRPr lang="en-US" sz="2000" dirty="0">
              <a:solidFill>
                <a:schemeClr val="tx1"/>
              </a:solidFill>
            </a:endParaRPr>
          </a:p>
        </p:txBody>
      </p:sp>
      <p:sp>
        <p:nvSpPr>
          <p:cNvPr id="1048710" name="Obdélníkový popisek 8"/>
          <p:cNvSpPr/>
          <p:nvPr/>
        </p:nvSpPr>
        <p:spPr>
          <a:xfrm>
            <a:off x="1187624" y="5373688"/>
            <a:ext cx="1800051" cy="1368425"/>
          </a:xfrm>
          <a:prstGeom prst="wedgeRectCallout">
            <a:avLst>
              <a:gd name="adj1" fmla="val 115637"/>
              <a:gd name="adj2" fmla="val -19590"/>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r>
              <a:rPr lang="cs-CZ" sz="2000" dirty="0">
                <a:solidFill>
                  <a:schemeClr val="tx1"/>
                </a:solidFill>
              </a:rPr>
              <a:t>Skupiny  brané dohromady musí mít stejné číslo</a:t>
            </a:r>
            <a:endParaRPr lang="en-US" sz="2000" dirty="0">
              <a:solidFill>
                <a:schemeClr val="tx1"/>
              </a:solidFill>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05" name="Nadpis 1"/>
          <p:cNvSpPr>
            <a:spLocks noGrp="1"/>
          </p:cNvSpPr>
          <p:nvPr>
            <p:ph type="title"/>
          </p:nvPr>
        </p:nvSpPr>
        <p:spPr/>
        <p:txBody>
          <a:bodyPr/>
          <a:lstStyle/>
          <a:p>
            <a:pPr eaLnBrk="1" hangingPunct="1"/>
            <a:r>
              <a:rPr lang="cs-CZ" altLang="cs-CZ"/>
              <a:t>ANOVA – plánované kontrasty</a:t>
            </a:r>
            <a:endParaRPr lang="en-US" altLang="cs-CZ"/>
          </a:p>
        </p:txBody>
      </p:sp>
      <p:sp>
        <p:nvSpPr>
          <p:cNvPr id="1048706" name="Zástupný symbol pro obsah 3"/>
          <p:cNvSpPr>
            <a:spLocks noGrp="1"/>
          </p:cNvSpPr>
          <p:nvPr>
            <p:ph idx="1"/>
          </p:nvPr>
        </p:nvSpPr>
        <p:spPr>
          <a:xfrm>
            <a:off x="457200" y="1737361"/>
            <a:ext cx="8229600" cy="2628264"/>
          </a:xfrm>
        </p:spPr>
        <p:txBody>
          <a:bodyPr>
            <a:normAutofit fontScale="97500" lnSpcReduction="10000"/>
          </a:bodyPr>
          <a:lstStyle/>
          <a:p>
            <a:pPr eaLnBrk="1" hangingPunct="1"/>
            <a:r>
              <a:rPr lang="cs-CZ" altLang="cs-CZ" dirty="0"/>
              <a:t>Z</a:t>
            </a:r>
            <a:r>
              <a:rPr lang="cs-CZ" altLang="cs-CZ" sz="2000" dirty="0"/>
              <a:t>koumáme, zda daný kontrast (rozdíl mezi dvěma průměry) signifikantně přispívá k variabilitě vysvětlené modelem (SS</a:t>
            </a:r>
            <a:r>
              <a:rPr lang="cs-CZ" altLang="cs-CZ" sz="2000" baseline="-25000" dirty="0"/>
              <a:t>M</a:t>
            </a:r>
            <a:r>
              <a:rPr lang="cs-CZ" altLang="cs-CZ" sz="2000" dirty="0"/>
              <a:t>)</a:t>
            </a:r>
          </a:p>
          <a:p>
            <a:pPr eaLnBrk="1" hangingPunct="1"/>
            <a:r>
              <a:rPr lang="cs-CZ" altLang="cs-CZ" dirty="0"/>
              <a:t>A</a:t>
            </a:r>
            <a:r>
              <a:rPr lang="cs-CZ" altLang="cs-CZ" sz="2000" dirty="0"/>
              <a:t>bychom to zjistili, jakoby překódujeme hodnoty </a:t>
            </a:r>
            <a:r>
              <a:rPr lang="cs-CZ" altLang="cs-CZ" sz="2000" dirty="0" err="1"/>
              <a:t>dummy</a:t>
            </a:r>
            <a:r>
              <a:rPr lang="cs-CZ" altLang="cs-CZ" sz="2000" dirty="0"/>
              <a:t> proměnných, aby odhadnuté parametry (b</a:t>
            </a:r>
            <a:r>
              <a:rPr lang="cs-CZ" altLang="cs-CZ" sz="2000" baseline="-25000" dirty="0"/>
              <a:t>1</a:t>
            </a:r>
            <a:r>
              <a:rPr lang="cs-CZ" altLang="cs-CZ" sz="2000" dirty="0"/>
              <a:t>, b</a:t>
            </a:r>
            <a:r>
              <a:rPr lang="cs-CZ" altLang="cs-CZ" sz="2000" baseline="-25000" dirty="0"/>
              <a:t>2</a:t>
            </a:r>
            <a:r>
              <a:rPr lang="cs-CZ" altLang="cs-CZ" sz="2000" dirty="0"/>
              <a:t> atd.) odrážely požadované kontrasty</a:t>
            </a:r>
          </a:p>
          <a:p>
            <a:pPr eaLnBrk="1" hangingPunct="1"/>
            <a:endParaRPr lang="cs-CZ" altLang="cs-CZ" sz="2000" dirty="0"/>
          </a:p>
          <a:p>
            <a:pPr eaLnBrk="1" hangingPunct="1">
              <a:buFont typeface="Arial" panose="020B0604020202020204" pitchFamily="34" charset="0"/>
              <a:buNone/>
            </a:pPr>
            <a:r>
              <a:rPr lang="cs-CZ" altLang="cs-CZ" sz="2000" dirty="0"/>
              <a:t>[</a:t>
            </a:r>
            <a:r>
              <a:rPr lang="cs-CZ" altLang="cs-CZ" sz="2000" dirty="0" err="1"/>
              <a:t>inet</a:t>
            </a:r>
            <a:r>
              <a:rPr lang="cs-CZ" altLang="cs-CZ" sz="2000" dirty="0"/>
              <a:t>]</a:t>
            </a:r>
            <a:r>
              <a:rPr lang="cs-CZ" altLang="cs-CZ" sz="2000" baseline="-25000" dirty="0"/>
              <a:t>i</a:t>
            </a:r>
            <a:r>
              <a:rPr lang="cs-CZ" altLang="cs-CZ" sz="2000" dirty="0"/>
              <a:t> =  </a:t>
            </a:r>
            <a:r>
              <a:rPr lang="cs-CZ" altLang="cs-CZ" sz="2000" b="1" dirty="0">
                <a:solidFill>
                  <a:srgbClr val="C00000"/>
                </a:solidFill>
              </a:rPr>
              <a:t>b</a:t>
            </a:r>
            <a:r>
              <a:rPr lang="cs-CZ" altLang="cs-CZ" sz="2000" b="1" baseline="-25000" dirty="0">
                <a:solidFill>
                  <a:srgbClr val="C00000"/>
                </a:solidFill>
              </a:rPr>
              <a:t>0</a:t>
            </a:r>
            <a:r>
              <a:rPr lang="cs-CZ" altLang="cs-CZ" sz="2000" dirty="0"/>
              <a:t> + </a:t>
            </a:r>
            <a:r>
              <a:rPr lang="cs-CZ" altLang="cs-CZ" sz="2000" b="1" dirty="0">
                <a:solidFill>
                  <a:srgbClr val="C00000"/>
                </a:solidFill>
              </a:rPr>
              <a:t>b</a:t>
            </a:r>
            <a:r>
              <a:rPr lang="cs-CZ" altLang="cs-CZ" sz="2000" b="1" baseline="-25000" dirty="0">
                <a:solidFill>
                  <a:srgbClr val="C00000"/>
                </a:solidFill>
              </a:rPr>
              <a:t>1</a:t>
            </a:r>
            <a:r>
              <a:rPr lang="cs-CZ" altLang="cs-CZ" sz="2000" b="1" dirty="0">
                <a:solidFill>
                  <a:srgbClr val="FF0000"/>
                </a:solidFill>
              </a:rPr>
              <a:t>[</a:t>
            </a:r>
            <a:r>
              <a:rPr lang="cs-CZ" altLang="cs-CZ" sz="2000" b="1" dirty="0" err="1">
                <a:solidFill>
                  <a:srgbClr val="FF0000"/>
                </a:solidFill>
              </a:rPr>
              <a:t>vys</a:t>
            </a:r>
            <a:r>
              <a:rPr lang="cs-CZ" altLang="cs-CZ" sz="2000" b="1" dirty="0">
                <a:solidFill>
                  <a:srgbClr val="FF0000"/>
                </a:solidFill>
              </a:rPr>
              <a:t>]</a:t>
            </a:r>
            <a:r>
              <a:rPr lang="cs-CZ" altLang="cs-CZ" sz="2000" dirty="0"/>
              <a:t> + </a:t>
            </a:r>
            <a:r>
              <a:rPr lang="cs-CZ" altLang="cs-CZ" sz="2000" b="1" dirty="0">
                <a:solidFill>
                  <a:srgbClr val="C00000"/>
                </a:solidFill>
              </a:rPr>
              <a:t>b</a:t>
            </a:r>
            <a:r>
              <a:rPr lang="cs-CZ" altLang="cs-CZ" sz="2000" b="1" baseline="-25000" dirty="0">
                <a:solidFill>
                  <a:srgbClr val="C00000"/>
                </a:solidFill>
              </a:rPr>
              <a:t>2</a:t>
            </a:r>
            <a:r>
              <a:rPr lang="cs-CZ" altLang="cs-CZ" sz="2000" b="1" dirty="0">
                <a:solidFill>
                  <a:srgbClr val="FF0000"/>
                </a:solidFill>
              </a:rPr>
              <a:t>[str]</a:t>
            </a:r>
            <a:r>
              <a:rPr lang="cs-CZ" altLang="cs-CZ" sz="2000" dirty="0"/>
              <a:t> + </a:t>
            </a:r>
            <a:r>
              <a:rPr lang="el-GR" altLang="cs-CZ" sz="2000" dirty="0"/>
              <a:t>ε</a:t>
            </a:r>
            <a:r>
              <a:rPr lang="cs-CZ" altLang="cs-CZ" sz="2000" baseline="-25000" dirty="0"/>
              <a:t>i</a:t>
            </a:r>
            <a:endParaRPr lang="cs-CZ" altLang="cs-CZ" sz="2000" b="1" dirty="0">
              <a:solidFill>
                <a:srgbClr val="FF0000"/>
              </a:solidFill>
              <a:sym typeface="Wingdings" panose="05000000000000000000" pitchFamily="2" charset="2"/>
            </a:endParaRPr>
          </a:p>
          <a:p>
            <a:pPr eaLnBrk="1" hangingPunct="1">
              <a:buFont typeface="Arial" panose="020B0604020202020204" pitchFamily="34" charset="0"/>
              <a:buNone/>
            </a:pPr>
            <a:r>
              <a:rPr lang="cs-CZ" altLang="cs-CZ" sz="2800" dirty="0"/>
              <a:t>[</a:t>
            </a:r>
            <a:r>
              <a:rPr lang="cs-CZ" altLang="cs-CZ" sz="2800" dirty="0" err="1"/>
              <a:t>inet</a:t>
            </a:r>
            <a:r>
              <a:rPr lang="cs-CZ" altLang="cs-CZ" sz="2800" dirty="0"/>
              <a:t>]</a:t>
            </a:r>
            <a:r>
              <a:rPr lang="cs-CZ" altLang="cs-CZ" sz="2800" baseline="-25000" dirty="0"/>
              <a:t>i</a:t>
            </a:r>
            <a:r>
              <a:rPr lang="cs-CZ" altLang="cs-CZ" sz="2800" dirty="0"/>
              <a:t> =  </a:t>
            </a:r>
            <a:r>
              <a:rPr lang="cs-CZ" altLang="cs-CZ" sz="2800" b="1" dirty="0">
                <a:solidFill>
                  <a:srgbClr val="C00000"/>
                </a:solidFill>
              </a:rPr>
              <a:t>b</a:t>
            </a:r>
            <a:r>
              <a:rPr lang="cs-CZ" altLang="cs-CZ" sz="2800" b="1" baseline="-25000" dirty="0">
                <a:solidFill>
                  <a:srgbClr val="C00000"/>
                </a:solidFill>
              </a:rPr>
              <a:t>0</a:t>
            </a:r>
            <a:r>
              <a:rPr lang="cs-CZ" altLang="cs-CZ" sz="2800" dirty="0"/>
              <a:t> + </a:t>
            </a:r>
            <a:r>
              <a:rPr lang="cs-CZ" altLang="cs-CZ" sz="2800" b="1" dirty="0">
                <a:solidFill>
                  <a:srgbClr val="C00000"/>
                </a:solidFill>
              </a:rPr>
              <a:t>b</a:t>
            </a:r>
            <a:r>
              <a:rPr lang="cs-CZ" altLang="cs-CZ" sz="2800" b="1" baseline="-25000" dirty="0">
                <a:solidFill>
                  <a:srgbClr val="C00000"/>
                </a:solidFill>
              </a:rPr>
              <a:t>1</a:t>
            </a:r>
            <a:r>
              <a:rPr lang="cs-CZ" altLang="cs-CZ" sz="2800" b="1" dirty="0">
                <a:solidFill>
                  <a:srgbClr val="FF0000"/>
                </a:solidFill>
              </a:rPr>
              <a:t>[kontrast1]</a:t>
            </a:r>
            <a:r>
              <a:rPr lang="cs-CZ" altLang="cs-CZ" sz="2800" dirty="0"/>
              <a:t> + </a:t>
            </a:r>
            <a:r>
              <a:rPr lang="cs-CZ" altLang="cs-CZ" sz="2800" b="1" dirty="0">
                <a:solidFill>
                  <a:srgbClr val="C00000"/>
                </a:solidFill>
              </a:rPr>
              <a:t>b</a:t>
            </a:r>
            <a:r>
              <a:rPr lang="cs-CZ" altLang="cs-CZ" sz="2800" b="1" baseline="-25000" dirty="0">
                <a:solidFill>
                  <a:srgbClr val="C00000"/>
                </a:solidFill>
              </a:rPr>
              <a:t>2</a:t>
            </a:r>
            <a:r>
              <a:rPr lang="cs-CZ" altLang="cs-CZ" sz="2800" b="1" dirty="0">
                <a:solidFill>
                  <a:srgbClr val="FF0000"/>
                </a:solidFill>
              </a:rPr>
              <a:t>[kontrast2]</a:t>
            </a:r>
            <a:r>
              <a:rPr lang="cs-CZ" altLang="cs-CZ" sz="2800" dirty="0"/>
              <a:t> + </a:t>
            </a:r>
            <a:r>
              <a:rPr lang="el-GR" altLang="cs-CZ" sz="2800" dirty="0"/>
              <a:t>ε</a:t>
            </a:r>
            <a:r>
              <a:rPr lang="cs-CZ" altLang="cs-CZ" sz="2800" baseline="-25000" dirty="0"/>
              <a:t>i</a:t>
            </a:r>
            <a:endParaRPr lang="cs-CZ" altLang="cs-CZ" sz="2800" b="1" dirty="0">
              <a:solidFill>
                <a:srgbClr val="FF0000"/>
              </a:solidFill>
              <a:sym typeface="Wingdings" panose="05000000000000000000" pitchFamily="2" charset="2"/>
            </a:endParaRPr>
          </a:p>
        </p:txBody>
      </p:sp>
      <p:graphicFrame>
        <p:nvGraphicFramePr>
          <p:cNvPr id="4194307" name="Tabulka 4"/>
          <p:cNvGraphicFramePr>
            <a:graphicFrameLocks noGrp="1"/>
          </p:cNvGraphicFramePr>
          <p:nvPr>
            <p:extLst>
              <p:ext uri="{D42A27DB-BD31-4B8C-83A1-F6EECF244321}">
                <p14:modId xmlns:p14="http://schemas.microsoft.com/office/powerpoint/2010/main" val="1000911586"/>
              </p:ext>
            </p:extLst>
          </p:nvPr>
        </p:nvGraphicFramePr>
        <p:xfrm>
          <a:off x="107504" y="4395116"/>
          <a:ext cx="8712968" cy="2651730"/>
        </p:xfrm>
        <a:graphic>
          <a:graphicData uri="http://schemas.openxmlformats.org/drawingml/2006/table">
            <a:tbl>
              <a:tblPr firstRow="1" bandRow="1">
                <a:tableStyleId>{5C22544A-7EE6-4342-B048-85BDC9FD1C3A}</a:tableStyleId>
              </a:tblPr>
              <a:tblGrid>
                <a:gridCol w="1617983">
                  <a:extLst>
                    <a:ext uri="{9D8B030D-6E8A-4147-A177-3AD203B41FA5}">
                      <a16:colId xmlns:a16="http://schemas.microsoft.com/office/drawing/2014/main" val="20000"/>
                    </a:ext>
                  </a:extLst>
                </a:gridCol>
                <a:gridCol w="2240521">
                  <a:extLst>
                    <a:ext uri="{9D8B030D-6E8A-4147-A177-3AD203B41FA5}">
                      <a16:colId xmlns:a16="http://schemas.microsoft.com/office/drawing/2014/main" val="20001"/>
                    </a:ext>
                  </a:extLst>
                </a:gridCol>
                <a:gridCol w="2427232">
                  <a:extLst>
                    <a:ext uri="{9D8B030D-6E8A-4147-A177-3AD203B41FA5}">
                      <a16:colId xmlns:a16="http://schemas.microsoft.com/office/drawing/2014/main" val="20002"/>
                    </a:ext>
                  </a:extLst>
                </a:gridCol>
                <a:gridCol w="2427232">
                  <a:extLst>
                    <a:ext uri="{9D8B030D-6E8A-4147-A177-3AD203B41FA5}">
                      <a16:colId xmlns:a16="http://schemas.microsoft.com/office/drawing/2014/main" val="2601275652"/>
                    </a:ext>
                  </a:extLst>
                </a:gridCol>
              </a:tblGrid>
              <a:tr h="718931">
                <a:tc>
                  <a:txBody>
                    <a:bodyPr/>
                    <a:lstStyle/>
                    <a:p>
                      <a:pPr marL="0" algn="l" defTabSz="914400" rtl="0" eaLnBrk="1" latinLnBrk="0" hangingPunct="1"/>
                      <a:r>
                        <a:rPr lang="cs-CZ" sz="2400" b="1" kern="1200" dirty="0">
                          <a:solidFill>
                            <a:schemeClr val="lt1"/>
                          </a:solidFill>
                          <a:latin typeface="+mn-lt"/>
                          <a:ea typeface="+mn-ea"/>
                          <a:cs typeface="+mn-cs"/>
                        </a:rPr>
                        <a:t>Kategorie</a:t>
                      </a:r>
                      <a:endParaRPr lang="en-US" sz="2400" b="1" kern="1200" dirty="0">
                        <a:solidFill>
                          <a:schemeClr val="lt1"/>
                        </a:solidFill>
                        <a:latin typeface="+mn-lt"/>
                        <a:ea typeface="+mn-ea"/>
                        <a:cs typeface="+mn-cs"/>
                      </a:endParaRPr>
                    </a:p>
                  </a:txBody>
                  <a:tcPr marL="91438" marR="91438" marT="45717" marB="45717"/>
                </a:tc>
                <a:tc>
                  <a:txBody>
                    <a:bodyPr/>
                    <a:lstStyle/>
                    <a:p>
                      <a:pPr algn="ctr"/>
                      <a:r>
                        <a:rPr lang="cs-CZ" sz="2400" dirty="0"/>
                        <a:t>Kontrast 1</a:t>
                      </a:r>
                    </a:p>
                    <a:p>
                      <a:pPr algn="ctr"/>
                      <a:r>
                        <a:rPr lang="cs-CZ" sz="2400" dirty="0"/>
                        <a:t>NÍZ</a:t>
                      </a:r>
                      <a:r>
                        <a:rPr lang="cs-CZ" sz="2400" baseline="0" dirty="0"/>
                        <a:t> </a:t>
                      </a:r>
                      <a:r>
                        <a:rPr lang="cs-CZ" sz="2400" dirty="0"/>
                        <a:t>vs. STŘ+VYS</a:t>
                      </a:r>
                      <a:endParaRPr lang="en-US" sz="2400" dirty="0"/>
                    </a:p>
                  </a:txBody>
                  <a:tcPr marL="91438" marR="91438" marT="45717" marB="45717"/>
                </a:tc>
                <a:tc>
                  <a:txBody>
                    <a:bodyPr/>
                    <a:lstStyle/>
                    <a:p>
                      <a:pPr algn="ctr"/>
                      <a:r>
                        <a:rPr lang="cs-CZ" sz="2400" dirty="0"/>
                        <a:t>Kontrast 2</a:t>
                      </a:r>
                    </a:p>
                    <a:p>
                      <a:pPr algn="ctr"/>
                      <a:r>
                        <a:rPr lang="cs-CZ" sz="2400" dirty="0"/>
                        <a:t>STŘ vs. VYS</a:t>
                      </a:r>
                      <a:endParaRPr lang="en-US" sz="2400" dirty="0"/>
                    </a:p>
                  </a:txBody>
                  <a:tcPr marL="91438" marR="91438" marT="45717" marB="45717"/>
                </a:tc>
                <a:tc>
                  <a:txBody>
                    <a:bodyPr/>
                    <a:lstStyle/>
                    <a:p>
                      <a:pPr algn="ctr"/>
                      <a:r>
                        <a:rPr lang="cs-CZ" sz="2400" dirty="0"/>
                        <a:t>Ortogonální?</a:t>
                      </a:r>
                      <a:endParaRPr lang="en-US" sz="2400" dirty="0"/>
                    </a:p>
                  </a:txBody>
                  <a:tcPr marL="91438" marR="91438" marT="45717" marB="45717"/>
                </a:tc>
                <a:extLst>
                  <a:ext uri="{0D108BD9-81ED-4DB2-BD59-A6C34878D82A}">
                    <a16:rowId xmlns:a16="http://schemas.microsoft.com/office/drawing/2014/main" val="10000"/>
                  </a:ext>
                </a:extLst>
              </a:tr>
              <a:tr h="416523">
                <a:tc>
                  <a:txBody>
                    <a:bodyPr/>
                    <a:lstStyle/>
                    <a:p>
                      <a:pPr marL="0" algn="l" defTabSz="914400" rtl="0" eaLnBrk="1" latinLnBrk="0" hangingPunct="1"/>
                      <a:r>
                        <a:rPr lang="cs-CZ" sz="2400" b="1" kern="1200" dirty="0">
                          <a:solidFill>
                            <a:schemeClr val="lt1"/>
                          </a:solidFill>
                          <a:latin typeface="+mn-lt"/>
                          <a:ea typeface="+mn-ea"/>
                          <a:cs typeface="+mn-cs"/>
                        </a:rPr>
                        <a:t>Vysoký SES</a:t>
                      </a:r>
                      <a:endParaRPr lang="en-US" sz="2400" b="1" kern="1200" dirty="0">
                        <a:solidFill>
                          <a:schemeClr val="lt1"/>
                        </a:solidFill>
                        <a:latin typeface="+mn-lt"/>
                        <a:ea typeface="+mn-ea"/>
                        <a:cs typeface="+mn-cs"/>
                      </a:endParaRPr>
                    </a:p>
                  </a:txBody>
                  <a:tcPr marL="91438" marR="91438" marT="45717" marB="45717">
                    <a:solidFill>
                      <a:srgbClr val="0070C0"/>
                    </a:solidFill>
                  </a:tcPr>
                </a:tc>
                <a:tc>
                  <a:txBody>
                    <a:bodyPr/>
                    <a:lstStyle/>
                    <a:p>
                      <a:pPr algn="ctr"/>
                      <a:r>
                        <a:rPr lang="cs-CZ" sz="1800" b="1" dirty="0"/>
                        <a:t>½ </a:t>
                      </a:r>
                      <a:endParaRPr lang="en-US" sz="1800" b="1" dirty="0"/>
                    </a:p>
                  </a:txBody>
                  <a:tcPr marL="91438" marR="91438" marT="45717" marB="45717"/>
                </a:tc>
                <a:tc>
                  <a:txBody>
                    <a:bodyPr/>
                    <a:lstStyle/>
                    <a:p>
                      <a:pPr algn="ctr"/>
                      <a:r>
                        <a:rPr lang="cs-CZ" sz="1800" b="1" dirty="0"/>
                        <a:t>-1</a:t>
                      </a:r>
                      <a:endParaRPr lang="en-US" sz="1800" b="1" dirty="0"/>
                    </a:p>
                  </a:txBody>
                  <a:tcPr marL="91438" marR="91438" marT="45717" marB="45717"/>
                </a:tc>
                <a:tc>
                  <a:txBody>
                    <a:bodyPr/>
                    <a:lstStyle/>
                    <a:p>
                      <a:pPr algn="ctr"/>
                      <a:r>
                        <a:rPr lang="cs-CZ" sz="1800" b="1" dirty="0"/>
                        <a:t>½ x -1</a:t>
                      </a:r>
                      <a:endParaRPr lang="en-US" sz="1800" b="1" dirty="0"/>
                    </a:p>
                  </a:txBody>
                  <a:tcPr marL="91438" marR="91438" marT="45717" marB="45717"/>
                </a:tc>
                <a:extLst>
                  <a:ext uri="{0D108BD9-81ED-4DB2-BD59-A6C34878D82A}">
                    <a16:rowId xmlns:a16="http://schemas.microsoft.com/office/drawing/2014/main" val="10001"/>
                  </a:ext>
                </a:extLst>
              </a:tr>
              <a:tr h="416523">
                <a:tc>
                  <a:txBody>
                    <a:bodyPr/>
                    <a:lstStyle/>
                    <a:p>
                      <a:pPr marL="0" algn="l" defTabSz="914400" rtl="0" eaLnBrk="1" latinLnBrk="0" hangingPunct="1"/>
                      <a:r>
                        <a:rPr lang="cs-CZ" sz="2400" b="1" kern="1200" dirty="0">
                          <a:solidFill>
                            <a:schemeClr val="lt1"/>
                          </a:solidFill>
                          <a:latin typeface="+mn-lt"/>
                          <a:ea typeface="+mn-ea"/>
                          <a:cs typeface="+mn-cs"/>
                        </a:rPr>
                        <a:t>Střední</a:t>
                      </a:r>
                      <a:r>
                        <a:rPr lang="cs-CZ" sz="2400" b="1" kern="1200" baseline="0" dirty="0">
                          <a:solidFill>
                            <a:schemeClr val="lt1"/>
                          </a:solidFill>
                          <a:latin typeface="+mn-lt"/>
                          <a:ea typeface="+mn-ea"/>
                          <a:cs typeface="+mn-cs"/>
                        </a:rPr>
                        <a:t> SES</a:t>
                      </a:r>
                      <a:endParaRPr lang="en-US" sz="2400" b="1" kern="1200" dirty="0">
                        <a:solidFill>
                          <a:schemeClr val="lt1"/>
                        </a:solidFill>
                        <a:latin typeface="+mn-lt"/>
                        <a:ea typeface="+mn-ea"/>
                        <a:cs typeface="+mn-cs"/>
                      </a:endParaRPr>
                    </a:p>
                  </a:txBody>
                  <a:tcPr marL="91438" marR="91438" marT="45717" marB="45717">
                    <a:solidFill>
                      <a:srgbClr val="0070C0"/>
                    </a:solidFill>
                  </a:tcPr>
                </a:tc>
                <a:tc>
                  <a:txBody>
                    <a:bodyPr/>
                    <a:lstStyle/>
                    <a:p>
                      <a:pPr algn="ctr"/>
                      <a:r>
                        <a:rPr lang="cs-CZ" sz="1800" b="1" dirty="0"/>
                        <a:t>½</a:t>
                      </a:r>
                      <a:endParaRPr lang="en-US" sz="1800" b="1" dirty="0"/>
                    </a:p>
                  </a:txBody>
                  <a:tcPr marL="91438" marR="91438" marT="45717" marB="45717"/>
                </a:tc>
                <a:tc>
                  <a:txBody>
                    <a:bodyPr/>
                    <a:lstStyle/>
                    <a:p>
                      <a:pPr algn="ctr"/>
                      <a:r>
                        <a:rPr lang="cs-CZ" sz="1800" b="1" dirty="0"/>
                        <a:t>1</a:t>
                      </a:r>
                      <a:endParaRPr lang="en-US" sz="1800" b="1" dirty="0"/>
                    </a:p>
                  </a:txBody>
                  <a:tcPr marL="91438" marR="91438" marT="45717" marB="4571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cs-CZ" sz="1800" b="1" dirty="0"/>
                        <a:t>½ x 1</a:t>
                      </a:r>
                      <a:endParaRPr lang="en-US" sz="1800" b="1" dirty="0"/>
                    </a:p>
                  </a:txBody>
                  <a:tcPr marL="91438" marR="91438" marT="45717" marB="45717"/>
                </a:tc>
                <a:extLst>
                  <a:ext uri="{0D108BD9-81ED-4DB2-BD59-A6C34878D82A}">
                    <a16:rowId xmlns:a16="http://schemas.microsoft.com/office/drawing/2014/main" val="10002"/>
                  </a:ext>
                </a:extLst>
              </a:tr>
              <a:tr h="416523">
                <a:tc>
                  <a:txBody>
                    <a:bodyPr/>
                    <a:lstStyle/>
                    <a:p>
                      <a:pPr marL="0" algn="l" defTabSz="914400" rtl="0" eaLnBrk="1" latinLnBrk="0" hangingPunct="1"/>
                      <a:r>
                        <a:rPr lang="cs-CZ" sz="2400" b="1" kern="1200" dirty="0">
                          <a:solidFill>
                            <a:schemeClr val="lt1"/>
                          </a:solidFill>
                          <a:latin typeface="+mn-lt"/>
                          <a:ea typeface="+mn-ea"/>
                          <a:cs typeface="+mn-cs"/>
                        </a:rPr>
                        <a:t>Nízký</a:t>
                      </a:r>
                      <a:r>
                        <a:rPr lang="cs-CZ" sz="2400" b="1" kern="1200" baseline="0" dirty="0">
                          <a:solidFill>
                            <a:schemeClr val="lt1"/>
                          </a:solidFill>
                          <a:latin typeface="+mn-lt"/>
                          <a:ea typeface="+mn-ea"/>
                          <a:cs typeface="+mn-cs"/>
                        </a:rPr>
                        <a:t> SES</a:t>
                      </a:r>
                      <a:endParaRPr lang="en-US" sz="2400" b="1" kern="1200" dirty="0">
                        <a:solidFill>
                          <a:schemeClr val="lt1"/>
                        </a:solidFill>
                        <a:latin typeface="+mn-lt"/>
                        <a:ea typeface="+mn-ea"/>
                        <a:cs typeface="+mn-cs"/>
                      </a:endParaRPr>
                    </a:p>
                  </a:txBody>
                  <a:tcPr marL="91438" marR="91438" marT="45717" marB="45717">
                    <a:solidFill>
                      <a:srgbClr val="0070C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pPr>
                      <a:r>
                        <a:rPr lang="cs-CZ" sz="1800" b="1" dirty="0"/>
                        <a:t>-1 </a:t>
                      </a:r>
                      <a:endParaRPr lang="en-US" sz="1800" b="1" dirty="0"/>
                    </a:p>
                  </a:txBody>
                  <a:tcPr marL="91438" marR="91438" marT="45717" marB="45717"/>
                </a:tc>
                <a:tc>
                  <a:txBody>
                    <a:bodyPr/>
                    <a:lstStyle/>
                    <a:p>
                      <a:pPr algn="ctr"/>
                      <a:r>
                        <a:rPr lang="cs-CZ" sz="1800" b="1" dirty="0"/>
                        <a:t>0</a:t>
                      </a:r>
                      <a:endParaRPr lang="en-US" sz="1800" b="1" dirty="0"/>
                    </a:p>
                  </a:txBody>
                  <a:tcPr marL="91438" marR="91438" marT="45717" marB="45717"/>
                </a:tc>
                <a:tc>
                  <a:txBody>
                    <a:bodyPr/>
                    <a:lstStyle/>
                    <a:p>
                      <a:pPr algn="ctr"/>
                      <a:r>
                        <a:rPr lang="cs-CZ" sz="1800" b="1" dirty="0"/>
                        <a:t>-1 x 0</a:t>
                      </a:r>
                      <a:endParaRPr lang="en-US" sz="1800" b="1" dirty="0"/>
                    </a:p>
                  </a:txBody>
                  <a:tcPr marL="91438" marR="91438" marT="45717" marB="45717"/>
                </a:tc>
                <a:extLst>
                  <a:ext uri="{0D108BD9-81ED-4DB2-BD59-A6C34878D82A}">
                    <a16:rowId xmlns:a16="http://schemas.microsoft.com/office/drawing/2014/main" val="10003"/>
                  </a:ext>
                </a:extLst>
              </a:tr>
              <a:tr h="416523">
                <a:tc>
                  <a:txBody>
                    <a:bodyPr/>
                    <a:lstStyle/>
                    <a:p>
                      <a:pPr marL="0" algn="l" defTabSz="914400" rtl="0" eaLnBrk="1" latinLnBrk="0" hangingPunct="1"/>
                      <a:endParaRPr lang="en-US" sz="2400" b="1" kern="1200" dirty="0">
                        <a:solidFill>
                          <a:schemeClr val="lt1"/>
                        </a:solidFill>
                        <a:latin typeface="+mn-lt"/>
                        <a:ea typeface="+mn-ea"/>
                        <a:cs typeface="+mn-cs"/>
                      </a:endParaRPr>
                    </a:p>
                  </a:txBody>
                  <a:tcPr marL="91438" marR="91438" marT="45717" marB="45717">
                    <a:solidFill>
                      <a:srgbClr val="0070C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pPr>
                      <a:endParaRPr lang="en-US" sz="1800" b="1" dirty="0"/>
                    </a:p>
                  </a:txBody>
                  <a:tcPr marL="91438" marR="91438" marT="45717" marB="45717"/>
                </a:tc>
                <a:tc>
                  <a:txBody>
                    <a:bodyPr/>
                    <a:lstStyle/>
                    <a:p>
                      <a:pPr algn="ctr"/>
                      <a:endParaRPr lang="en-US" sz="1800" b="1" dirty="0"/>
                    </a:p>
                  </a:txBody>
                  <a:tcPr marL="91438" marR="91438" marT="45717" marB="45717"/>
                </a:tc>
                <a:tc>
                  <a:txBody>
                    <a:bodyPr/>
                    <a:lstStyle/>
                    <a:p>
                      <a:pPr algn="ctr"/>
                      <a:r>
                        <a:rPr lang="cs-CZ" sz="1800" b="1" dirty="0"/>
                        <a:t>= 0 … ok</a:t>
                      </a:r>
                      <a:endParaRPr lang="en-US" sz="1800" b="1" dirty="0"/>
                    </a:p>
                  </a:txBody>
                  <a:tcPr marL="91438" marR="91438" marT="45717" marB="45717"/>
                </a:tc>
                <a:extLst>
                  <a:ext uri="{0D108BD9-81ED-4DB2-BD59-A6C34878D82A}">
                    <a16:rowId xmlns:a16="http://schemas.microsoft.com/office/drawing/2014/main" val="1343151857"/>
                  </a:ext>
                </a:extLst>
              </a:tr>
            </a:tbl>
          </a:graphicData>
        </a:graphic>
      </p:graphicFrame>
    </p:spTree>
    <p:extLst>
      <p:ext uri="{BB962C8B-B14F-4D97-AF65-F5344CB8AC3E}">
        <p14:creationId xmlns:p14="http://schemas.microsoft.com/office/powerpoint/2010/main" val="333667083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F007951-B211-4373-8478-A2EF5F548BE9}"/>
              </a:ext>
            </a:extLst>
          </p:cNvPr>
          <p:cNvSpPr>
            <a:spLocks noGrp="1"/>
          </p:cNvSpPr>
          <p:nvPr>
            <p:ph type="title"/>
          </p:nvPr>
        </p:nvSpPr>
        <p:spPr/>
        <p:txBody>
          <a:bodyPr/>
          <a:lstStyle/>
          <a:p>
            <a:endParaRPr lang="cs-CZ"/>
          </a:p>
        </p:txBody>
      </p:sp>
      <p:sp>
        <p:nvSpPr>
          <p:cNvPr id="3" name="Zástupný symbol pro obsah 2">
            <a:extLst>
              <a:ext uri="{FF2B5EF4-FFF2-40B4-BE49-F238E27FC236}">
                <a16:creationId xmlns:a16="http://schemas.microsoft.com/office/drawing/2014/main" id="{073A6B7A-EFA6-4BA6-AFFE-0CEE950A5000}"/>
              </a:ext>
            </a:extLst>
          </p:cNvPr>
          <p:cNvSpPr>
            <a:spLocks noGrp="1"/>
          </p:cNvSpPr>
          <p:nvPr>
            <p:ph idx="1"/>
          </p:nvPr>
        </p:nvSpPr>
        <p:spPr/>
        <p:txBody>
          <a:bodyPr>
            <a:normAutofit/>
          </a:bodyPr>
          <a:lstStyle/>
          <a:p>
            <a:pPr>
              <a:lnSpc>
                <a:spcPct val="100000"/>
              </a:lnSpc>
              <a:spcBef>
                <a:spcPts val="0"/>
              </a:spcBef>
              <a:spcAft>
                <a:spcPts val="0"/>
              </a:spcAft>
            </a:pPr>
            <a:r>
              <a:rPr lang="en-US" sz="1400" dirty="0">
                <a:latin typeface="Lucida Console" panose="020B0609040504020204" pitchFamily="49" charset="0"/>
              </a:rPr>
              <a:t>ONEWAY time BY SES</a:t>
            </a:r>
          </a:p>
          <a:p>
            <a:pPr>
              <a:lnSpc>
                <a:spcPct val="100000"/>
              </a:lnSpc>
              <a:spcBef>
                <a:spcPts val="0"/>
              </a:spcBef>
              <a:spcAft>
                <a:spcPts val="0"/>
              </a:spcAft>
            </a:pPr>
            <a:r>
              <a:rPr lang="en-US" sz="1400" dirty="0">
                <a:latin typeface="Lucida Console" panose="020B0609040504020204" pitchFamily="49" charset="0"/>
              </a:rPr>
              <a:t>  /CONTRAST</a:t>
            </a:r>
            <a:r>
              <a:rPr lang="cs-CZ" sz="1400" dirty="0">
                <a:latin typeface="Lucida Console" panose="020B0609040504020204" pitchFamily="49" charset="0"/>
              </a:rPr>
              <a:t> </a:t>
            </a:r>
            <a:r>
              <a:rPr lang="en-US" sz="1400" dirty="0">
                <a:latin typeface="Lucida Console" panose="020B0609040504020204" pitchFamily="49" charset="0"/>
              </a:rPr>
              <a:t>=</a:t>
            </a:r>
            <a:r>
              <a:rPr lang="cs-CZ" sz="1400" dirty="0">
                <a:latin typeface="Lucida Console" panose="020B0609040504020204" pitchFamily="49" charset="0"/>
              </a:rPr>
              <a:t> </a:t>
            </a:r>
            <a:r>
              <a:rPr lang="en-US" sz="1400" dirty="0">
                <a:solidFill>
                  <a:srgbClr val="FF0000"/>
                </a:solidFill>
                <a:latin typeface="Lucida Console" panose="020B0609040504020204" pitchFamily="49" charset="0"/>
              </a:rPr>
              <a:t>0.5 0.5 -1 </a:t>
            </a:r>
          </a:p>
          <a:p>
            <a:pPr>
              <a:lnSpc>
                <a:spcPct val="100000"/>
              </a:lnSpc>
              <a:spcBef>
                <a:spcPts val="0"/>
              </a:spcBef>
              <a:spcAft>
                <a:spcPts val="0"/>
              </a:spcAft>
            </a:pPr>
            <a:r>
              <a:rPr lang="en-US" sz="1400" dirty="0">
                <a:latin typeface="Lucida Console" panose="020B0609040504020204" pitchFamily="49" charset="0"/>
              </a:rPr>
              <a:t>  /CONTRAST</a:t>
            </a:r>
            <a:r>
              <a:rPr lang="cs-CZ" sz="1400" dirty="0">
                <a:latin typeface="Lucida Console" panose="020B0609040504020204" pitchFamily="49" charset="0"/>
              </a:rPr>
              <a:t> </a:t>
            </a:r>
            <a:r>
              <a:rPr lang="en-US" sz="1400" dirty="0">
                <a:latin typeface="Lucida Console" panose="020B0609040504020204" pitchFamily="49" charset="0"/>
              </a:rPr>
              <a:t>=</a:t>
            </a:r>
            <a:r>
              <a:rPr lang="cs-CZ" sz="1400" dirty="0">
                <a:latin typeface="Lucida Console" panose="020B0609040504020204" pitchFamily="49" charset="0"/>
              </a:rPr>
              <a:t> </a:t>
            </a:r>
            <a:r>
              <a:rPr lang="en-US" sz="1400" dirty="0">
                <a:solidFill>
                  <a:srgbClr val="FF0000"/>
                </a:solidFill>
                <a:latin typeface="Lucida Console" panose="020B0609040504020204" pitchFamily="49" charset="0"/>
              </a:rPr>
              <a:t>1 </a:t>
            </a:r>
            <a:r>
              <a:rPr lang="cs-CZ" sz="1400" dirty="0">
                <a:solidFill>
                  <a:srgbClr val="FF0000"/>
                </a:solidFill>
                <a:latin typeface="Lucida Console" panose="020B0609040504020204" pitchFamily="49" charset="0"/>
              </a:rPr>
              <a:t> </a:t>
            </a:r>
            <a:r>
              <a:rPr lang="en-US" sz="1400" dirty="0">
                <a:solidFill>
                  <a:srgbClr val="FF0000"/>
                </a:solidFill>
                <a:latin typeface="Lucida Console" panose="020B0609040504020204" pitchFamily="49" charset="0"/>
              </a:rPr>
              <a:t>-1 </a:t>
            </a:r>
            <a:r>
              <a:rPr lang="cs-CZ" sz="1400" dirty="0">
                <a:solidFill>
                  <a:srgbClr val="FF0000"/>
                </a:solidFill>
                <a:latin typeface="Lucida Console" panose="020B0609040504020204" pitchFamily="49" charset="0"/>
              </a:rPr>
              <a:t>   </a:t>
            </a:r>
            <a:r>
              <a:rPr lang="en-US" sz="1400" dirty="0">
                <a:solidFill>
                  <a:srgbClr val="FF0000"/>
                </a:solidFill>
                <a:latin typeface="Lucida Console" panose="020B0609040504020204" pitchFamily="49" charset="0"/>
              </a:rPr>
              <a:t>0 </a:t>
            </a:r>
          </a:p>
          <a:p>
            <a:pPr>
              <a:lnSpc>
                <a:spcPct val="100000"/>
              </a:lnSpc>
              <a:spcBef>
                <a:spcPts val="0"/>
              </a:spcBef>
              <a:spcAft>
                <a:spcPts val="0"/>
              </a:spcAft>
            </a:pPr>
            <a:r>
              <a:rPr lang="en-US" sz="1400" dirty="0">
                <a:latin typeface="Lucida Console" panose="020B0609040504020204" pitchFamily="49" charset="0"/>
              </a:rPr>
              <a:t>  /ES=OVERALL CONTRAST(POOLED)</a:t>
            </a:r>
          </a:p>
          <a:p>
            <a:pPr>
              <a:lnSpc>
                <a:spcPct val="100000"/>
              </a:lnSpc>
              <a:spcBef>
                <a:spcPts val="0"/>
              </a:spcBef>
              <a:spcAft>
                <a:spcPts val="0"/>
              </a:spcAft>
            </a:pPr>
            <a:r>
              <a:rPr lang="en-US" sz="1400" dirty="0">
                <a:latin typeface="Lucida Console" panose="020B0609040504020204" pitchFamily="49" charset="0"/>
              </a:rPr>
              <a:t>  /STATISTICS DESCRIPTIVES HOMOGENEITY</a:t>
            </a:r>
          </a:p>
          <a:p>
            <a:pPr>
              <a:lnSpc>
                <a:spcPct val="100000"/>
              </a:lnSpc>
              <a:spcBef>
                <a:spcPts val="0"/>
              </a:spcBef>
              <a:spcAft>
                <a:spcPts val="0"/>
              </a:spcAft>
            </a:pPr>
            <a:r>
              <a:rPr lang="en-US" sz="1400" dirty="0">
                <a:latin typeface="Lucida Console" panose="020B0609040504020204" pitchFamily="49" charset="0"/>
              </a:rPr>
              <a:t>  /PLOT MEANS</a:t>
            </a:r>
          </a:p>
          <a:p>
            <a:pPr>
              <a:lnSpc>
                <a:spcPct val="100000"/>
              </a:lnSpc>
              <a:spcBef>
                <a:spcPts val="0"/>
              </a:spcBef>
              <a:spcAft>
                <a:spcPts val="0"/>
              </a:spcAft>
            </a:pPr>
            <a:r>
              <a:rPr lang="en-US" sz="1400" dirty="0">
                <a:latin typeface="Lucida Console" panose="020B0609040504020204" pitchFamily="49" charset="0"/>
              </a:rPr>
              <a:t>  /MISSING ANALYSIS</a:t>
            </a:r>
          </a:p>
          <a:p>
            <a:pPr>
              <a:lnSpc>
                <a:spcPct val="100000"/>
              </a:lnSpc>
              <a:spcBef>
                <a:spcPts val="0"/>
              </a:spcBef>
              <a:spcAft>
                <a:spcPts val="0"/>
              </a:spcAft>
            </a:pPr>
            <a:r>
              <a:rPr lang="en-US" sz="1400" dirty="0">
                <a:latin typeface="Lucida Console" panose="020B0609040504020204" pitchFamily="49" charset="0"/>
              </a:rPr>
              <a:t>  /CRITERIA=CILEVEL(0.95).</a:t>
            </a:r>
            <a:endParaRPr lang="cs-CZ" sz="1400" dirty="0">
              <a:latin typeface="Lucida Console" panose="020B0609040504020204" pitchFamily="49" charset="0"/>
            </a:endParaRPr>
          </a:p>
          <a:p>
            <a:pPr>
              <a:lnSpc>
                <a:spcPct val="100000"/>
              </a:lnSpc>
              <a:spcBef>
                <a:spcPts val="0"/>
              </a:spcBef>
              <a:spcAft>
                <a:spcPts val="0"/>
              </a:spcAft>
            </a:pPr>
            <a:endParaRPr lang="cs-CZ" sz="1400" dirty="0">
              <a:latin typeface="Lucida Console" panose="020B0609040504020204" pitchFamily="49" charset="0"/>
            </a:endParaRPr>
          </a:p>
          <a:p>
            <a:pPr>
              <a:lnSpc>
                <a:spcPct val="100000"/>
              </a:lnSpc>
              <a:spcBef>
                <a:spcPts val="0"/>
              </a:spcBef>
              <a:spcAft>
                <a:spcPts val="0"/>
              </a:spcAft>
            </a:pPr>
            <a:r>
              <a:rPr lang="cs-CZ" sz="1400" dirty="0">
                <a:latin typeface="Lucida Console" panose="020B0609040504020204" pitchFamily="49" charset="0"/>
              </a:rPr>
              <a:t>*Ekvivalent v regresi.</a:t>
            </a:r>
          </a:p>
          <a:p>
            <a:pPr>
              <a:lnSpc>
                <a:spcPct val="100000"/>
              </a:lnSpc>
              <a:spcBef>
                <a:spcPts val="0"/>
              </a:spcBef>
              <a:spcAft>
                <a:spcPts val="0"/>
              </a:spcAft>
            </a:pPr>
            <a:r>
              <a:rPr lang="cs-CZ" sz="1400" dirty="0">
                <a:latin typeface="Lucida Console" panose="020B0609040504020204" pitchFamily="49" charset="0"/>
              </a:rPr>
              <a:t>*Kódování specifických kontrastů. 1 HI, 2 MID, 3 LO. </a:t>
            </a:r>
          </a:p>
          <a:p>
            <a:pPr>
              <a:lnSpc>
                <a:spcPct val="100000"/>
              </a:lnSpc>
              <a:spcBef>
                <a:spcPts val="0"/>
              </a:spcBef>
              <a:spcAft>
                <a:spcPts val="0"/>
              </a:spcAft>
            </a:pPr>
            <a:r>
              <a:rPr lang="cs-CZ" sz="1400" dirty="0">
                <a:latin typeface="Lucida Console" panose="020B0609040504020204" pitchFamily="49" charset="0"/>
              </a:rPr>
              <a:t>RECODE SES (1 = </a:t>
            </a:r>
            <a:r>
              <a:rPr lang="cs-CZ" sz="1400" dirty="0">
                <a:solidFill>
                  <a:srgbClr val="FF0000"/>
                </a:solidFill>
                <a:latin typeface="Lucida Console" panose="020B0609040504020204" pitchFamily="49" charset="0"/>
              </a:rPr>
              <a:t>1</a:t>
            </a:r>
            <a:r>
              <a:rPr lang="cs-CZ" sz="1400" dirty="0">
                <a:latin typeface="Lucida Console" panose="020B0609040504020204" pitchFamily="49" charset="0"/>
              </a:rPr>
              <a:t>) (2 = </a:t>
            </a:r>
            <a:r>
              <a:rPr lang="cs-CZ" sz="1400" dirty="0">
                <a:solidFill>
                  <a:srgbClr val="FF0000"/>
                </a:solidFill>
                <a:latin typeface="Lucida Console" panose="020B0609040504020204" pitchFamily="49" charset="0"/>
              </a:rPr>
              <a:t>1</a:t>
            </a:r>
            <a:r>
              <a:rPr lang="cs-CZ" sz="1400" dirty="0">
                <a:latin typeface="Lucida Console" panose="020B0609040504020204" pitchFamily="49" charset="0"/>
              </a:rPr>
              <a:t>) (3 = </a:t>
            </a:r>
            <a:r>
              <a:rPr lang="cs-CZ" sz="1400" dirty="0">
                <a:solidFill>
                  <a:srgbClr val="FF0000"/>
                </a:solidFill>
                <a:latin typeface="Lucida Console" panose="020B0609040504020204" pitchFamily="49" charset="0"/>
              </a:rPr>
              <a:t>-2</a:t>
            </a:r>
            <a:r>
              <a:rPr lang="cs-CZ" sz="1400" dirty="0">
                <a:latin typeface="Lucida Console" panose="020B0609040504020204" pitchFamily="49" charset="0"/>
              </a:rPr>
              <a:t>) INTO H1.</a:t>
            </a:r>
          </a:p>
          <a:p>
            <a:pPr>
              <a:lnSpc>
                <a:spcPct val="100000"/>
              </a:lnSpc>
              <a:spcBef>
                <a:spcPts val="0"/>
              </a:spcBef>
              <a:spcAft>
                <a:spcPts val="0"/>
              </a:spcAft>
            </a:pPr>
            <a:r>
              <a:rPr lang="cs-CZ" sz="1400" dirty="0">
                <a:latin typeface="Lucida Console" panose="020B0609040504020204" pitchFamily="49" charset="0"/>
              </a:rPr>
              <a:t>RECODE SES (1 = </a:t>
            </a:r>
            <a:r>
              <a:rPr lang="cs-CZ" sz="1400" dirty="0">
                <a:solidFill>
                  <a:srgbClr val="FF0000"/>
                </a:solidFill>
                <a:latin typeface="Lucida Console" panose="020B0609040504020204" pitchFamily="49" charset="0"/>
              </a:rPr>
              <a:t>1</a:t>
            </a:r>
            <a:r>
              <a:rPr lang="cs-CZ" sz="1400" dirty="0">
                <a:latin typeface="Lucida Console" panose="020B0609040504020204" pitchFamily="49" charset="0"/>
              </a:rPr>
              <a:t>) (2 =</a:t>
            </a:r>
            <a:r>
              <a:rPr lang="cs-CZ" sz="1400" dirty="0">
                <a:solidFill>
                  <a:srgbClr val="FF0000"/>
                </a:solidFill>
                <a:latin typeface="Lucida Console" panose="020B0609040504020204" pitchFamily="49" charset="0"/>
              </a:rPr>
              <a:t>-1</a:t>
            </a:r>
            <a:r>
              <a:rPr lang="cs-CZ" sz="1400" dirty="0">
                <a:latin typeface="Lucida Console" panose="020B0609040504020204" pitchFamily="49" charset="0"/>
              </a:rPr>
              <a:t>) (3 = </a:t>
            </a:r>
            <a:r>
              <a:rPr lang="cs-CZ" sz="1400" dirty="0">
                <a:solidFill>
                  <a:srgbClr val="FF0000"/>
                </a:solidFill>
                <a:latin typeface="Lucida Console" panose="020B0609040504020204" pitchFamily="49" charset="0"/>
              </a:rPr>
              <a:t>0</a:t>
            </a:r>
            <a:r>
              <a:rPr lang="cs-CZ" sz="1400" dirty="0">
                <a:latin typeface="Lucida Console" panose="020B0609040504020204" pitchFamily="49" charset="0"/>
              </a:rPr>
              <a:t>) INTO H2.</a:t>
            </a:r>
          </a:p>
          <a:p>
            <a:pPr>
              <a:lnSpc>
                <a:spcPct val="100000"/>
              </a:lnSpc>
              <a:spcBef>
                <a:spcPts val="0"/>
              </a:spcBef>
              <a:spcAft>
                <a:spcPts val="0"/>
              </a:spcAft>
            </a:pPr>
            <a:r>
              <a:rPr lang="cs-CZ" sz="1400" dirty="0">
                <a:latin typeface="Lucida Console" panose="020B0609040504020204" pitchFamily="49" charset="0"/>
              </a:rPr>
              <a:t>EXECUTE.</a:t>
            </a:r>
          </a:p>
          <a:p>
            <a:pPr>
              <a:lnSpc>
                <a:spcPct val="100000"/>
              </a:lnSpc>
              <a:spcBef>
                <a:spcPts val="0"/>
              </a:spcBef>
              <a:spcAft>
                <a:spcPts val="0"/>
              </a:spcAft>
            </a:pPr>
            <a:r>
              <a:rPr lang="cs-CZ" sz="1400" dirty="0">
                <a:latin typeface="Lucida Console" panose="020B0609040504020204" pitchFamily="49" charset="0"/>
              </a:rPr>
              <a:t>REGRESSION   /DEPENDENT </a:t>
            </a:r>
            <a:r>
              <a:rPr lang="cs-CZ" sz="1400" dirty="0" err="1">
                <a:latin typeface="Lucida Console" panose="020B0609040504020204" pitchFamily="49" charset="0"/>
              </a:rPr>
              <a:t>time</a:t>
            </a:r>
            <a:r>
              <a:rPr lang="cs-CZ" sz="1400" dirty="0">
                <a:latin typeface="Lucida Console" panose="020B0609040504020204" pitchFamily="49" charset="0"/>
              </a:rPr>
              <a:t>   /METHOD=ENTER H1 H2.</a:t>
            </a:r>
          </a:p>
          <a:p>
            <a:pPr>
              <a:lnSpc>
                <a:spcPct val="100000"/>
              </a:lnSpc>
              <a:spcBef>
                <a:spcPts val="0"/>
              </a:spcBef>
              <a:spcAft>
                <a:spcPts val="0"/>
              </a:spcAft>
            </a:pPr>
            <a:endParaRPr lang="cs-CZ" sz="1400" dirty="0">
              <a:latin typeface="Lucida Console" panose="020B0609040504020204" pitchFamily="49" charset="0"/>
            </a:endParaRPr>
          </a:p>
        </p:txBody>
      </p:sp>
    </p:spTree>
    <p:extLst>
      <p:ext uri="{BB962C8B-B14F-4D97-AF65-F5344CB8AC3E}">
        <p14:creationId xmlns:p14="http://schemas.microsoft.com/office/powerpoint/2010/main" val="290376043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11" name="Nadpis 1"/>
          <p:cNvSpPr>
            <a:spLocks noGrp="1"/>
          </p:cNvSpPr>
          <p:nvPr>
            <p:ph type="title"/>
          </p:nvPr>
        </p:nvSpPr>
        <p:spPr/>
        <p:txBody>
          <a:bodyPr/>
          <a:lstStyle/>
          <a:p>
            <a:r>
              <a:rPr lang="cs-CZ" dirty="0" err="1"/>
              <a:t>SPSS</a:t>
            </a:r>
            <a:r>
              <a:rPr lang="cs-CZ" dirty="0"/>
              <a:t> prezentuje kontrasty jako t-testy</a:t>
            </a:r>
          </a:p>
        </p:txBody>
      </p:sp>
      <p:pic>
        <p:nvPicPr>
          <p:cNvPr id="2097152" name="Zástupný obsah 3"/>
          <p:cNvPicPr>
            <a:picLocks noGrp="1" noChangeAspect="1"/>
          </p:cNvPicPr>
          <p:nvPr>
            <p:ph idx="1"/>
          </p:nvPr>
        </p:nvPicPr>
        <p:blipFill>
          <a:blip r:embed="rId2"/>
          <a:stretch>
            <a:fillRect/>
          </a:stretch>
        </p:blipFill>
        <p:spPr>
          <a:xfrm>
            <a:off x="842933" y="2132856"/>
            <a:ext cx="7253782" cy="1450757"/>
          </a:xfrm>
          <a:prstGeom prst="rect">
            <a:avLst/>
          </a:prstGeom>
        </p:spPr>
      </p:pic>
      <p:sp>
        <p:nvSpPr>
          <p:cNvPr id="1048712" name="TextovéPole 5"/>
          <p:cNvSpPr txBox="1"/>
          <p:nvPr/>
        </p:nvSpPr>
        <p:spPr>
          <a:xfrm>
            <a:off x="971600" y="3789040"/>
            <a:ext cx="7543800" cy="1569660"/>
          </a:xfrm>
          <a:prstGeom prst="rect">
            <a:avLst/>
          </a:prstGeom>
          <a:noFill/>
        </p:spPr>
        <p:txBody>
          <a:bodyPr wrap="square" rtlCol="0">
            <a:spAutoFit/>
          </a:bodyPr>
          <a:lstStyle/>
          <a:p>
            <a:r>
              <a:rPr lang="cs-CZ" sz="2400" dirty="0"/>
              <a:t>Pokud součet kontrastových koeficientů se stejným znaménkem = 1, pak hodnota kontrastu (je vlastně jako </a:t>
            </a:r>
            <a:r>
              <a:rPr lang="cs-CZ" sz="2400" i="1" dirty="0"/>
              <a:t>b</a:t>
            </a:r>
            <a:r>
              <a:rPr lang="cs-CZ" sz="2400" dirty="0"/>
              <a:t>) vypovídá o velikosti rozdílu průměrů srovnávaných skupin (či sloučených skupin) </a:t>
            </a:r>
          </a:p>
        </p:txBody>
      </p:sp>
      <p:sp>
        <p:nvSpPr>
          <p:cNvPr id="1048713" name="Obdélník 6"/>
          <p:cNvSpPr/>
          <p:nvPr/>
        </p:nvSpPr>
        <p:spPr>
          <a:xfrm>
            <a:off x="4499992" y="2348880"/>
            <a:ext cx="576064" cy="360040"/>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14" name="Nadpis 1"/>
          <p:cNvSpPr>
            <a:spLocks noGrp="1"/>
          </p:cNvSpPr>
          <p:nvPr>
            <p:ph type="title"/>
          </p:nvPr>
        </p:nvSpPr>
        <p:spPr/>
        <p:txBody>
          <a:bodyPr/>
          <a:lstStyle/>
          <a:p>
            <a:pPr eaLnBrk="1" hangingPunct="1"/>
            <a:r>
              <a:rPr lang="cs-CZ" altLang="cs-CZ"/>
              <a:t>ANOVA – post-hoc testy</a:t>
            </a:r>
            <a:endParaRPr lang="en-US" altLang="cs-CZ"/>
          </a:p>
        </p:txBody>
      </p:sp>
      <p:sp>
        <p:nvSpPr>
          <p:cNvPr id="1048715" name="Zástupný symbol pro obsah 3"/>
          <p:cNvSpPr>
            <a:spLocks noGrp="1"/>
          </p:cNvSpPr>
          <p:nvPr>
            <p:ph idx="1"/>
          </p:nvPr>
        </p:nvSpPr>
        <p:spPr>
          <a:xfrm>
            <a:off x="822960" y="1916832"/>
            <a:ext cx="7863840" cy="4536356"/>
          </a:xfrm>
        </p:spPr>
        <p:txBody>
          <a:bodyPr rtlCol="0">
            <a:normAutofit fontScale="95833"/>
          </a:bodyPr>
          <a:lstStyle/>
          <a:p>
            <a:pPr eaLnBrk="1" fontAlgn="auto" hangingPunct="1">
              <a:spcAft>
                <a:spcPts val="0"/>
              </a:spcAft>
            </a:pPr>
            <a:r>
              <a:rPr lang="cs-CZ" sz="2800" dirty="0"/>
              <a:t>Používáme, pokud nemáme dopředu jasné hypotézy</a:t>
            </a:r>
          </a:p>
          <a:p>
            <a:pPr eaLnBrk="1" fontAlgn="auto" hangingPunct="1">
              <a:spcAft>
                <a:spcPts val="0"/>
              </a:spcAft>
            </a:pPr>
            <a:r>
              <a:rPr lang="cs-CZ" sz="2800" dirty="0"/>
              <a:t>Srovnávají vše se vším – každou skupinu s každou (ale neumí slučovat skupiny jako kontrasty)</a:t>
            </a:r>
          </a:p>
          <a:p>
            <a:pPr eaLnBrk="1" fontAlgn="auto" hangingPunct="1">
              <a:spcAft>
                <a:spcPts val="0"/>
              </a:spcAft>
            </a:pPr>
            <a:r>
              <a:rPr lang="cs-CZ" sz="2800" dirty="0"/>
              <a:t>Mají v sobě mechanismy zohledňující zvýšené riziko chyby I. typu</a:t>
            </a:r>
          </a:p>
          <a:p>
            <a:pPr eaLnBrk="1" fontAlgn="auto" hangingPunct="1">
              <a:spcAft>
                <a:spcPts val="0"/>
              </a:spcAft>
            </a:pPr>
            <a:r>
              <a:rPr lang="cs-CZ" sz="2800" dirty="0"/>
              <a:t>Z principu jsou oboustranné</a:t>
            </a:r>
          </a:p>
          <a:p>
            <a:pPr eaLnBrk="1" fontAlgn="auto" hangingPunct="1">
              <a:spcAft>
                <a:spcPts val="0"/>
              </a:spcAft>
            </a:pPr>
            <a:r>
              <a:rPr lang="cs-CZ" sz="2800" dirty="0"/>
              <a:t>Je jich mnoho – liší se v několika parametrech:</a:t>
            </a:r>
          </a:p>
          <a:p>
            <a:pPr lvl="1" eaLnBrk="1" fontAlgn="auto" hangingPunct="1">
              <a:spcAft>
                <a:spcPts val="0"/>
              </a:spcAft>
            </a:pPr>
            <a:r>
              <a:rPr lang="cs-CZ" sz="2400" dirty="0"/>
              <a:t>konzervativní (ch. II. typu!) / liberální (ch. I. typu!)</a:t>
            </a:r>
          </a:p>
          <a:p>
            <a:pPr lvl="1" eaLnBrk="1" fontAlgn="auto" hangingPunct="1">
              <a:spcAft>
                <a:spcPts val="0"/>
              </a:spcAft>
            </a:pPr>
            <a:r>
              <a:rPr lang="cs-CZ" sz="2400" dirty="0"/>
              <a:t>ne/vhodné pro rozdílně velké skupiny</a:t>
            </a:r>
          </a:p>
          <a:p>
            <a:pPr lvl="1" eaLnBrk="1" fontAlgn="auto" hangingPunct="1">
              <a:spcAft>
                <a:spcPts val="0"/>
              </a:spcAft>
            </a:pPr>
            <a:r>
              <a:rPr lang="cs-CZ" sz="2400" dirty="0"/>
              <a:t>ne/vhodné pro rozdílné skupinové rozptyly </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16" name="Nadpis 1"/>
          <p:cNvSpPr>
            <a:spLocks noGrp="1"/>
          </p:cNvSpPr>
          <p:nvPr>
            <p:ph type="title"/>
          </p:nvPr>
        </p:nvSpPr>
        <p:spPr/>
        <p:txBody>
          <a:bodyPr/>
          <a:lstStyle/>
          <a:p>
            <a:pPr eaLnBrk="1" hangingPunct="1"/>
            <a:r>
              <a:rPr lang="cs-CZ" altLang="cs-CZ"/>
              <a:t>ANOVA – post-hoc testy</a:t>
            </a:r>
            <a:endParaRPr lang="en-US" altLang="cs-CZ"/>
          </a:p>
        </p:txBody>
      </p:sp>
      <p:sp>
        <p:nvSpPr>
          <p:cNvPr id="1048717" name="Zástupný symbol pro obsah 3"/>
          <p:cNvSpPr>
            <a:spLocks noGrp="1"/>
          </p:cNvSpPr>
          <p:nvPr>
            <p:ph idx="1"/>
          </p:nvPr>
        </p:nvSpPr>
        <p:spPr>
          <a:xfrm>
            <a:off x="822960" y="1737360"/>
            <a:ext cx="7863840" cy="4715827"/>
          </a:xfrm>
        </p:spPr>
        <p:txBody>
          <a:bodyPr rtlCol="0">
            <a:normAutofit fontScale="96875"/>
          </a:bodyPr>
          <a:lstStyle/>
          <a:p>
            <a:pPr eaLnBrk="1" fontAlgn="auto" hangingPunct="1">
              <a:spcAft>
                <a:spcPts val="0"/>
              </a:spcAft>
              <a:buFont typeface="Arial" panose="020B0604020202020204" pitchFamily="34" charset="0"/>
              <a:buNone/>
            </a:pPr>
            <a:r>
              <a:rPr lang="cs-CZ" sz="3200" dirty="0"/>
              <a:t>Doporučení podle A. </a:t>
            </a:r>
            <a:r>
              <a:rPr lang="cs-CZ" sz="3200" dirty="0" err="1"/>
              <a:t>Fielda</a:t>
            </a:r>
            <a:r>
              <a:rPr lang="cs-CZ" sz="3200" dirty="0"/>
              <a:t>:</a:t>
            </a:r>
          </a:p>
          <a:p>
            <a:pPr marL="144000" indent="-144000" eaLnBrk="1" fontAlgn="auto" hangingPunct="1">
              <a:spcAft>
                <a:spcPts val="0"/>
              </a:spcAft>
              <a:buFont typeface="Arial" panose="020B0604020202020204" pitchFamily="34" charset="0"/>
              <a:buChar char="•"/>
            </a:pPr>
            <a:r>
              <a:rPr lang="cs-CZ" sz="3200" dirty="0"/>
              <a:t>stejně velké skupiny a skupinové rozptyly (ideální situace): </a:t>
            </a:r>
            <a:r>
              <a:rPr lang="cs-CZ" sz="3200" b="1" dirty="0">
                <a:solidFill>
                  <a:srgbClr val="C00000"/>
                </a:solidFill>
              </a:rPr>
              <a:t>REGWQ</a:t>
            </a:r>
            <a:r>
              <a:rPr lang="cs-CZ" sz="3200" dirty="0"/>
              <a:t> nebo </a:t>
            </a:r>
            <a:r>
              <a:rPr lang="cs-CZ" sz="3200" b="1" dirty="0" err="1">
                <a:solidFill>
                  <a:srgbClr val="C00000"/>
                </a:solidFill>
              </a:rPr>
              <a:t>Tukey</a:t>
            </a:r>
            <a:endParaRPr lang="cs-CZ" sz="3200" b="1" dirty="0">
              <a:solidFill>
                <a:srgbClr val="C00000"/>
              </a:solidFill>
            </a:endParaRPr>
          </a:p>
          <a:p>
            <a:pPr marL="144000" indent="-144000" eaLnBrk="1" fontAlgn="auto" hangingPunct="1">
              <a:spcAft>
                <a:spcPts val="0"/>
              </a:spcAft>
              <a:buFont typeface="Arial" panose="020B0604020202020204" pitchFamily="34" charset="0"/>
              <a:buChar char="•"/>
            </a:pPr>
            <a:r>
              <a:rPr lang="cs-CZ" sz="3200" dirty="0"/>
              <a:t>pokud si chceme být jistí, že P chyby I. typu nepřekročí zvolenou hladinu: </a:t>
            </a:r>
            <a:r>
              <a:rPr lang="cs-CZ" sz="3200" b="1" dirty="0" err="1">
                <a:solidFill>
                  <a:srgbClr val="C00000"/>
                </a:solidFill>
              </a:rPr>
              <a:t>Bonferroni</a:t>
            </a:r>
            <a:endParaRPr lang="cs-CZ" sz="3200" b="1" dirty="0">
              <a:solidFill>
                <a:srgbClr val="C00000"/>
              </a:solidFill>
            </a:endParaRPr>
          </a:p>
          <a:p>
            <a:pPr marL="144000" indent="-144000" eaLnBrk="1" fontAlgn="auto" hangingPunct="1">
              <a:spcAft>
                <a:spcPts val="0"/>
              </a:spcAft>
              <a:buFont typeface="Arial" panose="020B0604020202020204" pitchFamily="34" charset="0"/>
              <a:buChar char="•"/>
            </a:pPr>
            <a:r>
              <a:rPr lang="cs-CZ" sz="3200" dirty="0"/>
              <a:t>pokud jsou velikosti skupin trochu/hodně rozdílné: </a:t>
            </a:r>
            <a:r>
              <a:rPr lang="cs-CZ" sz="3200" b="1" dirty="0" err="1">
                <a:solidFill>
                  <a:srgbClr val="C00000"/>
                </a:solidFill>
              </a:rPr>
              <a:t>Gabriel</a:t>
            </a:r>
            <a:r>
              <a:rPr lang="cs-CZ" sz="3200" dirty="0"/>
              <a:t>/</a:t>
            </a:r>
            <a:r>
              <a:rPr lang="cs-CZ" sz="3200" b="1" dirty="0" err="1">
                <a:solidFill>
                  <a:srgbClr val="C00000"/>
                </a:solidFill>
              </a:rPr>
              <a:t>Hochberg</a:t>
            </a:r>
            <a:r>
              <a:rPr lang="cs-CZ" sz="3200" b="1" dirty="0">
                <a:solidFill>
                  <a:srgbClr val="C00000"/>
                </a:solidFill>
              </a:rPr>
              <a:t> GT2</a:t>
            </a:r>
          </a:p>
          <a:p>
            <a:pPr marL="144000" indent="-144000" eaLnBrk="1" fontAlgn="auto" hangingPunct="1">
              <a:spcAft>
                <a:spcPts val="0"/>
              </a:spcAft>
              <a:buFont typeface="Arial" panose="020B0604020202020204" pitchFamily="34" charset="0"/>
              <a:buChar char="•"/>
            </a:pPr>
            <a:r>
              <a:rPr lang="cs-CZ" sz="3200" dirty="0"/>
              <a:t>pokud pochybujeme o shodnosti skupinových rozptylů: </a:t>
            </a:r>
            <a:r>
              <a:rPr lang="cs-CZ" sz="3200" b="1" dirty="0" err="1">
                <a:solidFill>
                  <a:srgbClr val="C00000"/>
                </a:solidFill>
              </a:rPr>
              <a:t>Games</a:t>
            </a:r>
            <a:r>
              <a:rPr lang="cs-CZ" sz="3200" b="1" dirty="0">
                <a:solidFill>
                  <a:srgbClr val="C00000"/>
                </a:solidFill>
              </a:rPr>
              <a:t>-</a:t>
            </a:r>
            <a:r>
              <a:rPr lang="cs-CZ" sz="3200" b="1" dirty="0" err="1">
                <a:solidFill>
                  <a:srgbClr val="C00000"/>
                </a:solidFill>
              </a:rPr>
              <a:t>Howell</a:t>
            </a:r>
            <a:endParaRPr lang="cs-CZ" sz="3200"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18" name="Nadpis 1"/>
          <p:cNvSpPr>
            <a:spLocks noGrp="1"/>
          </p:cNvSpPr>
          <p:nvPr>
            <p:ph type="title"/>
          </p:nvPr>
        </p:nvSpPr>
        <p:spPr/>
        <p:txBody>
          <a:bodyPr/>
          <a:lstStyle/>
          <a:p>
            <a:endParaRPr lang="cs-CZ"/>
          </a:p>
        </p:txBody>
      </p:sp>
      <p:sp>
        <p:nvSpPr>
          <p:cNvPr id="1048719" name="Zástupný obsah 2"/>
          <p:cNvSpPr>
            <a:spLocks noGrp="1"/>
          </p:cNvSpPr>
          <p:nvPr>
            <p:ph idx="1"/>
          </p:nvPr>
        </p:nvSpPr>
        <p:spPr/>
        <p:txBody>
          <a:bodyPr/>
          <a:lstStyle/>
          <a:p>
            <a:endParaRPr lang="cs-CZ"/>
          </a:p>
        </p:txBody>
      </p:sp>
      <p:pic>
        <p:nvPicPr>
          <p:cNvPr id="2097153" name="Obrázek 3"/>
          <p:cNvPicPr>
            <a:picLocks noChangeAspect="1"/>
          </p:cNvPicPr>
          <p:nvPr/>
        </p:nvPicPr>
        <p:blipFill>
          <a:blip r:embed="rId2"/>
          <a:stretch>
            <a:fillRect/>
          </a:stretch>
        </p:blipFill>
        <p:spPr>
          <a:xfrm>
            <a:off x="107504" y="116632"/>
            <a:ext cx="7776864" cy="3191448"/>
          </a:xfrm>
          <a:prstGeom prst="rect">
            <a:avLst/>
          </a:prstGeom>
        </p:spPr>
      </p:pic>
      <p:pic>
        <p:nvPicPr>
          <p:cNvPr id="2097154" name="Obrázek 4"/>
          <p:cNvPicPr>
            <a:picLocks noChangeAspect="1"/>
          </p:cNvPicPr>
          <p:nvPr/>
        </p:nvPicPr>
        <p:blipFill>
          <a:blip r:embed="rId3"/>
          <a:stretch>
            <a:fillRect/>
          </a:stretch>
        </p:blipFill>
        <p:spPr>
          <a:xfrm>
            <a:off x="120444" y="3429000"/>
            <a:ext cx="6527663" cy="3457050"/>
          </a:xfrm>
          <a:prstGeom prst="rect">
            <a:avLst/>
          </a:prstGeom>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20" name="Nadpis 1"/>
          <p:cNvSpPr>
            <a:spLocks noGrp="1"/>
          </p:cNvSpPr>
          <p:nvPr>
            <p:ph type="title"/>
          </p:nvPr>
        </p:nvSpPr>
        <p:spPr/>
        <p:txBody>
          <a:bodyPr/>
          <a:lstStyle/>
          <a:p>
            <a:pPr eaLnBrk="1" hangingPunct="1"/>
            <a:r>
              <a:rPr lang="cs-CZ" altLang="cs-CZ" dirty="0" err="1"/>
              <a:t>One-way</a:t>
            </a:r>
            <a:r>
              <a:rPr lang="cs-CZ" altLang="cs-CZ" dirty="0"/>
              <a:t> </a:t>
            </a:r>
            <a:r>
              <a:rPr lang="cs-CZ" altLang="cs-CZ" dirty="0" err="1"/>
              <a:t>ANOVA</a:t>
            </a:r>
            <a:r>
              <a:rPr lang="cs-CZ" altLang="cs-CZ" dirty="0"/>
              <a:t> – reportování</a:t>
            </a:r>
            <a:endParaRPr lang="en-US" altLang="cs-CZ" dirty="0"/>
          </a:p>
        </p:txBody>
      </p:sp>
      <p:sp>
        <p:nvSpPr>
          <p:cNvPr id="1048721" name="Zástupný symbol pro obsah 2"/>
          <p:cNvSpPr>
            <a:spLocks noGrp="1"/>
          </p:cNvSpPr>
          <p:nvPr>
            <p:ph idx="1"/>
          </p:nvPr>
        </p:nvSpPr>
        <p:spPr>
          <a:xfrm>
            <a:off x="822960" y="1844824"/>
            <a:ext cx="7863840" cy="4752826"/>
          </a:xfrm>
        </p:spPr>
        <p:txBody>
          <a:bodyPr rtlCol="0">
            <a:normAutofit fontScale="99167"/>
          </a:bodyPr>
          <a:lstStyle/>
          <a:p>
            <a:pPr eaLnBrk="1" fontAlgn="auto" hangingPunct="1">
              <a:spcAft>
                <a:spcPts val="0"/>
              </a:spcAft>
              <a:buFont typeface="Arial" panose="020B0604020202020204" pitchFamily="34" charset="0"/>
              <a:buNone/>
            </a:pPr>
            <a:r>
              <a:rPr lang="cs-CZ" sz="3200" dirty="0">
                <a:solidFill>
                  <a:srgbClr val="C00000"/>
                </a:solidFill>
              </a:rPr>
              <a:t>F(</a:t>
            </a:r>
            <a:r>
              <a:rPr lang="cs-CZ" sz="3200" i="1" dirty="0" err="1">
                <a:solidFill>
                  <a:srgbClr val="C00000"/>
                </a:solidFill>
              </a:rPr>
              <a:t>df</a:t>
            </a:r>
            <a:r>
              <a:rPr lang="cs-CZ" sz="3200" i="1" baseline="-25000" dirty="0" err="1">
                <a:solidFill>
                  <a:srgbClr val="C00000"/>
                </a:solidFill>
              </a:rPr>
              <a:t>M</a:t>
            </a:r>
            <a:r>
              <a:rPr lang="cs-CZ" sz="3200" dirty="0">
                <a:solidFill>
                  <a:srgbClr val="C00000"/>
                </a:solidFill>
              </a:rPr>
              <a:t>, </a:t>
            </a:r>
            <a:r>
              <a:rPr lang="cs-CZ" sz="3200" i="1" dirty="0" err="1">
                <a:solidFill>
                  <a:srgbClr val="C00000"/>
                </a:solidFill>
              </a:rPr>
              <a:t>df</a:t>
            </a:r>
            <a:r>
              <a:rPr lang="cs-CZ" sz="3200" i="1" baseline="-25000" dirty="0" err="1">
                <a:solidFill>
                  <a:srgbClr val="C00000"/>
                </a:solidFill>
              </a:rPr>
              <a:t>R</a:t>
            </a:r>
            <a:r>
              <a:rPr lang="cs-CZ" sz="3200" dirty="0">
                <a:solidFill>
                  <a:srgbClr val="C00000"/>
                </a:solidFill>
              </a:rPr>
              <a:t>) = …, p = …, </a:t>
            </a:r>
            <a:r>
              <a:rPr lang="el-GR" sz="3200" dirty="0">
                <a:solidFill>
                  <a:srgbClr val="C00000"/>
                </a:solidFill>
              </a:rPr>
              <a:t>η</a:t>
            </a:r>
            <a:r>
              <a:rPr lang="cs-CZ" sz="3200" baseline="30000" dirty="0">
                <a:solidFill>
                  <a:srgbClr val="C00000"/>
                </a:solidFill>
              </a:rPr>
              <a:t>2</a:t>
            </a:r>
            <a:r>
              <a:rPr lang="cs-CZ" sz="3200" dirty="0">
                <a:solidFill>
                  <a:srgbClr val="C00000"/>
                </a:solidFill>
              </a:rPr>
              <a:t> nebo </a:t>
            </a:r>
            <a:r>
              <a:rPr lang="el-GR" sz="3200" dirty="0">
                <a:solidFill>
                  <a:srgbClr val="C00000"/>
                </a:solidFill>
              </a:rPr>
              <a:t>ω</a:t>
            </a:r>
            <a:r>
              <a:rPr lang="cs-CZ" sz="3200" baseline="30000" dirty="0">
                <a:solidFill>
                  <a:srgbClr val="C00000"/>
                </a:solidFill>
              </a:rPr>
              <a:t>2</a:t>
            </a:r>
            <a:r>
              <a:rPr lang="cs-CZ" sz="3200" dirty="0">
                <a:solidFill>
                  <a:srgbClr val="C00000"/>
                </a:solidFill>
              </a:rPr>
              <a:t> = …</a:t>
            </a:r>
          </a:p>
          <a:p>
            <a:pPr eaLnBrk="1" fontAlgn="auto" hangingPunct="1">
              <a:spcAft>
                <a:spcPts val="0"/>
              </a:spcAft>
            </a:pPr>
            <a:endParaRPr lang="cs-CZ" sz="1200" u="sng" dirty="0"/>
          </a:p>
          <a:p>
            <a:pPr eaLnBrk="1" fontAlgn="auto" hangingPunct="1">
              <a:spcAft>
                <a:spcPts val="0"/>
              </a:spcAft>
            </a:pPr>
            <a:r>
              <a:rPr lang="cs-CZ" sz="2400" dirty="0"/>
              <a:t>Vždy uvést </a:t>
            </a:r>
            <a:r>
              <a:rPr lang="cs-CZ" sz="2400" b="1" dirty="0"/>
              <a:t>deskriptivy pro každou skupinu</a:t>
            </a:r>
            <a:r>
              <a:rPr lang="cs-CZ" sz="2400" dirty="0"/>
              <a:t> – alespoň velikost, průměr, směrodatnou </a:t>
            </a:r>
            <a:r>
              <a:rPr lang="cs-CZ" sz="2400" dirty="0" err="1"/>
              <a:t>odch</a:t>
            </a:r>
            <a:r>
              <a:rPr lang="cs-CZ" sz="2400" dirty="0"/>
              <a:t>.</a:t>
            </a:r>
          </a:p>
          <a:p>
            <a:pPr eaLnBrk="1" fontAlgn="auto" hangingPunct="1">
              <a:spcAft>
                <a:spcPts val="0"/>
              </a:spcAft>
            </a:pPr>
            <a:r>
              <a:rPr lang="cs-CZ" sz="2400" dirty="0"/>
              <a:t>Vždy dopočítat </a:t>
            </a:r>
            <a:r>
              <a:rPr lang="cs-CZ" sz="2400" b="1" dirty="0"/>
              <a:t>velikost účinku </a:t>
            </a:r>
            <a:r>
              <a:rPr lang="cs-CZ" sz="2400" dirty="0"/>
              <a:t>(interpretujeme jako R</a:t>
            </a:r>
            <a:r>
              <a:rPr lang="cs-CZ" sz="2400" baseline="30000" dirty="0"/>
              <a:t>2</a:t>
            </a:r>
            <a:r>
              <a:rPr lang="cs-CZ" sz="2400" dirty="0"/>
              <a:t> v lineární regresi)</a:t>
            </a:r>
            <a:br>
              <a:rPr lang="cs-CZ" sz="2400" dirty="0"/>
            </a:br>
            <a:r>
              <a:rPr lang="cs-CZ" sz="2400" dirty="0"/>
              <a:t>	</a:t>
            </a:r>
            <a:r>
              <a:rPr lang="el-GR" sz="2400" b="1" i="1" dirty="0"/>
              <a:t>η</a:t>
            </a:r>
            <a:r>
              <a:rPr lang="cs-CZ" sz="2400" b="1" baseline="30000" dirty="0"/>
              <a:t>2</a:t>
            </a:r>
            <a:r>
              <a:rPr lang="cs-CZ" sz="2400" dirty="0"/>
              <a:t>= SS</a:t>
            </a:r>
            <a:r>
              <a:rPr lang="cs-CZ" sz="2400" baseline="-25000" dirty="0"/>
              <a:t>M</a:t>
            </a:r>
            <a:r>
              <a:rPr lang="cs-CZ" sz="2400" dirty="0"/>
              <a:t> / SS</a:t>
            </a:r>
            <a:r>
              <a:rPr lang="cs-CZ" sz="2400" baseline="-25000" dirty="0"/>
              <a:t>T</a:t>
            </a:r>
            <a:br>
              <a:rPr lang="cs-CZ" sz="2400" dirty="0"/>
            </a:br>
            <a:r>
              <a:rPr lang="cs-CZ" sz="2400" dirty="0"/>
              <a:t>	</a:t>
            </a:r>
            <a:r>
              <a:rPr lang="cs-CZ" sz="2400" b="1" i="1" dirty="0"/>
              <a:t>ω</a:t>
            </a:r>
            <a:r>
              <a:rPr lang="cs-CZ" sz="2400" b="1" baseline="30000" dirty="0"/>
              <a:t>2</a:t>
            </a:r>
            <a:r>
              <a:rPr lang="cs-CZ" sz="2400" dirty="0"/>
              <a:t> = [SS</a:t>
            </a:r>
            <a:r>
              <a:rPr lang="cs-CZ" sz="2400" baseline="-25000" dirty="0"/>
              <a:t>M</a:t>
            </a:r>
            <a:r>
              <a:rPr lang="cs-CZ" sz="2400" dirty="0"/>
              <a:t> – (</a:t>
            </a:r>
            <a:r>
              <a:rPr lang="cs-CZ" sz="2400" dirty="0" err="1"/>
              <a:t>df</a:t>
            </a:r>
            <a:r>
              <a:rPr lang="cs-CZ" sz="2400" baseline="-25000" dirty="0" err="1"/>
              <a:t>M</a:t>
            </a:r>
            <a:r>
              <a:rPr lang="cs-CZ" sz="2400" dirty="0"/>
              <a:t>)MS</a:t>
            </a:r>
            <a:r>
              <a:rPr lang="cs-CZ" sz="2400" baseline="-25000" dirty="0"/>
              <a:t>R</a:t>
            </a:r>
            <a:r>
              <a:rPr lang="cs-CZ" sz="2400" dirty="0"/>
              <a:t>] / [SS</a:t>
            </a:r>
            <a:r>
              <a:rPr lang="cs-CZ" sz="2400" baseline="-25000" dirty="0"/>
              <a:t>T</a:t>
            </a:r>
            <a:r>
              <a:rPr lang="cs-CZ" sz="2400" dirty="0"/>
              <a:t> + MS</a:t>
            </a:r>
            <a:r>
              <a:rPr lang="cs-CZ" sz="2400" baseline="-25000" dirty="0"/>
              <a:t>R</a:t>
            </a:r>
            <a:r>
              <a:rPr lang="cs-CZ" sz="2400" dirty="0"/>
              <a:t>]  (jako </a:t>
            </a:r>
            <a:r>
              <a:rPr lang="cs-CZ" sz="2400" dirty="0" err="1"/>
              <a:t>Adj</a:t>
            </a:r>
            <a:r>
              <a:rPr lang="cs-CZ" sz="2400" dirty="0"/>
              <a:t>. R</a:t>
            </a:r>
            <a:r>
              <a:rPr lang="cs-CZ" sz="2400" baseline="30000" dirty="0"/>
              <a:t>2</a:t>
            </a:r>
            <a:r>
              <a:rPr lang="cs-CZ" sz="2400" dirty="0"/>
              <a:t>)</a:t>
            </a:r>
          </a:p>
          <a:p>
            <a:pPr eaLnBrk="1" fontAlgn="auto" hangingPunct="1">
              <a:spcAft>
                <a:spcPts val="0"/>
              </a:spcAft>
            </a:pPr>
            <a:r>
              <a:rPr lang="cs-CZ" dirty="0" err="1"/>
              <a:t>df</a:t>
            </a:r>
            <a:r>
              <a:rPr lang="cs-CZ" baseline="-25000" dirty="0" err="1"/>
              <a:t>M</a:t>
            </a:r>
            <a:r>
              <a:rPr lang="cs-CZ" dirty="0"/>
              <a:t> a </a:t>
            </a:r>
            <a:r>
              <a:rPr lang="cs-CZ" dirty="0" err="1"/>
              <a:t>df</a:t>
            </a:r>
            <a:r>
              <a:rPr lang="cs-CZ" baseline="-25000" dirty="0" err="1"/>
              <a:t>R</a:t>
            </a:r>
            <a:r>
              <a:rPr lang="cs-CZ" dirty="0"/>
              <a:t> musejí být uváděny v tomto pořadí</a:t>
            </a:r>
            <a:endParaRPr lang="cs-CZ" sz="2400" dirty="0"/>
          </a:p>
          <a:p>
            <a:pPr eaLnBrk="1" fontAlgn="auto" hangingPunct="1">
              <a:spcAft>
                <a:spcPts val="0"/>
              </a:spcAft>
              <a:buFont typeface="Arial" panose="020B0604020202020204" pitchFamily="34" charset="0"/>
              <a:buNone/>
            </a:pPr>
            <a:r>
              <a:rPr lang="cs-CZ" sz="2400" dirty="0"/>
              <a:t>U kontrastů uvádíme: </a:t>
            </a:r>
            <a:r>
              <a:rPr lang="cs-CZ" sz="2400" dirty="0">
                <a:solidFill>
                  <a:srgbClr val="C00000"/>
                </a:solidFill>
              </a:rPr>
              <a:t>t(</a:t>
            </a:r>
            <a:r>
              <a:rPr lang="cs-CZ" sz="2400" i="1" dirty="0">
                <a:solidFill>
                  <a:srgbClr val="C00000"/>
                </a:solidFill>
              </a:rPr>
              <a:t>df</a:t>
            </a:r>
            <a:r>
              <a:rPr lang="cs-CZ" sz="2400" dirty="0">
                <a:solidFill>
                  <a:srgbClr val="C00000"/>
                </a:solidFill>
              </a:rPr>
              <a:t>) = …, p = …, d nebo r = … </a:t>
            </a:r>
            <a:r>
              <a:rPr lang="cs-CZ" sz="1600" dirty="0">
                <a:solidFill>
                  <a:srgbClr val="C00000"/>
                </a:solidFill>
              </a:rPr>
              <a:t>r</a:t>
            </a:r>
            <a:r>
              <a:rPr lang="cs-CZ" sz="1600" dirty="0"/>
              <a:t> = √[t</a:t>
            </a:r>
            <a:r>
              <a:rPr lang="cs-CZ" sz="1600" baseline="30000" dirty="0"/>
              <a:t>2</a:t>
            </a:r>
            <a:r>
              <a:rPr lang="cs-CZ" sz="1600" dirty="0"/>
              <a:t> / (t</a:t>
            </a:r>
            <a:r>
              <a:rPr lang="cs-CZ" sz="1600" baseline="30000" dirty="0"/>
              <a:t>2</a:t>
            </a:r>
            <a:r>
              <a:rPr lang="cs-CZ" sz="1600" dirty="0"/>
              <a:t>+ df)]</a:t>
            </a:r>
            <a:endParaRPr lang="cs-CZ" sz="2400" dirty="0"/>
          </a:p>
          <a:p>
            <a:pPr eaLnBrk="1" fontAlgn="auto" hangingPunct="1">
              <a:spcAft>
                <a:spcPts val="0"/>
              </a:spcAft>
              <a:buFont typeface="Arial" panose="020B0604020202020204" pitchFamily="34" charset="0"/>
              <a:buNone/>
            </a:pPr>
            <a:r>
              <a:rPr lang="cs-CZ" sz="2400" dirty="0">
                <a:solidFill>
                  <a:schemeClr val="accent2"/>
                </a:solidFill>
              </a:rPr>
              <a:t>Neuvádíme </a:t>
            </a:r>
            <a:r>
              <a:rPr lang="cs-CZ" sz="2400" dirty="0" err="1">
                <a:solidFill>
                  <a:schemeClr val="accent2"/>
                </a:solidFill>
              </a:rPr>
              <a:t>Anova</a:t>
            </a:r>
            <a:r>
              <a:rPr lang="cs-CZ" sz="2400" dirty="0">
                <a:solidFill>
                  <a:schemeClr val="accent2"/>
                </a:solidFill>
              </a:rPr>
              <a:t> Table! Vše je v textu.</a:t>
            </a:r>
            <a:endParaRPr lang="cs-CZ" dirty="0">
              <a:solidFill>
                <a:schemeClr val="accent2"/>
              </a:solidFill>
            </a:endParaRPr>
          </a:p>
          <a:p>
            <a:pPr eaLnBrk="1" fontAlgn="auto" hangingPunct="1">
              <a:spcAft>
                <a:spcPts val="0"/>
              </a:spcAft>
              <a:buFont typeface="Arial" panose="020B0604020202020204" pitchFamily="34" charset="0"/>
              <a:buNone/>
            </a:pPr>
            <a:endParaRPr lang="cs-CZ" dirty="0"/>
          </a:p>
          <a:p>
            <a:pPr eaLnBrk="1" fontAlgn="auto" hangingPunct="1">
              <a:spcAft>
                <a:spcPts val="0"/>
              </a:spcAft>
              <a:buFont typeface="Arial" panose="020B0604020202020204" pitchFamily="34" charset="0"/>
              <a:buNone/>
            </a:pPr>
            <a:endParaRPr lang="en-US"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22" name="Nadpis 1"/>
          <p:cNvSpPr>
            <a:spLocks noGrp="1"/>
          </p:cNvSpPr>
          <p:nvPr>
            <p:ph type="title"/>
          </p:nvPr>
        </p:nvSpPr>
        <p:spPr/>
        <p:txBody>
          <a:bodyPr/>
          <a:lstStyle/>
          <a:p>
            <a:r>
              <a:rPr lang="cs-CZ" dirty="0" err="1"/>
              <a:t>One-way</a:t>
            </a:r>
            <a:r>
              <a:rPr lang="cs-CZ" dirty="0"/>
              <a:t> ANOVA - shrnutí</a:t>
            </a:r>
          </a:p>
        </p:txBody>
      </p:sp>
      <p:sp>
        <p:nvSpPr>
          <p:cNvPr id="1048723" name="Zástupný symbol pro obsah 2"/>
          <p:cNvSpPr>
            <a:spLocks noGrp="1"/>
          </p:cNvSpPr>
          <p:nvPr>
            <p:ph idx="1"/>
          </p:nvPr>
        </p:nvSpPr>
        <p:spPr>
          <a:xfrm>
            <a:off x="822959" y="1845734"/>
            <a:ext cx="8069521" cy="4023360"/>
          </a:xfrm>
        </p:spPr>
        <p:txBody>
          <a:bodyPr>
            <a:normAutofit/>
          </a:bodyPr>
          <a:lstStyle/>
          <a:p>
            <a:pPr marL="541338" indent="-541338">
              <a:buFont typeface="Wingdings" panose="05000000000000000000" pitchFamily="2" charset="2"/>
              <a:buChar char="§"/>
            </a:pPr>
            <a:r>
              <a:rPr lang="cs-CZ" sz="2400" dirty="0"/>
              <a:t>Výsledkově shodná s lineární regresí (lineární model)</a:t>
            </a:r>
          </a:p>
          <a:p>
            <a:pPr marL="541338" indent="-541338">
              <a:buFont typeface="Wingdings" panose="05000000000000000000" pitchFamily="2" charset="2"/>
              <a:buChar char="§"/>
            </a:pPr>
            <a:r>
              <a:rPr lang="cs-CZ" sz="2400" dirty="0"/>
              <a:t>Specifikace modelu optimalizovaná pro kategorické prediktory – faktory – tedy pro porovnávání průměrů</a:t>
            </a:r>
          </a:p>
          <a:p>
            <a:pPr marL="541338" indent="-541338">
              <a:buFont typeface="Wingdings" panose="05000000000000000000" pitchFamily="2" charset="2"/>
              <a:buChar char="§"/>
            </a:pPr>
            <a:r>
              <a:rPr lang="cs-CZ" sz="2400" dirty="0"/>
              <a:t>Zdůrazňuje myšlenku dělení rozptylu závislé proměnné na části, které lze připsat různým zdrojům rozptylu (faktoru, náhodné chybě…).</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24" name="Zástupný symbol pro obsah 2"/>
          <p:cNvSpPr>
            <a:spLocks noGrp="1"/>
          </p:cNvSpPr>
          <p:nvPr>
            <p:ph idx="4294967295"/>
          </p:nvPr>
        </p:nvSpPr>
        <p:spPr>
          <a:xfrm>
            <a:off x="467544" y="764704"/>
            <a:ext cx="8229600" cy="5545137"/>
          </a:xfrm>
        </p:spPr>
        <p:txBody>
          <a:bodyPr rtlCol="0">
            <a:normAutofit/>
          </a:bodyPr>
          <a:lstStyle/>
          <a:p>
            <a:pPr marL="0" indent="0" eaLnBrk="1" fontAlgn="auto" hangingPunct="1">
              <a:spcAft>
                <a:spcPts val="0"/>
              </a:spcAft>
              <a:buFont typeface="Arial" panose="020B0604020202020204" pitchFamily="34" charset="0"/>
              <a:buNone/>
            </a:pPr>
            <a:r>
              <a:rPr lang="cs-CZ" sz="2800" dirty="0">
                <a:solidFill>
                  <a:srgbClr val="C00000"/>
                </a:solidFill>
              </a:rPr>
              <a:t>„V modelu je pouze jeden faktor. Člověk je však ve skutečnosti obvykle členem více typů skupin najednou, což může mít vliv!“</a:t>
            </a:r>
          </a:p>
          <a:p>
            <a:pPr marL="0" indent="0" eaLnBrk="1" fontAlgn="auto" hangingPunct="1">
              <a:spcAft>
                <a:spcPts val="0"/>
              </a:spcAft>
              <a:buFont typeface="Arial" panose="020B0604020202020204" pitchFamily="34" charset="0"/>
              <a:buNone/>
            </a:pPr>
            <a:r>
              <a:rPr lang="cs-CZ" sz="2800" dirty="0"/>
              <a:t>„Provedeme více ANOV pro různé faktory (skupiny).“</a:t>
            </a:r>
          </a:p>
          <a:p>
            <a:pPr marL="0" indent="0" eaLnBrk="1" fontAlgn="auto" hangingPunct="1">
              <a:spcAft>
                <a:spcPts val="0"/>
              </a:spcAft>
              <a:buFont typeface="Arial" panose="020B0604020202020204" pitchFamily="34" charset="0"/>
              <a:buNone/>
            </a:pPr>
            <a:r>
              <a:rPr lang="cs-CZ" sz="2800" dirty="0">
                <a:solidFill>
                  <a:srgbClr val="C00000"/>
                </a:solidFill>
              </a:rPr>
              <a:t>„Tím se však vrátí známý problém s nárůstem rizika chyby I. typu. Navíc přijdeme o možnost posoudit vliv všech faktorů najednou v jednom modelu.“</a:t>
            </a:r>
          </a:p>
          <a:p>
            <a:pPr marL="0" indent="0" eaLnBrk="1" fontAlgn="auto" hangingPunct="1">
              <a:spcAft>
                <a:spcPts val="0"/>
              </a:spcAft>
              <a:buFont typeface="Arial" panose="020B0604020202020204" pitchFamily="34" charset="0"/>
              <a:buNone/>
            </a:pPr>
            <a:r>
              <a:rPr lang="cs-CZ" sz="2800" dirty="0"/>
              <a:t>„Můžeme přidat přímo do modelu další nezávislé kategorické proměnné – a spočítat tzv. </a:t>
            </a:r>
            <a:r>
              <a:rPr lang="cs-CZ" sz="2800" b="1" dirty="0"/>
              <a:t>faktoriální ANOVU</a:t>
            </a:r>
            <a:r>
              <a:rPr lang="cs-CZ" sz="2800" dirty="0"/>
              <a:t>.“</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9EC2DBD-06E7-48E3-AFCF-DC0A1C3123D0}"/>
              </a:ext>
            </a:extLst>
          </p:cNvPr>
          <p:cNvSpPr>
            <a:spLocks noGrp="1"/>
          </p:cNvSpPr>
          <p:nvPr>
            <p:ph type="title"/>
          </p:nvPr>
        </p:nvSpPr>
        <p:spPr/>
        <p:txBody>
          <a:bodyPr>
            <a:noAutofit/>
          </a:bodyPr>
          <a:lstStyle/>
          <a:p>
            <a:r>
              <a:rPr lang="cs-CZ" sz="3600" dirty="0"/>
              <a:t>Proč prostě neporovnat pomocí </a:t>
            </a:r>
            <a:r>
              <a:rPr lang="cs-CZ" sz="3600" i="1" dirty="0"/>
              <a:t>t</a:t>
            </a:r>
            <a:r>
              <a:rPr lang="cs-CZ" sz="3600" dirty="0"/>
              <a:t>-testů průměry všech skupin navzájem?</a:t>
            </a:r>
          </a:p>
        </p:txBody>
      </p:sp>
      <p:sp>
        <p:nvSpPr>
          <p:cNvPr id="3" name="Zástupný symbol pro obsah 2">
            <a:extLst>
              <a:ext uri="{FF2B5EF4-FFF2-40B4-BE49-F238E27FC236}">
                <a16:creationId xmlns:a16="http://schemas.microsoft.com/office/drawing/2014/main" id="{0DF45368-823C-4FE4-B607-1239ADC0A01B}"/>
              </a:ext>
            </a:extLst>
          </p:cNvPr>
          <p:cNvSpPr>
            <a:spLocks noGrp="1"/>
          </p:cNvSpPr>
          <p:nvPr>
            <p:ph idx="1"/>
          </p:nvPr>
        </p:nvSpPr>
        <p:spPr/>
        <p:txBody>
          <a:bodyPr>
            <a:normAutofit/>
          </a:bodyPr>
          <a:lstStyle/>
          <a:p>
            <a:pPr marL="457200" indent="-457200">
              <a:buFont typeface="+mj-lt"/>
              <a:buAutoNum type="arabicPeriod"/>
            </a:pPr>
            <a:endParaRPr lang="cs-CZ" sz="2800" dirty="0"/>
          </a:p>
          <a:p>
            <a:pPr marL="457200" indent="-457200">
              <a:buFont typeface="+mj-lt"/>
              <a:buAutoNum type="arabicPeriod"/>
            </a:pPr>
            <a:r>
              <a:rPr lang="cs-CZ" sz="2800" dirty="0"/>
              <a:t>Prudký nárůst chyby prvního typu</a:t>
            </a:r>
          </a:p>
          <a:p>
            <a:pPr marL="457200" indent="-457200">
              <a:buFont typeface="+mj-lt"/>
              <a:buAutoNum type="arabicPeriod"/>
            </a:pPr>
            <a:endParaRPr lang="cs-CZ" sz="2800" dirty="0"/>
          </a:p>
          <a:p>
            <a:pPr marL="457200" indent="-457200">
              <a:buFont typeface="+mj-lt"/>
              <a:buAutoNum type="arabicPeriod"/>
            </a:pPr>
            <a:r>
              <a:rPr lang="cs-CZ" sz="2800" dirty="0"/>
              <a:t>Nemožnost uvažovat o složitějším modelu, kontrole nějaké další proměnné</a:t>
            </a:r>
          </a:p>
        </p:txBody>
      </p:sp>
    </p:spTree>
    <p:extLst>
      <p:ext uri="{BB962C8B-B14F-4D97-AF65-F5344CB8AC3E}">
        <p14:creationId xmlns:p14="http://schemas.microsoft.com/office/powerpoint/2010/main" val="318576044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25" name="Nadpis 1"/>
          <p:cNvSpPr>
            <a:spLocks noGrp="1"/>
          </p:cNvSpPr>
          <p:nvPr>
            <p:ph type="title"/>
          </p:nvPr>
        </p:nvSpPr>
        <p:spPr/>
        <p:txBody>
          <a:bodyPr/>
          <a:lstStyle/>
          <a:p>
            <a:pPr eaLnBrk="1" hangingPunct="1"/>
            <a:r>
              <a:rPr lang="cs-CZ" altLang="cs-CZ"/>
              <a:t>Faktoriální ANOVA</a:t>
            </a:r>
            <a:endParaRPr lang="en-US" altLang="cs-CZ"/>
          </a:p>
        </p:txBody>
      </p:sp>
      <p:sp>
        <p:nvSpPr>
          <p:cNvPr id="1048726" name="Zástupný symbol pro obsah 2"/>
          <p:cNvSpPr>
            <a:spLocks noGrp="1"/>
          </p:cNvSpPr>
          <p:nvPr>
            <p:ph idx="1"/>
          </p:nvPr>
        </p:nvSpPr>
        <p:spPr>
          <a:xfrm>
            <a:off x="899592" y="1844824"/>
            <a:ext cx="7787208" cy="4679801"/>
          </a:xfrm>
        </p:spPr>
        <p:txBody>
          <a:bodyPr rtlCol="0">
            <a:normAutofit/>
          </a:bodyPr>
          <a:lstStyle/>
          <a:p>
            <a:pPr eaLnBrk="1" fontAlgn="auto" hangingPunct="1">
              <a:spcAft>
                <a:spcPts val="0"/>
              </a:spcAft>
            </a:pPr>
            <a:r>
              <a:rPr lang="cs-CZ" sz="2800" dirty="0"/>
              <a:t>ANOVA s více kategorickými nezávislými (faktory)</a:t>
            </a:r>
          </a:p>
          <a:p>
            <a:pPr eaLnBrk="1" fontAlgn="auto" hangingPunct="1">
              <a:spcAft>
                <a:spcPts val="0"/>
              </a:spcAft>
            </a:pPr>
            <a:r>
              <a:rPr lang="cs-CZ" sz="2800" dirty="0"/>
              <a:t>uplatnění v </a:t>
            </a:r>
            <a:r>
              <a:rPr lang="cs-CZ" sz="2800" b="1" dirty="0"/>
              <a:t>experimentálních</a:t>
            </a:r>
            <a:r>
              <a:rPr lang="cs-CZ" sz="2800" dirty="0"/>
              <a:t> designech, kde pracujeme s několika druhy experimentální manipulace nebo kde chceme zohlednit kromě experimentální manipulace i další proměnné (např. pohlaví)</a:t>
            </a:r>
          </a:p>
          <a:p>
            <a:pPr eaLnBrk="1" fontAlgn="auto" hangingPunct="1">
              <a:spcAft>
                <a:spcPts val="0"/>
              </a:spcAft>
            </a:pPr>
            <a:r>
              <a:rPr lang="cs-CZ" sz="2800" dirty="0"/>
              <a:t>uplatnění v </a:t>
            </a:r>
            <a:r>
              <a:rPr lang="cs-CZ" sz="2800" b="1" dirty="0"/>
              <a:t>neexperimentálních</a:t>
            </a:r>
            <a:r>
              <a:rPr lang="cs-CZ" sz="2800" dirty="0"/>
              <a:t> designech, kde chceme posoudit vliv více kategorických </a:t>
            </a:r>
            <a:r>
              <a:rPr lang="cs-CZ" sz="2800" dirty="0" err="1"/>
              <a:t>prediktorů</a:t>
            </a:r>
            <a:r>
              <a:rPr lang="cs-CZ" sz="2800" dirty="0"/>
              <a:t> najednou</a:t>
            </a:r>
          </a:p>
          <a:p>
            <a:pPr marL="0" indent="0" eaLnBrk="1" fontAlgn="auto" hangingPunct="1">
              <a:spcAft>
                <a:spcPts val="0"/>
              </a:spcAft>
              <a:buFont typeface="Arial" panose="020B0604020202020204" pitchFamily="34" charset="0"/>
              <a:buNone/>
            </a:pPr>
            <a:endParaRPr lang="cs-CZ"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27" name="Nadpis 1"/>
          <p:cNvSpPr>
            <a:spLocks noGrp="1"/>
          </p:cNvSpPr>
          <p:nvPr>
            <p:ph type="title"/>
          </p:nvPr>
        </p:nvSpPr>
        <p:spPr/>
        <p:txBody>
          <a:bodyPr rtlCol="0">
            <a:normAutofit/>
          </a:bodyPr>
          <a:lstStyle/>
          <a:p>
            <a:pPr eaLnBrk="1" fontAlgn="auto" hangingPunct="1">
              <a:spcAft>
                <a:spcPts val="0"/>
              </a:spcAft>
            </a:pPr>
            <a:r>
              <a:rPr lang="cs-CZ" dirty="0"/>
              <a:t>Typy faktorů </a:t>
            </a:r>
            <a:r>
              <a:rPr lang="cs-CZ" sz="2400" dirty="0"/>
              <a:t>(platí i pro </a:t>
            </a:r>
            <a:r>
              <a:rPr lang="cs-CZ" sz="2400" dirty="0" err="1"/>
              <a:t>one-way</a:t>
            </a:r>
            <a:r>
              <a:rPr lang="cs-CZ" sz="2400" dirty="0"/>
              <a:t>)</a:t>
            </a:r>
            <a:endParaRPr lang="en-US" dirty="0"/>
          </a:p>
        </p:txBody>
      </p:sp>
      <p:sp>
        <p:nvSpPr>
          <p:cNvPr id="1048728" name="Zástupný symbol pro obsah 2"/>
          <p:cNvSpPr>
            <a:spLocks noGrp="1"/>
          </p:cNvSpPr>
          <p:nvPr>
            <p:ph idx="1"/>
          </p:nvPr>
        </p:nvSpPr>
        <p:spPr>
          <a:xfrm>
            <a:off x="971600" y="1998663"/>
            <a:ext cx="8172400" cy="4525962"/>
          </a:xfrm>
        </p:spPr>
        <p:txBody>
          <a:bodyPr rtlCol="0">
            <a:normAutofit/>
          </a:bodyPr>
          <a:lstStyle/>
          <a:p>
            <a:pPr eaLnBrk="1" fontAlgn="auto" hangingPunct="1">
              <a:spcAft>
                <a:spcPts val="0"/>
              </a:spcAft>
            </a:pPr>
            <a:r>
              <a:rPr lang="cs-CZ" sz="2800" dirty="0" err="1"/>
              <a:t>Fixed</a:t>
            </a:r>
            <a:r>
              <a:rPr lang="cs-CZ" sz="2800" dirty="0"/>
              <a:t> </a:t>
            </a:r>
            <a:r>
              <a:rPr lang="cs-CZ" sz="2800" dirty="0" err="1"/>
              <a:t>factors</a:t>
            </a:r>
            <a:endParaRPr lang="cs-CZ" sz="2800" dirty="0"/>
          </a:p>
          <a:p>
            <a:pPr lvl="1" eaLnBrk="1" fontAlgn="auto" hangingPunct="1">
              <a:spcAft>
                <a:spcPts val="0"/>
              </a:spcAft>
            </a:pPr>
            <a:r>
              <a:rPr lang="cs-CZ" sz="2200" dirty="0">
                <a:solidFill>
                  <a:srgbClr val="C00000"/>
                </a:solidFill>
              </a:rPr>
              <a:t>Všechny úrovně faktoru, o které nám jde, jsou v našem výzkumu zahrnuty </a:t>
            </a:r>
          </a:p>
          <a:p>
            <a:pPr lvl="1" eaLnBrk="1" fontAlgn="auto" hangingPunct="1">
              <a:spcAft>
                <a:spcPts val="0"/>
              </a:spcAft>
            </a:pPr>
            <a:r>
              <a:rPr lang="cs-CZ" sz="2200" dirty="0">
                <a:solidFill>
                  <a:srgbClr val="C00000"/>
                </a:solidFill>
              </a:rPr>
              <a:t>Obvykle máme hypotézy o rozdílech mezi konkrétními skupinami.</a:t>
            </a:r>
          </a:p>
          <a:p>
            <a:pPr lvl="1" eaLnBrk="1" fontAlgn="auto" hangingPunct="1">
              <a:spcAft>
                <a:spcPts val="0"/>
              </a:spcAft>
            </a:pPr>
            <a:r>
              <a:rPr lang="cs-CZ" sz="2200" i="1" dirty="0"/>
              <a:t>„Liší se užívání internetu mezi třemi typy SES?“</a:t>
            </a:r>
          </a:p>
          <a:p>
            <a:pPr eaLnBrk="1" fontAlgn="auto" hangingPunct="1">
              <a:spcAft>
                <a:spcPts val="0"/>
              </a:spcAft>
            </a:pPr>
            <a:r>
              <a:rPr lang="cs-CZ" sz="2800" dirty="0" err="1"/>
              <a:t>Random</a:t>
            </a:r>
            <a:r>
              <a:rPr lang="cs-CZ" sz="2800" dirty="0"/>
              <a:t> </a:t>
            </a:r>
            <a:r>
              <a:rPr lang="cs-CZ" sz="2800" dirty="0" err="1"/>
              <a:t>factors</a:t>
            </a:r>
            <a:endParaRPr lang="cs-CZ" sz="2800" dirty="0"/>
          </a:p>
          <a:p>
            <a:pPr lvl="1" eaLnBrk="1" fontAlgn="auto" hangingPunct="1">
              <a:spcAft>
                <a:spcPts val="0"/>
              </a:spcAft>
            </a:pPr>
            <a:r>
              <a:rPr lang="cs-CZ" sz="2200" dirty="0">
                <a:solidFill>
                  <a:srgbClr val="C00000"/>
                </a:solidFill>
              </a:rPr>
              <a:t>úrovně faktoru, zahrnuté v našem výzkumu, představují pouze náhodný vzorek z větší populace.</a:t>
            </a:r>
          </a:p>
          <a:p>
            <a:pPr lvl="1" eaLnBrk="1" fontAlgn="auto" hangingPunct="1">
              <a:spcAft>
                <a:spcPts val="0"/>
              </a:spcAft>
            </a:pPr>
            <a:r>
              <a:rPr lang="cs-CZ" sz="2200" dirty="0">
                <a:solidFill>
                  <a:srgbClr val="C00000"/>
                </a:solidFill>
              </a:rPr>
              <a:t>Obvykle nás nezajímají rozdíly mezi konkrétními skupinami.</a:t>
            </a:r>
          </a:p>
          <a:p>
            <a:pPr lvl="1" eaLnBrk="1" fontAlgn="auto" hangingPunct="1">
              <a:spcAft>
                <a:spcPts val="0"/>
              </a:spcAft>
            </a:pPr>
            <a:r>
              <a:rPr lang="cs-CZ" sz="2200" dirty="0">
                <a:solidFill>
                  <a:srgbClr val="C00000"/>
                </a:solidFill>
              </a:rPr>
              <a:t>Do F-testu je zahrnuta tato přidaná míra nejistoty </a:t>
            </a:r>
            <a:r>
              <a:rPr lang="cs-CZ" sz="2200" dirty="0">
                <a:solidFill>
                  <a:srgbClr val="C00000"/>
                </a:solidFill>
                <a:sym typeface="Wingdings" panose="05000000000000000000" pitchFamily="2" charset="2"/>
              </a:rPr>
              <a:t> nižší síla testu</a:t>
            </a:r>
            <a:endParaRPr lang="cs-CZ" sz="2200" dirty="0">
              <a:solidFill>
                <a:srgbClr val="C00000"/>
              </a:solidFill>
            </a:endParaRPr>
          </a:p>
          <a:p>
            <a:pPr lvl="1" eaLnBrk="1" fontAlgn="auto" hangingPunct="1">
              <a:spcAft>
                <a:spcPts val="0"/>
              </a:spcAft>
            </a:pPr>
            <a:r>
              <a:rPr lang="cs-CZ" sz="2200" i="1" dirty="0"/>
              <a:t>„Liší se užívání internetu mezi zeměmi?“</a:t>
            </a:r>
          </a:p>
          <a:p>
            <a:pPr lvl="1" eaLnBrk="1" fontAlgn="auto" hangingPunct="1">
              <a:spcAft>
                <a:spcPts val="0"/>
              </a:spcAft>
            </a:pPr>
            <a:r>
              <a:rPr lang="cs-CZ" sz="2200" i="1" dirty="0"/>
              <a:t>„Liší se užívání internetu podle školy, kterou adolescent navštěvuje?“</a:t>
            </a:r>
          </a:p>
          <a:p>
            <a:pPr eaLnBrk="1" fontAlgn="auto" hangingPunct="1">
              <a:spcAft>
                <a:spcPts val="0"/>
              </a:spcAft>
            </a:pPr>
            <a:endParaRPr lang="en-US"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29" name="Zástupný symbol pro obsah 2"/>
          <p:cNvSpPr>
            <a:spLocks noGrp="1"/>
          </p:cNvSpPr>
          <p:nvPr>
            <p:ph idx="1"/>
          </p:nvPr>
        </p:nvSpPr>
        <p:spPr>
          <a:xfrm>
            <a:off x="457200" y="1023938"/>
            <a:ext cx="8229600" cy="3557587"/>
          </a:xfrm>
        </p:spPr>
        <p:txBody>
          <a:bodyPr/>
          <a:lstStyle/>
          <a:p>
            <a:pPr eaLnBrk="1" hangingPunct="1">
              <a:buFont typeface="Arial" panose="020B0604020202020204" pitchFamily="34" charset="0"/>
              <a:buNone/>
            </a:pPr>
            <a:r>
              <a:rPr lang="cs-CZ" altLang="cs-CZ" sz="4400" b="1" dirty="0" err="1">
                <a:solidFill>
                  <a:srgbClr val="C00000"/>
                </a:solidFill>
              </a:rPr>
              <a:t>One-way</a:t>
            </a:r>
            <a:r>
              <a:rPr lang="cs-CZ" altLang="cs-CZ" sz="4400" b="1" dirty="0">
                <a:solidFill>
                  <a:srgbClr val="C00000"/>
                </a:solidFill>
              </a:rPr>
              <a:t> ANOVA</a:t>
            </a:r>
          </a:p>
          <a:p>
            <a:pPr eaLnBrk="1" hangingPunct="1">
              <a:buFont typeface="Arial" panose="020B0604020202020204" pitchFamily="34" charset="0"/>
              <a:buNone/>
            </a:pPr>
            <a:r>
              <a:rPr lang="cs-CZ" altLang="cs-CZ" sz="4400" dirty="0"/>
              <a:t>	</a:t>
            </a:r>
            <a:r>
              <a:rPr lang="cs-CZ" altLang="cs-CZ" sz="4800" dirty="0" err="1"/>
              <a:t>Y</a:t>
            </a:r>
            <a:r>
              <a:rPr lang="cs-CZ" altLang="cs-CZ" sz="4800" baseline="-25000" dirty="0" err="1"/>
              <a:t>i</a:t>
            </a:r>
            <a:r>
              <a:rPr lang="cs-CZ" altLang="cs-CZ" sz="4800" dirty="0"/>
              <a:t> = </a:t>
            </a:r>
            <a:r>
              <a:rPr lang="el-GR" altLang="cs-CZ" sz="4800" dirty="0"/>
              <a:t>μ</a:t>
            </a:r>
            <a:r>
              <a:rPr lang="cs-CZ" altLang="cs-CZ" sz="4800" dirty="0"/>
              <a:t> + </a:t>
            </a:r>
            <a:r>
              <a:rPr lang="el-GR" altLang="cs-CZ" sz="4800" dirty="0">
                <a:solidFill>
                  <a:srgbClr val="FF0000"/>
                </a:solidFill>
              </a:rPr>
              <a:t>α</a:t>
            </a:r>
            <a:r>
              <a:rPr lang="cs-CZ" altLang="cs-CZ" sz="4800" baseline="-25000" dirty="0">
                <a:solidFill>
                  <a:srgbClr val="FF0000"/>
                </a:solidFill>
              </a:rPr>
              <a:t> j</a:t>
            </a:r>
            <a:r>
              <a:rPr lang="cs-CZ" altLang="cs-CZ" sz="4800" dirty="0"/>
              <a:t> + </a:t>
            </a:r>
            <a:r>
              <a:rPr lang="el-GR" altLang="cs-CZ" sz="4800" dirty="0"/>
              <a:t>ε</a:t>
            </a:r>
            <a:r>
              <a:rPr lang="cs-CZ" altLang="cs-CZ" sz="4800" baseline="-25000" dirty="0"/>
              <a:t>i</a:t>
            </a:r>
            <a:endParaRPr lang="cs-CZ" altLang="cs-CZ" sz="4400" baseline="-25000" dirty="0"/>
          </a:p>
          <a:p>
            <a:pPr eaLnBrk="1" hangingPunct="1">
              <a:buFont typeface="Arial" panose="020B0604020202020204" pitchFamily="34" charset="0"/>
              <a:buNone/>
            </a:pPr>
            <a:r>
              <a:rPr lang="cs-CZ" altLang="cs-CZ" sz="4400" b="1" dirty="0">
                <a:solidFill>
                  <a:srgbClr val="C00000"/>
                </a:solidFill>
              </a:rPr>
              <a:t>Faktoriální ANOVA</a:t>
            </a:r>
          </a:p>
          <a:p>
            <a:pPr eaLnBrk="1" hangingPunct="1">
              <a:buFont typeface="Arial" panose="020B0604020202020204" pitchFamily="34" charset="0"/>
              <a:buNone/>
            </a:pPr>
            <a:r>
              <a:rPr lang="cs-CZ" altLang="cs-CZ" sz="4800" dirty="0"/>
              <a:t>	</a:t>
            </a:r>
            <a:r>
              <a:rPr lang="cs-CZ" altLang="cs-CZ" sz="4800" dirty="0" err="1"/>
              <a:t>Y</a:t>
            </a:r>
            <a:r>
              <a:rPr lang="cs-CZ" altLang="cs-CZ" sz="4800" baseline="-25000" dirty="0" err="1"/>
              <a:t>i</a:t>
            </a:r>
            <a:r>
              <a:rPr lang="cs-CZ" altLang="cs-CZ" sz="4800" dirty="0"/>
              <a:t> = </a:t>
            </a:r>
            <a:r>
              <a:rPr lang="el-GR" altLang="cs-CZ" sz="4800" dirty="0"/>
              <a:t>μ</a:t>
            </a:r>
            <a:r>
              <a:rPr lang="cs-CZ" altLang="cs-CZ" sz="4800" dirty="0"/>
              <a:t> + </a:t>
            </a:r>
            <a:r>
              <a:rPr lang="el-GR" altLang="cs-CZ" sz="4800" dirty="0">
                <a:solidFill>
                  <a:srgbClr val="FF0000"/>
                </a:solidFill>
              </a:rPr>
              <a:t>α</a:t>
            </a:r>
            <a:r>
              <a:rPr lang="cs-CZ" altLang="cs-CZ" sz="4800" baseline="-25000" dirty="0">
                <a:solidFill>
                  <a:srgbClr val="FF0000"/>
                </a:solidFill>
              </a:rPr>
              <a:t> j</a:t>
            </a:r>
            <a:r>
              <a:rPr lang="cs-CZ" altLang="cs-CZ" sz="4800" dirty="0"/>
              <a:t> + </a:t>
            </a:r>
            <a:r>
              <a:rPr lang="el-GR" altLang="cs-CZ" sz="4800" dirty="0">
                <a:solidFill>
                  <a:srgbClr val="FF0000"/>
                </a:solidFill>
              </a:rPr>
              <a:t>β</a:t>
            </a:r>
            <a:r>
              <a:rPr lang="cs-CZ" altLang="cs-CZ" sz="4800" baseline="-25000" dirty="0">
                <a:solidFill>
                  <a:srgbClr val="FF0000"/>
                </a:solidFill>
              </a:rPr>
              <a:t> k</a:t>
            </a:r>
            <a:r>
              <a:rPr lang="cs-CZ" altLang="cs-CZ" sz="4800" dirty="0"/>
              <a:t> + </a:t>
            </a:r>
            <a:r>
              <a:rPr lang="el-GR" altLang="cs-CZ" sz="4800" dirty="0">
                <a:solidFill>
                  <a:srgbClr val="FF0000"/>
                </a:solidFill>
              </a:rPr>
              <a:t>γ</a:t>
            </a:r>
            <a:r>
              <a:rPr lang="cs-CZ" altLang="cs-CZ" sz="4800" baseline="-25000" dirty="0">
                <a:solidFill>
                  <a:srgbClr val="FF0000"/>
                </a:solidFill>
              </a:rPr>
              <a:t>j x k</a:t>
            </a:r>
            <a:r>
              <a:rPr lang="cs-CZ" altLang="cs-CZ" sz="4800" dirty="0"/>
              <a:t> + </a:t>
            </a:r>
            <a:r>
              <a:rPr lang="el-GR" altLang="cs-CZ" sz="4800" dirty="0"/>
              <a:t>ε</a:t>
            </a:r>
            <a:r>
              <a:rPr lang="cs-CZ" altLang="cs-CZ" sz="4800" baseline="-25000" dirty="0"/>
              <a:t>i</a:t>
            </a:r>
            <a:endParaRPr lang="cs-CZ" altLang="cs-CZ" sz="4800" dirty="0"/>
          </a:p>
        </p:txBody>
      </p:sp>
      <p:sp>
        <p:nvSpPr>
          <p:cNvPr id="1048730" name="Popisek se šipkou nahoru 11"/>
          <p:cNvSpPr/>
          <p:nvPr/>
        </p:nvSpPr>
        <p:spPr>
          <a:xfrm rot="799689">
            <a:off x="2870200" y="4146550"/>
            <a:ext cx="1511300" cy="2428875"/>
          </a:xfrm>
          <a:prstGeom prst="upArrowCallout">
            <a:avLst>
              <a:gd name="adj1" fmla="val 40037"/>
              <a:gd name="adj2" fmla="val 35109"/>
              <a:gd name="adj3" fmla="val 29540"/>
              <a:gd name="adj4" fmla="val 64302"/>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r>
              <a:rPr lang="cs-CZ" b="1" dirty="0"/>
              <a:t>Vliv toho, že je člověk členem skupiny </a:t>
            </a:r>
            <a:r>
              <a:rPr lang="cs-CZ" b="1" i="1" dirty="0"/>
              <a:t>k</a:t>
            </a:r>
            <a:br>
              <a:rPr lang="cs-CZ" b="1" i="1" dirty="0"/>
            </a:br>
            <a:r>
              <a:rPr lang="cs-CZ" b="1" i="1" dirty="0">
                <a:solidFill>
                  <a:srgbClr val="FFFF00"/>
                </a:solidFill>
              </a:rPr>
              <a:t>MAIN EFFECT</a:t>
            </a:r>
            <a:endParaRPr lang="en-US" b="1" i="1" dirty="0">
              <a:solidFill>
                <a:srgbClr val="FFFF00"/>
              </a:solidFill>
            </a:endParaRPr>
          </a:p>
        </p:txBody>
      </p:sp>
      <p:sp>
        <p:nvSpPr>
          <p:cNvPr id="1048731" name="Popisek se šipkou nahoru 13"/>
          <p:cNvSpPr/>
          <p:nvPr/>
        </p:nvSpPr>
        <p:spPr>
          <a:xfrm rot="2250480">
            <a:off x="1266825" y="3998913"/>
            <a:ext cx="1511300" cy="2427287"/>
          </a:xfrm>
          <a:prstGeom prst="upArrowCallout">
            <a:avLst>
              <a:gd name="adj1" fmla="val 40037"/>
              <a:gd name="adj2" fmla="val 35109"/>
              <a:gd name="adj3" fmla="val 29540"/>
              <a:gd name="adj4" fmla="val 64302"/>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r>
              <a:rPr lang="cs-CZ" b="1" dirty="0"/>
              <a:t>Vliv toho, že je člověk členem skupiny </a:t>
            </a:r>
            <a:r>
              <a:rPr lang="cs-CZ" b="1" i="1" dirty="0"/>
              <a:t>j</a:t>
            </a:r>
            <a:br>
              <a:rPr lang="cs-CZ" b="1" i="1" dirty="0"/>
            </a:br>
            <a:r>
              <a:rPr lang="cs-CZ" b="1" i="1" dirty="0">
                <a:solidFill>
                  <a:srgbClr val="FFFF00"/>
                </a:solidFill>
              </a:rPr>
              <a:t>MAIN EFFECT</a:t>
            </a:r>
            <a:endParaRPr lang="en-US" b="1" i="1" dirty="0">
              <a:solidFill>
                <a:srgbClr val="FFFF00"/>
              </a:solidFill>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32" name="Zástupný symbol pro obsah 2"/>
          <p:cNvSpPr>
            <a:spLocks noGrp="1"/>
          </p:cNvSpPr>
          <p:nvPr>
            <p:ph idx="1"/>
          </p:nvPr>
        </p:nvSpPr>
        <p:spPr>
          <a:xfrm>
            <a:off x="457200" y="1023938"/>
            <a:ext cx="8229600" cy="3557587"/>
          </a:xfrm>
        </p:spPr>
        <p:txBody>
          <a:bodyPr/>
          <a:lstStyle/>
          <a:p>
            <a:pPr eaLnBrk="1" hangingPunct="1">
              <a:buFont typeface="Arial" panose="020B0604020202020204" pitchFamily="34" charset="0"/>
              <a:buNone/>
            </a:pPr>
            <a:r>
              <a:rPr lang="cs-CZ" altLang="cs-CZ" sz="4400" b="1" dirty="0" err="1">
                <a:solidFill>
                  <a:srgbClr val="C00000"/>
                </a:solidFill>
              </a:rPr>
              <a:t>One-way</a:t>
            </a:r>
            <a:r>
              <a:rPr lang="cs-CZ" altLang="cs-CZ" sz="4400" b="1" dirty="0">
                <a:solidFill>
                  <a:srgbClr val="C00000"/>
                </a:solidFill>
              </a:rPr>
              <a:t> ANOVA</a:t>
            </a:r>
          </a:p>
          <a:p>
            <a:pPr eaLnBrk="1" hangingPunct="1">
              <a:buFont typeface="Arial" panose="020B0604020202020204" pitchFamily="34" charset="0"/>
              <a:buNone/>
            </a:pPr>
            <a:r>
              <a:rPr lang="cs-CZ" altLang="cs-CZ" sz="4800" dirty="0"/>
              <a:t>	</a:t>
            </a:r>
            <a:r>
              <a:rPr lang="cs-CZ" altLang="cs-CZ" sz="4800" dirty="0" err="1"/>
              <a:t>Y</a:t>
            </a:r>
            <a:r>
              <a:rPr lang="cs-CZ" altLang="cs-CZ" sz="4800" baseline="-25000" dirty="0" err="1"/>
              <a:t>ij</a:t>
            </a:r>
            <a:r>
              <a:rPr lang="cs-CZ" altLang="cs-CZ" sz="4800" dirty="0"/>
              <a:t> = </a:t>
            </a:r>
            <a:r>
              <a:rPr lang="el-GR" altLang="cs-CZ" sz="4800" dirty="0"/>
              <a:t>μ</a:t>
            </a:r>
            <a:r>
              <a:rPr lang="cs-CZ" altLang="cs-CZ" sz="4800" dirty="0"/>
              <a:t> + </a:t>
            </a:r>
            <a:r>
              <a:rPr lang="el-GR" altLang="cs-CZ" sz="4800" dirty="0">
                <a:solidFill>
                  <a:srgbClr val="FF0000"/>
                </a:solidFill>
              </a:rPr>
              <a:t>α</a:t>
            </a:r>
            <a:r>
              <a:rPr lang="cs-CZ" altLang="cs-CZ" sz="4800" baseline="-25000" dirty="0">
                <a:solidFill>
                  <a:srgbClr val="FF0000"/>
                </a:solidFill>
              </a:rPr>
              <a:t> j</a:t>
            </a:r>
            <a:r>
              <a:rPr lang="cs-CZ" altLang="cs-CZ" sz="4800" dirty="0"/>
              <a:t> + </a:t>
            </a:r>
            <a:r>
              <a:rPr lang="el-GR" altLang="cs-CZ" sz="4800" dirty="0"/>
              <a:t>ε</a:t>
            </a:r>
            <a:r>
              <a:rPr lang="cs-CZ" altLang="cs-CZ" sz="4800" baseline="-25000" dirty="0" err="1"/>
              <a:t>ij</a:t>
            </a:r>
            <a:endParaRPr lang="cs-CZ" altLang="cs-CZ" sz="4800" baseline="-25000" dirty="0"/>
          </a:p>
          <a:p>
            <a:pPr eaLnBrk="1" hangingPunct="1">
              <a:buFont typeface="Arial" panose="020B0604020202020204" pitchFamily="34" charset="0"/>
              <a:buNone/>
            </a:pPr>
            <a:r>
              <a:rPr lang="cs-CZ" altLang="cs-CZ" sz="4400" b="1" dirty="0">
                <a:solidFill>
                  <a:srgbClr val="C00000"/>
                </a:solidFill>
              </a:rPr>
              <a:t>Faktoriální ANOVA</a:t>
            </a:r>
          </a:p>
          <a:p>
            <a:pPr eaLnBrk="1" hangingPunct="1">
              <a:buFont typeface="Arial" panose="020B0604020202020204" pitchFamily="34" charset="0"/>
              <a:buNone/>
            </a:pPr>
            <a:r>
              <a:rPr lang="cs-CZ" altLang="cs-CZ" sz="4800" dirty="0"/>
              <a:t>	</a:t>
            </a:r>
            <a:r>
              <a:rPr lang="cs-CZ" altLang="cs-CZ" sz="4800" dirty="0" err="1"/>
              <a:t>Y</a:t>
            </a:r>
            <a:r>
              <a:rPr lang="cs-CZ" altLang="cs-CZ" sz="4800" baseline="-25000" dirty="0" err="1"/>
              <a:t>ijk</a:t>
            </a:r>
            <a:r>
              <a:rPr lang="cs-CZ" altLang="cs-CZ" sz="4800" dirty="0"/>
              <a:t> = </a:t>
            </a:r>
            <a:r>
              <a:rPr lang="el-GR" altLang="cs-CZ" sz="4800" dirty="0"/>
              <a:t>μ</a:t>
            </a:r>
            <a:r>
              <a:rPr lang="cs-CZ" altLang="cs-CZ" sz="4800" dirty="0"/>
              <a:t> + </a:t>
            </a:r>
            <a:r>
              <a:rPr lang="el-GR" altLang="cs-CZ" sz="4800" dirty="0">
                <a:solidFill>
                  <a:srgbClr val="FF0000"/>
                </a:solidFill>
              </a:rPr>
              <a:t>α</a:t>
            </a:r>
            <a:r>
              <a:rPr lang="cs-CZ" altLang="cs-CZ" sz="4800" baseline="-25000" dirty="0">
                <a:solidFill>
                  <a:srgbClr val="FF0000"/>
                </a:solidFill>
              </a:rPr>
              <a:t> j</a:t>
            </a:r>
            <a:r>
              <a:rPr lang="cs-CZ" altLang="cs-CZ" sz="4800" dirty="0"/>
              <a:t> + </a:t>
            </a:r>
            <a:r>
              <a:rPr lang="el-GR" altLang="cs-CZ" sz="4800" dirty="0">
                <a:solidFill>
                  <a:srgbClr val="FF0000"/>
                </a:solidFill>
              </a:rPr>
              <a:t>β</a:t>
            </a:r>
            <a:r>
              <a:rPr lang="cs-CZ" altLang="cs-CZ" sz="4800" baseline="-25000" dirty="0">
                <a:solidFill>
                  <a:srgbClr val="FF0000"/>
                </a:solidFill>
              </a:rPr>
              <a:t> k</a:t>
            </a:r>
            <a:r>
              <a:rPr lang="cs-CZ" altLang="cs-CZ" sz="4800" dirty="0"/>
              <a:t> + </a:t>
            </a:r>
            <a:r>
              <a:rPr lang="el-GR" altLang="cs-CZ" sz="4800" dirty="0">
                <a:solidFill>
                  <a:srgbClr val="FF0000"/>
                </a:solidFill>
              </a:rPr>
              <a:t>γ</a:t>
            </a:r>
            <a:r>
              <a:rPr lang="cs-CZ" altLang="cs-CZ" sz="4800" baseline="-25000" dirty="0">
                <a:solidFill>
                  <a:srgbClr val="FF0000"/>
                </a:solidFill>
              </a:rPr>
              <a:t>j x k</a:t>
            </a:r>
            <a:r>
              <a:rPr lang="cs-CZ" altLang="cs-CZ" sz="4800" dirty="0"/>
              <a:t> + </a:t>
            </a:r>
            <a:r>
              <a:rPr lang="el-GR" altLang="cs-CZ" sz="4800" dirty="0"/>
              <a:t>ε</a:t>
            </a:r>
            <a:r>
              <a:rPr lang="cs-CZ" altLang="cs-CZ" sz="4800" baseline="-25000" dirty="0" err="1"/>
              <a:t>ijk</a:t>
            </a:r>
            <a:endParaRPr lang="cs-CZ" altLang="cs-CZ" sz="4800" dirty="0"/>
          </a:p>
        </p:txBody>
      </p:sp>
      <p:sp>
        <p:nvSpPr>
          <p:cNvPr id="1048733" name="Popisek se šipkou nahoru 5"/>
          <p:cNvSpPr/>
          <p:nvPr/>
        </p:nvSpPr>
        <p:spPr>
          <a:xfrm rot="799689">
            <a:off x="2870200" y="4146550"/>
            <a:ext cx="1511300" cy="2428875"/>
          </a:xfrm>
          <a:prstGeom prst="upArrowCallout">
            <a:avLst>
              <a:gd name="adj1" fmla="val 40037"/>
              <a:gd name="adj2" fmla="val 35109"/>
              <a:gd name="adj3" fmla="val 29540"/>
              <a:gd name="adj4" fmla="val 64302"/>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r>
              <a:rPr lang="cs-CZ" b="1" dirty="0"/>
              <a:t>Vliv toho, že je člověk členem skupiny </a:t>
            </a:r>
            <a:r>
              <a:rPr lang="cs-CZ" b="1" i="1" dirty="0"/>
              <a:t>k</a:t>
            </a:r>
            <a:br>
              <a:rPr lang="cs-CZ" b="1" i="1" dirty="0"/>
            </a:br>
            <a:r>
              <a:rPr lang="cs-CZ" b="1" i="1" dirty="0">
                <a:solidFill>
                  <a:srgbClr val="FFFF00"/>
                </a:solidFill>
              </a:rPr>
              <a:t>MAIN EFFECT</a:t>
            </a:r>
            <a:endParaRPr lang="en-US" b="1" i="1" dirty="0">
              <a:solidFill>
                <a:srgbClr val="FFFF00"/>
              </a:solidFill>
            </a:endParaRPr>
          </a:p>
        </p:txBody>
      </p:sp>
      <p:sp>
        <p:nvSpPr>
          <p:cNvPr id="1048734" name="Popisek se šipkou nahoru 6"/>
          <p:cNvSpPr/>
          <p:nvPr/>
        </p:nvSpPr>
        <p:spPr>
          <a:xfrm>
            <a:off x="4500563" y="4437063"/>
            <a:ext cx="2232025" cy="1800225"/>
          </a:xfrm>
          <a:prstGeom prst="upArrowCallout">
            <a:avLst>
              <a:gd name="adj1" fmla="val 27784"/>
              <a:gd name="adj2" fmla="val 26755"/>
              <a:gd name="adj3" fmla="val 29540"/>
              <a:gd name="adj4" fmla="val 64302"/>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r>
              <a:rPr lang="cs-CZ" b="1" dirty="0"/>
              <a:t>Vliv toho, že je člověk členem kombinace skupin  </a:t>
            </a:r>
            <a:r>
              <a:rPr lang="cs-CZ" b="1" i="1" dirty="0"/>
              <a:t>j</a:t>
            </a:r>
            <a:r>
              <a:rPr lang="cs-CZ" b="1" dirty="0"/>
              <a:t> a </a:t>
            </a:r>
            <a:r>
              <a:rPr lang="cs-CZ" b="1" i="1" dirty="0"/>
              <a:t>k</a:t>
            </a:r>
            <a:endParaRPr lang="en-US" b="1" i="1" dirty="0">
              <a:solidFill>
                <a:srgbClr val="FFFF00"/>
              </a:solidFill>
            </a:endParaRPr>
          </a:p>
        </p:txBody>
      </p:sp>
      <p:sp>
        <p:nvSpPr>
          <p:cNvPr id="1048735" name="Popisek se šipkou nahoru 9"/>
          <p:cNvSpPr/>
          <p:nvPr/>
        </p:nvSpPr>
        <p:spPr>
          <a:xfrm rot="2250480">
            <a:off x="1266825" y="3998913"/>
            <a:ext cx="1511300" cy="2427287"/>
          </a:xfrm>
          <a:prstGeom prst="upArrowCallout">
            <a:avLst>
              <a:gd name="adj1" fmla="val 40037"/>
              <a:gd name="adj2" fmla="val 35109"/>
              <a:gd name="adj3" fmla="val 29540"/>
              <a:gd name="adj4" fmla="val 64302"/>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r>
              <a:rPr lang="cs-CZ" b="1" dirty="0"/>
              <a:t>Vliv toho, že je člověk členem skupiny </a:t>
            </a:r>
            <a:r>
              <a:rPr lang="cs-CZ" b="1" i="1" dirty="0"/>
              <a:t>j</a:t>
            </a:r>
            <a:br>
              <a:rPr lang="cs-CZ" b="1" i="1" dirty="0"/>
            </a:br>
            <a:r>
              <a:rPr lang="cs-CZ" b="1" i="1" dirty="0">
                <a:solidFill>
                  <a:srgbClr val="FFFF00"/>
                </a:solidFill>
              </a:rPr>
              <a:t>MAIN EFFECT</a:t>
            </a:r>
            <a:endParaRPr lang="en-US" b="1" i="1" dirty="0">
              <a:solidFill>
                <a:srgbClr val="FFFF00"/>
              </a:solidFill>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36" name="Zástupný symbol pro obsah 2"/>
          <p:cNvSpPr>
            <a:spLocks noGrp="1"/>
          </p:cNvSpPr>
          <p:nvPr>
            <p:ph idx="1"/>
          </p:nvPr>
        </p:nvSpPr>
        <p:spPr>
          <a:xfrm>
            <a:off x="457200" y="1023938"/>
            <a:ext cx="8229600" cy="3557587"/>
          </a:xfrm>
        </p:spPr>
        <p:txBody>
          <a:bodyPr/>
          <a:lstStyle/>
          <a:p>
            <a:pPr eaLnBrk="1" hangingPunct="1">
              <a:buFont typeface="Arial" panose="020B0604020202020204" pitchFamily="34" charset="0"/>
              <a:buNone/>
            </a:pPr>
            <a:r>
              <a:rPr lang="cs-CZ" altLang="cs-CZ" sz="4400" b="1" dirty="0" err="1">
                <a:solidFill>
                  <a:srgbClr val="C00000"/>
                </a:solidFill>
              </a:rPr>
              <a:t>One-way</a:t>
            </a:r>
            <a:r>
              <a:rPr lang="cs-CZ" altLang="cs-CZ" sz="4400" b="1" dirty="0">
                <a:solidFill>
                  <a:srgbClr val="C00000"/>
                </a:solidFill>
              </a:rPr>
              <a:t> ANOVA</a:t>
            </a:r>
          </a:p>
          <a:p>
            <a:pPr eaLnBrk="1" hangingPunct="1">
              <a:buFont typeface="Arial" panose="020B0604020202020204" pitchFamily="34" charset="0"/>
              <a:buNone/>
            </a:pPr>
            <a:r>
              <a:rPr lang="cs-CZ" altLang="cs-CZ" sz="4400" dirty="0"/>
              <a:t>	</a:t>
            </a:r>
            <a:r>
              <a:rPr lang="cs-CZ" altLang="cs-CZ" sz="4800" dirty="0" err="1"/>
              <a:t>Y</a:t>
            </a:r>
            <a:r>
              <a:rPr lang="cs-CZ" altLang="cs-CZ" sz="4800" baseline="-25000" dirty="0" err="1"/>
              <a:t>ij</a:t>
            </a:r>
            <a:r>
              <a:rPr lang="cs-CZ" altLang="cs-CZ" sz="4800" dirty="0"/>
              <a:t> = </a:t>
            </a:r>
            <a:r>
              <a:rPr lang="el-GR" altLang="cs-CZ" sz="4800" dirty="0"/>
              <a:t>μ</a:t>
            </a:r>
            <a:r>
              <a:rPr lang="cs-CZ" altLang="cs-CZ" sz="4800" dirty="0"/>
              <a:t> + </a:t>
            </a:r>
            <a:r>
              <a:rPr lang="el-GR" altLang="cs-CZ" sz="4800" dirty="0">
                <a:solidFill>
                  <a:srgbClr val="FF0000"/>
                </a:solidFill>
              </a:rPr>
              <a:t>α</a:t>
            </a:r>
            <a:r>
              <a:rPr lang="cs-CZ" altLang="cs-CZ" sz="4800" baseline="-25000" dirty="0">
                <a:solidFill>
                  <a:srgbClr val="FF0000"/>
                </a:solidFill>
              </a:rPr>
              <a:t> j</a:t>
            </a:r>
            <a:r>
              <a:rPr lang="cs-CZ" altLang="cs-CZ" sz="4800" dirty="0"/>
              <a:t> + </a:t>
            </a:r>
            <a:r>
              <a:rPr lang="el-GR" altLang="cs-CZ" sz="4800" dirty="0"/>
              <a:t>ε</a:t>
            </a:r>
            <a:r>
              <a:rPr lang="cs-CZ" altLang="cs-CZ" sz="4800" baseline="-25000" dirty="0" err="1"/>
              <a:t>ij</a:t>
            </a:r>
            <a:endParaRPr lang="cs-CZ" altLang="cs-CZ" sz="4800" baseline="-25000" dirty="0"/>
          </a:p>
          <a:p>
            <a:pPr eaLnBrk="1" hangingPunct="1">
              <a:buFont typeface="Arial" panose="020B0604020202020204" pitchFamily="34" charset="0"/>
              <a:buNone/>
            </a:pPr>
            <a:r>
              <a:rPr lang="cs-CZ" altLang="cs-CZ" sz="4400" b="1" dirty="0">
                <a:solidFill>
                  <a:srgbClr val="C00000"/>
                </a:solidFill>
              </a:rPr>
              <a:t>Faktoriální ANOVA</a:t>
            </a:r>
          </a:p>
          <a:p>
            <a:pPr eaLnBrk="1" hangingPunct="1">
              <a:buFont typeface="Arial" panose="020B0604020202020204" pitchFamily="34" charset="0"/>
              <a:buNone/>
            </a:pPr>
            <a:r>
              <a:rPr lang="cs-CZ" altLang="cs-CZ" sz="4400" dirty="0"/>
              <a:t>	</a:t>
            </a:r>
            <a:r>
              <a:rPr lang="cs-CZ" altLang="cs-CZ" sz="4800" dirty="0" err="1"/>
              <a:t>Y</a:t>
            </a:r>
            <a:r>
              <a:rPr lang="cs-CZ" altLang="cs-CZ" sz="4800" baseline="-25000" dirty="0" err="1"/>
              <a:t>ijk</a:t>
            </a:r>
            <a:r>
              <a:rPr lang="cs-CZ" altLang="cs-CZ" sz="4800" dirty="0"/>
              <a:t> = </a:t>
            </a:r>
            <a:r>
              <a:rPr lang="el-GR" altLang="cs-CZ" sz="4800" dirty="0"/>
              <a:t>μ</a:t>
            </a:r>
            <a:r>
              <a:rPr lang="cs-CZ" altLang="cs-CZ" sz="4800" dirty="0"/>
              <a:t> + </a:t>
            </a:r>
            <a:r>
              <a:rPr lang="el-GR" altLang="cs-CZ" sz="4800" dirty="0">
                <a:solidFill>
                  <a:srgbClr val="FF0000"/>
                </a:solidFill>
              </a:rPr>
              <a:t>α</a:t>
            </a:r>
            <a:r>
              <a:rPr lang="cs-CZ" altLang="cs-CZ" sz="4800" baseline="-25000" dirty="0">
                <a:solidFill>
                  <a:srgbClr val="FF0000"/>
                </a:solidFill>
              </a:rPr>
              <a:t> j</a:t>
            </a:r>
            <a:r>
              <a:rPr lang="cs-CZ" altLang="cs-CZ" sz="4800" dirty="0"/>
              <a:t> + </a:t>
            </a:r>
            <a:r>
              <a:rPr lang="el-GR" altLang="cs-CZ" sz="4800" dirty="0">
                <a:solidFill>
                  <a:srgbClr val="FF0000"/>
                </a:solidFill>
              </a:rPr>
              <a:t>β</a:t>
            </a:r>
            <a:r>
              <a:rPr lang="cs-CZ" altLang="cs-CZ" sz="4800" baseline="-25000" dirty="0">
                <a:solidFill>
                  <a:srgbClr val="FF0000"/>
                </a:solidFill>
              </a:rPr>
              <a:t> k</a:t>
            </a:r>
            <a:r>
              <a:rPr lang="cs-CZ" altLang="cs-CZ" sz="4800" dirty="0"/>
              <a:t> + </a:t>
            </a:r>
            <a:r>
              <a:rPr lang="el-GR" altLang="cs-CZ" sz="4800" dirty="0">
                <a:solidFill>
                  <a:srgbClr val="FF0000"/>
                </a:solidFill>
              </a:rPr>
              <a:t>γ</a:t>
            </a:r>
            <a:r>
              <a:rPr lang="cs-CZ" altLang="cs-CZ" sz="4800" baseline="-25000" dirty="0">
                <a:solidFill>
                  <a:srgbClr val="FF0000"/>
                </a:solidFill>
              </a:rPr>
              <a:t>j x k</a:t>
            </a:r>
            <a:r>
              <a:rPr lang="cs-CZ" altLang="cs-CZ" sz="4800" dirty="0"/>
              <a:t> + </a:t>
            </a:r>
            <a:r>
              <a:rPr lang="el-GR" altLang="cs-CZ" sz="4800" dirty="0"/>
              <a:t>ε</a:t>
            </a:r>
            <a:r>
              <a:rPr lang="cs-CZ" altLang="cs-CZ" sz="4800" baseline="-25000" dirty="0" err="1"/>
              <a:t>ijk</a:t>
            </a:r>
            <a:endParaRPr lang="cs-CZ" altLang="cs-CZ" sz="4400" dirty="0"/>
          </a:p>
        </p:txBody>
      </p:sp>
      <p:sp>
        <p:nvSpPr>
          <p:cNvPr id="1048737" name="Popisek se šipkou nahoru 7"/>
          <p:cNvSpPr/>
          <p:nvPr/>
        </p:nvSpPr>
        <p:spPr>
          <a:xfrm rot="799689">
            <a:off x="2870200" y="4146550"/>
            <a:ext cx="1511300" cy="2428875"/>
          </a:xfrm>
          <a:prstGeom prst="upArrowCallout">
            <a:avLst>
              <a:gd name="adj1" fmla="val 40037"/>
              <a:gd name="adj2" fmla="val 35109"/>
              <a:gd name="adj3" fmla="val 29540"/>
              <a:gd name="adj4" fmla="val 64302"/>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r>
              <a:rPr lang="cs-CZ" b="1" dirty="0"/>
              <a:t>Vliv toho, že je člověk členem skupiny </a:t>
            </a:r>
            <a:r>
              <a:rPr lang="cs-CZ" b="1" i="1" dirty="0"/>
              <a:t>k</a:t>
            </a:r>
            <a:br>
              <a:rPr lang="cs-CZ" b="1" i="1" dirty="0"/>
            </a:br>
            <a:r>
              <a:rPr lang="cs-CZ" b="1" i="1" dirty="0">
                <a:solidFill>
                  <a:srgbClr val="FFFF00"/>
                </a:solidFill>
              </a:rPr>
              <a:t>MAIN EFFECT</a:t>
            </a:r>
            <a:endParaRPr lang="en-US" b="1" i="1" dirty="0">
              <a:solidFill>
                <a:srgbClr val="FFFF00"/>
              </a:solidFill>
            </a:endParaRPr>
          </a:p>
        </p:txBody>
      </p:sp>
      <p:sp>
        <p:nvSpPr>
          <p:cNvPr id="1048738" name="Popisek se šipkou nahoru 8"/>
          <p:cNvSpPr/>
          <p:nvPr/>
        </p:nvSpPr>
        <p:spPr>
          <a:xfrm>
            <a:off x="4500563" y="4437063"/>
            <a:ext cx="2232025" cy="1800225"/>
          </a:xfrm>
          <a:prstGeom prst="upArrowCallout">
            <a:avLst>
              <a:gd name="adj1" fmla="val 27784"/>
              <a:gd name="adj2" fmla="val 26755"/>
              <a:gd name="adj3" fmla="val 29540"/>
              <a:gd name="adj4" fmla="val 64302"/>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r>
              <a:rPr lang="cs-CZ" b="1" dirty="0"/>
              <a:t>Vliv toho, že je člověk členem kombinace skupin  </a:t>
            </a:r>
            <a:r>
              <a:rPr lang="cs-CZ" b="1" i="1" dirty="0"/>
              <a:t>j</a:t>
            </a:r>
            <a:r>
              <a:rPr lang="cs-CZ" b="1" dirty="0"/>
              <a:t> a </a:t>
            </a:r>
            <a:r>
              <a:rPr lang="cs-CZ" b="1" i="1" dirty="0"/>
              <a:t>k</a:t>
            </a:r>
            <a:endParaRPr lang="en-US" b="1" i="1" dirty="0">
              <a:solidFill>
                <a:srgbClr val="FFFF00"/>
              </a:solidFill>
            </a:endParaRPr>
          </a:p>
        </p:txBody>
      </p:sp>
      <p:sp>
        <p:nvSpPr>
          <p:cNvPr id="1048739" name="7cípá hvězda 10"/>
          <p:cNvSpPr/>
          <p:nvPr/>
        </p:nvSpPr>
        <p:spPr>
          <a:xfrm>
            <a:off x="6443663" y="4797425"/>
            <a:ext cx="1944687" cy="1944688"/>
          </a:xfrm>
          <a:prstGeom prst="star7">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fontAlgn="auto">
              <a:spcBef>
                <a:spcPts val="0"/>
              </a:spcBef>
              <a:spcAft>
                <a:spcPts val="0"/>
              </a:spcAft>
            </a:pPr>
            <a:r>
              <a:rPr lang="cs-CZ" sz="2400" b="1" dirty="0">
                <a:solidFill>
                  <a:schemeClr val="tx1"/>
                </a:solidFill>
              </a:rPr>
              <a:t>interakce</a:t>
            </a:r>
            <a:endParaRPr lang="en-US" sz="2400" b="1" dirty="0">
              <a:solidFill>
                <a:schemeClr val="tx1"/>
              </a:solidFill>
            </a:endParaRPr>
          </a:p>
        </p:txBody>
      </p:sp>
      <p:sp>
        <p:nvSpPr>
          <p:cNvPr id="1048740" name="Popisek se šipkou nahoru 5"/>
          <p:cNvSpPr/>
          <p:nvPr/>
        </p:nvSpPr>
        <p:spPr>
          <a:xfrm rot="2250480">
            <a:off x="1266825" y="3998913"/>
            <a:ext cx="1511300" cy="2427287"/>
          </a:xfrm>
          <a:prstGeom prst="upArrowCallout">
            <a:avLst>
              <a:gd name="adj1" fmla="val 40037"/>
              <a:gd name="adj2" fmla="val 35109"/>
              <a:gd name="adj3" fmla="val 29540"/>
              <a:gd name="adj4" fmla="val 64302"/>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r>
              <a:rPr lang="cs-CZ" b="1" dirty="0"/>
              <a:t>Vliv toho, že je člověk členem skupiny </a:t>
            </a:r>
            <a:r>
              <a:rPr lang="cs-CZ" b="1" i="1" dirty="0"/>
              <a:t>j</a:t>
            </a:r>
            <a:br>
              <a:rPr lang="cs-CZ" b="1" i="1" dirty="0"/>
            </a:br>
            <a:r>
              <a:rPr lang="cs-CZ" b="1" i="1" dirty="0">
                <a:solidFill>
                  <a:srgbClr val="FFFF00"/>
                </a:solidFill>
              </a:rPr>
              <a:t>MAIN EFFECT</a:t>
            </a:r>
            <a:endParaRPr lang="en-US" b="1" i="1" dirty="0">
              <a:solidFill>
                <a:srgbClr val="FFFF00"/>
              </a:solidFill>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41" name="Zástupný symbol pro obsah 2"/>
          <p:cNvSpPr>
            <a:spLocks noGrp="1"/>
          </p:cNvSpPr>
          <p:nvPr>
            <p:ph idx="1"/>
          </p:nvPr>
        </p:nvSpPr>
        <p:spPr>
          <a:xfrm>
            <a:off x="457200" y="1023938"/>
            <a:ext cx="8229600" cy="3557587"/>
          </a:xfrm>
        </p:spPr>
        <p:txBody>
          <a:bodyPr/>
          <a:lstStyle/>
          <a:p>
            <a:pPr eaLnBrk="1" hangingPunct="1">
              <a:buFont typeface="Arial" panose="020B0604020202020204" pitchFamily="34" charset="0"/>
              <a:buNone/>
            </a:pPr>
            <a:r>
              <a:rPr lang="cs-CZ" altLang="cs-CZ" sz="4400" b="1" dirty="0" err="1">
                <a:solidFill>
                  <a:srgbClr val="C00000"/>
                </a:solidFill>
              </a:rPr>
              <a:t>One-way</a:t>
            </a:r>
            <a:r>
              <a:rPr lang="cs-CZ" altLang="cs-CZ" sz="4400" b="1" dirty="0">
                <a:solidFill>
                  <a:srgbClr val="C00000"/>
                </a:solidFill>
              </a:rPr>
              <a:t> ANOVA</a:t>
            </a:r>
          </a:p>
          <a:p>
            <a:pPr eaLnBrk="1" hangingPunct="1">
              <a:buFont typeface="Arial" panose="020B0604020202020204" pitchFamily="34" charset="0"/>
              <a:buNone/>
            </a:pPr>
            <a:r>
              <a:rPr lang="cs-CZ" altLang="cs-CZ" sz="4800" dirty="0"/>
              <a:t>	</a:t>
            </a:r>
            <a:r>
              <a:rPr lang="cs-CZ" altLang="cs-CZ" sz="4800" dirty="0" err="1"/>
              <a:t>Y</a:t>
            </a:r>
            <a:r>
              <a:rPr lang="cs-CZ" altLang="cs-CZ" sz="4800" baseline="-25000" dirty="0" err="1"/>
              <a:t>ij</a:t>
            </a:r>
            <a:r>
              <a:rPr lang="cs-CZ" altLang="cs-CZ" sz="4800" dirty="0"/>
              <a:t> = </a:t>
            </a:r>
            <a:r>
              <a:rPr lang="el-GR" altLang="cs-CZ" sz="4800" dirty="0"/>
              <a:t>μ</a:t>
            </a:r>
            <a:r>
              <a:rPr lang="cs-CZ" altLang="cs-CZ" sz="4800" dirty="0"/>
              <a:t> + </a:t>
            </a:r>
            <a:r>
              <a:rPr lang="el-GR" altLang="cs-CZ" sz="4800" dirty="0">
                <a:solidFill>
                  <a:srgbClr val="FF0000"/>
                </a:solidFill>
              </a:rPr>
              <a:t>α</a:t>
            </a:r>
            <a:r>
              <a:rPr lang="cs-CZ" altLang="cs-CZ" sz="4800" baseline="-25000" dirty="0">
                <a:solidFill>
                  <a:srgbClr val="FF0000"/>
                </a:solidFill>
              </a:rPr>
              <a:t> j</a:t>
            </a:r>
            <a:r>
              <a:rPr lang="cs-CZ" altLang="cs-CZ" sz="4800" dirty="0"/>
              <a:t> + </a:t>
            </a:r>
            <a:r>
              <a:rPr lang="el-GR" altLang="cs-CZ" sz="4800" dirty="0"/>
              <a:t>ε</a:t>
            </a:r>
            <a:r>
              <a:rPr lang="cs-CZ" altLang="cs-CZ" sz="4800" baseline="-25000" dirty="0" err="1"/>
              <a:t>ij</a:t>
            </a:r>
            <a:endParaRPr lang="cs-CZ" altLang="cs-CZ" sz="4800" baseline="-25000" dirty="0"/>
          </a:p>
          <a:p>
            <a:pPr eaLnBrk="1" hangingPunct="1">
              <a:buFont typeface="Arial" panose="020B0604020202020204" pitchFamily="34" charset="0"/>
              <a:buNone/>
            </a:pPr>
            <a:r>
              <a:rPr lang="cs-CZ" altLang="cs-CZ" sz="4400" b="1" dirty="0">
                <a:solidFill>
                  <a:srgbClr val="C00000"/>
                </a:solidFill>
              </a:rPr>
              <a:t>Faktoriální ANOVA</a:t>
            </a:r>
          </a:p>
          <a:p>
            <a:pPr eaLnBrk="1" hangingPunct="1">
              <a:buFont typeface="Arial" panose="020B0604020202020204" pitchFamily="34" charset="0"/>
              <a:buNone/>
            </a:pPr>
            <a:r>
              <a:rPr lang="cs-CZ" altLang="cs-CZ" sz="4400" dirty="0"/>
              <a:t>	</a:t>
            </a:r>
            <a:r>
              <a:rPr lang="cs-CZ" altLang="cs-CZ" sz="4800" dirty="0" err="1"/>
              <a:t>Y</a:t>
            </a:r>
            <a:r>
              <a:rPr lang="cs-CZ" altLang="cs-CZ" sz="4800" baseline="-25000" dirty="0" err="1"/>
              <a:t>ijk</a:t>
            </a:r>
            <a:r>
              <a:rPr lang="cs-CZ" altLang="cs-CZ" sz="4800" dirty="0"/>
              <a:t> = </a:t>
            </a:r>
            <a:r>
              <a:rPr lang="el-GR" altLang="cs-CZ" sz="4800" dirty="0"/>
              <a:t>μ</a:t>
            </a:r>
            <a:r>
              <a:rPr lang="cs-CZ" altLang="cs-CZ" sz="4800" dirty="0"/>
              <a:t> + </a:t>
            </a:r>
            <a:r>
              <a:rPr lang="el-GR" altLang="cs-CZ" sz="4800" dirty="0">
                <a:solidFill>
                  <a:srgbClr val="FF0000"/>
                </a:solidFill>
              </a:rPr>
              <a:t>α</a:t>
            </a:r>
            <a:r>
              <a:rPr lang="cs-CZ" altLang="cs-CZ" sz="4800" baseline="-25000" dirty="0">
                <a:solidFill>
                  <a:srgbClr val="FF0000"/>
                </a:solidFill>
              </a:rPr>
              <a:t> j</a:t>
            </a:r>
            <a:r>
              <a:rPr lang="cs-CZ" altLang="cs-CZ" sz="4800" dirty="0"/>
              <a:t> + </a:t>
            </a:r>
            <a:r>
              <a:rPr lang="el-GR" altLang="cs-CZ" sz="4800" dirty="0">
                <a:solidFill>
                  <a:srgbClr val="FF0000"/>
                </a:solidFill>
              </a:rPr>
              <a:t>β</a:t>
            </a:r>
            <a:r>
              <a:rPr lang="cs-CZ" altLang="cs-CZ" sz="4800" baseline="-25000" dirty="0">
                <a:solidFill>
                  <a:srgbClr val="FF0000"/>
                </a:solidFill>
              </a:rPr>
              <a:t> k</a:t>
            </a:r>
            <a:r>
              <a:rPr lang="cs-CZ" altLang="cs-CZ" sz="4800" dirty="0"/>
              <a:t> + </a:t>
            </a:r>
            <a:r>
              <a:rPr lang="el-GR" altLang="cs-CZ" sz="4800" dirty="0">
                <a:solidFill>
                  <a:srgbClr val="FF0000"/>
                </a:solidFill>
              </a:rPr>
              <a:t>γ</a:t>
            </a:r>
            <a:r>
              <a:rPr lang="cs-CZ" altLang="cs-CZ" sz="4800" baseline="-25000" dirty="0">
                <a:solidFill>
                  <a:srgbClr val="FF0000"/>
                </a:solidFill>
              </a:rPr>
              <a:t>j x k</a:t>
            </a:r>
            <a:r>
              <a:rPr lang="cs-CZ" altLang="cs-CZ" sz="4800" dirty="0"/>
              <a:t> + </a:t>
            </a:r>
            <a:r>
              <a:rPr lang="el-GR" altLang="cs-CZ" sz="4800" dirty="0"/>
              <a:t>ε</a:t>
            </a:r>
            <a:r>
              <a:rPr lang="cs-CZ" altLang="cs-CZ" sz="4800" baseline="-25000" dirty="0" err="1"/>
              <a:t>ijk</a:t>
            </a:r>
            <a:endParaRPr lang="cs-CZ" altLang="cs-CZ" sz="4400" dirty="0"/>
          </a:p>
        </p:txBody>
      </p:sp>
      <p:sp>
        <p:nvSpPr>
          <p:cNvPr id="1048742" name="Popisek se šipkou nahoru 7"/>
          <p:cNvSpPr/>
          <p:nvPr/>
        </p:nvSpPr>
        <p:spPr>
          <a:xfrm rot="799689">
            <a:off x="2870200" y="4146550"/>
            <a:ext cx="1511300" cy="2428875"/>
          </a:xfrm>
          <a:prstGeom prst="upArrowCallout">
            <a:avLst>
              <a:gd name="adj1" fmla="val 40037"/>
              <a:gd name="adj2" fmla="val 35109"/>
              <a:gd name="adj3" fmla="val 29540"/>
              <a:gd name="adj4" fmla="val 64302"/>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r>
              <a:rPr lang="cs-CZ" b="1" dirty="0"/>
              <a:t>Vliv toho, že je člověk členem skupiny </a:t>
            </a:r>
            <a:r>
              <a:rPr lang="cs-CZ" b="1" i="1" dirty="0"/>
              <a:t>k</a:t>
            </a:r>
            <a:br>
              <a:rPr lang="cs-CZ" b="1" i="1" dirty="0"/>
            </a:br>
            <a:r>
              <a:rPr lang="cs-CZ" b="1" i="1" dirty="0">
                <a:solidFill>
                  <a:srgbClr val="FFFF00"/>
                </a:solidFill>
              </a:rPr>
              <a:t>MAIN EFFECT</a:t>
            </a:r>
            <a:endParaRPr lang="en-US" b="1" i="1" dirty="0">
              <a:solidFill>
                <a:srgbClr val="FFFF00"/>
              </a:solidFill>
            </a:endParaRPr>
          </a:p>
        </p:txBody>
      </p:sp>
      <p:sp>
        <p:nvSpPr>
          <p:cNvPr id="1048743" name="Popisek se šipkou nahoru 8"/>
          <p:cNvSpPr/>
          <p:nvPr/>
        </p:nvSpPr>
        <p:spPr>
          <a:xfrm>
            <a:off x="4500563" y="4437063"/>
            <a:ext cx="2232025" cy="1800225"/>
          </a:xfrm>
          <a:prstGeom prst="upArrowCallout">
            <a:avLst>
              <a:gd name="adj1" fmla="val 27784"/>
              <a:gd name="adj2" fmla="val 26755"/>
              <a:gd name="adj3" fmla="val 29540"/>
              <a:gd name="adj4" fmla="val 64302"/>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r>
              <a:rPr lang="cs-CZ" b="1" dirty="0"/>
              <a:t>Vliv toho, že je člověk členem kombinace skupin  </a:t>
            </a:r>
            <a:r>
              <a:rPr lang="cs-CZ" b="1" i="1" dirty="0"/>
              <a:t>j</a:t>
            </a:r>
            <a:r>
              <a:rPr lang="cs-CZ" b="1" dirty="0"/>
              <a:t> a </a:t>
            </a:r>
            <a:r>
              <a:rPr lang="cs-CZ" b="1" i="1" dirty="0"/>
              <a:t>k</a:t>
            </a:r>
            <a:endParaRPr lang="en-US" b="1" i="1" dirty="0">
              <a:solidFill>
                <a:srgbClr val="FFFF00"/>
              </a:solidFill>
            </a:endParaRPr>
          </a:p>
        </p:txBody>
      </p:sp>
      <p:sp>
        <p:nvSpPr>
          <p:cNvPr id="1048744" name="7cípá hvězda 10"/>
          <p:cNvSpPr/>
          <p:nvPr/>
        </p:nvSpPr>
        <p:spPr>
          <a:xfrm>
            <a:off x="6443663" y="4797425"/>
            <a:ext cx="1944687" cy="1944688"/>
          </a:xfrm>
          <a:prstGeom prst="star7">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fontAlgn="auto">
              <a:spcBef>
                <a:spcPts val="0"/>
              </a:spcBef>
              <a:spcAft>
                <a:spcPts val="0"/>
              </a:spcAft>
            </a:pPr>
            <a:r>
              <a:rPr lang="cs-CZ" sz="2400" b="1" dirty="0">
                <a:solidFill>
                  <a:schemeClr val="tx1"/>
                </a:solidFill>
              </a:rPr>
              <a:t>interakce</a:t>
            </a:r>
            <a:endParaRPr lang="en-US" sz="2400" b="1" dirty="0">
              <a:solidFill>
                <a:schemeClr val="tx1"/>
              </a:solidFill>
            </a:endParaRPr>
          </a:p>
        </p:txBody>
      </p:sp>
      <p:sp>
        <p:nvSpPr>
          <p:cNvPr id="1048745" name="Popisek se šipkou nahoru 5"/>
          <p:cNvSpPr/>
          <p:nvPr/>
        </p:nvSpPr>
        <p:spPr>
          <a:xfrm rot="2250480">
            <a:off x="1266825" y="3998913"/>
            <a:ext cx="1511300" cy="2427287"/>
          </a:xfrm>
          <a:prstGeom prst="upArrowCallout">
            <a:avLst>
              <a:gd name="adj1" fmla="val 40037"/>
              <a:gd name="adj2" fmla="val 35109"/>
              <a:gd name="adj3" fmla="val 29540"/>
              <a:gd name="adj4" fmla="val 64302"/>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r>
              <a:rPr lang="cs-CZ" b="1" dirty="0"/>
              <a:t>Vliv toho, že je člověk členem skupiny </a:t>
            </a:r>
            <a:r>
              <a:rPr lang="cs-CZ" b="1" i="1" dirty="0"/>
              <a:t>j</a:t>
            </a:r>
            <a:br>
              <a:rPr lang="cs-CZ" b="1" i="1" dirty="0"/>
            </a:br>
            <a:r>
              <a:rPr lang="cs-CZ" b="1" i="1" dirty="0">
                <a:solidFill>
                  <a:srgbClr val="FFFF00"/>
                </a:solidFill>
              </a:rPr>
              <a:t>MAIN EFFECT</a:t>
            </a:r>
            <a:endParaRPr lang="en-US" b="1" i="1" dirty="0">
              <a:solidFill>
                <a:srgbClr val="FFFF00"/>
              </a:solidFill>
            </a:endParaRPr>
          </a:p>
        </p:txBody>
      </p:sp>
      <p:sp>
        <p:nvSpPr>
          <p:cNvPr id="1048746" name="7cípá hvězda 6"/>
          <p:cNvSpPr/>
          <p:nvPr/>
        </p:nvSpPr>
        <p:spPr>
          <a:xfrm>
            <a:off x="7091363" y="3500438"/>
            <a:ext cx="1944687" cy="1944687"/>
          </a:xfrm>
          <a:prstGeom prst="star7">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fontAlgn="auto">
              <a:spcBef>
                <a:spcPts val="0"/>
              </a:spcBef>
              <a:spcAft>
                <a:spcPts val="0"/>
              </a:spcAft>
            </a:pPr>
            <a:r>
              <a:rPr lang="cs-CZ" sz="2400" b="1" dirty="0">
                <a:solidFill>
                  <a:schemeClr val="tx1"/>
                </a:solidFill>
              </a:rPr>
              <a:t>Moderace</a:t>
            </a:r>
            <a:endParaRPr lang="en-US" sz="2400" b="1" dirty="0">
              <a:solidFill>
                <a:schemeClr val="tx1"/>
              </a:solidFill>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47" name="Nadpis 1"/>
          <p:cNvSpPr>
            <a:spLocks noGrp="1"/>
          </p:cNvSpPr>
          <p:nvPr>
            <p:ph type="title"/>
          </p:nvPr>
        </p:nvSpPr>
        <p:spPr/>
        <p:txBody>
          <a:bodyPr/>
          <a:lstStyle/>
          <a:p>
            <a:pPr eaLnBrk="1" hangingPunct="1"/>
            <a:r>
              <a:rPr lang="cs-CZ" altLang="cs-CZ" dirty="0"/>
              <a:t>Interakce (moderace)</a:t>
            </a:r>
            <a:endParaRPr lang="en-US" altLang="cs-CZ" dirty="0"/>
          </a:p>
        </p:txBody>
      </p:sp>
      <p:sp>
        <p:nvSpPr>
          <p:cNvPr id="1048748" name="Zástupný symbol pro obsah 2"/>
          <p:cNvSpPr>
            <a:spLocks noGrp="1"/>
          </p:cNvSpPr>
          <p:nvPr>
            <p:ph idx="1"/>
          </p:nvPr>
        </p:nvSpPr>
        <p:spPr>
          <a:xfrm>
            <a:off x="822960" y="1737361"/>
            <a:ext cx="8285544" cy="4787264"/>
          </a:xfrm>
        </p:spPr>
        <p:txBody>
          <a:bodyPr>
            <a:normAutofit fontScale="92857"/>
          </a:bodyPr>
          <a:lstStyle/>
          <a:p>
            <a:pPr eaLnBrk="1" hangingPunct="1">
              <a:buFont typeface="Wingdings" panose="05000000000000000000" pitchFamily="2" charset="2"/>
              <a:buChar char="§"/>
            </a:pPr>
            <a:r>
              <a:rPr lang="cs-CZ" altLang="cs-CZ" sz="2800" dirty="0"/>
              <a:t>V různých úrovních jednoho faktoru se rozdíly mezi průměry úrovní druhého faktoru liší (rozdíl rozdílů).</a:t>
            </a:r>
          </a:p>
          <a:p>
            <a:pPr eaLnBrk="1" hangingPunct="1">
              <a:buFont typeface="Wingdings" panose="05000000000000000000" pitchFamily="2" charset="2"/>
              <a:buChar char="§"/>
            </a:pPr>
            <a:r>
              <a:rPr lang="cs-CZ" altLang="cs-CZ" sz="2800" dirty="0"/>
              <a:t>S měnící se úrovní jedné nezávislé se mění vliv druhé nezávislé na závislou proměnnou</a:t>
            </a:r>
          </a:p>
          <a:p>
            <a:pPr eaLnBrk="1" hangingPunct="1">
              <a:buFont typeface="Wingdings" panose="05000000000000000000" pitchFamily="2" charset="2"/>
              <a:buChar char="§"/>
            </a:pPr>
            <a:r>
              <a:rPr lang="cs-CZ" altLang="cs-CZ" sz="2800" dirty="0"/>
              <a:t>Nezávislá proměnná nemusí mít </a:t>
            </a:r>
            <a:r>
              <a:rPr lang="cs-CZ" altLang="cs-CZ" sz="2800" b="1" dirty="0"/>
              <a:t>hlavní efekt </a:t>
            </a:r>
            <a:r>
              <a:rPr lang="cs-CZ" altLang="cs-CZ" sz="2800" dirty="0"/>
              <a:t>(</a:t>
            </a:r>
            <a:r>
              <a:rPr lang="cs-CZ" altLang="cs-CZ" sz="2800" dirty="0" err="1"/>
              <a:t>main</a:t>
            </a:r>
            <a:r>
              <a:rPr lang="cs-CZ" altLang="cs-CZ" sz="2800" dirty="0"/>
              <a:t> </a:t>
            </a:r>
            <a:r>
              <a:rPr lang="cs-CZ" altLang="cs-CZ" sz="2800" dirty="0" err="1"/>
              <a:t>effect</a:t>
            </a:r>
            <a:r>
              <a:rPr lang="cs-CZ" altLang="cs-CZ" sz="2800" dirty="0"/>
              <a:t>) na závislou proměnnou, ale může ji ovlivňovat tím, že ovlivňuje vliv druhé nezávislé</a:t>
            </a:r>
          </a:p>
          <a:p>
            <a:pPr eaLnBrk="1" hangingPunct="1">
              <a:buFont typeface="Wingdings" panose="05000000000000000000" pitchFamily="2" charset="2"/>
              <a:buChar char="§"/>
            </a:pPr>
            <a:r>
              <a:rPr lang="cs-CZ" altLang="cs-CZ" sz="2800" dirty="0"/>
              <a:t>Při interpretaci interakcí je užitečné znázornění grafem.</a:t>
            </a:r>
          </a:p>
          <a:p>
            <a:pPr eaLnBrk="1" hangingPunct="1">
              <a:buFont typeface="Wingdings" panose="05000000000000000000" pitchFamily="2" charset="2"/>
              <a:buChar char="§"/>
            </a:pPr>
            <a:r>
              <a:rPr lang="cs-CZ" altLang="cs-CZ" sz="2800" dirty="0"/>
              <a:t>Jde o totéž, co jsme měli u regrese!</a:t>
            </a:r>
          </a:p>
          <a:p>
            <a:pPr eaLnBrk="1" hangingPunct="1">
              <a:buFont typeface="Wingdings" panose="05000000000000000000" pitchFamily="2" charset="2"/>
              <a:buChar char="§"/>
            </a:pPr>
            <a:r>
              <a:rPr lang="cs-CZ" altLang="cs-CZ" sz="2800" dirty="0"/>
              <a:t>V </a:t>
            </a:r>
            <a:r>
              <a:rPr lang="cs-CZ" altLang="cs-CZ" sz="2800" dirty="0" err="1"/>
              <a:t>ANOVě</a:t>
            </a:r>
            <a:r>
              <a:rPr lang="cs-CZ" altLang="cs-CZ" sz="2800" dirty="0"/>
              <a:t> budou interakce zahrnuty </a:t>
            </a:r>
            <a:r>
              <a:rPr lang="cs-CZ" altLang="cs-CZ" sz="2800" b="1" dirty="0"/>
              <a:t>automaticky</a:t>
            </a:r>
            <a:r>
              <a:rPr lang="cs-CZ" altLang="cs-CZ" sz="2800" dirty="0"/>
              <a:t> (lze změnit)</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49" name="Nadpis 1"/>
          <p:cNvSpPr>
            <a:spLocks noGrp="1"/>
          </p:cNvSpPr>
          <p:nvPr>
            <p:ph type="title"/>
          </p:nvPr>
        </p:nvSpPr>
        <p:spPr/>
        <p:txBody>
          <a:bodyPr/>
          <a:lstStyle/>
          <a:p>
            <a:pPr eaLnBrk="1" hangingPunct="1"/>
            <a:r>
              <a:rPr lang="cs-CZ" altLang="cs-CZ" dirty="0"/>
              <a:t>Interakce (moderace)</a:t>
            </a:r>
            <a:endParaRPr lang="en-US" altLang="cs-CZ" dirty="0"/>
          </a:p>
        </p:txBody>
      </p:sp>
      <p:sp>
        <p:nvSpPr>
          <p:cNvPr id="1048750" name="Zástupný symbol pro obsah 2"/>
          <p:cNvSpPr>
            <a:spLocks noGrp="1"/>
          </p:cNvSpPr>
          <p:nvPr>
            <p:ph idx="1"/>
          </p:nvPr>
        </p:nvSpPr>
        <p:spPr>
          <a:xfrm>
            <a:off x="822960" y="1844824"/>
            <a:ext cx="7863840" cy="2304901"/>
          </a:xfrm>
        </p:spPr>
        <p:txBody>
          <a:bodyPr>
            <a:normAutofit/>
          </a:bodyPr>
          <a:lstStyle/>
          <a:p>
            <a:pPr eaLnBrk="1" hangingPunct="1"/>
            <a:r>
              <a:rPr lang="cs-CZ" altLang="cs-CZ" sz="2800" dirty="0">
                <a:solidFill>
                  <a:srgbClr val="C00000"/>
                </a:solidFill>
              </a:rPr>
              <a:t>dva faktory </a:t>
            </a:r>
            <a:r>
              <a:rPr lang="cs-CZ" altLang="cs-CZ" sz="2800" dirty="0"/>
              <a:t>(případ faktoriální ANOVY)</a:t>
            </a:r>
          </a:p>
          <a:p>
            <a:pPr lvl="1" eaLnBrk="1" hangingPunct="1"/>
            <a:r>
              <a:rPr lang="cs-CZ" altLang="cs-CZ" sz="2800" dirty="0"/>
              <a:t>Zážitek s různými typy školní šikany má jiný vliv na průměrnou </a:t>
            </a:r>
            <a:r>
              <a:rPr lang="cs-CZ" altLang="cs-CZ" sz="2800" dirty="0" err="1"/>
              <a:t>depresivitu</a:t>
            </a:r>
            <a:r>
              <a:rPr lang="cs-CZ" altLang="cs-CZ" sz="2800" dirty="0"/>
              <a:t> u dívek a u chlapců.</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51" name="Nadpis 1"/>
          <p:cNvSpPr>
            <a:spLocks noGrp="1"/>
          </p:cNvSpPr>
          <p:nvPr>
            <p:ph type="title"/>
          </p:nvPr>
        </p:nvSpPr>
        <p:spPr/>
        <p:txBody>
          <a:bodyPr/>
          <a:lstStyle/>
          <a:p>
            <a:pPr eaLnBrk="1" hangingPunct="1"/>
            <a:r>
              <a:rPr lang="cs-CZ" altLang="cs-CZ" dirty="0"/>
              <a:t>interakce (moderace)</a:t>
            </a:r>
            <a:endParaRPr lang="en-US" altLang="cs-CZ" dirty="0"/>
          </a:p>
        </p:txBody>
      </p:sp>
      <p:sp>
        <p:nvSpPr>
          <p:cNvPr id="1048752" name="Zástupný symbol pro obsah 2"/>
          <p:cNvSpPr>
            <a:spLocks noGrp="1"/>
          </p:cNvSpPr>
          <p:nvPr>
            <p:ph idx="1"/>
          </p:nvPr>
        </p:nvSpPr>
        <p:spPr>
          <a:xfrm>
            <a:off x="822960" y="1844824"/>
            <a:ext cx="7863840" cy="2304901"/>
          </a:xfrm>
        </p:spPr>
        <p:txBody>
          <a:bodyPr>
            <a:normAutofit/>
          </a:bodyPr>
          <a:lstStyle/>
          <a:p>
            <a:pPr eaLnBrk="1" hangingPunct="1"/>
            <a:r>
              <a:rPr lang="cs-CZ" altLang="cs-CZ" sz="2800" dirty="0">
                <a:solidFill>
                  <a:srgbClr val="C00000"/>
                </a:solidFill>
              </a:rPr>
              <a:t>dva faktory </a:t>
            </a:r>
            <a:r>
              <a:rPr lang="cs-CZ" altLang="cs-CZ" sz="2800" dirty="0"/>
              <a:t>(případ faktoriální ANOVY)</a:t>
            </a:r>
          </a:p>
          <a:p>
            <a:pPr lvl="1" eaLnBrk="1" hangingPunct="1"/>
            <a:r>
              <a:rPr lang="cs-CZ" altLang="cs-CZ" sz="2800" dirty="0"/>
              <a:t>Zážitek s různými typy školní šikany má jiný vliv na průměrnou </a:t>
            </a:r>
            <a:r>
              <a:rPr lang="cs-CZ" altLang="cs-CZ" sz="2800" dirty="0" err="1"/>
              <a:t>depresivitu</a:t>
            </a:r>
            <a:r>
              <a:rPr lang="cs-CZ" altLang="cs-CZ" sz="2800" dirty="0"/>
              <a:t> u dívek a u chlapců.</a:t>
            </a:r>
          </a:p>
        </p:txBody>
      </p:sp>
      <p:cxnSp>
        <p:nvCxnSpPr>
          <p:cNvPr id="3145731" name="Přímá spojovací šipka 4"/>
          <p:cNvCxnSpPr>
            <a:cxnSpLocks/>
          </p:cNvCxnSpPr>
          <p:nvPr/>
        </p:nvCxnSpPr>
        <p:spPr>
          <a:xfrm flipV="1">
            <a:off x="755650" y="4005709"/>
            <a:ext cx="0" cy="2087562"/>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145732" name="Přímá spojovací šipka 6"/>
          <p:cNvCxnSpPr>
            <a:cxnSpLocks/>
          </p:cNvCxnSpPr>
          <p:nvPr/>
        </p:nvCxnSpPr>
        <p:spPr>
          <a:xfrm>
            <a:off x="611188" y="5950396"/>
            <a:ext cx="3384550"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145733" name="Přímá spojovací čára 10"/>
          <p:cNvCxnSpPr>
            <a:cxnSpLocks/>
          </p:cNvCxnSpPr>
          <p:nvPr/>
        </p:nvCxnSpPr>
        <p:spPr>
          <a:xfrm flipV="1">
            <a:off x="1476375" y="5517009"/>
            <a:ext cx="1727200" cy="73025"/>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145734" name="Přímá spojovací šipka 14"/>
          <p:cNvCxnSpPr>
            <a:cxnSpLocks/>
          </p:cNvCxnSpPr>
          <p:nvPr/>
        </p:nvCxnSpPr>
        <p:spPr>
          <a:xfrm flipV="1">
            <a:off x="5003800" y="4005709"/>
            <a:ext cx="0" cy="2087562"/>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145735" name="Přímá spojovací šipka 15"/>
          <p:cNvCxnSpPr>
            <a:cxnSpLocks/>
          </p:cNvCxnSpPr>
          <p:nvPr/>
        </p:nvCxnSpPr>
        <p:spPr>
          <a:xfrm>
            <a:off x="4859338" y="5950396"/>
            <a:ext cx="3384550"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48753" name="TextovéPole 8"/>
          <p:cNvSpPr txBox="1"/>
          <p:nvPr/>
        </p:nvSpPr>
        <p:spPr>
          <a:xfrm>
            <a:off x="971550" y="6021834"/>
            <a:ext cx="2879725" cy="369887"/>
          </a:xfrm>
          <a:prstGeom prst="rect">
            <a:avLst/>
          </a:prstGeom>
          <a:noFill/>
        </p:spPr>
        <p:txBody>
          <a:bodyPr>
            <a:spAutoFit/>
          </a:bodyPr>
          <a:lstStyle/>
          <a:p>
            <a:r>
              <a:rPr lang="cs-CZ" dirty="0">
                <a:latin typeface="+mj-lt"/>
                <a:cs typeface="Arial" charset="0"/>
              </a:rPr>
              <a:t>Chlapci		Dívky</a:t>
            </a:r>
            <a:endParaRPr lang="en-US" dirty="0">
              <a:latin typeface="+mj-lt"/>
              <a:cs typeface="Arial" charset="0"/>
            </a:endParaRPr>
          </a:p>
        </p:txBody>
      </p:sp>
      <p:sp>
        <p:nvSpPr>
          <p:cNvPr id="1048754" name="TextovéPole 9"/>
          <p:cNvSpPr txBox="1"/>
          <p:nvPr/>
        </p:nvSpPr>
        <p:spPr>
          <a:xfrm>
            <a:off x="5148263" y="6021834"/>
            <a:ext cx="3024187" cy="369887"/>
          </a:xfrm>
          <a:prstGeom prst="rect">
            <a:avLst/>
          </a:prstGeom>
          <a:noFill/>
        </p:spPr>
        <p:txBody>
          <a:bodyPr>
            <a:spAutoFit/>
          </a:bodyPr>
          <a:lstStyle/>
          <a:p>
            <a:r>
              <a:rPr lang="cs-CZ" dirty="0">
                <a:latin typeface="+mj-lt"/>
                <a:cs typeface="Arial" charset="0"/>
              </a:rPr>
              <a:t>Žádná	Verbální	      Fyzická</a:t>
            </a:r>
            <a:endParaRPr lang="en-US" dirty="0">
              <a:latin typeface="+mj-lt"/>
              <a:cs typeface="Arial" charset="0"/>
            </a:endParaRPr>
          </a:p>
        </p:txBody>
      </p:sp>
      <p:cxnSp>
        <p:nvCxnSpPr>
          <p:cNvPr id="3145736" name="Přímá spojovací čára 20"/>
          <p:cNvCxnSpPr>
            <a:cxnSpLocks/>
          </p:cNvCxnSpPr>
          <p:nvPr/>
        </p:nvCxnSpPr>
        <p:spPr>
          <a:xfrm>
            <a:off x="1403350" y="4221609"/>
            <a:ext cx="187325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45737" name="Přímá spojovací čára 21"/>
          <p:cNvCxnSpPr>
            <a:cxnSpLocks/>
          </p:cNvCxnSpPr>
          <p:nvPr/>
        </p:nvCxnSpPr>
        <p:spPr>
          <a:xfrm flipH="1" flipV="1">
            <a:off x="1403350" y="4869309"/>
            <a:ext cx="1800225" cy="0"/>
          </a:xfrm>
          <a:prstGeom prst="line">
            <a:avLst/>
          </a:prstGeom>
          <a:ln w="28575">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3145738" name="Přímá spojovací čára 23"/>
          <p:cNvCxnSpPr>
            <a:cxnSpLocks/>
          </p:cNvCxnSpPr>
          <p:nvPr/>
        </p:nvCxnSpPr>
        <p:spPr>
          <a:xfrm flipV="1">
            <a:off x="5364163" y="5085209"/>
            <a:ext cx="1295400" cy="57626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45739" name="Přímá spojovací čára 25"/>
          <p:cNvCxnSpPr>
            <a:cxnSpLocks/>
          </p:cNvCxnSpPr>
          <p:nvPr/>
        </p:nvCxnSpPr>
        <p:spPr>
          <a:xfrm flipV="1">
            <a:off x="6659563" y="4150171"/>
            <a:ext cx="1008062" cy="93503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45740" name="Přímá spojovací čára 30"/>
          <p:cNvCxnSpPr>
            <a:cxnSpLocks/>
          </p:cNvCxnSpPr>
          <p:nvPr/>
        </p:nvCxnSpPr>
        <p:spPr>
          <a:xfrm flipV="1">
            <a:off x="5364163" y="5085209"/>
            <a:ext cx="1295400" cy="504825"/>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145741" name="Přímá spojovací čára 33"/>
          <p:cNvCxnSpPr>
            <a:cxnSpLocks/>
          </p:cNvCxnSpPr>
          <p:nvPr/>
        </p:nvCxnSpPr>
        <p:spPr>
          <a:xfrm flipV="1">
            <a:off x="6659563" y="4150171"/>
            <a:ext cx="936625" cy="935038"/>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048755" name="TextovéPole 16"/>
          <p:cNvSpPr txBox="1"/>
          <p:nvPr/>
        </p:nvSpPr>
        <p:spPr>
          <a:xfrm>
            <a:off x="5651500" y="4437509"/>
            <a:ext cx="792163" cy="369887"/>
          </a:xfrm>
          <a:prstGeom prst="rect">
            <a:avLst/>
          </a:prstGeom>
          <a:noFill/>
        </p:spPr>
        <p:txBody>
          <a:bodyPr>
            <a:spAutoFit/>
          </a:bodyPr>
          <a:lstStyle/>
          <a:p>
            <a:r>
              <a:rPr lang="cs-CZ" dirty="0">
                <a:solidFill>
                  <a:srgbClr val="0070C0"/>
                </a:solidFill>
                <a:latin typeface="+mj-lt"/>
                <a:cs typeface="Arial" charset="0"/>
              </a:rPr>
              <a:t>Dívky</a:t>
            </a:r>
            <a:endParaRPr lang="en-US" dirty="0">
              <a:solidFill>
                <a:srgbClr val="0070C0"/>
              </a:solidFill>
              <a:latin typeface="+mj-lt"/>
              <a:cs typeface="Arial" charset="0"/>
            </a:endParaRPr>
          </a:p>
        </p:txBody>
      </p:sp>
      <p:sp>
        <p:nvSpPr>
          <p:cNvPr id="1048756" name="TextovéPole 17"/>
          <p:cNvSpPr txBox="1"/>
          <p:nvPr/>
        </p:nvSpPr>
        <p:spPr>
          <a:xfrm>
            <a:off x="7092950" y="4869309"/>
            <a:ext cx="1260475" cy="369887"/>
          </a:xfrm>
          <a:prstGeom prst="rect">
            <a:avLst/>
          </a:prstGeom>
          <a:noFill/>
        </p:spPr>
        <p:txBody>
          <a:bodyPr>
            <a:spAutoFit/>
          </a:bodyPr>
          <a:lstStyle/>
          <a:p>
            <a:r>
              <a:rPr lang="cs-CZ" dirty="0">
                <a:solidFill>
                  <a:srgbClr val="FF0000"/>
                </a:solidFill>
                <a:latin typeface="+mj-lt"/>
                <a:cs typeface="Arial" charset="0"/>
              </a:rPr>
              <a:t>Chlapci	</a:t>
            </a:r>
            <a:endParaRPr lang="en-US" dirty="0">
              <a:solidFill>
                <a:srgbClr val="FF0000"/>
              </a:solidFill>
              <a:latin typeface="+mj-lt"/>
              <a:cs typeface="Arial" charset="0"/>
            </a:endParaRPr>
          </a:p>
        </p:txBody>
      </p:sp>
      <p:sp>
        <p:nvSpPr>
          <p:cNvPr id="1048757" name="TextovéPole 18"/>
          <p:cNvSpPr txBox="1"/>
          <p:nvPr/>
        </p:nvSpPr>
        <p:spPr>
          <a:xfrm>
            <a:off x="3276600" y="5301109"/>
            <a:ext cx="1260475" cy="369887"/>
          </a:xfrm>
          <a:prstGeom prst="rect">
            <a:avLst/>
          </a:prstGeom>
          <a:noFill/>
        </p:spPr>
        <p:txBody>
          <a:bodyPr>
            <a:spAutoFit/>
          </a:bodyPr>
          <a:lstStyle/>
          <a:p>
            <a:r>
              <a:rPr lang="cs-CZ" dirty="0">
                <a:solidFill>
                  <a:srgbClr val="0070C0"/>
                </a:solidFill>
                <a:latin typeface="+mj-lt"/>
                <a:cs typeface="Arial" charset="0"/>
              </a:rPr>
              <a:t>Žádná	</a:t>
            </a:r>
            <a:endParaRPr lang="en-US" dirty="0">
              <a:solidFill>
                <a:srgbClr val="0070C0"/>
              </a:solidFill>
              <a:latin typeface="+mj-lt"/>
              <a:cs typeface="Arial" charset="0"/>
            </a:endParaRPr>
          </a:p>
        </p:txBody>
      </p:sp>
      <p:sp>
        <p:nvSpPr>
          <p:cNvPr id="1048758" name="TextovéPole 19"/>
          <p:cNvSpPr txBox="1"/>
          <p:nvPr/>
        </p:nvSpPr>
        <p:spPr>
          <a:xfrm>
            <a:off x="2339975" y="4293046"/>
            <a:ext cx="863600" cy="369888"/>
          </a:xfrm>
          <a:prstGeom prst="rect">
            <a:avLst/>
          </a:prstGeom>
          <a:noFill/>
        </p:spPr>
        <p:txBody>
          <a:bodyPr>
            <a:spAutoFit/>
          </a:bodyPr>
          <a:lstStyle/>
          <a:p>
            <a:r>
              <a:rPr lang="cs-CZ" dirty="0">
                <a:solidFill>
                  <a:srgbClr val="FF0000"/>
                </a:solidFill>
                <a:latin typeface="+mj-lt"/>
                <a:cs typeface="Arial" charset="0"/>
              </a:rPr>
              <a:t>Fyzická</a:t>
            </a:r>
            <a:endParaRPr lang="en-US" dirty="0">
              <a:solidFill>
                <a:srgbClr val="FF0000"/>
              </a:solidFill>
              <a:latin typeface="+mj-lt"/>
              <a:cs typeface="Arial" charset="0"/>
            </a:endParaRPr>
          </a:p>
        </p:txBody>
      </p:sp>
      <p:sp>
        <p:nvSpPr>
          <p:cNvPr id="1048759" name="TextovéPole 20"/>
          <p:cNvSpPr txBox="1"/>
          <p:nvPr/>
        </p:nvSpPr>
        <p:spPr>
          <a:xfrm>
            <a:off x="2411413" y="4869309"/>
            <a:ext cx="1008062" cy="369887"/>
          </a:xfrm>
          <a:prstGeom prst="rect">
            <a:avLst/>
          </a:prstGeom>
          <a:noFill/>
        </p:spPr>
        <p:txBody>
          <a:bodyPr>
            <a:spAutoFit/>
          </a:bodyPr>
          <a:lstStyle/>
          <a:p>
            <a:r>
              <a:rPr lang="cs-CZ" dirty="0">
                <a:solidFill>
                  <a:srgbClr val="92D050"/>
                </a:solidFill>
                <a:latin typeface="+mj-lt"/>
                <a:cs typeface="Arial" charset="0"/>
              </a:rPr>
              <a:t>Verbální</a:t>
            </a:r>
            <a:endParaRPr lang="en-US" dirty="0">
              <a:solidFill>
                <a:srgbClr val="92D050"/>
              </a:solidFill>
              <a:latin typeface="+mj-lt"/>
              <a:cs typeface="Arial" charset="0"/>
            </a:endParaRPr>
          </a:p>
        </p:txBody>
      </p:sp>
      <p:sp>
        <p:nvSpPr>
          <p:cNvPr id="1048760" name="TextovéPole 21"/>
          <p:cNvSpPr txBox="1"/>
          <p:nvPr/>
        </p:nvSpPr>
        <p:spPr>
          <a:xfrm>
            <a:off x="4067175" y="4221609"/>
            <a:ext cx="720725" cy="1016000"/>
          </a:xfrm>
          <a:prstGeom prst="rect">
            <a:avLst/>
          </a:prstGeom>
          <a:noFill/>
        </p:spPr>
        <p:txBody>
          <a:bodyPr>
            <a:spAutoFit/>
          </a:bodyPr>
          <a:lstStyle/>
          <a:p>
            <a:pPr algn="ctr"/>
            <a:r>
              <a:rPr lang="cs-CZ" sz="6000" dirty="0">
                <a:latin typeface="+mj-lt"/>
                <a:cs typeface="Arial" charset="0"/>
              </a:rPr>
              <a:t>=</a:t>
            </a:r>
            <a:endParaRPr lang="en-US" sz="6000" dirty="0">
              <a:latin typeface="+mj-lt"/>
              <a:cs typeface="Arial" charset="0"/>
            </a:endParaRPr>
          </a:p>
        </p:txBody>
      </p:sp>
      <p:sp>
        <p:nvSpPr>
          <p:cNvPr id="1048761" name="Zástupný symbol pro obsah 2"/>
          <p:cNvSpPr txBox="1"/>
          <p:nvPr/>
        </p:nvSpPr>
        <p:spPr bwMode="auto">
          <a:xfrm>
            <a:off x="2915816" y="3284984"/>
            <a:ext cx="2952328" cy="433387"/>
          </a:xfrm>
          <a:prstGeom prst="rect">
            <a:avLst/>
          </a:prstGeom>
          <a:noFill/>
          <a:ln w="9525">
            <a:noFill/>
            <a:miter lim="800000"/>
            <a:headEnd/>
            <a:tailEnd/>
          </a:ln>
        </p:spPr>
        <p:txBody>
          <a:bodyPr>
            <a:noAutofit/>
          </a:bodyPr>
          <a:lstStyle/>
          <a:p>
            <a:pPr marL="342900" indent="-342900" fontAlgn="auto">
              <a:spcBef>
                <a:spcPct val="20000"/>
              </a:spcBef>
              <a:spcAft>
                <a:spcPts val="0"/>
              </a:spcAft>
            </a:pPr>
            <a:r>
              <a:rPr lang="cs-CZ" sz="3200" u="sng" dirty="0">
                <a:latin typeface="+mn-lt"/>
                <a:cs typeface="+mn-cs"/>
              </a:rPr>
              <a:t>žádná interakce</a:t>
            </a:r>
          </a:p>
        </p:txBody>
      </p:sp>
      <p:sp>
        <p:nvSpPr>
          <p:cNvPr id="1048762" name="TextovéPole 23"/>
          <p:cNvSpPr txBox="1"/>
          <p:nvPr/>
        </p:nvSpPr>
        <p:spPr>
          <a:xfrm rot="16200000">
            <a:off x="-232569" y="4705003"/>
            <a:ext cx="1336675" cy="369888"/>
          </a:xfrm>
          <a:prstGeom prst="rect">
            <a:avLst/>
          </a:prstGeom>
          <a:noFill/>
        </p:spPr>
        <p:txBody>
          <a:bodyPr>
            <a:spAutoFit/>
          </a:bodyPr>
          <a:lstStyle/>
          <a:p>
            <a:r>
              <a:rPr lang="cs-CZ" dirty="0" err="1">
                <a:latin typeface="+mj-lt"/>
                <a:cs typeface="Arial" charset="0"/>
              </a:rPr>
              <a:t>Depresivita</a:t>
            </a:r>
            <a:endParaRPr lang="en-US" dirty="0">
              <a:latin typeface="+mj-lt"/>
              <a:cs typeface="Arial" charset="0"/>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63" name="Nadpis 1"/>
          <p:cNvSpPr>
            <a:spLocks noGrp="1"/>
          </p:cNvSpPr>
          <p:nvPr>
            <p:ph type="title"/>
          </p:nvPr>
        </p:nvSpPr>
        <p:spPr/>
        <p:txBody>
          <a:bodyPr/>
          <a:lstStyle/>
          <a:p>
            <a:pPr eaLnBrk="1" hangingPunct="1"/>
            <a:r>
              <a:rPr lang="cs-CZ" altLang="cs-CZ" dirty="0"/>
              <a:t>interakce (moderace)</a:t>
            </a:r>
            <a:endParaRPr lang="en-US" altLang="cs-CZ" dirty="0"/>
          </a:p>
        </p:txBody>
      </p:sp>
      <p:sp>
        <p:nvSpPr>
          <p:cNvPr id="1048764" name="Zástupný symbol pro obsah 2"/>
          <p:cNvSpPr>
            <a:spLocks noGrp="1"/>
          </p:cNvSpPr>
          <p:nvPr>
            <p:ph idx="1"/>
          </p:nvPr>
        </p:nvSpPr>
        <p:spPr>
          <a:xfrm>
            <a:off x="822960" y="1844824"/>
            <a:ext cx="7863840" cy="2304901"/>
          </a:xfrm>
        </p:spPr>
        <p:txBody>
          <a:bodyPr>
            <a:normAutofit/>
          </a:bodyPr>
          <a:lstStyle/>
          <a:p>
            <a:pPr eaLnBrk="1" hangingPunct="1"/>
            <a:r>
              <a:rPr lang="cs-CZ" altLang="cs-CZ" sz="2800" dirty="0">
                <a:solidFill>
                  <a:srgbClr val="C00000"/>
                </a:solidFill>
              </a:rPr>
              <a:t>dva faktory </a:t>
            </a:r>
            <a:r>
              <a:rPr lang="cs-CZ" altLang="cs-CZ" sz="2800" dirty="0"/>
              <a:t>(případ faktoriální ANOVY)</a:t>
            </a:r>
          </a:p>
          <a:p>
            <a:pPr lvl="1" eaLnBrk="1" hangingPunct="1"/>
            <a:r>
              <a:rPr lang="cs-CZ" altLang="cs-CZ" sz="2800" dirty="0"/>
              <a:t>Zážitek s různými typy školní šikany má jiný vliv na průměrnou </a:t>
            </a:r>
            <a:r>
              <a:rPr lang="cs-CZ" altLang="cs-CZ" sz="2800" dirty="0" err="1"/>
              <a:t>depresivitu</a:t>
            </a:r>
            <a:r>
              <a:rPr lang="cs-CZ" altLang="cs-CZ" sz="2800" dirty="0"/>
              <a:t> u dívek a u chlapců.</a:t>
            </a:r>
          </a:p>
        </p:txBody>
      </p:sp>
      <p:cxnSp>
        <p:nvCxnSpPr>
          <p:cNvPr id="3145742" name="Přímá spojovací šipka 4"/>
          <p:cNvCxnSpPr>
            <a:cxnSpLocks/>
          </p:cNvCxnSpPr>
          <p:nvPr/>
        </p:nvCxnSpPr>
        <p:spPr>
          <a:xfrm flipV="1">
            <a:off x="755650" y="3933701"/>
            <a:ext cx="0" cy="2087562"/>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145743" name="Přímá spojovací šipka 6"/>
          <p:cNvCxnSpPr>
            <a:cxnSpLocks/>
          </p:cNvCxnSpPr>
          <p:nvPr/>
        </p:nvCxnSpPr>
        <p:spPr>
          <a:xfrm>
            <a:off x="611188" y="5878388"/>
            <a:ext cx="3384550"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145744" name="Přímá spojovací čára 10"/>
          <p:cNvCxnSpPr>
            <a:cxnSpLocks/>
          </p:cNvCxnSpPr>
          <p:nvPr/>
        </p:nvCxnSpPr>
        <p:spPr>
          <a:xfrm flipV="1">
            <a:off x="1331913" y="5589463"/>
            <a:ext cx="1871662" cy="73025"/>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145745" name="Přímá spojovací šipka 14"/>
          <p:cNvCxnSpPr>
            <a:cxnSpLocks/>
          </p:cNvCxnSpPr>
          <p:nvPr/>
        </p:nvCxnSpPr>
        <p:spPr>
          <a:xfrm flipV="1">
            <a:off x="5003800" y="3933701"/>
            <a:ext cx="0" cy="2087562"/>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145746" name="Přímá spojovací šipka 15"/>
          <p:cNvCxnSpPr>
            <a:cxnSpLocks/>
          </p:cNvCxnSpPr>
          <p:nvPr/>
        </p:nvCxnSpPr>
        <p:spPr>
          <a:xfrm>
            <a:off x="4859338" y="5878388"/>
            <a:ext cx="3384550"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48765" name="TextovéPole 8"/>
          <p:cNvSpPr txBox="1"/>
          <p:nvPr/>
        </p:nvSpPr>
        <p:spPr>
          <a:xfrm>
            <a:off x="971550" y="5949826"/>
            <a:ext cx="2879725" cy="369887"/>
          </a:xfrm>
          <a:prstGeom prst="rect">
            <a:avLst/>
          </a:prstGeom>
          <a:noFill/>
        </p:spPr>
        <p:txBody>
          <a:bodyPr>
            <a:spAutoFit/>
          </a:bodyPr>
          <a:lstStyle/>
          <a:p>
            <a:r>
              <a:rPr lang="cs-CZ" dirty="0">
                <a:latin typeface="+mj-lt"/>
                <a:cs typeface="Arial" charset="0"/>
              </a:rPr>
              <a:t>Chlapci		Dívky</a:t>
            </a:r>
            <a:endParaRPr lang="en-US" dirty="0">
              <a:latin typeface="+mj-lt"/>
              <a:cs typeface="Arial" charset="0"/>
            </a:endParaRPr>
          </a:p>
        </p:txBody>
      </p:sp>
      <p:sp>
        <p:nvSpPr>
          <p:cNvPr id="1048766" name="TextovéPole 9"/>
          <p:cNvSpPr txBox="1"/>
          <p:nvPr/>
        </p:nvSpPr>
        <p:spPr>
          <a:xfrm>
            <a:off x="5148263" y="5949826"/>
            <a:ext cx="3024187" cy="369887"/>
          </a:xfrm>
          <a:prstGeom prst="rect">
            <a:avLst/>
          </a:prstGeom>
          <a:noFill/>
        </p:spPr>
        <p:txBody>
          <a:bodyPr>
            <a:spAutoFit/>
          </a:bodyPr>
          <a:lstStyle/>
          <a:p>
            <a:r>
              <a:rPr lang="cs-CZ" dirty="0">
                <a:latin typeface="+mj-lt"/>
                <a:cs typeface="Arial" charset="0"/>
              </a:rPr>
              <a:t>Žádná	Verbální	      Fyzická</a:t>
            </a:r>
            <a:endParaRPr lang="en-US" dirty="0">
              <a:latin typeface="+mj-lt"/>
              <a:cs typeface="Arial" charset="0"/>
            </a:endParaRPr>
          </a:p>
        </p:txBody>
      </p:sp>
      <p:cxnSp>
        <p:nvCxnSpPr>
          <p:cNvPr id="3145747" name="Přímá spojovací čára 20"/>
          <p:cNvCxnSpPr>
            <a:cxnSpLocks/>
          </p:cNvCxnSpPr>
          <p:nvPr/>
        </p:nvCxnSpPr>
        <p:spPr>
          <a:xfrm>
            <a:off x="1331913" y="4005138"/>
            <a:ext cx="1871662" cy="14446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45748" name="Přímá spojovací čára 21"/>
          <p:cNvCxnSpPr>
            <a:cxnSpLocks/>
          </p:cNvCxnSpPr>
          <p:nvPr/>
        </p:nvCxnSpPr>
        <p:spPr>
          <a:xfrm flipH="1">
            <a:off x="1403350" y="4005138"/>
            <a:ext cx="1800225" cy="1152525"/>
          </a:xfrm>
          <a:prstGeom prst="line">
            <a:avLst/>
          </a:prstGeom>
          <a:ln w="28575">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3145749" name="Přímá spojovací čára 23"/>
          <p:cNvCxnSpPr>
            <a:cxnSpLocks/>
          </p:cNvCxnSpPr>
          <p:nvPr/>
        </p:nvCxnSpPr>
        <p:spPr>
          <a:xfrm flipV="1">
            <a:off x="5364163" y="5157663"/>
            <a:ext cx="1295400" cy="4318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45750" name="Přímá spojovací čára 25"/>
          <p:cNvCxnSpPr>
            <a:cxnSpLocks/>
          </p:cNvCxnSpPr>
          <p:nvPr/>
        </p:nvCxnSpPr>
        <p:spPr>
          <a:xfrm flipV="1">
            <a:off x="6659563" y="4149601"/>
            <a:ext cx="1081087" cy="100806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45751" name="Přímá spojovací čára 30"/>
          <p:cNvCxnSpPr>
            <a:cxnSpLocks/>
          </p:cNvCxnSpPr>
          <p:nvPr/>
        </p:nvCxnSpPr>
        <p:spPr>
          <a:xfrm flipV="1">
            <a:off x="5364163" y="4149601"/>
            <a:ext cx="1223962" cy="12954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145752" name="Přímá spojovací čára 33"/>
          <p:cNvCxnSpPr>
            <a:cxnSpLocks/>
          </p:cNvCxnSpPr>
          <p:nvPr/>
        </p:nvCxnSpPr>
        <p:spPr>
          <a:xfrm>
            <a:off x="6588125" y="4149601"/>
            <a:ext cx="1152525" cy="144462"/>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048767" name="TextovéPole 16"/>
          <p:cNvSpPr txBox="1"/>
          <p:nvPr/>
        </p:nvSpPr>
        <p:spPr>
          <a:xfrm>
            <a:off x="5292725" y="4221038"/>
            <a:ext cx="1260475" cy="369888"/>
          </a:xfrm>
          <a:prstGeom prst="rect">
            <a:avLst/>
          </a:prstGeom>
          <a:noFill/>
        </p:spPr>
        <p:txBody>
          <a:bodyPr>
            <a:spAutoFit/>
          </a:bodyPr>
          <a:lstStyle/>
          <a:p>
            <a:r>
              <a:rPr lang="cs-CZ" dirty="0">
                <a:solidFill>
                  <a:srgbClr val="0070C0"/>
                </a:solidFill>
                <a:latin typeface="+mj-lt"/>
                <a:cs typeface="Arial" charset="0"/>
              </a:rPr>
              <a:t>Dívky	</a:t>
            </a:r>
            <a:endParaRPr lang="en-US" dirty="0">
              <a:solidFill>
                <a:srgbClr val="0070C0"/>
              </a:solidFill>
              <a:latin typeface="+mj-lt"/>
              <a:cs typeface="Arial" charset="0"/>
            </a:endParaRPr>
          </a:p>
        </p:txBody>
      </p:sp>
      <p:sp>
        <p:nvSpPr>
          <p:cNvPr id="1048768" name="TextovéPole 17"/>
          <p:cNvSpPr txBox="1"/>
          <p:nvPr/>
        </p:nvSpPr>
        <p:spPr>
          <a:xfrm>
            <a:off x="7164388" y="4797301"/>
            <a:ext cx="1260475" cy="369887"/>
          </a:xfrm>
          <a:prstGeom prst="rect">
            <a:avLst/>
          </a:prstGeom>
          <a:noFill/>
        </p:spPr>
        <p:txBody>
          <a:bodyPr>
            <a:spAutoFit/>
          </a:bodyPr>
          <a:lstStyle/>
          <a:p>
            <a:r>
              <a:rPr lang="cs-CZ" dirty="0">
                <a:solidFill>
                  <a:srgbClr val="FF0000"/>
                </a:solidFill>
                <a:latin typeface="+mj-lt"/>
                <a:cs typeface="Arial" charset="0"/>
              </a:rPr>
              <a:t>Chlapci	</a:t>
            </a:r>
            <a:endParaRPr lang="en-US" dirty="0">
              <a:solidFill>
                <a:srgbClr val="FF0000"/>
              </a:solidFill>
              <a:latin typeface="+mj-lt"/>
              <a:cs typeface="Arial" charset="0"/>
            </a:endParaRPr>
          </a:p>
        </p:txBody>
      </p:sp>
      <p:sp>
        <p:nvSpPr>
          <p:cNvPr id="1048769" name="TextovéPole 18"/>
          <p:cNvSpPr txBox="1"/>
          <p:nvPr/>
        </p:nvSpPr>
        <p:spPr>
          <a:xfrm>
            <a:off x="3276600" y="5229101"/>
            <a:ext cx="1260475" cy="369887"/>
          </a:xfrm>
          <a:prstGeom prst="rect">
            <a:avLst/>
          </a:prstGeom>
          <a:noFill/>
        </p:spPr>
        <p:txBody>
          <a:bodyPr>
            <a:spAutoFit/>
          </a:bodyPr>
          <a:lstStyle/>
          <a:p>
            <a:r>
              <a:rPr lang="cs-CZ" dirty="0">
                <a:solidFill>
                  <a:srgbClr val="0070C0"/>
                </a:solidFill>
                <a:latin typeface="+mj-lt"/>
                <a:cs typeface="Arial" charset="0"/>
              </a:rPr>
              <a:t>Žádná	</a:t>
            </a:r>
            <a:endParaRPr lang="en-US" dirty="0">
              <a:solidFill>
                <a:srgbClr val="0070C0"/>
              </a:solidFill>
              <a:latin typeface="+mj-lt"/>
              <a:cs typeface="Arial" charset="0"/>
            </a:endParaRPr>
          </a:p>
        </p:txBody>
      </p:sp>
      <p:sp>
        <p:nvSpPr>
          <p:cNvPr id="1048770" name="TextovéPole 19"/>
          <p:cNvSpPr txBox="1"/>
          <p:nvPr/>
        </p:nvSpPr>
        <p:spPr>
          <a:xfrm>
            <a:off x="1042988" y="3573338"/>
            <a:ext cx="1260475" cy="369888"/>
          </a:xfrm>
          <a:prstGeom prst="rect">
            <a:avLst/>
          </a:prstGeom>
          <a:noFill/>
        </p:spPr>
        <p:txBody>
          <a:bodyPr>
            <a:spAutoFit/>
          </a:bodyPr>
          <a:lstStyle/>
          <a:p>
            <a:r>
              <a:rPr lang="cs-CZ" dirty="0">
                <a:solidFill>
                  <a:srgbClr val="FF0000"/>
                </a:solidFill>
                <a:latin typeface="+mj-lt"/>
                <a:cs typeface="Arial" charset="0"/>
              </a:rPr>
              <a:t>Fyzická	</a:t>
            </a:r>
            <a:endParaRPr lang="en-US" dirty="0">
              <a:solidFill>
                <a:srgbClr val="FF0000"/>
              </a:solidFill>
              <a:latin typeface="+mj-lt"/>
              <a:cs typeface="Arial" charset="0"/>
            </a:endParaRPr>
          </a:p>
        </p:txBody>
      </p:sp>
      <p:sp>
        <p:nvSpPr>
          <p:cNvPr id="1048771" name="TextovéPole 20"/>
          <p:cNvSpPr txBox="1"/>
          <p:nvPr/>
        </p:nvSpPr>
        <p:spPr>
          <a:xfrm>
            <a:off x="2268538" y="4581401"/>
            <a:ext cx="1260475" cy="369887"/>
          </a:xfrm>
          <a:prstGeom prst="rect">
            <a:avLst/>
          </a:prstGeom>
          <a:noFill/>
        </p:spPr>
        <p:txBody>
          <a:bodyPr>
            <a:spAutoFit/>
          </a:bodyPr>
          <a:lstStyle/>
          <a:p>
            <a:r>
              <a:rPr lang="cs-CZ" dirty="0">
                <a:solidFill>
                  <a:srgbClr val="92D050"/>
                </a:solidFill>
                <a:latin typeface="+mj-lt"/>
                <a:cs typeface="Arial" charset="0"/>
              </a:rPr>
              <a:t>Verbální	</a:t>
            </a:r>
            <a:endParaRPr lang="en-US" dirty="0">
              <a:solidFill>
                <a:srgbClr val="92D050"/>
              </a:solidFill>
              <a:latin typeface="+mj-lt"/>
              <a:cs typeface="Arial" charset="0"/>
            </a:endParaRPr>
          </a:p>
        </p:txBody>
      </p:sp>
      <p:sp>
        <p:nvSpPr>
          <p:cNvPr id="1048772" name="TextovéPole 21"/>
          <p:cNvSpPr txBox="1"/>
          <p:nvPr/>
        </p:nvSpPr>
        <p:spPr>
          <a:xfrm>
            <a:off x="4067175" y="4149601"/>
            <a:ext cx="720725" cy="1016000"/>
          </a:xfrm>
          <a:prstGeom prst="rect">
            <a:avLst/>
          </a:prstGeom>
          <a:noFill/>
        </p:spPr>
        <p:txBody>
          <a:bodyPr>
            <a:spAutoFit/>
          </a:bodyPr>
          <a:lstStyle/>
          <a:p>
            <a:pPr algn="ctr"/>
            <a:r>
              <a:rPr lang="cs-CZ" sz="6000" dirty="0">
                <a:latin typeface="+mj-lt"/>
                <a:cs typeface="Arial" charset="0"/>
              </a:rPr>
              <a:t>=</a:t>
            </a:r>
            <a:endParaRPr lang="en-US" sz="6000" dirty="0">
              <a:latin typeface="+mj-lt"/>
              <a:cs typeface="Arial" charset="0"/>
            </a:endParaRPr>
          </a:p>
        </p:txBody>
      </p:sp>
      <p:sp>
        <p:nvSpPr>
          <p:cNvPr id="1048773" name="Zástupný symbol pro obsah 2"/>
          <p:cNvSpPr txBox="1"/>
          <p:nvPr/>
        </p:nvSpPr>
        <p:spPr bwMode="auto">
          <a:xfrm>
            <a:off x="3492500" y="3212976"/>
            <a:ext cx="1871663" cy="433387"/>
          </a:xfrm>
          <a:prstGeom prst="rect">
            <a:avLst/>
          </a:prstGeom>
          <a:noFill/>
          <a:ln w="9525">
            <a:noFill/>
            <a:miter lim="800000"/>
            <a:headEnd/>
            <a:tailEnd/>
          </a:ln>
        </p:spPr>
        <p:txBody>
          <a:bodyPr>
            <a:normAutofit fontScale="87500" lnSpcReduction="20000"/>
          </a:bodyPr>
          <a:lstStyle/>
          <a:p>
            <a:pPr marL="342900" indent="-342900" algn="ctr" fontAlgn="auto">
              <a:spcBef>
                <a:spcPct val="20000"/>
              </a:spcBef>
              <a:spcAft>
                <a:spcPts val="0"/>
              </a:spcAft>
            </a:pPr>
            <a:r>
              <a:rPr lang="cs-CZ" sz="3000" u="sng" dirty="0">
                <a:latin typeface="+mn-lt"/>
                <a:cs typeface="+mn-cs"/>
              </a:rPr>
              <a:t>interakce</a:t>
            </a:r>
            <a:endParaRPr lang="cs-CZ" sz="2000" u="sng" dirty="0">
              <a:latin typeface="+mn-lt"/>
              <a:cs typeface="+mn-c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6" name="Rectangle 2"/>
          <p:cNvSpPr>
            <a:spLocks noGrp="1" noChangeArrowheads="1"/>
          </p:cNvSpPr>
          <p:nvPr>
            <p:ph type="title"/>
          </p:nvPr>
        </p:nvSpPr>
        <p:spPr/>
        <p:txBody>
          <a:bodyPr/>
          <a:lstStyle/>
          <a:p>
            <a:pPr eaLnBrk="1" hangingPunct="1"/>
            <a:r>
              <a:rPr lang="cs-CZ" altLang="cs-CZ" dirty="0"/>
              <a:t>Růst (inflace) </a:t>
            </a:r>
            <a:r>
              <a:rPr lang="cs-CZ" altLang="cs-CZ" i="1" dirty="0"/>
              <a:t>P</a:t>
            </a:r>
            <a:r>
              <a:rPr lang="cs-CZ" altLang="cs-CZ" dirty="0"/>
              <a:t> chyby I typu v důsledku mnoha testů</a:t>
            </a:r>
          </a:p>
        </p:txBody>
      </p:sp>
      <p:sp>
        <p:nvSpPr>
          <p:cNvPr id="1048597" name="Rectangle 3"/>
          <p:cNvSpPr>
            <a:spLocks noGrp="1" noChangeArrowheads="1"/>
          </p:cNvSpPr>
          <p:nvPr>
            <p:ph type="body" sz="half" idx="1"/>
          </p:nvPr>
        </p:nvSpPr>
        <p:spPr>
          <a:xfrm>
            <a:off x="971550" y="1752600"/>
            <a:ext cx="7848600" cy="4629150"/>
          </a:xfrm>
          <a:noFill/>
        </p:spPr>
        <p:txBody>
          <a:bodyPr>
            <a:normAutofit/>
          </a:bodyPr>
          <a:lstStyle/>
          <a:p>
            <a:pPr marL="0" indent="0">
              <a:buNone/>
            </a:pPr>
            <a:r>
              <a:rPr lang="cs-CZ" altLang="cs-CZ" dirty="0"/>
              <a:t>Více skupin ( </a:t>
            </a:r>
            <a:r>
              <a:rPr lang="cs-CZ" altLang="cs-CZ" i="1" dirty="0"/>
              <a:t>j </a:t>
            </a:r>
            <a:r>
              <a:rPr lang="cs-CZ" altLang="cs-CZ" dirty="0"/>
              <a:t>) </a:t>
            </a:r>
            <a:r>
              <a:rPr lang="en-US" altLang="cs-CZ" dirty="0"/>
              <a:t>&gt;&gt; </a:t>
            </a:r>
            <a:r>
              <a:rPr lang="cs-CZ" altLang="cs-CZ" dirty="0"/>
              <a:t>mnoho porovnání: </a:t>
            </a:r>
            <a:r>
              <a:rPr lang="cs-CZ" altLang="cs-CZ" i="1" dirty="0"/>
              <a:t>j </a:t>
            </a:r>
            <a:r>
              <a:rPr lang="cs-CZ" altLang="cs-CZ" dirty="0"/>
              <a:t>( </a:t>
            </a:r>
            <a:r>
              <a:rPr lang="cs-CZ" altLang="cs-CZ" i="1" dirty="0"/>
              <a:t>j </a:t>
            </a:r>
            <a:r>
              <a:rPr lang="cs-CZ" altLang="cs-CZ" dirty="0"/>
              <a:t>-1)/2</a:t>
            </a:r>
          </a:p>
          <a:p>
            <a:pPr marL="0" indent="0">
              <a:buNone/>
            </a:pPr>
            <a:r>
              <a:rPr lang="cs-CZ" altLang="cs-CZ" dirty="0"/>
              <a:t>1 test na hladině st. významnosti  </a:t>
            </a:r>
            <a:r>
              <a:rPr lang="cs-CZ" altLang="cs-CZ" dirty="0">
                <a:latin typeface="Symbol" panose="05050102010706020507" pitchFamily="18" charset="2"/>
              </a:rPr>
              <a:t>a</a:t>
            </a:r>
            <a:r>
              <a:rPr lang="cs-CZ" altLang="cs-CZ" dirty="0"/>
              <a:t>  </a:t>
            </a:r>
            <a:r>
              <a:rPr lang="cs-CZ" altLang="cs-CZ" dirty="0">
                <a:sym typeface="Wingdings" panose="05000000000000000000" pitchFamily="2" charset="2"/>
              </a:rPr>
              <a:t> </a:t>
            </a:r>
            <a:r>
              <a:rPr lang="cs-CZ" altLang="cs-CZ" i="1" dirty="0">
                <a:sym typeface="Wingdings" panose="05000000000000000000" pitchFamily="2" charset="2"/>
              </a:rPr>
              <a:t>P</a:t>
            </a:r>
            <a:r>
              <a:rPr lang="cs-CZ" altLang="cs-CZ" dirty="0">
                <a:sym typeface="Wingdings" panose="05000000000000000000" pitchFamily="2" charset="2"/>
              </a:rPr>
              <a:t> chyby I typu je </a:t>
            </a:r>
            <a:r>
              <a:rPr lang="cs-CZ" altLang="cs-CZ" dirty="0">
                <a:latin typeface="Symbol" panose="05050102010706020507" pitchFamily="18" charset="2"/>
              </a:rPr>
              <a:t>a</a:t>
            </a:r>
            <a:r>
              <a:rPr lang="cs-CZ" altLang="cs-CZ" dirty="0">
                <a:solidFill>
                  <a:schemeClr val="accent2"/>
                </a:solidFill>
                <a:latin typeface="Symbol" panose="05050102010706020507" pitchFamily="18" charset="2"/>
              </a:rPr>
              <a:t> ... 0,050</a:t>
            </a:r>
          </a:p>
          <a:p>
            <a:pPr marL="0" indent="0">
              <a:buNone/>
            </a:pPr>
            <a:r>
              <a:rPr lang="cs-CZ" altLang="cs-CZ" dirty="0">
                <a:sym typeface="Wingdings" panose="05000000000000000000" pitchFamily="2" charset="2"/>
              </a:rPr>
              <a:t>2 testy </a:t>
            </a:r>
            <a:r>
              <a:rPr lang="cs-CZ" altLang="cs-CZ" dirty="0"/>
              <a:t>na hladině st. významnosti  </a:t>
            </a:r>
            <a:r>
              <a:rPr lang="cs-CZ" altLang="cs-CZ" dirty="0">
                <a:latin typeface="Symbol" panose="05050102010706020507" pitchFamily="18" charset="2"/>
              </a:rPr>
              <a:t>a</a:t>
            </a:r>
            <a:r>
              <a:rPr lang="cs-CZ" altLang="cs-CZ" dirty="0"/>
              <a:t>  </a:t>
            </a:r>
            <a:r>
              <a:rPr lang="cs-CZ" altLang="cs-CZ" dirty="0">
                <a:sym typeface="Wingdings" panose="05000000000000000000" pitchFamily="2" charset="2"/>
              </a:rPr>
              <a:t> </a:t>
            </a:r>
            <a:r>
              <a:rPr lang="cs-CZ" altLang="cs-CZ" i="1" dirty="0">
                <a:sym typeface="Wingdings" panose="05000000000000000000" pitchFamily="2" charset="2"/>
              </a:rPr>
              <a:t>P</a:t>
            </a:r>
            <a:r>
              <a:rPr lang="cs-CZ" altLang="cs-CZ" dirty="0">
                <a:sym typeface="Wingdings" panose="05000000000000000000" pitchFamily="2" charset="2"/>
              </a:rPr>
              <a:t> chyby I typu je 1-(1-</a:t>
            </a:r>
            <a:r>
              <a:rPr lang="cs-CZ" altLang="cs-CZ" dirty="0">
                <a:latin typeface="Symbol" panose="05050102010706020507" pitchFamily="18" charset="2"/>
              </a:rPr>
              <a:t>a</a:t>
            </a:r>
            <a:r>
              <a:rPr lang="cs-CZ" altLang="cs-CZ" dirty="0">
                <a:sym typeface="Wingdings" panose="05000000000000000000" pitchFamily="2" charset="2"/>
              </a:rPr>
              <a:t>)</a:t>
            </a:r>
            <a:r>
              <a:rPr lang="cs-CZ" altLang="cs-CZ" baseline="30000" dirty="0">
                <a:sym typeface="Wingdings" panose="05000000000000000000" pitchFamily="2" charset="2"/>
              </a:rPr>
              <a:t>2 </a:t>
            </a:r>
            <a:r>
              <a:rPr lang="cs-CZ" altLang="cs-CZ" dirty="0">
                <a:solidFill>
                  <a:schemeClr val="accent2"/>
                </a:solidFill>
                <a:latin typeface="Symbol" panose="05050102010706020507" pitchFamily="18" charset="2"/>
              </a:rPr>
              <a:t>... 0,098</a:t>
            </a:r>
          </a:p>
          <a:p>
            <a:pPr lvl="1"/>
            <a:r>
              <a:rPr lang="cs-CZ" altLang="cs-CZ" dirty="0">
                <a:sym typeface="Wingdings" panose="05000000000000000000" pitchFamily="2" charset="2"/>
              </a:rPr>
              <a:t>Míníme P toho, že alespoň jeden test bude falešně pozitivní</a:t>
            </a:r>
          </a:p>
          <a:p>
            <a:pPr marL="0" indent="0">
              <a:buNone/>
            </a:pPr>
            <a:r>
              <a:rPr lang="cs-CZ" altLang="cs-CZ" dirty="0">
                <a:sym typeface="Wingdings" panose="05000000000000000000" pitchFamily="2" charset="2"/>
              </a:rPr>
              <a:t>4 testy </a:t>
            </a:r>
            <a:r>
              <a:rPr lang="cs-CZ" altLang="cs-CZ" dirty="0"/>
              <a:t>na hladině st. významnosti  </a:t>
            </a:r>
            <a:r>
              <a:rPr lang="cs-CZ" altLang="cs-CZ" dirty="0">
                <a:latin typeface="Symbol" panose="05050102010706020507" pitchFamily="18" charset="2"/>
              </a:rPr>
              <a:t>a</a:t>
            </a:r>
            <a:r>
              <a:rPr lang="cs-CZ" altLang="cs-CZ" dirty="0"/>
              <a:t>  </a:t>
            </a:r>
            <a:r>
              <a:rPr lang="cs-CZ" altLang="cs-CZ" dirty="0">
                <a:sym typeface="Wingdings" panose="05000000000000000000" pitchFamily="2" charset="2"/>
              </a:rPr>
              <a:t> </a:t>
            </a:r>
            <a:r>
              <a:rPr lang="cs-CZ" altLang="cs-CZ" i="1" dirty="0">
                <a:sym typeface="Wingdings" panose="05000000000000000000" pitchFamily="2" charset="2"/>
              </a:rPr>
              <a:t>P</a:t>
            </a:r>
            <a:r>
              <a:rPr lang="cs-CZ" altLang="cs-CZ" dirty="0">
                <a:sym typeface="Wingdings" panose="05000000000000000000" pitchFamily="2" charset="2"/>
              </a:rPr>
              <a:t> chyby I typu je 1-(1-</a:t>
            </a:r>
            <a:r>
              <a:rPr lang="cs-CZ" altLang="cs-CZ" dirty="0">
                <a:latin typeface="Symbol" panose="05050102010706020507" pitchFamily="18" charset="2"/>
              </a:rPr>
              <a:t>a</a:t>
            </a:r>
            <a:r>
              <a:rPr lang="cs-CZ" altLang="cs-CZ" dirty="0">
                <a:sym typeface="Wingdings" panose="05000000000000000000" pitchFamily="2" charset="2"/>
              </a:rPr>
              <a:t>)</a:t>
            </a:r>
            <a:r>
              <a:rPr lang="cs-CZ" altLang="cs-CZ" baseline="30000" dirty="0">
                <a:sym typeface="Wingdings" panose="05000000000000000000" pitchFamily="2" charset="2"/>
              </a:rPr>
              <a:t>4 </a:t>
            </a:r>
            <a:r>
              <a:rPr lang="cs-CZ" altLang="cs-CZ" dirty="0">
                <a:solidFill>
                  <a:schemeClr val="accent2"/>
                </a:solidFill>
                <a:latin typeface="Symbol" panose="05050102010706020507" pitchFamily="18" charset="2"/>
              </a:rPr>
              <a:t>... 0,185</a:t>
            </a:r>
          </a:p>
          <a:p>
            <a:pPr marL="0" indent="0">
              <a:buNone/>
            </a:pPr>
            <a:r>
              <a:rPr lang="cs-CZ" altLang="cs-CZ" dirty="0">
                <a:sym typeface="Wingdings" panose="05000000000000000000" pitchFamily="2" charset="2"/>
              </a:rPr>
              <a:t>20 testů </a:t>
            </a:r>
            <a:r>
              <a:rPr lang="cs-CZ" altLang="cs-CZ" dirty="0"/>
              <a:t>na hladině st. významnosti  </a:t>
            </a:r>
            <a:r>
              <a:rPr lang="cs-CZ" altLang="cs-CZ" dirty="0">
                <a:latin typeface="Symbol" panose="05050102010706020507" pitchFamily="18" charset="2"/>
              </a:rPr>
              <a:t>a</a:t>
            </a:r>
            <a:r>
              <a:rPr lang="cs-CZ" altLang="cs-CZ" dirty="0"/>
              <a:t>  </a:t>
            </a:r>
            <a:r>
              <a:rPr lang="cs-CZ" altLang="cs-CZ" dirty="0">
                <a:sym typeface="Wingdings" panose="05000000000000000000" pitchFamily="2" charset="2"/>
              </a:rPr>
              <a:t> </a:t>
            </a:r>
            <a:r>
              <a:rPr lang="cs-CZ" altLang="cs-CZ" i="1" dirty="0">
                <a:sym typeface="Wingdings" panose="05000000000000000000" pitchFamily="2" charset="2"/>
              </a:rPr>
              <a:t>P</a:t>
            </a:r>
            <a:r>
              <a:rPr lang="cs-CZ" altLang="cs-CZ" dirty="0">
                <a:sym typeface="Wingdings" panose="05000000000000000000" pitchFamily="2" charset="2"/>
              </a:rPr>
              <a:t> chyby I typu je 1-(1-</a:t>
            </a:r>
            <a:r>
              <a:rPr lang="cs-CZ" altLang="cs-CZ" dirty="0">
                <a:latin typeface="Symbol" panose="05050102010706020507" pitchFamily="18" charset="2"/>
              </a:rPr>
              <a:t>a</a:t>
            </a:r>
            <a:r>
              <a:rPr lang="cs-CZ" altLang="cs-CZ" dirty="0">
                <a:sym typeface="Wingdings" panose="05000000000000000000" pitchFamily="2" charset="2"/>
              </a:rPr>
              <a:t>)</a:t>
            </a:r>
            <a:r>
              <a:rPr lang="cs-CZ" altLang="cs-CZ" baseline="30000" dirty="0">
                <a:sym typeface="Wingdings" panose="05000000000000000000" pitchFamily="2" charset="2"/>
              </a:rPr>
              <a:t>20 </a:t>
            </a:r>
            <a:r>
              <a:rPr lang="cs-CZ" altLang="cs-CZ" dirty="0">
                <a:solidFill>
                  <a:schemeClr val="accent2"/>
                </a:solidFill>
                <a:latin typeface="Symbol" panose="05050102010706020507" pitchFamily="18" charset="2"/>
              </a:rPr>
              <a:t>... 0,642</a:t>
            </a:r>
          </a:p>
          <a:p>
            <a:pPr marL="0" indent="0">
              <a:buNone/>
            </a:pPr>
            <a:r>
              <a:rPr lang="cs-CZ" altLang="cs-CZ" b="1" dirty="0"/>
              <a:t>Platí to pro jakékoli statistické testy (zejm. korelace)</a:t>
            </a:r>
          </a:p>
          <a:p>
            <a:pPr>
              <a:spcBef>
                <a:spcPct val="50000"/>
              </a:spcBef>
              <a:buNone/>
            </a:pPr>
            <a:r>
              <a:rPr lang="cs-CZ" altLang="cs-CZ" sz="2000" dirty="0"/>
              <a:t>Je </a:t>
            </a:r>
            <a:r>
              <a:rPr lang="cs-CZ" altLang="cs-CZ" sz="2000" i="1" dirty="0"/>
              <a:t>problematické</a:t>
            </a:r>
            <a:r>
              <a:rPr lang="cs-CZ" altLang="cs-CZ" sz="2000" dirty="0"/>
              <a:t> provádět mnoho testů a tvrdit,</a:t>
            </a:r>
            <a:r>
              <a:rPr lang="cs-CZ" altLang="cs-CZ" dirty="0"/>
              <a:t> že P chyby I typu je </a:t>
            </a:r>
            <a:r>
              <a:rPr lang="cs-CZ" altLang="cs-CZ" dirty="0">
                <a:latin typeface="Symbol" panose="05050102010706020507" pitchFamily="18" charset="2"/>
              </a:rPr>
              <a:t>a</a:t>
            </a:r>
            <a:endParaRPr lang="cs-CZ" altLang="cs-CZ" sz="2000" dirty="0"/>
          </a:p>
          <a:p>
            <a:pPr lvl="1" eaLnBrk="1" hangingPunct="1"/>
            <a:r>
              <a:rPr lang="cs-CZ" altLang="cs-CZ" sz="1800" dirty="0"/>
              <a:t>Zneužití se označuje jako rybaření v datech – </a:t>
            </a:r>
            <a:r>
              <a:rPr lang="cs-CZ" altLang="cs-CZ" sz="1800" dirty="0" err="1"/>
              <a:t>capitalizing</a:t>
            </a:r>
            <a:r>
              <a:rPr lang="cs-CZ" altLang="cs-CZ" sz="1800" dirty="0"/>
              <a:t> on </a:t>
            </a:r>
            <a:r>
              <a:rPr lang="cs-CZ" altLang="cs-CZ" sz="1800" dirty="0" err="1"/>
              <a:t>chance</a:t>
            </a:r>
            <a:r>
              <a:rPr lang="cs-CZ" altLang="cs-CZ" sz="1800" dirty="0"/>
              <a:t> </a:t>
            </a:r>
          </a:p>
          <a:p>
            <a:pPr lvl="1" eaLnBrk="1" hangingPunct="1"/>
            <a:r>
              <a:rPr lang="cs-CZ" altLang="cs-CZ" sz="1800" dirty="0"/>
              <a:t>Lze kompenzovat snížením hladiny </a:t>
            </a:r>
            <a:r>
              <a:rPr lang="cs-CZ" altLang="cs-CZ" sz="1800" i="1" dirty="0">
                <a:latin typeface="Symbol" panose="05050102010706020507" pitchFamily="18" charset="2"/>
              </a:rPr>
              <a:t>a</a:t>
            </a:r>
            <a:r>
              <a:rPr lang="cs-CZ" altLang="cs-CZ" sz="1800" dirty="0"/>
              <a:t> (</a:t>
            </a:r>
            <a:r>
              <a:rPr lang="cs-CZ" altLang="cs-CZ" sz="1800" dirty="0" err="1"/>
              <a:t>Bonferroniho</a:t>
            </a:r>
            <a:r>
              <a:rPr lang="cs-CZ" altLang="cs-CZ" sz="1800" dirty="0"/>
              <a:t> korekce) a jinými postupy.</a:t>
            </a:r>
          </a:p>
          <a:p>
            <a:pPr lvl="2" eaLnBrk="1" hangingPunct="1"/>
            <a:r>
              <a:rPr lang="cs-CZ" altLang="cs-CZ" sz="1600" dirty="0"/>
              <a:t>Místo </a:t>
            </a:r>
            <a:r>
              <a:rPr lang="cs-CZ" altLang="cs-CZ" sz="1600" i="1" dirty="0">
                <a:latin typeface="Symbol" panose="05050102010706020507" pitchFamily="18" charset="2"/>
              </a:rPr>
              <a:t>a</a:t>
            </a:r>
            <a:r>
              <a:rPr lang="cs-CZ" altLang="cs-CZ" sz="1600" dirty="0"/>
              <a:t>  testujeme na hladině </a:t>
            </a:r>
            <a:r>
              <a:rPr lang="cs-CZ" altLang="cs-CZ" sz="1600" b="1" i="1" dirty="0">
                <a:latin typeface="Symbol" panose="05050102010706020507" pitchFamily="18" charset="2"/>
              </a:rPr>
              <a:t>a </a:t>
            </a:r>
            <a:r>
              <a:rPr lang="en-US" altLang="cs-CZ" sz="1600" b="1" dirty="0"/>
              <a:t>’=</a:t>
            </a:r>
            <a:r>
              <a:rPr lang="en-US" altLang="cs-CZ" sz="1600" b="1" i="1" dirty="0">
                <a:latin typeface="Symbol" panose="05050102010706020507" pitchFamily="18" charset="2"/>
              </a:rPr>
              <a:t>a</a:t>
            </a:r>
            <a:r>
              <a:rPr lang="en-US" altLang="cs-CZ" sz="1600" b="1" dirty="0"/>
              <a:t>/</a:t>
            </a:r>
            <a:r>
              <a:rPr lang="cs-CZ" altLang="cs-CZ" sz="1600" b="1" i="1" dirty="0"/>
              <a:t>k</a:t>
            </a:r>
            <a:r>
              <a:rPr lang="en-US" altLang="cs-CZ" sz="1600" dirty="0"/>
              <a:t>, </a:t>
            </a:r>
            <a:r>
              <a:rPr lang="en-US" altLang="cs-CZ" sz="1600" dirty="0" err="1"/>
              <a:t>kde</a:t>
            </a:r>
            <a:r>
              <a:rPr lang="en-US" altLang="cs-CZ" sz="1600" dirty="0"/>
              <a:t> </a:t>
            </a:r>
            <a:r>
              <a:rPr lang="cs-CZ" altLang="cs-CZ" sz="1600" b="1" i="1" dirty="0"/>
              <a:t>k</a:t>
            </a:r>
            <a:r>
              <a:rPr lang="en-US" altLang="cs-CZ" sz="1600" dirty="0"/>
              <a:t> je po</a:t>
            </a:r>
            <a:r>
              <a:rPr lang="cs-CZ" altLang="cs-CZ" sz="1600" dirty="0"/>
              <a:t>čet prováděných testů.</a:t>
            </a:r>
          </a:p>
        </p:txBody>
      </p:sp>
      <p:sp>
        <p:nvSpPr>
          <p:cNvPr id="1048598" name="Text Box 4"/>
          <p:cNvSpPr txBox="1">
            <a:spLocks noChangeArrowheads="1"/>
          </p:cNvSpPr>
          <p:nvPr/>
        </p:nvSpPr>
        <p:spPr bwMode="auto">
          <a:xfrm>
            <a:off x="539750" y="6496893"/>
            <a:ext cx="7632700" cy="244475"/>
          </a:xfrm>
          <a:prstGeom prst="rect">
            <a:avLst/>
          </a:prstGeom>
          <a:noFill/>
          <a:ln>
            <a:noFill/>
          </a:ln>
        </p:spPr>
        <p:txBody>
          <a:bodyPr>
            <a:spAutoFit/>
          </a:bodyPr>
          <a:lstStyle>
            <a:lvl1pPr>
              <a:spcBef>
                <a:spcPct val="20000"/>
              </a:spcBef>
              <a:buClr>
                <a:schemeClr val="accent2"/>
              </a:buClr>
              <a:buFont typeface="Wingdings" panose="05000000000000000000" pitchFamily="2" charset="2"/>
              <a:buChar char="o"/>
              <a:defRPr sz="3000">
                <a:solidFill>
                  <a:schemeClr val="tx1"/>
                </a:solidFill>
                <a:latin typeface="Segoe UI" panose="020B0502040204020203"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Segoe UI" panose="020B0502040204020203"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Segoe UI" panose="020B0502040204020203"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Segoe UI" panose="020B0502040204020203"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Segoe UI" panose="020B0502040204020203"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Segoe UI" panose="020B0502040204020203"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Segoe UI" panose="020B0502040204020203"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Segoe UI" panose="020B0502040204020203"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Segoe UI" panose="020B0502040204020203" pitchFamily="34" charset="0"/>
              </a:defRPr>
            </a:lvl9pPr>
          </a:lstStyle>
          <a:p>
            <a:pPr eaLnBrk="1" hangingPunct="1">
              <a:spcBef>
                <a:spcPct val="50000"/>
              </a:spcBef>
              <a:buClrTx/>
              <a:buFontTx/>
              <a:buNone/>
            </a:pPr>
            <a:r>
              <a:rPr lang="cs-CZ" altLang="cs-CZ" sz="1000" b="0" dirty="0"/>
              <a:t>AJ: </a:t>
            </a:r>
            <a:r>
              <a:rPr lang="cs-CZ" altLang="cs-CZ" sz="1000" b="0" dirty="0" err="1"/>
              <a:t>multiple</a:t>
            </a:r>
            <a:r>
              <a:rPr lang="cs-CZ" altLang="cs-CZ" sz="1000" b="0" dirty="0"/>
              <a:t> </a:t>
            </a:r>
            <a:r>
              <a:rPr lang="cs-CZ" altLang="cs-CZ" sz="1000" b="0" dirty="0" err="1"/>
              <a:t>tests</a:t>
            </a:r>
            <a:r>
              <a:rPr lang="cs-CZ" altLang="cs-CZ" sz="1000" b="0" dirty="0"/>
              <a:t>, </a:t>
            </a:r>
            <a:r>
              <a:rPr lang="cs-CZ" altLang="cs-CZ" sz="1000" b="0" dirty="0" err="1"/>
              <a:t>capitalizing</a:t>
            </a:r>
            <a:r>
              <a:rPr lang="cs-CZ" altLang="cs-CZ" sz="1000" b="0" dirty="0"/>
              <a:t> on </a:t>
            </a:r>
            <a:r>
              <a:rPr lang="cs-CZ" altLang="cs-CZ" sz="1000" b="0" dirty="0" err="1"/>
              <a:t>chance</a:t>
            </a:r>
            <a:r>
              <a:rPr lang="cs-CZ" altLang="cs-CZ" sz="1000" b="0" dirty="0"/>
              <a:t>, </a:t>
            </a:r>
            <a:r>
              <a:rPr lang="cs-CZ" altLang="cs-CZ" sz="1000" b="0" dirty="0" err="1"/>
              <a:t>fishing</a:t>
            </a:r>
            <a:r>
              <a:rPr lang="cs-CZ" altLang="cs-CZ" sz="1000" b="0" dirty="0"/>
              <a:t>, </a:t>
            </a:r>
            <a:r>
              <a:rPr lang="cs-CZ" altLang="cs-CZ" sz="1000" b="0" dirty="0" err="1"/>
              <a:t>Bonferroni</a:t>
            </a:r>
            <a:r>
              <a:rPr lang="cs-CZ" altLang="cs-CZ" sz="1000" b="0" dirty="0"/>
              <a:t> </a:t>
            </a:r>
            <a:r>
              <a:rPr lang="cs-CZ" altLang="cs-CZ" sz="1000" b="0" dirty="0" err="1"/>
              <a:t>correction</a:t>
            </a:r>
            <a:r>
              <a:rPr lang="cs-CZ" altLang="cs-CZ" sz="1000" b="0" dirty="0"/>
              <a:t>, </a:t>
            </a:r>
            <a:r>
              <a:rPr lang="cs-CZ" altLang="cs-CZ" sz="1000" b="0" dirty="0" err="1"/>
              <a:t>statistical</a:t>
            </a:r>
            <a:r>
              <a:rPr lang="cs-CZ" altLang="cs-CZ" sz="1000" b="0" dirty="0"/>
              <a:t> </a:t>
            </a:r>
            <a:r>
              <a:rPr lang="cs-CZ" altLang="cs-CZ" sz="1000" b="0" dirty="0" err="1"/>
              <a:t>power</a:t>
            </a:r>
            <a:endParaRPr lang="cs-CZ" altLang="cs-CZ" sz="1000" b="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4859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4859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48597">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48597">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048597">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048597">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048597">
                                            <p:txEl>
                                              <p:pRg st="6" end="6"/>
                                            </p:txEl>
                                          </p:spTgt>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048597">
                                            <p:txEl>
                                              <p:pRg st="7" end="7"/>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048597">
                                            <p:txEl>
                                              <p:pRg st="8" end="8"/>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048597">
                                            <p:txEl>
                                              <p:pRg st="9" end="9"/>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048597">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597" grpId="0" build="p"/>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74" name="Nadpis 1"/>
          <p:cNvSpPr>
            <a:spLocks noGrp="1"/>
          </p:cNvSpPr>
          <p:nvPr>
            <p:ph type="title"/>
          </p:nvPr>
        </p:nvSpPr>
        <p:spPr/>
        <p:txBody>
          <a:bodyPr/>
          <a:lstStyle/>
          <a:p>
            <a:pPr eaLnBrk="1" hangingPunct="1"/>
            <a:r>
              <a:rPr lang="cs-CZ" altLang="cs-CZ" dirty="0"/>
              <a:t>interakce (moderace)</a:t>
            </a:r>
            <a:endParaRPr lang="en-US" altLang="cs-CZ" dirty="0"/>
          </a:p>
        </p:txBody>
      </p:sp>
      <p:sp>
        <p:nvSpPr>
          <p:cNvPr id="1048775" name="Zástupný symbol pro obsah 2"/>
          <p:cNvSpPr>
            <a:spLocks noGrp="1"/>
          </p:cNvSpPr>
          <p:nvPr>
            <p:ph idx="1"/>
          </p:nvPr>
        </p:nvSpPr>
        <p:spPr>
          <a:xfrm>
            <a:off x="822960" y="1737360"/>
            <a:ext cx="7863840" cy="2771759"/>
          </a:xfrm>
        </p:spPr>
        <p:txBody>
          <a:bodyPr>
            <a:normAutofit/>
          </a:bodyPr>
          <a:lstStyle/>
          <a:p>
            <a:pPr eaLnBrk="1" hangingPunct="1"/>
            <a:r>
              <a:rPr lang="cs-CZ" altLang="cs-CZ" sz="2800" dirty="0">
                <a:solidFill>
                  <a:srgbClr val="C00000"/>
                </a:solidFill>
              </a:rPr>
              <a:t>kategorická a intervalová proměnná</a:t>
            </a:r>
          </a:p>
          <a:p>
            <a:pPr lvl="1" eaLnBrk="1" hangingPunct="1"/>
            <a:r>
              <a:rPr lang="cs-CZ" altLang="cs-CZ" sz="2800" dirty="0"/>
              <a:t>Společně strávený čas posiluje naše sympatie pouze k členům in-</a:t>
            </a:r>
            <a:r>
              <a:rPr lang="cs-CZ" altLang="cs-CZ" sz="2800" dirty="0" err="1"/>
              <a:t>group</a:t>
            </a:r>
            <a:r>
              <a:rPr lang="cs-CZ" altLang="cs-CZ" sz="2800" dirty="0"/>
              <a:t>, nikoli </a:t>
            </a:r>
            <a:r>
              <a:rPr lang="cs-CZ" altLang="cs-CZ" sz="2800" dirty="0" err="1"/>
              <a:t>out-group</a:t>
            </a:r>
            <a:r>
              <a:rPr lang="cs-CZ" altLang="cs-CZ" sz="2800" dirty="0"/>
              <a:t>.</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76" name="Nadpis 1"/>
          <p:cNvSpPr>
            <a:spLocks noGrp="1"/>
          </p:cNvSpPr>
          <p:nvPr>
            <p:ph type="title"/>
          </p:nvPr>
        </p:nvSpPr>
        <p:spPr/>
        <p:txBody>
          <a:bodyPr/>
          <a:lstStyle/>
          <a:p>
            <a:pPr eaLnBrk="1" hangingPunct="1"/>
            <a:r>
              <a:rPr lang="cs-CZ" altLang="cs-CZ" dirty="0"/>
              <a:t>Interakce (moderace)</a:t>
            </a:r>
            <a:endParaRPr lang="en-US" altLang="cs-CZ" dirty="0"/>
          </a:p>
        </p:txBody>
      </p:sp>
      <p:sp>
        <p:nvSpPr>
          <p:cNvPr id="1048777" name="Zástupný symbol pro obsah 2"/>
          <p:cNvSpPr>
            <a:spLocks noGrp="1"/>
          </p:cNvSpPr>
          <p:nvPr>
            <p:ph idx="1"/>
          </p:nvPr>
        </p:nvSpPr>
        <p:spPr>
          <a:xfrm>
            <a:off x="822960" y="1737360"/>
            <a:ext cx="7863840" cy="2771759"/>
          </a:xfrm>
        </p:spPr>
        <p:txBody>
          <a:bodyPr>
            <a:normAutofit/>
          </a:bodyPr>
          <a:lstStyle/>
          <a:p>
            <a:pPr eaLnBrk="1" hangingPunct="1"/>
            <a:r>
              <a:rPr lang="cs-CZ" altLang="cs-CZ" sz="2800" dirty="0">
                <a:solidFill>
                  <a:srgbClr val="C00000"/>
                </a:solidFill>
              </a:rPr>
              <a:t>kategorická a intervalová proměnná</a:t>
            </a:r>
          </a:p>
          <a:p>
            <a:pPr lvl="1" eaLnBrk="1" hangingPunct="1"/>
            <a:r>
              <a:rPr lang="cs-CZ" altLang="cs-CZ" sz="2800" dirty="0"/>
              <a:t>Společně strávený čas posiluje naše sympatie pouze k členům in-</a:t>
            </a:r>
            <a:r>
              <a:rPr lang="cs-CZ" altLang="cs-CZ" sz="2800" dirty="0" err="1"/>
              <a:t>group</a:t>
            </a:r>
            <a:r>
              <a:rPr lang="cs-CZ" altLang="cs-CZ" sz="2800" dirty="0"/>
              <a:t>, nikoli </a:t>
            </a:r>
            <a:r>
              <a:rPr lang="cs-CZ" altLang="cs-CZ" sz="2800" dirty="0" err="1"/>
              <a:t>out-group</a:t>
            </a:r>
            <a:r>
              <a:rPr lang="cs-CZ" altLang="cs-CZ" sz="2800" dirty="0"/>
              <a:t>.</a:t>
            </a:r>
          </a:p>
        </p:txBody>
      </p:sp>
      <p:cxnSp>
        <p:nvCxnSpPr>
          <p:cNvPr id="3145753" name="Přímá spojovací šipka 5"/>
          <p:cNvCxnSpPr>
            <a:cxnSpLocks/>
          </p:cNvCxnSpPr>
          <p:nvPr/>
        </p:nvCxnSpPr>
        <p:spPr>
          <a:xfrm flipV="1">
            <a:off x="2410943" y="3645024"/>
            <a:ext cx="0" cy="208915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145754" name="Přímá spojovací šipka 7"/>
          <p:cNvCxnSpPr>
            <a:cxnSpLocks/>
          </p:cNvCxnSpPr>
          <p:nvPr/>
        </p:nvCxnSpPr>
        <p:spPr>
          <a:xfrm>
            <a:off x="2268068" y="5589712"/>
            <a:ext cx="3384550"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145755" name="Přímá spojovací čára 8"/>
          <p:cNvCxnSpPr>
            <a:cxnSpLocks/>
          </p:cNvCxnSpPr>
          <p:nvPr/>
        </p:nvCxnSpPr>
        <p:spPr>
          <a:xfrm flipV="1">
            <a:off x="2410943" y="4581649"/>
            <a:ext cx="3024187" cy="71913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145756" name="Přímá spojovací čára 10"/>
          <p:cNvCxnSpPr>
            <a:cxnSpLocks/>
          </p:cNvCxnSpPr>
          <p:nvPr/>
        </p:nvCxnSpPr>
        <p:spPr>
          <a:xfrm flipV="1">
            <a:off x="2410943" y="3645024"/>
            <a:ext cx="2952750" cy="108108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048778" name="TextovéPole 7"/>
          <p:cNvSpPr txBox="1"/>
          <p:nvPr/>
        </p:nvSpPr>
        <p:spPr>
          <a:xfrm>
            <a:off x="4931893" y="3860924"/>
            <a:ext cx="1008062" cy="369888"/>
          </a:xfrm>
          <a:prstGeom prst="rect">
            <a:avLst/>
          </a:prstGeom>
          <a:noFill/>
        </p:spPr>
        <p:txBody>
          <a:bodyPr>
            <a:spAutoFit/>
          </a:bodyPr>
          <a:lstStyle/>
          <a:p>
            <a:r>
              <a:rPr lang="cs-CZ" dirty="0">
                <a:solidFill>
                  <a:srgbClr val="FF0000"/>
                </a:solidFill>
                <a:latin typeface="+mj-lt"/>
                <a:cs typeface="Arial" charset="0"/>
              </a:rPr>
              <a:t>in-</a:t>
            </a:r>
            <a:r>
              <a:rPr lang="cs-CZ" dirty="0" err="1">
                <a:solidFill>
                  <a:srgbClr val="FF0000"/>
                </a:solidFill>
                <a:latin typeface="+mj-lt"/>
                <a:cs typeface="Arial" charset="0"/>
              </a:rPr>
              <a:t>group</a:t>
            </a:r>
            <a:endParaRPr lang="en-US" dirty="0">
              <a:solidFill>
                <a:srgbClr val="FF0000"/>
              </a:solidFill>
              <a:latin typeface="+mj-lt"/>
              <a:cs typeface="Arial" charset="0"/>
            </a:endParaRPr>
          </a:p>
        </p:txBody>
      </p:sp>
      <p:sp>
        <p:nvSpPr>
          <p:cNvPr id="1048779" name="TextovéPole 8"/>
          <p:cNvSpPr txBox="1"/>
          <p:nvPr/>
        </p:nvSpPr>
        <p:spPr>
          <a:xfrm>
            <a:off x="2844330" y="5734174"/>
            <a:ext cx="2447925" cy="368300"/>
          </a:xfrm>
          <a:prstGeom prst="rect">
            <a:avLst/>
          </a:prstGeom>
          <a:noFill/>
        </p:spPr>
        <p:txBody>
          <a:bodyPr>
            <a:spAutoFit/>
          </a:bodyPr>
          <a:lstStyle/>
          <a:p>
            <a:r>
              <a:rPr lang="cs-CZ" dirty="0">
                <a:latin typeface="+mj-lt"/>
                <a:cs typeface="Arial" charset="0"/>
              </a:rPr>
              <a:t>společně strávený čas</a:t>
            </a:r>
            <a:endParaRPr lang="en-US" dirty="0">
              <a:latin typeface="+mj-lt"/>
              <a:cs typeface="Arial" charset="0"/>
            </a:endParaRPr>
          </a:p>
        </p:txBody>
      </p:sp>
      <p:sp>
        <p:nvSpPr>
          <p:cNvPr id="1048780" name="TextovéPole 9"/>
          <p:cNvSpPr txBox="1"/>
          <p:nvPr/>
        </p:nvSpPr>
        <p:spPr>
          <a:xfrm rot="16200000">
            <a:off x="1171899" y="4525293"/>
            <a:ext cx="1841500" cy="369888"/>
          </a:xfrm>
          <a:prstGeom prst="rect">
            <a:avLst/>
          </a:prstGeom>
          <a:noFill/>
        </p:spPr>
        <p:txBody>
          <a:bodyPr>
            <a:spAutoFit/>
          </a:bodyPr>
          <a:lstStyle/>
          <a:p>
            <a:pPr algn="ctr"/>
            <a:r>
              <a:rPr lang="cs-CZ" dirty="0">
                <a:latin typeface="+mj-lt"/>
                <a:cs typeface="Arial" charset="0"/>
              </a:rPr>
              <a:t>sympatie</a:t>
            </a:r>
            <a:endParaRPr lang="en-US" dirty="0">
              <a:latin typeface="+mj-lt"/>
              <a:cs typeface="Arial" charset="0"/>
            </a:endParaRPr>
          </a:p>
        </p:txBody>
      </p:sp>
      <p:sp>
        <p:nvSpPr>
          <p:cNvPr id="1048781" name="TextovéPole 10"/>
          <p:cNvSpPr txBox="1"/>
          <p:nvPr/>
        </p:nvSpPr>
        <p:spPr>
          <a:xfrm>
            <a:off x="4644555" y="4797549"/>
            <a:ext cx="1150938" cy="369888"/>
          </a:xfrm>
          <a:prstGeom prst="rect">
            <a:avLst/>
          </a:prstGeom>
          <a:noFill/>
        </p:spPr>
        <p:txBody>
          <a:bodyPr>
            <a:spAutoFit/>
          </a:bodyPr>
          <a:lstStyle/>
          <a:p>
            <a:r>
              <a:rPr lang="cs-CZ" dirty="0" err="1">
                <a:solidFill>
                  <a:srgbClr val="0070C0"/>
                </a:solidFill>
                <a:latin typeface="+mj-lt"/>
                <a:cs typeface="Arial" charset="0"/>
              </a:rPr>
              <a:t>out</a:t>
            </a:r>
            <a:r>
              <a:rPr lang="cs-CZ" dirty="0">
                <a:solidFill>
                  <a:srgbClr val="0070C0"/>
                </a:solidFill>
                <a:latin typeface="+mj-lt"/>
                <a:cs typeface="Arial" charset="0"/>
              </a:rPr>
              <a:t>-</a:t>
            </a:r>
            <a:r>
              <a:rPr lang="cs-CZ" dirty="0" err="1">
                <a:solidFill>
                  <a:srgbClr val="0070C0"/>
                </a:solidFill>
                <a:latin typeface="+mj-lt"/>
                <a:cs typeface="Arial" charset="0"/>
              </a:rPr>
              <a:t>group</a:t>
            </a:r>
            <a:endParaRPr lang="en-US" dirty="0">
              <a:solidFill>
                <a:srgbClr val="0070C0"/>
              </a:solidFill>
              <a:latin typeface="+mj-lt"/>
              <a:cs typeface="Arial" charset="0"/>
            </a:endParaRPr>
          </a:p>
        </p:txBody>
      </p:sp>
      <p:sp>
        <p:nvSpPr>
          <p:cNvPr id="1048782" name="Zástupný symbol pro obsah 2"/>
          <p:cNvSpPr txBox="1"/>
          <p:nvPr/>
        </p:nvSpPr>
        <p:spPr bwMode="auto">
          <a:xfrm>
            <a:off x="6443193" y="3933949"/>
            <a:ext cx="1873250" cy="433388"/>
          </a:xfrm>
          <a:prstGeom prst="rect">
            <a:avLst/>
          </a:prstGeom>
          <a:noFill/>
          <a:ln w="9525">
            <a:noFill/>
            <a:miter lim="800000"/>
            <a:headEnd/>
            <a:tailEnd/>
          </a:ln>
        </p:spPr>
        <p:txBody>
          <a:bodyPr>
            <a:normAutofit fontScale="97500"/>
          </a:bodyPr>
          <a:lstStyle/>
          <a:p>
            <a:pPr marL="342900" indent="-342900" fontAlgn="auto">
              <a:spcBef>
                <a:spcPct val="20000"/>
              </a:spcBef>
              <a:spcAft>
                <a:spcPts val="0"/>
              </a:spcAft>
            </a:pPr>
            <a:r>
              <a:rPr lang="cs-CZ" sz="2000" u="sng" dirty="0">
                <a:latin typeface="+mn-lt"/>
                <a:cs typeface="+mn-cs"/>
              </a:rPr>
              <a:t>žádná interakce</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83" name="Nadpis 1"/>
          <p:cNvSpPr>
            <a:spLocks noGrp="1"/>
          </p:cNvSpPr>
          <p:nvPr>
            <p:ph type="title"/>
          </p:nvPr>
        </p:nvSpPr>
        <p:spPr/>
        <p:txBody>
          <a:bodyPr/>
          <a:lstStyle/>
          <a:p>
            <a:pPr eaLnBrk="1" hangingPunct="1"/>
            <a:r>
              <a:rPr lang="cs-CZ" altLang="cs-CZ" dirty="0"/>
              <a:t>Interakce (moderace)</a:t>
            </a:r>
            <a:endParaRPr lang="en-US" altLang="cs-CZ" dirty="0"/>
          </a:p>
        </p:txBody>
      </p:sp>
      <p:sp>
        <p:nvSpPr>
          <p:cNvPr id="1048784" name="Zástupný symbol pro obsah 2"/>
          <p:cNvSpPr>
            <a:spLocks noGrp="1"/>
          </p:cNvSpPr>
          <p:nvPr>
            <p:ph idx="1"/>
          </p:nvPr>
        </p:nvSpPr>
        <p:spPr>
          <a:xfrm>
            <a:off x="822960" y="1737360"/>
            <a:ext cx="7863840" cy="2771759"/>
          </a:xfrm>
        </p:spPr>
        <p:txBody>
          <a:bodyPr>
            <a:normAutofit/>
          </a:bodyPr>
          <a:lstStyle/>
          <a:p>
            <a:pPr eaLnBrk="1" hangingPunct="1"/>
            <a:r>
              <a:rPr lang="cs-CZ" altLang="cs-CZ" sz="2800" dirty="0">
                <a:solidFill>
                  <a:srgbClr val="C00000"/>
                </a:solidFill>
              </a:rPr>
              <a:t>kategorická a intervalová proměnná</a:t>
            </a:r>
          </a:p>
          <a:p>
            <a:pPr lvl="1" eaLnBrk="1" hangingPunct="1"/>
            <a:r>
              <a:rPr lang="cs-CZ" altLang="cs-CZ" sz="2800" dirty="0"/>
              <a:t>Společně strávený čas posiluje naše sympatie pouze k členům in-</a:t>
            </a:r>
            <a:r>
              <a:rPr lang="cs-CZ" altLang="cs-CZ" sz="2800" dirty="0" err="1"/>
              <a:t>group</a:t>
            </a:r>
            <a:r>
              <a:rPr lang="cs-CZ" altLang="cs-CZ" sz="2800" dirty="0"/>
              <a:t>, nikoli </a:t>
            </a:r>
            <a:r>
              <a:rPr lang="cs-CZ" altLang="cs-CZ" sz="2800" dirty="0" err="1"/>
              <a:t>out-group</a:t>
            </a:r>
            <a:r>
              <a:rPr lang="cs-CZ" altLang="cs-CZ" sz="2800" dirty="0"/>
              <a:t>.</a:t>
            </a:r>
          </a:p>
        </p:txBody>
      </p:sp>
      <p:cxnSp>
        <p:nvCxnSpPr>
          <p:cNvPr id="3145757" name="Přímá spojovací šipka 5"/>
          <p:cNvCxnSpPr>
            <a:cxnSpLocks/>
          </p:cNvCxnSpPr>
          <p:nvPr/>
        </p:nvCxnSpPr>
        <p:spPr>
          <a:xfrm flipV="1">
            <a:off x="2626967" y="3717032"/>
            <a:ext cx="0" cy="208915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145758" name="Přímá spojovací šipka 7"/>
          <p:cNvCxnSpPr>
            <a:cxnSpLocks/>
          </p:cNvCxnSpPr>
          <p:nvPr/>
        </p:nvCxnSpPr>
        <p:spPr>
          <a:xfrm>
            <a:off x="2484092" y="5661720"/>
            <a:ext cx="3384550"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145759" name="Přímá spojovací čára 8"/>
          <p:cNvCxnSpPr>
            <a:cxnSpLocks/>
          </p:cNvCxnSpPr>
          <p:nvPr/>
        </p:nvCxnSpPr>
        <p:spPr>
          <a:xfrm>
            <a:off x="2626967" y="5372795"/>
            <a:ext cx="3097212"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145760" name="Přímá spojovací čára 10"/>
          <p:cNvCxnSpPr>
            <a:cxnSpLocks/>
          </p:cNvCxnSpPr>
          <p:nvPr/>
        </p:nvCxnSpPr>
        <p:spPr>
          <a:xfrm flipV="1">
            <a:off x="2626967" y="3717032"/>
            <a:ext cx="2952750" cy="108108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048785" name="TextovéPole 7"/>
          <p:cNvSpPr txBox="1"/>
          <p:nvPr/>
        </p:nvSpPr>
        <p:spPr>
          <a:xfrm>
            <a:off x="5147917" y="3932932"/>
            <a:ext cx="1008062" cy="369888"/>
          </a:xfrm>
          <a:prstGeom prst="rect">
            <a:avLst/>
          </a:prstGeom>
          <a:noFill/>
        </p:spPr>
        <p:txBody>
          <a:bodyPr>
            <a:spAutoFit/>
          </a:bodyPr>
          <a:lstStyle/>
          <a:p>
            <a:r>
              <a:rPr lang="cs-CZ" dirty="0">
                <a:solidFill>
                  <a:srgbClr val="FF0000"/>
                </a:solidFill>
                <a:latin typeface="+mj-lt"/>
                <a:cs typeface="Arial" charset="0"/>
              </a:rPr>
              <a:t>in-</a:t>
            </a:r>
            <a:r>
              <a:rPr lang="cs-CZ" dirty="0" err="1">
                <a:solidFill>
                  <a:srgbClr val="FF0000"/>
                </a:solidFill>
                <a:latin typeface="+mj-lt"/>
                <a:cs typeface="Arial" charset="0"/>
              </a:rPr>
              <a:t>group</a:t>
            </a:r>
            <a:endParaRPr lang="en-US" dirty="0">
              <a:solidFill>
                <a:srgbClr val="FF0000"/>
              </a:solidFill>
              <a:latin typeface="+mj-lt"/>
              <a:cs typeface="Arial" charset="0"/>
            </a:endParaRPr>
          </a:p>
        </p:txBody>
      </p:sp>
      <p:sp>
        <p:nvSpPr>
          <p:cNvPr id="1048786" name="TextovéPole 8"/>
          <p:cNvSpPr txBox="1"/>
          <p:nvPr/>
        </p:nvSpPr>
        <p:spPr>
          <a:xfrm>
            <a:off x="3060354" y="5806182"/>
            <a:ext cx="2447925" cy="368300"/>
          </a:xfrm>
          <a:prstGeom prst="rect">
            <a:avLst/>
          </a:prstGeom>
          <a:noFill/>
        </p:spPr>
        <p:txBody>
          <a:bodyPr>
            <a:spAutoFit/>
          </a:bodyPr>
          <a:lstStyle/>
          <a:p>
            <a:r>
              <a:rPr lang="cs-CZ" dirty="0">
                <a:latin typeface="+mj-lt"/>
                <a:cs typeface="Arial" charset="0"/>
              </a:rPr>
              <a:t>společně strávený čas</a:t>
            </a:r>
            <a:endParaRPr lang="en-US" dirty="0">
              <a:latin typeface="+mj-lt"/>
              <a:cs typeface="Arial" charset="0"/>
            </a:endParaRPr>
          </a:p>
        </p:txBody>
      </p:sp>
      <p:sp>
        <p:nvSpPr>
          <p:cNvPr id="1048787" name="TextovéPole 9"/>
          <p:cNvSpPr txBox="1"/>
          <p:nvPr/>
        </p:nvSpPr>
        <p:spPr>
          <a:xfrm rot="16200000">
            <a:off x="1387923" y="4597301"/>
            <a:ext cx="1841500" cy="369888"/>
          </a:xfrm>
          <a:prstGeom prst="rect">
            <a:avLst/>
          </a:prstGeom>
          <a:noFill/>
        </p:spPr>
        <p:txBody>
          <a:bodyPr>
            <a:spAutoFit/>
          </a:bodyPr>
          <a:lstStyle/>
          <a:p>
            <a:pPr algn="ctr"/>
            <a:r>
              <a:rPr lang="cs-CZ" dirty="0">
                <a:latin typeface="+mj-lt"/>
                <a:cs typeface="Arial" charset="0"/>
              </a:rPr>
              <a:t>sympatie</a:t>
            </a:r>
            <a:endParaRPr lang="en-US" dirty="0">
              <a:latin typeface="+mj-lt"/>
              <a:cs typeface="Arial" charset="0"/>
            </a:endParaRPr>
          </a:p>
        </p:txBody>
      </p:sp>
      <p:sp>
        <p:nvSpPr>
          <p:cNvPr id="1048788" name="TextovéPole 10"/>
          <p:cNvSpPr txBox="1"/>
          <p:nvPr/>
        </p:nvSpPr>
        <p:spPr>
          <a:xfrm>
            <a:off x="5147917" y="4940995"/>
            <a:ext cx="1152525" cy="369887"/>
          </a:xfrm>
          <a:prstGeom prst="rect">
            <a:avLst/>
          </a:prstGeom>
          <a:noFill/>
        </p:spPr>
        <p:txBody>
          <a:bodyPr>
            <a:spAutoFit/>
          </a:bodyPr>
          <a:lstStyle/>
          <a:p>
            <a:r>
              <a:rPr lang="cs-CZ" dirty="0" err="1">
                <a:solidFill>
                  <a:srgbClr val="0070C0"/>
                </a:solidFill>
                <a:latin typeface="+mj-lt"/>
                <a:cs typeface="Arial" charset="0"/>
              </a:rPr>
              <a:t>out</a:t>
            </a:r>
            <a:r>
              <a:rPr lang="cs-CZ" dirty="0">
                <a:solidFill>
                  <a:srgbClr val="0070C0"/>
                </a:solidFill>
                <a:latin typeface="+mj-lt"/>
                <a:cs typeface="Arial" charset="0"/>
              </a:rPr>
              <a:t>-</a:t>
            </a:r>
            <a:r>
              <a:rPr lang="cs-CZ" dirty="0" err="1">
                <a:solidFill>
                  <a:srgbClr val="0070C0"/>
                </a:solidFill>
                <a:latin typeface="+mj-lt"/>
                <a:cs typeface="Arial" charset="0"/>
              </a:rPr>
              <a:t>group</a:t>
            </a:r>
            <a:endParaRPr lang="en-US" dirty="0">
              <a:solidFill>
                <a:srgbClr val="0070C0"/>
              </a:solidFill>
              <a:latin typeface="+mj-lt"/>
              <a:cs typeface="Arial" charset="0"/>
            </a:endParaRPr>
          </a:p>
        </p:txBody>
      </p:sp>
      <p:sp>
        <p:nvSpPr>
          <p:cNvPr id="1048789" name="Zástupný symbol pro obsah 2"/>
          <p:cNvSpPr txBox="1"/>
          <p:nvPr/>
        </p:nvSpPr>
        <p:spPr bwMode="auto">
          <a:xfrm>
            <a:off x="6659217" y="4005957"/>
            <a:ext cx="1873250" cy="433388"/>
          </a:xfrm>
          <a:prstGeom prst="rect">
            <a:avLst/>
          </a:prstGeom>
          <a:noFill/>
          <a:ln w="9525">
            <a:noFill/>
            <a:miter lim="800000"/>
            <a:headEnd/>
            <a:tailEnd/>
          </a:ln>
        </p:spPr>
        <p:txBody>
          <a:bodyPr>
            <a:normAutofit/>
          </a:bodyPr>
          <a:lstStyle/>
          <a:p>
            <a:pPr marL="342900" indent="-342900" fontAlgn="auto">
              <a:spcBef>
                <a:spcPct val="20000"/>
              </a:spcBef>
              <a:spcAft>
                <a:spcPts val="0"/>
              </a:spcAft>
            </a:pPr>
            <a:r>
              <a:rPr lang="cs-CZ" sz="2000" u="sng" dirty="0">
                <a:latin typeface="+mn-lt"/>
                <a:cs typeface="+mn-cs"/>
              </a:rPr>
              <a:t>interakce</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90" name="Nadpis 1"/>
          <p:cNvSpPr>
            <a:spLocks noGrp="1"/>
          </p:cNvSpPr>
          <p:nvPr>
            <p:ph type="title"/>
          </p:nvPr>
        </p:nvSpPr>
        <p:spPr/>
        <p:txBody>
          <a:bodyPr/>
          <a:lstStyle/>
          <a:p>
            <a:pPr eaLnBrk="1" hangingPunct="1"/>
            <a:r>
              <a:rPr lang="cs-CZ" altLang="cs-CZ" dirty="0"/>
              <a:t>Interakce (moderace)</a:t>
            </a:r>
            <a:endParaRPr lang="en-US" altLang="cs-CZ" dirty="0"/>
          </a:p>
        </p:txBody>
      </p:sp>
      <p:sp>
        <p:nvSpPr>
          <p:cNvPr id="1048791" name="Zástupný symbol pro obsah 2"/>
          <p:cNvSpPr>
            <a:spLocks noGrp="1"/>
          </p:cNvSpPr>
          <p:nvPr>
            <p:ph idx="1"/>
          </p:nvPr>
        </p:nvSpPr>
        <p:spPr>
          <a:xfrm>
            <a:off x="822960" y="1743943"/>
            <a:ext cx="7863840" cy="4349353"/>
          </a:xfrm>
        </p:spPr>
        <p:txBody>
          <a:bodyPr>
            <a:noAutofit/>
          </a:bodyPr>
          <a:lstStyle/>
          <a:p>
            <a:pPr eaLnBrk="1" hangingPunct="1"/>
            <a:r>
              <a:rPr lang="cs-CZ" altLang="cs-CZ" sz="2800" dirty="0">
                <a:solidFill>
                  <a:srgbClr val="C00000"/>
                </a:solidFill>
              </a:rPr>
              <a:t>dva faktory </a:t>
            </a:r>
            <a:r>
              <a:rPr lang="cs-CZ" altLang="cs-CZ" sz="2800" dirty="0"/>
              <a:t>(případ faktoriální ANOVY)</a:t>
            </a:r>
          </a:p>
          <a:p>
            <a:pPr lvl="1" eaLnBrk="1" hangingPunct="1"/>
            <a:r>
              <a:rPr lang="cs-CZ" altLang="cs-CZ" sz="2800" dirty="0"/>
              <a:t>Zážitek s různými typy školní šikany má jiný vliv na </a:t>
            </a:r>
            <a:r>
              <a:rPr lang="cs-CZ" altLang="cs-CZ" sz="2800" dirty="0" err="1"/>
              <a:t>depresivitu</a:t>
            </a:r>
            <a:r>
              <a:rPr lang="cs-CZ" altLang="cs-CZ" sz="2800" dirty="0"/>
              <a:t> u dívek a u chlapců.</a:t>
            </a:r>
          </a:p>
          <a:p>
            <a:pPr eaLnBrk="1" hangingPunct="1"/>
            <a:r>
              <a:rPr lang="cs-CZ" altLang="cs-CZ" sz="2800" dirty="0">
                <a:solidFill>
                  <a:srgbClr val="C00000"/>
                </a:solidFill>
              </a:rPr>
              <a:t>kategorická a intervalová proměnná</a:t>
            </a:r>
          </a:p>
          <a:p>
            <a:pPr lvl="1" eaLnBrk="1" hangingPunct="1"/>
            <a:r>
              <a:rPr lang="cs-CZ" altLang="cs-CZ" sz="2800" dirty="0"/>
              <a:t>Společně strávený čas posiluje naše sympatie pouze k členům in-</a:t>
            </a:r>
            <a:r>
              <a:rPr lang="cs-CZ" altLang="cs-CZ" sz="2800" dirty="0" err="1"/>
              <a:t>group</a:t>
            </a:r>
            <a:r>
              <a:rPr lang="cs-CZ" altLang="cs-CZ" sz="2800" dirty="0"/>
              <a:t>, nikoli </a:t>
            </a:r>
            <a:r>
              <a:rPr lang="cs-CZ" altLang="cs-CZ" sz="2800" dirty="0" err="1"/>
              <a:t>out-group</a:t>
            </a:r>
            <a:r>
              <a:rPr lang="cs-CZ" altLang="cs-CZ" sz="2800" dirty="0"/>
              <a:t>.</a:t>
            </a:r>
          </a:p>
          <a:p>
            <a:pPr eaLnBrk="1" hangingPunct="1"/>
            <a:r>
              <a:rPr lang="cs-CZ" altLang="cs-CZ" sz="2800" dirty="0">
                <a:solidFill>
                  <a:srgbClr val="C00000"/>
                </a:solidFill>
              </a:rPr>
              <a:t>dvě intervalové proměnné</a:t>
            </a:r>
          </a:p>
          <a:p>
            <a:pPr lvl="1" eaLnBrk="1" hangingPunct="1"/>
            <a:r>
              <a:rPr lang="cs-CZ" altLang="cs-CZ" sz="2800" dirty="0"/>
              <a:t>S rostoucím příjmem se oslabuje vztah mezi spokojeností v práci a celkovou životní spokojeností.</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92" name="Nadpis 1"/>
          <p:cNvSpPr>
            <a:spLocks noGrp="1"/>
          </p:cNvSpPr>
          <p:nvPr>
            <p:ph type="title"/>
          </p:nvPr>
        </p:nvSpPr>
        <p:spPr/>
        <p:txBody>
          <a:bodyPr/>
          <a:lstStyle/>
          <a:p>
            <a:pPr eaLnBrk="1" hangingPunct="1"/>
            <a:r>
              <a:rPr lang="cs-CZ" altLang="cs-CZ"/>
              <a:t>Faktoriální ANOVA</a:t>
            </a:r>
            <a:endParaRPr lang="en-US" altLang="cs-CZ"/>
          </a:p>
        </p:txBody>
      </p:sp>
      <p:sp>
        <p:nvSpPr>
          <p:cNvPr id="1048793" name="Zástupný symbol pro obsah 2"/>
          <p:cNvSpPr>
            <a:spLocks noGrp="1"/>
          </p:cNvSpPr>
          <p:nvPr>
            <p:ph idx="1"/>
          </p:nvPr>
        </p:nvSpPr>
        <p:spPr>
          <a:xfrm>
            <a:off x="971600" y="1737361"/>
            <a:ext cx="7992888" cy="2052002"/>
          </a:xfrm>
        </p:spPr>
        <p:txBody>
          <a:bodyPr>
            <a:normAutofit fontScale="95833" lnSpcReduction="10000"/>
          </a:bodyPr>
          <a:lstStyle/>
          <a:p>
            <a:pPr eaLnBrk="1" hangingPunct="1">
              <a:buFont typeface="Arial" panose="020B0604020202020204" pitchFamily="34" charset="0"/>
              <a:buNone/>
            </a:pPr>
            <a:r>
              <a:rPr lang="cs-CZ" altLang="cs-CZ" sz="3000" b="1" dirty="0">
                <a:solidFill>
                  <a:srgbClr val="FF0000"/>
                </a:solidFill>
              </a:rPr>
              <a:t>SES:</a:t>
            </a:r>
            <a:r>
              <a:rPr lang="cs-CZ" altLang="cs-CZ" sz="3000" dirty="0"/>
              <a:t> Souvisí SES s frekvencí používání internetu?</a:t>
            </a:r>
            <a:endParaRPr lang="cs-CZ" altLang="cs-CZ" sz="2600" dirty="0"/>
          </a:p>
          <a:p>
            <a:pPr eaLnBrk="1" hangingPunct="1">
              <a:buFont typeface="Arial" panose="020B0604020202020204" pitchFamily="34" charset="0"/>
              <a:buNone/>
            </a:pPr>
            <a:r>
              <a:rPr lang="cs-CZ" altLang="cs-CZ" sz="3000" b="1" dirty="0">
                <a:solidFill>
                  <a:srgbClr val="FF0000"/>
                </a:solidFill>
              </a:rPr>
              <a:t>pohlaví:</a:t>
            </a:r>
            <a:r>
              <a:rPr lang="cs-CZ" altLang="cs-CZ" sz="3000" dirty="0"/>
              <a:t> Souvisí pohlaví s frekvencí používání </a:t>
            </a:r>
            <a:r>
              <a:rPr lang="cs-CZ" altLang="cs-CZ" sz="3000" dirty="0" err="1"/>
              <a:t>inetu</a:t>
            </a:r>
            <a:r>
              <a:rPr lang="cs-CZ" altLang="cs-CZ" sz="3000" dirty="0"/>
              <a:t>?</a:t>
            </a:r>
          </a:p>
          <a:p>
            <a:pPr eaLnBrk="1" hangingPunct="1">
              <a:buFont typeface="Arial" panose="020B0604020202020204" pitchFamily="34" charset="0"/>
              <a:buNone/>
            </a:pPr>
            <a:r>
              <a:rPr lang="cs-CZ" altLang="cs-CZ" sz="3000" b="1" dirty="0">
                <a:solidFill>
                  <a:srgbClr val="FF0000"/>
                </a:solidFill>
              </a:rPr>
              <a:t>interakce: </a:t>
            </a:r>
            <a:r>
              <a:rPr lang="cs-CZ" altLang="cs-CZ" sz="3000" dirty="0"/>
              <a:t>Má SES jinou souvislost s používáním internetu u chlapců než u dívek?</a:t>
            </a:r>
          </a:p>
          <a:p>
            <a:pPr eaLnBrk="1" hangingPunct="1">
              <a:buFont typeface="Arial" panose="020B0604020202020204" pitchFamily="34" charset="0"/>
              <a:buNone/>
            </a:pPr>
            <a:endParaRPr lang="cs-CZ" altLang="cs-CZ" sz="2400" dirty="0"/>
          </a:p>
          <a:p>
            <a:pPr eaLnBrk="1" hangingPunct="1">
              <a:buFont typeface="Arial" panose="020B0604020202020204" pitchFamily="34" charset="0"/>
              <a:buNone/>
            </a:pPr>
            <a:endParaRPr lang="cs-CZ" altLang="cs-CZ" sz="2400" dirty="0"/>
          </a:p>
        </p:txBody>
      </p:sp>
      <p:graphicFrame>
        <p:nvGraphicFramePr>
          <p:cNvPr id="4194308" name="Tabulka 3"/>
          <p:cNvGraphicFramePr>
            <a:graphicFrameLocks noGrp="1"/>
          </p:cNvGraphicFramePr>
          <p:nvPr/>
        </p:nvGraphicFramePr>
        <p:xfrm>
          <a:off x="539750" y="3933825"/>
          <a:ext cx="8064500" cy="2592387"/>
        </p:xfrm>
        <a:graphic>
          <a:graphicData uri="http://schemas.openxmlformats.org/drawingml/2006/table">
            <a:tbl>
              <a:tblPr firstRow="1" bandRow="1">
                <a:tableStyleId>{5C22544A-7EE6-4342-B048-85BDC9FD1C3A}</a:tableStyleId>
              </a:tblPr>
              <a:tblGrid>
                <a:gridCol w="2016125">
                  <a:extLst>
                    <a:ext uri="{9D8B030D-6E8A-4147-A177-3AD203B41FA5}">
                      <a16:colId xmlns:a16="http://schemas.microsoft.com/office/drawing/2014/main" val="20000"/>
                    </a:ext>
                  </a:extLst>
                </a:gridCol>
                <a:gridCol w="2016125">
                  <a:extLst>
                    <a:ext uri="{9D8B030D-6E8A-4147-A177-3AD203B41FA5}">
                      <a16:colId xmlns:a16="http://schemas.microsoft.com/office/drawing/2014/main" val="20001"/>
                    </a:ext>
                  </a:extLst>
                </a:gridCol>
                <a:gridCol w="2016125">
                  <a:extLst>
                    <a:ext uri="{9D8B030D-6E8A-4147-A177-3AD203B41FA5}">
                      <a16:colId xmlns:a16="http://schemas.microsoft.com/office/drawing/2014/main" val="20002"/>
                    </a:ext>
                  </a:extLst>
                </a:gridCol>
                <a:gridCol w="2016125">
                  <a:extLst>
                    <a:ext uri="{9D8B030D-6E8A-4147-A177-3AD203B41FA5}">
                      <a16:colId xmlns:a16="http://schemas.microsoft.com/office/drawing/2014/main" val="20003"/>
                    </a:ext>
                  </a:extLst>
                </a:gridCol>
              </a:tblGrid>
              <a:tr h="864129">
                <a:tc>
                  <a:txBody>
                    <a:bodyPr/>
                    <a:lstStyle/>
                    <a:p>
                      <a:endParaRPr lang="en-US" sz="2800" b="1" dirty="0"/>
                    </a:p>
                  </a:txBody>
                  <a:tcPr marL="91436" marR="91436" marT="45722" marB="45722" anchor="ctr"/>
                </a:tc>
                <a:tc>
                  <a:txBody>
                    <a:bodyPr/>
                    <a:lstStyle/>
                    <a:p>
                      <a:pPr algn="ctr"/>
                      <a:r>
                        <a:rPr lang="cs-CZ" sz="2800" b="1" dirty="0"/>
                        <a:t>Nízký</a:t>
                      </a:r>
                      <a:r>
                        <a:rPr lang="cs-CZ" sz="2800" b="1" baseline="0" dirty="0"/>
                        <a:t> SES</a:t>
                      </a:r>
                      <a:endParaRPr lang="en-US" sz="2800" b="1" dirty="0"/>
                    </a:p>
                  </a:txBody>
                  <a:tcPr marL="91436" marR="91436" marT="45722" marB="45722" anchor="ctr"/>
                </a:tc>
                <a:tc>
                  <a:txBody>
                    <a:bodyPr/>
                    <a:lstStyle/>
                    <a:p>
                      <a:pPr algn="ctr"/>
                      <a:r>
                        <a:rPr lang="cs-CZ" sz="2800" b="1" dirty="0"/>
                        <a:t>Střední SES</a:t>
                      </a:r>
                      <a:endParaRPr lang="en-US" sz="2800" b="1" dirty="0"/>
                    </a:p>
                  </a:txBody>
                  <a:tcPr marL="91436" marR="91436" marT="45722" marB="45722" anchor="ctr"/>
                </a:tc>
                <a:tc>
                  <a:txBody>
                    <a:bodyPr/>
                    <a:lstStyle/>
                    <a:p>
                      <a:pPr algn="ctr"/>
                      <a:r>
                        <a:rPr lang="cs-CZ" sz="2800" b="1" dirty="0"/>
                        <a:t>Vysoký SES</a:t>
                      </a:r>
                      <a:endParaRPr lang="en-US" sz="2800" b="1" dirty="0"/>
                    </a:p>
                  </a:txBody>
                  <a:tcPr marL="91436" marR="91436" marT="45722" marB="45722" anchor="ctr"/>
                </a:tc>
                <a:extLst>
                  <a:ext uri="{0D108BD9-81ED-4DB2-BD59-A6C34878D82A}">
                    <a16:rowId xmlns:a16="http://schemas.microsoft.com/office/drawing/2014/main" val="10000"/>
                  </a:ext>
                </a:extLst>
              </a:tr>
              <a:tr h="864129">
                <a:tc>
                  <a:txBody>
                    <a:bodyPr/>
                    <a:lstStyle/>
                    <a:p>
                      <a:r>
                        <a:rPr lang="cs-CZ" sz="2800" b="1" dirty="0"/>
                        <a:t>Chlapci</a:t>
                      </a:r>
                      <a:endParaRPr lang="en-US" sz="2800" b="1" dirty="0"/>
                    </a:p>
                  </a:txBody>
                  <a:tcPr marL="91436" marR="91436" marT="45722" marB="45722" anchor="ctr"/>
                </a:tc>
                <a:tc>
                  <a:txBody>
                    <a:bodyPr/>
                    <a:lstStyle/>
                    <a:p>
                      <a:pPr algn="ctr"/>
                      <a:r>
                        <a:rPr lang="cs-CZ" sz="2800" b="1" dirty="0"/>
                        <a:t>153</a:t>
                      </a:r>
                      <a:endParaRPr lang="en-US" sz="2800" b="1" dirty="0"/>
                    </a:p>
                  </a:txBody>
                  <a:tcPr marL="91436" marR="91436" marT="45722" marB="45722" anchor="ctr"/>
                </a:tc>
                <a:tc>
                  <a:txBody>
                    <a:bodyPr/>
                    <a:lstStyle/>
                    <a:p>
                      <a:pPr algn="ctr"/>
                      <a:r>
                        <a:rPr lang="cs-CZ" sz="2800" b="1" dirty="0"/>
                        <a:t>132</a:t>
                      </a:r>
                      <a:endParaRPr lang="en-US" sz="2800" b="1" dirty="0"/>
                    </a:p>
                  </a:txBody>
                  <a:tcPr marL="91436" marR="91436" marT="45722" marB="45722" anchor="ctr"/>
                </a:tc>
                <a:tc>
                  <a:txBody>
                    <a:bodyPr/>
                    <a:lstStyle/>
                    <a:p>
                      <a:pPr algn="ctr"/>
                      <a:r>
                        <a:rPr lang="cs-CZ" sz="2800" b="1" dirty="0"/>
                        <a:t>114</a:t>
                      </a:r>
                      <a:endParaRPr lang="en-US" sz="2800" b="1" dirty="0"/>
                    </a:p>
                  </a:txBody>
                  <a:tcPr marL="91436" marR="91436" marT="45722" marB="45722" anchor="ctr"/>
                </a:tc>
                <a:extLst>
                  <a:ext uri="{0D108BD9-81ED-4DB2-BD59-A6C34878D82A}">
                    <a16:rowId xmlns:a16="http://schemas.microsoft.com/office/drawing/2014/main" val="10001"/>
                  </a:ext>
                </a:extLst>
              </a:tr>
              <a:tr h="864129">
                <a:tc>
                  <a:txBody>
                    <a:bodyPr/>
                    <a:lstStyle/>
                    <a:p>
                      <a:r>
                        <a:rPr lang="cs-CZ" sz="2800" b="1" dirty="0"/>
                        <a:t>Dívky</a:t>
                      </a:r>
                      <a:endParaRPr lang="en-US" sz="2800" b="1" dirty="0"/>
                    </a:p>
                  </a:txBody>
                  <a:tcPr marL="91436" marR="91436" marT="45722" marB="45722" anchor="ctr"/>
                </a:tc>
                <a:tc>
                  <a:txBody>
                    <a:bodyPr/>
                    <a:lstStyle/>
                    <a:p>
                      <a:pPr algn="ctr"/>
                      <a:r>
                        <a:rPr lang="cs-CZ" sz="2800" b="1" dirty="0"/>
                        <a:t>145</a:t>
                      </a:r>
                      <a:endParaRPr lang="en-US" sz="2800" b="1" dirty="0"/>
                    </a:p>
                  </a:txBody>
                  <a:tcPr marL="91436" marR="91436" marT="45722" marB="45722" anchor="ctr"/>
                </a:tc>
                <a:tc>
                  <a:txBody>
                    <a:bodyPr/>
                    <a:lstStyle/>
                    <a:p>
                      <a:pPr algn="ctr"/>
                      <a:r>
                        <a:rPr lang="cs-CZ" sz="2800" b="1" dirty="0"/>
                        <a:t>126</a:t>
                      </a:r>
                      <a:endParaRPr lang="en-US" sz="2800" b="1" dirty="0"/>
                    </a:p>
                  </a:txBody>
                  <a:tcPr marL="91436" marR="91436" marT="45722" marB="45722" anchor="ctr"/>
                </a:tc>
                <a:tc>
                  <a:txBody>
                    <a:bodyPr/>
                    <a:lstStyle/>
                    <a:p>
                      <a:pPr algn="ctr"/>
                      <a:r>
                        <a:rPr lang="cs-CZ" sz="2800" b="1" dirty="0"/>
                        <a:t>117</a:t>
                      </a:r>
                      <a:endParaRPr lang="en-US" sz="2800" b="1" dirty="0"/>
                    </a:p>
                  </a:txBody>
                  <a:tcPr marL="91436" marR="91436" marT="45722" marB="45722" anchor="ctr"/>
                </a:tc>
                <a:extLst>
                  <a:ext uri="{0D108BD9-81ED-4DB2-BD59-A6C34878D82A}">
                    <a16:rowId xmlns:a16="http://schemas.microsoft.com/office/drawing/2014/main" val="10002"/>
                  </a:ext>
                </a:extLst>
              </a:tr>
            </a:tbl>
          </a:graphicData>
        </a:graphic>
      </p:graphicFrame>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94" name="Nadpis 1"/>
          <p:cNvSpPr>
            <a:spLocks noGrp="1"/>
          </p:cNvSpPr>
          <p:nvPr>
            <p:ph type="title"/>
          </p:nvPr>
        </p:nvSpPr>
        <p:spPr/>
        <p:txBody>
          <a:bodyPr/>
          <a:lstStyle/>
          <a:p>
            <a:endParaRPr lang="cs-CZ"/>
          </a:p>
        </p:txBody>
      </p:sp>
      <p:sp>
        <p:nvSpPr>
          <p:cNvPr id="1048795" name="Zástupný obsah 2"/>
          <p:cNvSpPr>
            <a:spLocks noGrp="1"/>
          </p:cNvSpPr>
          <p:nvPr>
            <p:ph idx="1"/>
          </p:nvPr>
        </p:nvSpPr>
        <p:spPr/>
        <p:txBody>
          <a:bodyPr/>
          <a:lstStyle/>
          <a:p>
            <a:endParaRPr lang="cs-CZ"/>
          </a:p>
        </p:txBody>
      </p:sp>
      <p:pic>
        <p:nvPicPr>
          <p:cNvPr id="2097155" name="Obrázek 4"/>
          <p:cNvPicPr>
            <a:picLocks noChangeAspect="1"/>
          </p:cNvPicPr>
          <p:nvPr/>
        </p:nvPicPr>
        <p:blipFill>
          <a:blip r:embed="rId2"/>
          <a:stretch>
            <a:fillRect/>
          </a:stretch>
        </p:blipFill>
        <p:spPr>
          <a:xfrm>
            <a:off x="260798" y="548680"/>
            <a:ext cx="8947717" cy="5280620"/>
          </a:xfrm>
          <a:prstGeom prst="rect">
            <a:avLst/>
          </a:prstGeom>
        </p:spPr>
      </p:pic>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96" name="Nadpis 1"/>
          <p:cNvSpPr>
            <a:spLocks noGrp="1"/>
          </p:cNvSpPr>
          <p:nvPr>
            <p:ph type="title"/>
          </p:nvPr>
        </p:nvSpPr>
        <p:spPr/>
        <p:txBody>
          <a:bodyPr/>
          <a:lstStyle/>
          <a:p>
            <a:pPr eaLnBrk="1" hangingPunct="1"/>
            <a:r>
              <a:rPr lang="cs-CZ" altLang="cs-CZ"/>
              <a:t>Faktoriální ANOVA - předpoklady</a:t>
            </a:r>
            <a:endParaRPr lang="en-US" altLang="cs-CZ"/>
          </a:p>
        </p:txBody>
      </p:sp>
      <p:sp>
        <p:nvSpPr>
          <p:cNvPr id="1048797" name="Zástupný symbol pro obsah 2"/>
          <p:cNvSpPr>
            <a:spLocks noGrp="1"/>
          </p:cNvSpPr>
          <p:nvPr>
            <p:ph idx="1"/>
          </p:nvPr>
        </p:nvSpPr>
        <p:spPr>
          <a:xfrm>
            <a:off x="468313" y="1844675"/>
            <a:ext cx="4402137" cy="4824413"/>
          </a:xfrm>
        </p:spPr>
        <p:txBody>
          <a:bodyPr>
            <a:normAutofit/>
          </a:bodyPr>
          <a:lstStyle/>
          <a:p>
            <a:pPr eaLnBrk="1" hangingPunct="1">
              <a:buFont typeface="Arial" panose="020B0604020202020204" pitchFamily="34" charset="0"/>
              <a:buNone/>
            </a:pPr>
            <a:r>
              <a:rPr lang="cs-CZ" altLang="cs-CZ" sz="2400" dirty="0"/>
              <a:t>Vše, co v případě </a:t>
            </a:r>
            <a:r>
              <a:rPr lang="cs-CZ" altLang="cs-CZ" sz="2400" dirty="0" err="1"/>
              <a:t>one-way</a:t>
            </a:r>
            <a:r>
              <a:rPr lang="cs-CZ" altLang="cs-CZ" sz="2400" dirty="0"/>
              <a:t> ANOVY</a:t>
            </a:r>
          </a:p>
          <a:p>
            <a:pPr eaLnBrk="1" hangingPunct="1">
              <a:buFont typeface="Arial" panose="020B0604020202020204" pitchFamily="34" charset="0"/>
              <a:buNone/>
            </a:pPr>
            <a:endParaRPr lang="cs-CZ" altLang="cs-CZ" sz="2400" dirty="0"/>
          </a:p>
          <a:p>
            <a:pPr eaLnBrk="1" hangingPunct="1">
              <a:buFont typeface="Arial" panose="020B0604020202020204" pitchFamily="34" charset="0"/>
              <a:buNone/>
            </a:pPr>
            <a:r>
              <a:rPr lang="cs-CZ" altLang="cs-CZ" sz="2400" dirty="0"/>
              <a:t>Pro každou kombinaci faktorů by měl být zastoupený dostatečný počet případů.</a:t>
            </a:r>
          </a:p>
          <a:p>
            <a:pPr eaLnBrk="1" hangingPunct="1">
              <a:buFont typeface="Arial" panose="020B0604020202020204" pitchFamily="34" charset="0"/>
              <a:buNone/>
            </a:pPr>
            <a:r>
              <a:rPr lang="cs-CZ" altLang="cs-CZ" sz="2400" dirty="0"/>
              <a:t>Lze posoudit na základě jednoduché kontingenční tabulky.</a:t>
            </a:r>
          </a:p>
        </p:txBody>
      </p:sp>
      <p:graphicFrame>
        <p:nvGraphicFramePr>
          <p:cNvPr id="4194309" name="Tabulka 3"/>
          <p:cNvGraphicFramePr>
            <a:graphicFrameLocks noGrp="1"/>
          </p:cNvGraphicFramePr>
          <p:nvPr/>
        </p:nvGraphicFramePr>
        <p:xfrm>
          <a:off x="4932363" y="1773238"/>
          <a:ext cx="3744912" cy="2592387"/>
        </p:xfrm>
        <a:graphic>
          <a:graphicData uri="http://schemas.openxmlformats.org/drawingml/2006/table">
            <a:tbl>
              <a:tblPr firstRow="1" bandRow="1">
                <a:tableStyleId>{5C22544A-7EE6-4342-B048-85BDC9FD1C3A}</a:tableStyleId>
              </a:tblPr>
              <a:tblGrid>
                <a:gridCol w="936228">
                  <a:extLst>
                    <a:ext uri="{9D8B030D-6E8A-4147-A177-3AD203B41FA5}">
                      <a16:colId xmlns:a16="http://schemas.microsoft.com/office/drawing/2014/main" val="20000"/>
                    </a:ext>
                  </a:extLst>
                </a:gridCol>
                <a:gridCol w="936228">
                  <a:extLst>
                    <a:ext uri="{9D8B030D-6E8A-4147-A177-3AD203B41FA5}">
                      <a16:colId xmlns:a16="http://schemas.microsoft.com/office/drawing/2014/main" val="20001"/>
                    </a:ext>
                  </a:extLst>
                </a:gridCol>
                <a:gridCol w="936228">
                  <a:extLst>
                    <a:ext uri="{9D8B030D-6E8A-4147-A177-3AD203B41FA5}">
                      <a16:colId xmlns:a16="http://schemas.microsoft.com/office/drawing/2014/main" val="20002"/>
                    </a:ext>
                  </a:extLst>
                </a:gridCol>
                <a:gridCol w="936228">
                  <a:extLst>
                    <a:ext uri="{9D8B030D-6E8A-4147-A177-3AD203B41FA5}">
                      <a16:colId xmlns:a16="http://schemas.microsoft.com/office/drawing/2014/main" val="20003"/>
                    </a:ext>
                  </a:extLst>
                </a:gridCol>
              </a:tblGrid>
              <a:tr h="864129">
                <a:tc>
                  <a:txBody>
                    <a:bodyPr/>
                    <a:lstStyle/>
                    <a:p>
                      <a:r>
                        <a:rPr lang="cs-CZ" sz="1800" b="1" dirty="0"/>
                        <a:t>Počet případů</a:t>
                      </a:r>
                      <a:endParaRPr lang="en-US" sz="1800" b="1" dirty="0"/>
                    </a:p>
                  </a:txBody>
                  <a:tcPr marL="91452" marR="91452" marT="45722" marB="45722" anchor="ctr">
                    <a:solidFill>
                      <a:srgbClr val="C00000"/>
                    </a:solidFill>
                  </a:tcPr>
                </a:tc>
                <a:tc>
                  <a:txBody>
                    <a:bodyPr/>
                    <a:lstStyle/>
                    <a:p>
                      <a:pPr algn="ctr"/>
                      <a:r>
                        <a:rPr lang="cs-CZ" sz="1800" b="1" dirty="0"/>
                        <a:t>Nízký</a:t>
                      </a:r>
                      <a:r>
                        <a:rPr lang="cs-CZ" sz="1800" b="1" baseline="0" dirty="0"/>
                        <a:t> SES</a:t>
                      </a:r>
                      <a:endParaRPr lang="en-US" sz="1800" b="1" dirty="0"/>
                    </a:p>
                  </a:txBody>
                  <a:tcPr marL="91452" marR="91452" marT="45722" marB="45722" anchor="ctr"/>
                </a:tc>
                <a:tc>
                  <a:txBody>
                    <a:bodyPr/>
                    <a:lstStyle/>
                    <a:p>
                      <a:pPr algn="ctr"/>
                      <a:r>
                        <a:rPr lang="cs-CZ" sz="1800" b="1" dirty="0"/>
                        <a:t>Střední SES</a:t>
                      </a:r>
                      <a:endParaRPr lang="en-US" sz="1800" b="1" dirty="0"/>
                    </a:p>
                  </a:txBody>
                  <a:tcPr marL="91452" marR="91452" marT="45722" marB="45722" anchor="ctr"/>
                </a:tc>
                <a:tc>
                  <a:txBody>
                    <a:bodyPr/>
                    <a:lstStyle/>
                    <a:p>
                      <a:pPr algn="ctr"/>
                      <a:r>
                        <a:rPr lang="cs-CZ" sz="1800" b="1" dirty="0"/>
                        <a:t>Vysoký SES</a:t>
                      </a:r>
                      <a:endParaRPr lang="en-US" sz="1800" b="1" dirty="0"/>
                    </a:p>
                  </a:txBody>
                  <a:tcPr marL="91452" marR="91452" marT="45722" marB="45722" anchor="ctr"/>
                </a:tc>
                <a:extLst>
                  <a:ext uri="{0D108BD9-81ED-4DB2-BD59-A6C34878D82A}">
                    <a16:rowId xmlns:a16="http://schemas.microsoft.com/office/drawing/2014/main" val="10000"/>
                  </a:ext>
                </a:extLst>
              </a:tr>
              <a:tr h="864129">
                <a:tc>
                  <a:txBody>
                    <a:bodyPr/>
                    <a:lstStyle/>
                    <a:p>
                      <a:r>
                        <a:rPr lang="cs-CZ" sz="1800" b="1" dirty="0"/>
                        <a:t>Kluci</a:t>
                      </a:r>
                      <a:endParaRPr lang="en-US" sz="1800" b="1" dirty="0"/>
                    </a:p>
                  </a:txBody>
                  <a:tcPr marL="91452" marR="91452" marT="45722" marB="45722" anchor="ctr"/>
                </a:tc>
                <a:tc>
                  <a:txBody>
                    <a:bodyPr/>
                    <a:lstStyle/>
                    <a:p>
                      <a:pPr algn="ctr"/>
                      <a:r>
                        <a:rPr lang="cs-CZ" sz="1800" b="1" dirty="0"/>
                        <a:t>26</a:t>
                      </a:r>
                      <a:endParaRPr lang="en-US" sz="1800" b="1" dirty="0"/>
                    </a:p>
                  </a:txBody>
                  <a:tcPr marL="91452" marR="91452" marT="45722" marB="45722" anchor="ctr"/>
                </a:tc>
                <a:tc>
                  <a:txBody>
                    <a:bodyPr/>
                    <a:lstStyle/>
                    <a:p>
                      <a:pPr algn="ctr"/>
                      <a:r>
                        <a:rPr lang="cs-CZ" sz="1800" b="1" dirty="0"/>
                        <a:t>202</a:t>
                      </a:r>
                      <a:endParaRPr lang="en-US" sz="1800" b="1" dirty="0"/>
                    </a:p>
                  </a:txBody>
                  <a:tcPr marL="91452" marR="91452" marT="45722" marB="45722" anchor="ctr"/>
                </a:tc>
                <a:tc>
                  <a:txBody>
                    <a:bodyPr/>
                    <a:lstStyle/>
                    <a:p>
                      <a:pPr algn="ctr"/>
                      <a:r>
                        <a:rPr lang="cs-CZ" sz="1800" b="1" dirty="0"/>
                        <a:t>114</a:t>
                      </a:r>
                      <a:endParaRPr lang="en-US" sz="1800" b="1" dirty="0"/>
                    </a:p>
                  </a:txBody>
                  <a:tcPr marL="91452" marR="91452" marT="45722" marB="45722" anchor="ctr"/>
                </a:tc>
                <a:extLst>
                  <a:ext uri="{0D108BD9-81ED-4DB2-BD59-A6C34878D82A}">
                    <a16:rowId xmlns:a16="http://schemas.microsoft.com/office/drawing/2014/main" val="10001"/>
                  </a:ext>
                </a:extLst>
              </a:tr>
              <a:tr h="864129">
                <a:tc>
                  <a:txBody>
                    <a:bodyPr/>
                    <a:lstStyle/>
                    <a:p>
                      <a:r>
                        <a:rPr lang="cs-CZ" sz="1800" b="1" dirty="0"/>
                        <a:t>Holky</a:t>
                      </a:r>
                      <a:endParaRPr lang="en-US" sz="1800" b="1" dirty="0"/>
                    </a:p>
                  </a:txBody>
                  <a:tcPr marL="91452" marR="91452" marT="45722" marB="45722" anchor="ctr"/>
                </a:tc>
                <a:tc>
                  <a:txBody>
                    <a:bodyPr/>
                    <a:lstStyle/>
                    <a:p>
                      <a:pPr algn="ctr"/>
                      <a:r>
                        <a:rPr lang="cs-CZ" sz="1800" b="1" dirty="0"/>
                        <a:t>32</a:t>
                      </a:r>
                      <a:endParaRPr lang="en-US" sz="1800" b="1" dirty="0"/>
                    </a:p>
                  </a:txBody>
                  <a:tcPr marL="91452" marR="91452" marT="45722" marB="45722" anchor="ctr"/>
                </a:tc>
                <a:tc>
                  <a:txBody>
                    <a:bodyPr/>
                    <a:lstStyle/>
                    <a:p>
                      <a:pPr algn="ctr"/>
                      <a:r>
                        <a:rPr lang="cs-CZ" sz="1800" b="1" dirty="0"/>
                        <a:t>205</a:t>
                      </a:r>
                      <a:endParaRPr lang="en-US" sz="1800" b="1" dirty="0"/>
                    </a:p>
                  </a:txBody>
                  <a:tcPr marL="91452" marR="91452" marT="45722" marB="45722" anchor="ctr"/>
                </a:tc>
                <a:tc>
                  <a:txBody>
                    <a:bodyPr/>
                    <a:lstStyle/>
                    <a:p>
                      <a:pPr algn="ctr"/>
                      <a:r>
                        <a:rPr lang="cs-CZ" sz="1800" b="1" dirty="0"/>
                        <a:t>130</a:t>
                      </a:r>
                      <a:endParaRPr lang="en-US" sz="1800" b="1" dirty="0"/>
                    </a:p>
                  </a:txBody>
                  <a:tcPr marL="91452" marR="91452" marT="45722" marB="45722" anchor="ctr"/>
                </a:tc>
                <a:extLst>
                  <a:ext uri="{0D108BD9-81ED-4DB2-BD59-A6C34878D82A}">
                    <a16:rowId xmlns:a16="http://schemas.microsoft.com/office/drawing/2014/main" val="10002"/>
                  </a:ext>
                </a:extLst>
              </a:tr>
            </a:tbl>
          </a:graphicData>
        </a:graphic>
      </p:graphicFrame>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01" name="Nadpis 1"/>
          <p:cNvSpPr>
            <a:spLocks noGrp="1"/>
          </p:cNvSpPr>
          <p:nvPr>
            <p:ph type="title"/>
          </p:nvPr>
        </p:nvSpPr>
        <p:spPr/>
        <p:txBody>
          <a:bodyPr/>
          <a:lstStyle/>
          <a:p>
            <a:pPr eaLnBrk="1" hangingPunct="1"/>
            <a:r>
              <a:rPr lang="cs-CZ" altLang="cs-CZ"/>
              <a:t>Faktoriální ANOVA v SPSS</a:t>
            </a:r>
            <a:endParaRPr lang="en-US" altLang="cs-CZ"/>
          </a:p>
        </p:txBody>
      </p:sp>
      <p:sp>
        <p:nvSpPr>
          <p:cNvPr id="1048802" name="Zástupný symbol pro obsah 3"/>
          <p:cNvSpPr>
            <a:spLocks noGrp="1"/>
          </p:cNvSpPr>
          <p:nvPr>
            <p:ph idx="1"/>
          </p:nvPr>
        </p:nvSpPr>
        <p:spPr>
          <a:xfrm>
            <a:off x="971600" y="1737360"/>
            <a:ext cx="7715200" cy="1115377"/>
          </a:xfrm>
        </p:spPr>
        <p:txBody>
          <a:bodyPr/>
          <a:lstStyle/>
          <a:p>
            <a:pPr eaLnBrk="1" hangingPunct="1">
              <a:buFont typeface="Arial" panose="020B0604020202020204" pitchFamily="34" charset="0"/>
              <a:buNone/>
            </a:pPr>
            <a:r>
              <a:rPr lang="cs-CZ" altLang="cs-CZ" dirty="0" err="1"/>
              <a:t>Analyze</a:t>
            </a:r>
            <a:r>
              <a:rPr lang="cs-CZ" altLang="cs-CZ" dirty="0"/>
              <a:t> </a:t>
            </a:r>
            <a:r>
              <a:rPr lang="cs-CZ" altLang="cs-CZ" dirty="0">
                <a:sym typeface="Wingdings" panose="05000000000000000000" pitchFamily="2" charset="2"/>
              </a:rPr>
              <a:t> </a:t>
            </a:r>
            <a:r>
              <a:rPr lang="cs-CZ" altLang="cs-CZ" dirty="0" err="1">
                <a:sym typeface="Wingdings" panose="05000000000000000000" pitchFamily="2" charset="2"/>
              </a:rPr>
              <a:t>Generalized</a:t>
            </a:r>
            <a:r>
              <a:rPr lang="cs-CZ" altLang="cs-CZ" dirty="0">
                <a:sym typeface="Wingdings" panose="05000000000000000000" pitchFamily="2" charset="2"/>
              </a:rPr>
              <a:t> </a:t>
            </a:r>
            <a:r>
              <a:rPr lang="cs-CZ" altLang="cs-CZ" dirty="0" err="1">
                <a:sym typeface="Wingdings" panose="05000000000000000000" pitchFamily="2" charset="2"/>
              </a:rPr>
              <a:t>Linear</a:t>
            </a:r>
            <a:r>
              <a:rPr lang="cs-CZ" altLang="cs-CZ" dirty="0">
                <a:sym typeface="Wingdings" panose="05000000000000000000" pitchFamily="2" charset="2"/>
              </a:rPr>
              <a:t> Model </a:t>
            </a:r>
            <a:r>
              <a:rPr lang="cs-CZ" altLang="cs-CZ" dirty="0" err="1">
                <a:sym typeface="Wingdings" panose="05000000000000000000" pitchFamily="2" charset="2"/>
              </a:rPr>
              <a:t>Univariate</a:t>
            </a:r>
            <a:r>
              <a:rPr lang="cs-CZ" altLang="cs-CZ" dirty="0">
                <a:sym typeface="Wingdings" panose="05000000000000000000" pitchFamily="2" charset="2"/>
              </a:rPr>
              <a:t>…</a:t>
            </a:r>
          </a:p>
        </p:txBody>
      </p:sp>
      <p:graphicFrame>
        <p:nvGraphicFramePr>
          <p:cNvPr id="4194310" name="Tabulka 5"/>
          <p:cNvGraphicFramePr>
            <a:graphicFrameLocks noGrp="1"/>
          </p:cNvGraphicFramePr>
          <p:nvPr>
            <p:extLst>
              <p:ext uri="{D42A27DB-BD31-4B8C-83A1-F6EECF244321}">
                <p14:modId xmlns:p14="http://schemas.microsoft.com/office/powerpoint/2010/main" val="235434684"/>
              </p:ext>
            </p:extLst>
          </p:nvPr>
        </p:nvGraphicFramePr>
        <p:xfrm>
          <a:off x="0" y="2924172"/>
          <a:ext cx="8388351" cy="3933827"/>
        </p:xfrm>
        <a:graphic>
          <a:graphicData uri="http://schemas.openxmlformats.org/drawingml/2006/table">
            <a:tbl>
              <a:tblPr firstRow="1" bandRow="1">
                <a:tableStyleId>{5C22544A-7EE6-4342-B048-85BDC9FD1C3A}</a:tableStyleId>
              </a:tblPr>
              <a:tblGrid>
                <a:gridCol w="1959894">
                  <a:extLst>
                    <a:ext uri="{9D8B030D-6E8A-4147-A177-3AD203B41FA5}">
                      <a16:colId xmlns:a16="http://schemas.microsoft.com/office/drawing/2014/main" val="20000"/>
                    </a:ext>
                  </a:extLst>
                </a:gridCol>
                <a:gridCol w="2116686">
                  <a:extLst>
                    <a:ext uri="{9D8B030D-6E8A-4147-A177-3AD203B41FA5}">
                      <a16:colId xmlns:a16="http://schemas.microsoft.com/office/drawing/2014/main" val="20001"/>
                    </a:ext>
                  </a:extLst>
                </a:gridCol>
                <a:gridCol w="1332728">
                  <a:extLst>
                    <a:ext uri="{9D8B030D-6E8A-4147-A177-3AD203B41FA5}">
                      <a16:colId xmlns:a16="http://schemas.microsoft.com/office/drawing/2014/main" val="20002"/>
                    </a:ext>
                  </a:extLst>
                </a:gridCol>
                <a:gridCol w="1332728">
                  <a:extLst>
                    <a:ext uri="{9D8B030D-6E8A-4147-A177-3AD203B41FA5}">
                      <a16:colId xmlns:a16="http://schemas.microsoft.com/office/drawing/2014/main" val="20003"/>
                    </a:ext>
                  </a:extLst>
                </a:gridCol>
                <a:gridCol w="568372">
                  <a:extLst>
                    <a:ext uri="{9D8B030D-6E8A-4147-A177-3AD203B41FA5}">
                      <a16:colId xmlns:a16="http://schemas.microsoft.com/office/drawing/2014/main" val="20004"/>
                    </a:ext>
                  </a:extLst>
                </a:gridCol>
                <a:gridCol w="1077943">
                  <a:extLst>
                    <a:ext uri="{9D8B030D-6E8A-4147-A177-3AD203B41FA5}">
                      <a16:colId xmlns:a16="http://schemas.microsoft.com/office/drawing/2014/main" val="20005"/>
                    </a:ext>
                  </a:extLst>
                </a:gridCol>
              </a:tblGrid>
              <a:tr h="698115">
                <a:tc>
                  <a:txBody>
                    <a:bodyPr/>
                    <a:lstStyle/>
                    <a:p>
                      <a:r>
                        <a:rPr lang="cs-CZ" dirty="0" err="1"/>
                        <a:t>Source</a:t>
                      </a:r>
                      <a:endParaRPr lang="en-US" dirty="0"/>
                    </a:p>
                  </a:txBody>
                  <a:tcPr marL="91431" marR="91431"/>
                </a:tc>
                <a:tc>
                  <a:txBody>
                    <a:bodyPr/>
                    <a:lstStyle/>
                    <a:p>
                      <a:pPr algn="ctr"/>
                      <a:r>
                        <a:rPr lang="cs-CZ" dirty="0"/>
                        <a:t>Type X Sum </a:t>
                      </a:r>
                      <a:r>
                        <a:rPr lang="cs-CZ" dirty="0" err="1"/>
                        <a:t>of</a:t>
                      </a:r>
                      <a:r>
                        <a:rPr lang="cs-CZ" dirty="0"/>
                        <a:t> </a:t>
                      </a:r>
                      <a:r>
                        <a:rPr lang="cs-CZ" dirty="0" err="1"/>
                        <a:t>Squares</a:t>
                      </a:r>
                      <a:endParaRPr lang="en-US" dirty="0"/>
                    </a:p>
                  </a:txBody>
                  <a:tcPr marL="91431" marR="91431"/>
                </a:tc>
                <a:tc>
                  <a:txBody>
                    <a:bodyPr/>
                    <a:lstStyle/>
                    <a:p>
                      <a:pPr algn="ctr"/>
                      <a:r>
                        <a:rPr lang="cs-CZ" dirty="0" err="1"/>
                        <a:t>df</a:t>
                      </a:r>
                      <a:endParaRPr lang="en-US" dirty="0"/>
                    </a:p>
                  </a:txBody>
                  <a:tcPr marL="91431" marR="91431"/>
                </a:tc>
                <a:tc>
                  <a:txBody>
                    <a:bodyPr/>
                    <a:lstStyle/>
                    <a:p>
                      <a:pPr algn="ctr"/>
                      <a:r>
                        <a:rPr lang="cs-CZ" dirty="0" err="1"/>
                        <a:t>Mean</a:t>
                      </a:r>
                      <a:r>
                        <a:rPr lang="cs-CZ" dirty="0"/>
                        <a:t> Square</a:t>
                      </a:r>
                      <a:endParaRPr lang="en-US" dirty="0"/>
                    </a:p>
                  </a:txBody>
                  <a:tcPr marL="91431" marR="91431"/>
                </a:tc>
                <a:tc>
                  <a:txBody>
                    <a:bodyPr/>
                    <a:lstStyle/>
                    <a:p>
                      <a:pPr algn="ctr"/>
                      <a:r>
                        <a:rPr lang="cs-CZ" dirty="0"/>
                        <a:t>F</a:t>
                      </a:r>
                      <a:endParaRPr lang="en-US" dirty="0"/>
                    </a:p>
                  </a:txBody>
                  <a:tcPr marL="91431" marR="91431"/>
                </a:tc>
                <a:tc>
                  <a:txBody>
                    <a:bodyPr/>
                    <a:lstStyle/>
                    <a:p>
                      <a:pPr algn="ctr"/>
                      <a:r>
                        <a:rPr lang="cs-CZ" dirty="0" err="1"/>
                        <a:t>Sig</a:t>
                      </a:r>
                      <a:r>
                        <a:rPr lang="cs-CZ" dirty="0"/>
                        <a:t>.</a:t>
                      </a:r>
                      <a:endParaRPr lang="en-US" dirty="0"/>
                    </a:p>
                  </a:txBody>
                  <a:tcPr marL="91431" marR="91431"/>
                </a:tc>
                <a:extLst>
                  <a:ext uri="{0D108BD9-81ED-4DB2-BD59-A6C34878D82A}">
                    <a16:rowId xmlns:a16="http://schemas.microsoft.com/office/drawing/2014/main" val="10000"/>
                  </a:ext>
                </a:extLst>
              </a:tr>
              <a:tr h="404464">
                <a:tc>
                  <a:txBody>
                    <a:bodyPr/>
                    <a:lstStyle/>
                    <a:p>
                      <a:r>
                        <a:rPr lang="cs-CZ" dirty="0" err="1"/>
                        <a:t>Corrected</a:t>
                      </a:r>
                      <a:r>
                        <a:rPr lang="cs-CZ" baseline="0" dirty="0"/>
                        <a:t> Model</a:t>
                      </a:r>
                      <a:endParaRPr lang="en-US" dirty="0"/>
                    </a:p>
                  </a:txBody>
                  <a:tcPr marL="91431" marR="91431"/>
                </a:tc>
                <a:tc>
                  <a:txBody>
                    <a:bodyPr/>
                    <a:lstStyle/>
                    <a:p>
                      <a:pPr algn="ctr"/>
                      <a:r>
                        <a:rPr lang="cs-CZ" b="1" dirty="0"/>
                        <a:t>SS</a:t>
                      </a:r>
                      <a:r>
                        <a:rPr lang="cs-CZ" sz="1800" b="1" kern="1200" baseline="-25000" dirty="0">
                          <a:solidFill>
                            <a:schemeClr val="dk1"/>
                          </a:solidFill>
                          <a:latin typeface="+mn-lt"/>
                          <a:ea typeface="+mn-ea"/>
                          <a:cs typeface="+mn-cs"/>
                        </a:rPr>
                        <a:t>M</a:t>
                      </a:r>
                      <a:endParaRPr lang="en-US" sz="1800" b="1" kern="1200" baseline="-25000" dirty="0">
                        <a:solidFill>
                          <a:schemeClr val="dk1"/>
                        </a:solidFill>
                        <a:latin typeface="+mn-lt"/>
                        <a:ea typeface="+mn-ea"/>
                        <a:cs typeface="+mn-cs"/>
                      </a:endParaRPr>
                    </a:p>
                  </a:txBody>
                  <a:tcPr marL="91431" marR="91431"/>
                </a:tc>
                <a:tc>
                  <a:txBody>
                    <a:bodyPr/>
                    <a:lstStyle/>
                    <a:p>
                      <a:pPr algn="ctr"/>
                      <a:r>
                        <a:rPr lang="cs-CZ" b="1" dirty="0" err="1"/>
                        <a:t>df</a:t>
                      </a:r>
                      <a:r>
                        <a:rPr lang="cs-CZ" sz="1800" b="1" kern="1200" baseline="-25000" dirty="0" err="1">
                          <a:solidFill>
                            <a:schemeClr val="dk1"/>
                          </a:solidFill>
                          <a:latin typeface="+mn-lt"/>
                          <a:ea typeface="+mn-ea"/>
                          <a:cs typeface="+mn-cs"/>
                        </a:rPr>
                        <a:t>M</a:t>
                      </a:r>
                      <a:endParaRPr lang="en-US" sz="1800" b="1" kern="1200" baseline="-25000" dirty="0">
                        <a:solidFill>
                          <a:schemeClr val="dk1"/>
                        </a:solidFill>
                        <a:latin typeface="+mn-lt"/>
                        <a:ea typeface="+mn-ea"/>
                        <a:cs typeface="+mn-cs"/>
                      </a:endParaRPr>
                    </a:p>
                  </a:txBody>
                  <a:tcPr marL="91431" marR="91431"/>
                </a:tc>
                <a:tc>
                  <a:txBody>
                    <a:bodyPr/>
                    <a:lstStyle/>
                    <a:p>
                      <a:pPr algn="ctr"/>
                      <a:r>
                        <a:rPr lang="cs-CZ" b="1" dirty="0"/>
                        <a:t>MS</a:t>
                      </a:r>
                      <a:r>
                        <a:rPr lang="cs-CZ" b="1" baseline="-25000" dirty="0"/>
                        <a:t>M</a:t>
                      </a:r>
                      <a:endParaRPr lang="en-US" b="1" baseline="-25000" dirty="0"/>
                    </a:p>
                  </a:txBody>
                  <a:tcPr marL="91431" marR="91431"/>
                </a:tc>
                <a:tc>
                  <a:txBody>
                    <a:bodyPr/>
                    <a:lstStyle/>
                    <a:p>
                      <a:pPr algn="ctr"/>
                      <a:endParaRPr lang="en-US" dirty="0"/>
                    </a:p>
                  </a:txBody>
                  <a:tcPr marL="91431" marR="91431"/>
                </a:tc>
                <a:tc>
                  <a:txBody>
                    <a:bodyPr/>
                    <a:lstStyle/>
                    <a:p>
                      <a:pPr algn="ctr"/>
                      <a:endParaRPr lang="en-US" b="1" dirty="0"/>
                    </a:p>
                  </a:txBody>
                  <a:tcPr marL="91431" marR="91431"/>
                </a:tc>
                <a:extLst>
                  <a:ext uri="{0D108BD9-81ED-4DB2-BD59-A6C34878D82A}">
                    <a16:rowId xmlns:a16="http://schemas.microsoft.com/office/drawing/2014/main" val="10001"/>
                  </a:ext>
                </a:extLst>
              </a:tr>
              <a:tr h="404464">
                <a:tc>
                  <a:txBody>
                    <a:bodyPr/>
                    <a:lstStyle/>
                    <a:p>
                      <a:r>
                        <a:rPr lang="cs-CZ" dirty="0" err="1"/>
                        <a:t>intercept</a:t>
                      </a:r>
                      <a:endParaRPr lang="en-US" dirty="0"/>
                    </a:p>
                  </a:txBody>
                  <a:tcPr marL="91431" marR="91431"/>
                </a:tc>
                <a:tc>
                  <a:txBody>
                    <a:bodyPr/>
                    <a:lstStyle/>
                    <a:p>
                      <a:pPr algn="ctr"/>
                      <a:endParaRPr lang="en-US" b="1" dirty="0"/>
                    </a:p>
                  </a:txBody>
                  <a:tcPr marL="91431" marR="91431"/>
                </a:tc>
                <a:tc>
                  <a:txBody>
                    <a:bodyPr/>
                    <a:lstStyle/>
                    <a:p>
                      <a:pPr algn="ctr"/>
                      <a:endParaRPr lang="en-US" b="1" dirty="0"/>
                    </a:p>
                  </a:txBody>
                  <a:tcPr marL="91431" marR="91431"/>
                </a:tc>
                <a:tc>
                  <a:txBody>
                    <a:bodyPr/>
                    <a:lstStyle/>
                    <a:p>
                      <a:pPr algn="ctr"/>
                      <a:endParaRPr lang="en-US" b="1" dirty="0"/>
                    </a:p>
                  </a:txBody>
                  <a:tcPr marL="91431" marR="91431"/>
                </a:tc>
                <a:tc>
                  <a:txBody>
                    <a:bodyPr/>
                    <a:lstStyle/>
                    <a:p>
                      <a:pPr algn="ctr"/>
                      <a:endParaRPr lang="en-US"/>
                    </a:p>
                  </a:txBody>
                  <a:tcPr marL="91431" marR="91431"/>
                </a:tc>
                <a:tc>
                  <a:txBody>
                    <a:bodyPr/>
                    <a:lstStyle/>
                    <a:p>
                      <a:pPr algn="ctr"/>
                      <a:endParaRPr lang="en-US"/>
                    </a:p>
                  </a:txBody>
                  <a:tcPr marL="91431" marR="91431"/>
                </a:tc>
                <a:extLst>
                  <a:ext uri="{0D108BD9-81ED-4DB2-BD59-A6C34878D82A}">
                    <a16:rowId xmlns:a16="http://schemas.microsoft.com/office/drawing/2014/main" val="10002"/>
                  </a:ext>
                </a:extLst>
              </a:tr>
              <a:tr h="404464">
                <a:tc>
                  <a:txBody>
                    <a:bodyPr/>
                    <a:lstStyle/>
                    <a:p>
                      <a:r>
                        <a:rPr lang="cs-CZ" dirty="0"/>
                        <a:t>Faktor1</a:t>
                      </a:r>
                      <a:endParaRPr lang="en-US" dirty="0"/>
                    </a:p>
                  </a:txBody>
                  <a:tcPr marL="91431" marR="91431"/>
                </a:tc>
                <a:tc>
                  <a:txBody>
                    <a:bodyPr/>
                    <a:lstStyle/>
                    <a:p>
                      <a:pPr algn="ctr"/>
                      <a:r>
                        <a:rPr lang="cs-CZ" b="1" dirty="0"/>
                        <a:t>SS</a:t>
                      </a:r>
                      <a:r>
                        <a:rPr lang="cs-CZ" b="1" baseline="-25000" dirty="0"/>
                        <a:t>Faktor1</a:t>
                      </a:r>
                      <a:endParaRPr lang="en-US" b="1" baseline="-25000" dirty="0"/>
                    </a:p>
                  </a:txBody>
                  <a:tcPr marL="91431" marR="91431"/>
                </a:tc>
                <a:tc>
                  <a:txBody>
                    <a:bodyPr/>
                    <a:lstStyle/>
                    <a:p>
                      <a:pPr algn="ctr"/>
                      <a:r>
                        <a:rPr lang="cs-CZ" b="1" dirty="0"/>
                        <a:t>df</a:t>
                      </a:r>
                      <a:r>
                        <a:rPr lang="cs-CZ" sz="1800" b="1" kern="1200" baseline="-25000" dirty="0">
                          <a:solidFill>
                            <a:schemeClr val="dk1"/>
                          </a:solidFill>
                          <a:latin typeface="+mn-lt"/>
                          <a:ea typeface="+mn-ea"/>
                          <a:cs typeface="+mn-cs"/>
                        </a:rPr>
                        <a:t>Faktor1</a:t>
                      </a:r>
                      <a:endParaRPr lang="en-US" sz="1800" b="1" kern="1200" baseline="-25000" dirty="0">
                        <a:solidFill>
                          <a:schemeClr val="dk1"/>
                        </a:solidFill>
                        <a:latin typeface="+mn-lt"/>
                        <a:ea typeface="+mn-ea"/>
                        <a:cs typeface="+mn-cs"/>
                      </a:endParaRPr>
                    </a:p>
                  </a:txBody>
                  <a:tcPr marL="91431" marR="91431"/>
                </a:tc>
                <a:tc>
                  <a:txBody>
                    <a:bodyPr/>
                    <a:lstStyle/>
                    <a:p>
                      <a:pPr algn="ctr"/>
                      <a:r>
                        <a:rPr lang="cs-CZ" b="1" dirty="0"/>
                        <a:t>MS</a:t>
                      </a:r>
                      <a:r>
                        <a:rPr lang="cs-CZ" b="1" baseline="-25000" dirty="0"/>
                        <a:t>Faktor1</a:t>
                      </a:r>
                      <a:endParaRPr lang="en-US" b="1" baseline="-25000" dirty="0"/>
                    </a:p>
                  </a:txBody>
                  <a:tcPr marL="91431" marR="91431"/>
                </a:tc>
                <a:tc>
                  <a:txBody>
                    <a:bodyPr/>
                    <a:lstStyle/>
                    <a:p>
                      <a:pPr algn="ctr"/>
                      <a:r>
                        <a:rPr lang="cs-CZ" dirty="0"/>
                        <a:t>f</a:t>
                      </a:r>
                      <a:endParaRPr lang="en-US" dirty="0"/>
                    </a:p>
                  </a:txBody>
                  <a:tcPr marL="91431" marR="91431"/>
                </a:tc>
                <a:tc>
                  <a:txBody>
                    <a:bodyPr/>
                    <a:lstStyle/>
                    <a:p>
                      <a:pPr algn="ctr"/>
                      <a:endParaRPr lang="en-US"/>
                    </a:p>
                  </a:txBody>
                  <a:tcPr marL="91431" marR="91431"/>
                </a:tc>
                <a:extLst>
                  <a:ext uri="{0D108BD9-81ED-4DB2-BD59-A6C34878D82A}">
                    <a16:rowId xmlns:a16="http://schemas.microsoft.com/office/drawing/2014/main" val="10003"/>
                  </a:ext>
                </a:extLst>
              </a:tr>
              <a:tr h="404464">
                <a:tc>
                  <a:txBody>
                    <a:bodyPr/>
                    <a:lstStyle/>
                    <a:p>
                      <a:r>
                        <a:rPr lang="cs-CZ" dirty="0"/>
                        <a:t>Faktor2</a:t>
                      </a:r>
                      <a:endParaRPr lang="en-US" dirty="0"/>
                    </a:p>
                  </a:txBody>
                  <a:tcPr marL="91431" marR="91431"/>
                </a:tc>
                <a:tc>
                  <a:txBody>
                    <a:bodyPr/>
                    <a:lstStyle/>
                    <a:p>
                      <a:pPr algn="ctr"/>
                      <a:r>
                        <a:rPr lang="cs-CZ" b="1" dirty="0"/>
                        <a:t>SS</a:t>
                      </a:r>
                      <a:r>
                        <a:rPr lang="cs-CZ" sz="1800" b="1" kern="1200" baseline="-25000" dirty="0">
                          <a:solidFill>
                            <a:schemeClr val="dk1"/>
                          </a:solidFill>
                          <a:latin typeface="+mn-lt"/>
                          <a:ea typeface="+mn-ea"/>
                          <a:cs typeface="+mn-cs"/>
                        </a:rPr>
                        <a:t>Faktor2</a:t>
                      </a:r>
                      <a:endParaRPr lang="en-US" sz="1800" b="1" kern="1200" baseline="-25000" dirty="0">
                        <a:solidFill>
                          <a:schemeClr val="dk1"/>
                        </a:solidFill>
                        <a:latin typeface="+mn-lt"/>
                        <a:ea typeface="+mn-ea"/>
                        <a:cs typeface="+mn-cs"/>
                      </a:endParaRPr>
                    </a:p>
                  </a:txBody>
                  <a:tcPr marL="91431" marR="91431"/>
                </a:tc>
                <a:tc>
                  <a:txBody>
                    <a:bodyPr/>
                    <a:lstStyle/>
                    <a:p>
                      <a:pPr algn="ctr"/>
                      <a:r>
                        <a:rPr lang="cs-CZ" b="1" dirty="0"/>
                        <a:t>df</a:t>
                      </a:r>
                      <a:r>
                        <a:rPr lang="cs-CZ" sz="1800" b="1" kern="1200" baseline="-25000" dirty="0">
                          <a:solidFill>
                            <a:schemeClr val="dk1"/>
                          </a:solidFill>
                          <a:latin typeface="+mn-lt"/>
                          <a:ea typeface="+mn-ea"/>
                          <a:cs typeface="+mn-cs"/>
                        </a:rPr>
                        <a:t>Faktor2</a:t>
                      </a:r>
                      <a:endParaRPr lang="en-US" sz="1800" b="1" kern="1200" baseline="-25000" dirty="0">
                        <a:solidFill>
                          <a:schemeClr val="dk1"/>
                        </a:solidFill>
                        <a:latin typeface="+mn-lt"/>
                        <a:ea typeface="+mn-ea"/>
                        <a:cs typeface="+mn-cs"/>
                      </a:endParaRPr>
                    </a:p>
                  </a:txBody>
                  <a:tcPr marL="91431" marR="91431"/>
                </a:tc>
                <a:tc>
                  <a:txBody>
                    <a:bodyPr/>
                    <a:lstStyle/>
                    <a:p>
                      <a:pPr algn="ctr"/>
                      <a:r>
                        <a:rPr lang="cs-CZ" b="1" dirty="0"/>
                        <a:t>MS</a:t>
                      </a:r>
                      <a:r>
                        <a:rPr lang="cs-CZ" sz="1800" b="1" kern="1200" baseline="-25000" dirty="0">
                          <a:solidFill>
                            <a:schemeClr val="dk1"/>
                          </a:solidFill>
                          <a:latin typeface="+mn-lt"/>
                          <a:ea typeface="+mn-ea"/>
                          <a:cs typeface="+mn-cs"/>
                        </a:rPr>
                        <a:t>Faktor2</a:t>
                      </a:r>
                      <a:endParaRPr lang="en-US" sz="1800" b="1" kern="1200" baseline="-25000" dirty="0">
                        <a:solidFill>
                          <a:schemeClr val="dk1"/>
                        </a:solidFill>
                        <a:latin typeface="+mn-lt"/>
                        <a:ea typeface="+mn-ea"/>
                        <a:cs typeface="+mn-cs"/>
                      </a:endParaRPr>
                    </a:p>
                  </a:txBody>
                  <a:tcPr marL="91431" marR="91431"/>
                </a:tc>
                <a:tc>
                  <a:txBody>
                    <a:bodyPr/>
                    <a:lstStyle/>
                    <a:p>
                      <a:pPr algn="ctr"/>
                      <a:r>
                        <a:rPr lang="cs-CZ" dirty="0"/>
                        <a:t>ff</a:t>
                      </a:r>
                      <a:endParaRPr lang="en-US" dirty="0"/>
                    </a:p>
                  </a:txBody>
                  <a:tcPr marL="91431" marR="91431"/>
                </a:tc>
                <a:tc>
                  <a:txBody>
                    <a:bodyPr/>
                    <a:lstStyle/>
                    <a:p>
                      <a:pPr algn="ctr"/>
                      <a:endParaRPr lang="en-US" dirty="0"/>
                    </a:p>
                  </a:txBody>
                  <a:tcPr marL="91431" marR="91431"/>
                </a:tc>
                <a:extLst>
                  <a:ext uri="{0D108BD9-81ED-4DB2-BD59-A6C34878D82A}">
                    <a16:rowId xmlns:a16="http://schemas.microsoft.com/office/drawing/2014/main" val="10004"/>
                  </a:ext>
                </a:extLst>
              </a:tr>
              <a:tr h="404464">
                <a:tc>
                  <a:txBody>
                    <a:bodyPr/>
                    <a:lstStyle/>
                    <a:p>
                      <a:r>
                        <a:rPr lang="cs-CZ" dirty="0"/>
                        <a:t>Faktor1*Faktor2</a:t>
                      </a:r>
                      <a:endParaRPr lang="en-US" dirty="0"/>
                    </a:p>
                  </a:txBody>
                  <a:tcPr marL="91431" marR="91431"/>
                </a:tc>
                <a:tc>
                  <a:txBody>
                    <a:bodyPr/>
                    <a:lstStyle/>
                    <a:p>
                      <a:pPr marL="0" marR="0" indent="0" algn="ctr" defTabSz="914400" rtl="0" eaLnBrk="1" fontAlgn="auto" latinLnBrk="0" hangingPunct="1">
                        <a:lnSpc>
                          <a:spcPct val="100000"/>
                        </a:lnSpc>
                        <a:spcBef>
                          <a:spcPts val="0"/>
                        </a:spcBef>
                        <a:spcAft>
                          <a:spcPts val="0"/>
                        </a:spcAft>
                        <a:buClrTx/>
                        <a:buSzTx/>
                        <a:buFontTx/>
                        <a:buNone/>
                      </a:pPr>
                      <a:r>
                        <a:rPr lang="cs-CZ" b="1" dirty="0" err="1"/>
                        <a:t>SS</a:t>
                      </a:r>
                      <a:r>
                        <a:rPr lang="cs-CZ" sz="1800" b="1" kern="1200" baseline="-25000" dirty="0" err="1">
                          <a:solidFill>
                            <a:schemeClr val="dk1"/>
                          </a:solidFill>
                          <a:latin typeface="+mn-lt"/>
                          <a:ea typeface="+mn-ea"/>
                          <a:cs typeface="+mn-cs"/>
                        </a:rPr>
                        <a:t>interakce</a:t>
                      </a:r>
                      <a:r>
                        <a:rPr lang="cs-CZ" sz="1800" b="1" kern="1200" baseline="-25000" dirty="0">
                          <a:solidFill>
                            <a:schemeClr val="dk1"/>
                          </a:solidFill>
                          <a:latin typeface="+mn-lt"/>
                          <a:ea typeface="+mn-ea"/>
                          <a:cs typeface="+mn-cs"/>
                        </a:rPr>
                        <a:t> F1*F2</a:t>
                      </a:r>
                      <a:endParaRPr lang="en-US" sz="1800" b="1" kern="1200" baseline="-25000" dirty="0">
                        <a:solidFill>
                          <a:schemeClr val="dk1"/>
                        </a:solidFill>
                        <a:latin typeface="+mn-lt"/>
                        <a:ea typeface="+mn-ea"/>
                        <a:cs typeface="+mn-cs"/>
                      </a:endParaRPr>
                    </a:p>
                  </a:txBody>
                  <a:tcPr marL="91431" marR="91431"/>
                </a:tc>
                <a:tc>
                  <a:txBody>
                    <a:bodyPr/>
                    <a:lstStyle/>
                    <a:p>
                      <a:pPr marL="0" marR="0" indent="0" algn="ctr" defTabSz="914400" rtl="0" eaLnBrk="1" fontAlgn="auto" latinLnBrk="0" hangingPunct="1">
                        <a:lnSpc>
                          <a:spcPct val="100000"/>
                        </a:lnSpc>
                        <a:spcBef>
                          <a:spcPts val="0"/>
                        </a:spcBef>
                        <a:spcAft>
                          <a:spcPts val="0"/>
                        </a:spcAft>
                        <a:buClrTx/>
                        <a:buSzTx/>
                        <a:buFontTx/>
                        <a:buNone/>
                      </a:pPr>
                      <a:r>
                        <a:rPr lang="cs-CZ" b="1" dirty="0" err="1"/>
                        <a:t>df</a:t>
                      </a:r>
                      <a:r>
                        <a:rPr lang="cs-CZ" sz="1800" b="1" kern="1200" baseline="-25000" dirty="0" err="1">
                          <a:solidFill>
                            <a:schemeClr val="dk1"/>
                          </a:solidFill>
                          <a:latin typeface="+mn-lt"/>
                          <a:ea typeface="+mn-ea"/>
                          <a:cs typeface="+mn-cs"/>
                        </a:rPr>
                        <a:t>Int</a:t>
                      </a:r>
                      <a:r>
                        <a:rPr lang="cs-CZ" sz="1800" b="1" kern="1200" baseline="-25000" dirty="0">
                          <a:solidFill>
                            <a:schemeClr val="dk1"/>
                          </a:solidFill>
                          <a:latin typeface="+mn-lt"/>
                          <a:ea typeface="+mn-ea"/>
                          <a:cs typeface="+mn-cs"/>
                        </a:rPr>
                        <a:t>. F1*F2</a:t>
                      </a:r>
                      <a:endParaRPr lang="en-US" sz="1800" b="1" kern="1200" baseline="-25000" dirty="0">
                        <a:solidFill>
                          <a:schemeClr val="dk1"/>
                        </a:solidFill>
                        <a:latin typeface="+mn-lt"/>
                        <a:ea typeface="+mn-ea"/>
                        <a:cs typeface="+mn-cs"/>
                      </a:endParaRPr>
                    </a:p>
                  </a:txBody>
                  <a:tcPr marL="91431" marR="91431"/>
                </a:tc>
                <a:tc>
                  <a:txBody>
                    <a:bodyPr/>
                    <a:lstStyle/>
                    <a:p>
                      <a:pPr marL="0" marR="0" indent="0" algn="ctr" defTabSz="914400" rtl="0" eaLnBrk="1" fontAlgn="auto" latinLnBrk="0" hangingPunct="1">
                        <a:lnSpc>
                          <a:spcPct val="100000"/>
                        </a:lnSpc>
                        <a:spcBef>
                          <a:spcPts val="0"/>
                        </a:spcBef>
                        <a:spcAft>
                          <a:spcPts val="0"/>
                        </a:spcAft>
                        <a:buClrTx/>
                        <a:buSzTx/>
                        <a:buFontTx/>
                        <a:buNone/>
                      </a:pPr>
                      <a:r>
                        <a:rPr lang="cs-CZ" b="1" dirty="0" err="1"/>
                        <a:t>MS</a:t>
                      </a:r>
                      <a:r>
                        <a:rPr lang="cs-CZ" sz="1800" b="1" kern="1200" baseline="-25000" dirty="0" err="1">
                          <a:solidFill>
                            <a:schemeClr val="dk1"/>
                          </a:solidFill>
                          <a:latin typeface="+mn-lt"/>
                          <a:ea typeface="+mn-ea"/>
                          <a:cs typeface="+mn-cs"/>
                        </a:rPr>
                        <a:t>Int</a:t>
                      </a:r>
                      <a:r>
                        <a:rPr lang="cs-CZ" sz="1800" b="1" kern="1200" baseline="-25000" dirty="0">
                          <a:solidFill>
                            <a:schemeClr val="dk1"/>
                          </a:solidFill>
                          <a:latin typeface="+mn-lt"/>
                          <a:ea typeface="+mn-ea"/>
                          <a:cs typeface="+mn-cs"/>
                        </a:rPr>
                        <a:t>. F1*F2</a:t>
                      </a:r>
                      <a:endParaRPr lang="en-US" sz="1800" b="1" kern="1200" baseline="-25000" dirty="0">
                        <a:solidFill>
                          <a:schemeClr val="dk1"/>
                        </a:solidFill>
                        <a:latin typeface="+mn-lt"/>
                        <a:ea typeface="+mn-ea"/>
                        <a:cs typeface="+mn-cs"/>
                      </a:endParaRPr>
                    </a:p>
                  </a:txBody>
                  <a:tcPr marL="91431" marR="91431"/>
                </a:tc>
                <a:tc>
                  <a:txBody>
                    <a:bodyPr/>
                    <a:lstStyle/>
                    <a:p>
                      <a:pPr algn="ctr"/>
                      <a:endParaRPr lang="en-US" dirty="0"/>
                    </a:p>
                  </a:txBody>
                  <a:tcPr marL="91431" marR="91431"/>
                </a:tc>
                <a:tc>
                  <a:txBody>
                    <a:bodyPr/>
                    <a:lstStyle/>
                    <a:p>
                      <a:pPr algn="ctr"/>
                      <a:endParaRPr lang="en-US" dirty="0"/>
                    </a:p>
                  </a:txBody>
                  <a:tcPr marL="91431" marR="91431"/>
                </a:tc>
                <a:extLst>
                  <a:ext uri="{0D108BD9-81ED-4DB2-BD59-A6C34878D82A}">
                    <a16:rowId xmlns:a16="http://schemas.microsoft.com/office/drawing/2014/main" val="10005"/>
                  </a:ext>
                </a:extLst>
              </a:tr>
              <a:tr h="404464">
                <a:tc>
                  <a:txBody>
                    <a:bodyPr/>
                    <a:lstStyle/>
                    <a:p>
                      <a:r>
                        <a:rPr lang="cs-CZ" dirty="0" err="1"/>
                        <a:t>Error</a:t>
                      </a:r>
                      <a:endParaRPr lang="en-US" dirty="0"/>
                    </a:p>
                  </a:txBody>
                  <a:tcPr marL="91431" marR="91431"/>
                </a:tc>
                <a:tc>
                  <a:txBody>
                    <a:bodyPr/>
                    <a:lstStyle/>
                    <a:p>
                      <a:pPr algn="ctr"/>
                      <a:r>
                        <a:rPr lang="cs-CZ" sz="1800" b="1" kern="1200" dirty="0">
                          <a:solidFill>
                            <a:schemeClr val="dk1"/>
                          </a:solidFill>
                          <a:latin typeface="+mn-lt"/>
                          <a:ea typeface="+mn-ea"/>
                          <a:cs typeface="+mn-cs"/>
                        </a:rPr>
                        <a:t>SS</a:t>
                      </a:r>
                      <a:r>
                        <a:rPr lang="cs-CZ" sz="1800" b="1" kern="1200" baseline="-25000" dirty="0">
                          <a:solidFill>
                            <a:schemeClr val="dk1"/>
                          </a:solidFill>
                          <a:latin typeface="+mn-lt"/>
                          <a:ea typeface="+mn-ea"/>
                          <a:cs typeface="+mn-cs"/>
                        </a:rPr>
                        <a:t>R</a:t>
                      </a:r>
                      <a:endParaRPr lang="en-US" sz="1800" b="1" kern="1200" baseline="-25000" dirty="0">
                        <a:solidFill>
                          <a:schemeClr val="dk1"/>
                        </a:solidFill>
                        <a:latin typeface="+mn-lt"/>
                        <a:ea typeface="+mn-ea"/>
                        <a:cs typeface="+mn-cs"/>
                      </a:endParaRPr>
                    </a:p>
                  </a:txBody>
                  <a:tcPr marL="91431" marR="91431"/>
                </a:tc>
                <a:tc>
                  <a:txBody>
                    <a:bodyPr/>
                    <a:lstStyle/>
                    <a:p>
                      <a:pPr algn="ctr"/>
                      <a:r>
                        <a:rPr lang="cs-CZ" sz="1800" b="1" kern="1200" dirty="0" err="1">
                          <a:solidFill>
                            <a:schemeClr val="dk1"/>
                          </a:solidFill>
                          <a:latin typeface="+mn-lt"/>
                          <a:ea typeface="+mn-ea"/>
                          <a:cs typeface="+mn-cs"/>
                        </a:rPr>
                        <a:t>df</a:t>
                      </a:r>
                      <a:r>
                        <a:rPr lang="cs-CZ" sz="1800" b="1" kern="1200" baseline="-25000" dirty="0" err="1">
                          <a:solidFill>
                            <a:schemeClr val="dk1"/>
                          </a:solidFill>
                          <a:latin typeface="+mn-lt"/>
                          <a:ea typeface="+mn-ea"/>
                          <a:cs typeface="+mn-cs"/>
                        </a:rPr>
                        <a:t>R</a:t>
                      </a:r>
                      <a:endParaRPr lang="en-US" sz="1800" b="1" kern="1200" baseline="-25000" dirty="0">
                        <a:solidFill>
                          <a:schemeClr val="dk1"/>
                        </a:solidFill>
                        <a:latin typeface="+mn-lt"/>
                        <a:ea typeface="+mn-ea"/>
                        <a:cs typeface="+mn-cs"/>
                      </a:endParaRPr>
                    </a:p>
                  </a:txBody>
                  <a:tcPr marL="91431" marR="91431"/>
                </a:tc>
                <a:tc>
                  <a:txBody>
                    <a:bodyPr/>
                    <a:lstStyle/>
                    <a:p>
                      <a:pPr algn="ctr"/>
                      <a:r>
                        <a:rPr lang="cs-CZ" b="1" dirty="0"/>
                        <a:t>MS</a:t>
                      </a:r>
                      <a:r>
                        <a:rPr lang="cs-CZ" sz="1800" b="1" kern="1200" baseline="-25000" dirty="0">
                          <a:solidFill>
                            <a:schemeClr val="dk1"/>
                          </a:solidFill>
                          <a:latin typeface="+mn-lt"/>
                          <a:ea typeface="+mn-ea"/>
                          <a:cs typeface="+mn-cs"/>
                        </a:rPr>
                        <a:t>R</a:t>
                      </a:r>
                      <a:endParaRPr lang="en-US" sz="1800" b="1" kern="1200" baseline="-25000" dirty="0">
                        <a:solidFill>
                          <a:schemeClr val="dk1"/>
                        </a:solidFill>
                        <a:latin typeface="+mn-lt"/>
                        <a:ea typeface="+mn-ea"/>
                        <a:cs typeface="+mn-cs"/>
                      </a:endParaRPr>
                    </a:p>
                  </a:txBody>
                  <a:tcPr marL="91431" marR="91431"/>
                </a:tc>
                <a:tc>
                  <a:txBody>
                    <a:bodyPr/>
                    <a:lstStyle/>
                    <a:p>
                      <a:pPr algn="ctr"/>
                      <a:endParaRPr lang="en-US" dirty="0"/>
                    </a:p>
                  </a:txBody>
                  <a:tcPr marL="91431" marR="91431"/>
                </a:tc>
                <a:tc>
                  <a:txBody>
                    <a:bodyPr/>
                    <a:lstStyle/>
                    <a:p>
                      <a:pPr algn="ctr"/>
                      <a:endParaRPr lang="en-US"/>
                    </a:p>
                  </a:txBody>
                  <a:tcPr marL="91431" marR="91431"/>
                </a:tc>
                <a:extLst>
                  <a:ext uri="{0D108BD9-81ED-4DB2-BD59-A6C34878D82A}">
                    <a16:rowId xmlns:a16="http://schemas.microsoft.com/office/drawing/2014/main" val="10006"/>
                  </a:ext>
                </a:extLst>
              </a:tr>
              <a:tr h="404464">
                <a:tc>
                  <a:txBody>
                    <a:bodyPr/>
                    <a:lstStyle/>
                    <a:p>
                      <a:r>
                        <a:rPr lang="cs-CZ" dirty="0" err="1"/>
                        <a:t>Total</a:t>
                      </a:r>
                      <a:endParaRPr lang="en-US" dirty="0"/>
                    </a:p>
                  </a:txBody>
                  <a:tcPr marL="91431" marR="91431"/>
                </a:tc>
                <a:tc>
                  <a:txBody>
                    <a:bodyPr/>
                    <a:lstStyle/>
                    <a:p>
                      <a:pPr algn="ctr"/>
                      <a:endParaRPr lang="en-US" b="1" dirty="0"/>
                    </a:p>
                  </a:txBody>
                  <a:tcPr marL="91431" marR="91431"/>
                </a:tc>
                <a:tc>
                  <a:txBody>
                    <a:bodyPr/>
                    <a:lstStyle/>
                    <a:p>
                      <a:pPr algn="ctr"/>
                      <a:endParaRPr lang="en-US" b="1" dirty="0"/>
                    </a:p>
                  </a:txBody>
                  <a:tcPr marL="91431" marR="91431"/>
                </a:tc>
                <a:tc>
                  <a:txBody>
                    <a:bodyPr/>
                    <a:lstStyle/>
                    <a:p>
                      <a:pPr algn="ctr"/>
                      <a:endParaRPr lang="en-US" b="1" dirty="0"/>
                    </a:p>
                  </a:txBody>
                  <a:tcPr marL="91431" marR="91431"/>
                </a:tc>
                <a:tc>
                  <a:txBody>
                    <a:bodyPr/>
                    <a:lstStyle/>
                    <a:p>
                      <a:pPr algn="ctr"/>
                      <a:endParaRPr lang="en-US" dirty="0"/>
                    </a:p>
                  </a:txBody>
                  <a:tcPr marL="91431" marR="91431"/>
                </a:tc>
                <a:tc>
                  <a:txBody>
                    <a:bodyPr/>
                    <a:lstStyle/>
                    <a:p>
                      <a:pPr algn="ctr"/>
                      <a:endParaRPr lang="en-US"/>
                    </a:p>
                  </a:txBody>
                  <a:tcPr marL="91431" marR="91431"/>
                </a:tc>
                <a:extLst>
                  <a:ext uri="{0D108BD9-81ED-4DB2-BD59-A6C34878D82A}">
                    <a16:rowId xmlns:a16="http://schemas.microsoft.com/office/drawing/2014/main" val="10007"/>
                  </a:ext>
                </a:extLst>
              </a:tr>
              <a:tr h="404464">
                <a:tc>
                  <a:txBody>
                    <a:bodyPr/>
                    <a:lstStyle/>
                    <a:p>
                      <a:r>
                        <a:rPr lang="cs-CZ" dirty="0" err="1"/>
                        <a:t>Corrected</a:t>
                      </a:r>
                      <a:r>
                        <a:rPr lang="cs-CZ" dirty="0"/>
                        <a:t> </a:t>
                      </a:r>
                      <a:r>
                        <a:rPr lang="cs-CZ" dirty="0" err="1"/>
                        <a:t>Total</a:t>
                      </a:r>
                      <a:endParaRPr lang="en-US" dirty="0"/>
                    </a:p>
                  </a:txBody>
                  <a:tcPr marL="91431" marR="91431"/>
                </a:tc>
                <a:tc>
                  <a:txBody>
                    <a:bodyPr/>
                    <a:lstStyle/>
                    <a:p>
                      <a:pPr algn="ctr"/>
                      <a:r>
                        <a:rPr lang="cs-CZ" b="1" dirty="0"/>
                        <a:t>SS</a:t>
                      </a:r>
                      <a:r>
                        <a:rPr lang="cs-CZ" sz="1800" b="1" kern="1200" baseline="-25000" dirty="0">
                          <a:solidFill>
                            <a:schemeClr val="dk1"/>
                          </a:solidFill>
                          <a:latin typeface="+mn-lt"/>
                          <a:ea typeface="+mn-ea"/>
                          <a:cs typeface="+mn-cs"/>
                        </a:rPr>
                        <a:t>T</a:t>
                      </a:r>
                      <a:endParaRPr lang="en-US" sz="1800" b="1" kern="1200" baseline="-25000" dirty="0">
                        <a:solidFill>
                          <a:schemeClr val="dk1"/>
                        </a:solidFill>
                        <a:latin typeface="+mn-lt"/>
                        <a:ea typeface="+mn-ea"/>
                        <a:cs typeface="+mn-cs"/>
                      </a:endParaRPr>
                    </a:p>
                  </a:txBody>
                  <a:tcPr marL="91431" marR="91431"/>
                </a:tc>
                <a:tc>
                  <a:txBody>
                    <a:bodyPr/>
                    <a:lstStyle/>
                    <a:p>
                      <a:pPr algn="ctr"/>
                      <a:r>
                        <a:rPr lang="cs-CZ" b="1" dirty="0" err="1"/>
                        <a:t>df</a:t>
                      </a:r>
                      <a:r>
                        <a:rPr lang="cs-CZ" sz="1800" b="1" kern="1200" baseline="-25000" dirty="0" err="1">
                          <a:solidFill>
                            <a:schemeClr val="dk1"/>
                          </a:solidFill>
                          <a:latin typeface="+mn-lt"/>
                          <a:ea typeface="+mn-ea"/>
                          <a:cs typeface="+mn-cs"/>
                        </a:rPr>
                        <a:t>M</a:t>
                      </a:r>
                      <a:r>
                        <a:rPr lang="cs-CZ" b="1" dirty="0"/>
                        <a:t>+</a:t>
                      </a:r>
                      <a:r>
                        <a:rPr lang="cs-CZ" b="1" dirty="0" err="1"/>
                        <a:t>df</a:t>
                      </a:r>
                      <a:r>
                        <a:rPr lang="cs-CZ" sz="1800" b="1" kern="1200" baseline="-25000" dirty="0" err="1">
                          <a:solidFill>
                            <a:schemeClr val="dk1"/>
                          </a:solidFill>
                          <a:latin typeface="+mn-lt"/>
                          <a:ea typeface="+mn-ea"/>
                          <a:cs typeface="+mn-cs"/>
                        </a:rPr>
                        <a:t>R</a:t>
                      </a:r>
                      <a:endParaRPr lang="en-US" sz="1800" b="1" kern="1200" baseline="-25000" dirty="0">
                        <a:solidFill>
                          <a:schemeClr val="dk1"/>
                        </a:solidFill>
                        <a:latin typeface="+mn-lt"/>
                        <a:ea typeface="+mn-ea"/>
                        <a:cs typeface="+mn-cs"/>
                      </a:endParaRPr>
                    </a:p>
                  </a:txBody>
                  <a:tcPr marL="91431" marR="91431"/>
                </a:tc>
                <a:tc>
                  <a:txBody>
                    <a:bodyPr/>
                    <a:lstStyle/>
                    <a:p>
                      <a:pPr algn="ctr"/>
                      <a:endParaRPr lang="en-US" dirty="0"/>
                    </a:p>
                  </a:txBody>
                  <a:tcPr marL="91431" marR="91431"/>
                </a:tc>
                <a:tc>
                  <a:txBody>
                    <a:bodyPr/>
                    <a:lstStyle/>
                    <a:p>
                      <a:pPr algn="ctr"/>
                      <a:endParaRPr lang="en-US" dirty="0"/>
                    </a:p>
                  </a:txBody>
                  <a:tcPr marL="91431" marR="91431"/>
                </a:tc>
                <a:tc>
                  <a:txBody>
                    <a:bodyPr/>
                    <a:lstStyle/>
                    <a:p>
                      <a:pPr algn="ctr"/>
                      <a:endParaRPr lang="en-US" dirty="0"/>
                    </a:p>
                  </a:txBody>
                  <a:tcPr marL="91431" marR="91431"/>
                </a:tc>
                <a:extLst>
                  <a:ext uri="{0D108BD9-81ED-4DB2-BD59-A6C34878D82A}">
                    <a16:rowId xmlns:a16="http://schemas.microsoft.com/office/drawing/2014/main" val="10008"/>
                  </a:ext>
                </a:extLst>
              </a:tr>
            </a:tbl>
          </a:graphicData>
        </a:graphic>
      </p:graphicFrame>
      <p:sp>
        <p:nvSpPr>
          <p:cNvPr id="1048803" name="Obdélník 6"/>
          <p:cNvSpPr>
            <a:spLocks noChangeArrowheads="1"/>
          </p:cNvSpPr>
          <p:nvPr/>
        </p:nvSpPr>
        <p:spPr bwMode="auto">
          <a:xfrm>
            <a:off x="4572000" y="2205038"/>
            <a:ext cx="4321175" cy="646112"/>
          </a:xfrm>
          <a:prstGeom prst="rect">
            <a:avLst/>
          </a:prstGeom>
          <a:solidFill>
            <a:srgbClr val="FFC000"/>
          </a:solidFill>
          <a:ln>
            <a:noFill/>
          </a:ln>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cs-CZ" altLang="cs-CZ">
                <a:latin typeface="Calibri" panose="020F0502020204030204" pitchFamily="34" charset="0"/>
                <a:sym typeface="Wingdings" panose="05000000000000000000" pitchFamily="2" charset="2"/>
              </a:rPr>
              <a:t>celková vysvětlená variabilita (SS</a:t>
            </a:r>
            <a:r>
              <a:rPr lang="cs-CZ" altLang="cs-CZ" baseline="-25000">
                <a:latin typeface="Calibri" panose="020F0502020204030204" pitchFamily="34" charset="0"/>
                <a:sym typeface="Wingdings" panose="05000000000000000000" pitchFamily="2" charset="2"/>
              </a:rPr>
              <a:t>M</a:t>
            </a:r>
            <a:r>
              <a:rPr lang="cs-CZ" altLang="cs-CZ">
                <a:latin typeface="Calibri" panose="020F0502020204030204" pitchFamily="34" charset="0"/>
                <a:sym typeface="Wingdings" panose="05000000000000000000" pitchFamily="2" charset="2"/>
              </a:rPr>
              <a:t>) je rozsekána zvlášť pro jednotlivé </a:t>
            </a:r>
            <a:r>
              <a:rPr lang="cs-CZ" altLang="cs-CZ">
                <a:latin typeface="Calibri" panose="020F0502020204030204" pitchFamily="34" charset="0"/>
              </a:rPr>
              <a:t>faktory</a:t>
            </a:r>
          </a:p>
        </p:txBody>
      </p:sp>
      <p:sp>
        <p:nvSpPr>
          <p:cNvPr id="1048804" name="Obdélník 8"/>
          <p:cNvSpPr>
            <a:spLocks noChangeArrowheads="1"/>
          </p:cNvSpPr>
          <p:nvPr/>
        </p:nvSpPr>
        <p:spPr bwMode="auto">
          <a:xfrm>
            <a:off x="7073900" y="3933825"/>
            <a:ext cx="2070100" cy="2030413"/>
          </a:xfrm>
          <a:prstGeom prst="rect">
            <a:avLst/>
          </a:prstGeom>
          <a:solidFill>
            <a:srgbClr val="FFC000"/>
          </a:solidFill>
          <a:ln>
            <a:noFill/>
          </a:ln>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cs-CZ" altLang="cs-CZ" dirty="0">
                <a:latin typeface="Calibri" panose="020F0502020204030204" pitchFamily="34" charset="0"/>
                <a:sym typeface="Wingdings" panose="05000000000000000000" pitchFamily="2" charset="2"/>
              </a:rPr>
              <a:t>Každý faktor a interakce má vlastní statistiku F, proto lze posoudit, zda je signifikantním prediktorem závislé proměnné</a:t>
            </a: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08" name="Nadpis 1"/>
          <p:cNvSpPr>
            <a:spLocks noGrp="1"/>
          </p:cNvSpPr>
          <p:nvPr>
            <p:ph type="title"/>
          </p:nvPr>
        </p:nvSpPr>
        <p:spPr/>
        <p:txBody>
          <a:bodyPr/>
          <a:lstStyle/>
          <a:p>
            <a:endParaRPr lang="cs-CZ" dirty="0"/>
          </a:p>
        </p:txBody>
      </p:sp>
      <p:sp>
        <p:nvSpPr>
          <p:cNvPr id="1048809" name="Zástupný obsah 2"/>
          <p:cNvSpPr>
            <a:spLocks noGrp="1"/>
          </p:cNvSpPr>
          <p:nvPr>
            <p:ph idx="1"/>
          </p:nvPr>
        </p:nvSpPr>
        <p:spPr/>
        <p:txBody>
          <a:bodyPr/>
          <a:lstStyle/>
          <a:p>
            <a:endParaRPr lang="cs-CZ"/>
          </a:p>
        </p:txBody>
      </p:sp>
      <p:pic>
        <p:nvPicPr>
          <p:cNvPr id="2097156" name="Obrázek 3"/>
          <p:cNvPicPr>
            <a:picLocks noChangeAspect="1"/>
          </p:cNvPicPr>
          <p:nvPr/>
        </p:nvPicPr>
        <p:blipFill>
          <a:blip r:embed="rId2"/>
          <a:stretch>
            <a:fillRect/>
          </a:stretch>
        </p:blipFill>
        <p:spPr>
          <a:xfrm>
            <a:off x="-78287" y="1268760"/>
            <a:ext cx="9145563" cy="4248472"/>
          </a:xfrm>
          <a:prstGeom prst="rect">
            <a:avLst/>
          </a:prstGeom>
        </p:spPr>
      </p:pic>
      <mc:AlternateContent xmlns:mc="http://schemas.openxmlformats.org/markup-compatibility/2006" xmlns:p14="http://schemas.microsoft.com/office/powerpoint/2010/main">
        <mc:Choice Requires="p14">
          <p:contentPart p14:bwMode="auto" r:id="rId3">
            <p14:nvContentPartPr>
              <p14:cNvPr id="2097157" name="Rukopis 4"/>
              <p14:cNvContentPartPr/>
              <p14:nvPr/>
            </p14:nvContentPartPr>
            <p14:xfrm>
              <a:off x="451410" y="3073168"/>
              <a:ext cx="360" cy="360"/>
            </p14:xfrm>
          </p:contentPart>
        </mc:Choice>
        <mc:Fallback xmlns="">
          <p:pic>
            <p:nvPicPr>
              <p:cNvPr id="2097157" name="Rukopis 4"/>
              <p:cNvPicPr>
                <a:picLocks/>
              </p:cNvPicPr>
              <p:nvPr/>
            </p:nvPicPr>
            <p:blipFill>
              <a:blip xmlns:r="http://schemas.openxmlformats.org/officeDocument/2006/relationships" r:embed="rId4"/>
              <a:stretch>
                <a:fillRect/>
              </a:stretch>
            </p:blipFill>
            <p:spPr>
              <a:xfrm>
                <a:off x="451410" y="3073168"/>
                <a:ext cx="360" cy="360"/>
              </a:xfrm>
              <a:prstGeom prst="rect"/>
            </p:spPr>
          </p:pic>
        </mc:Fallback>
      </mc:AlternateContent>
      <mc:AlternateContent xmlns:mc="http://schemas.openxmlformats.org/markup-compatibility/2006" xmlns:p14="http://schemas.microsoft.com/office/powerpoint/2010/main">
        <mc:Choice Requires="p14">
          <p:contentPart p14:bwMode="auto" r:id="rId5">
            <p14:nvContentPartPr>
              <p14:cNvPr id="2097158" name="Rukopis 5"/>
              <p14:cNvContentPartPr/>
              <p14:nvPr/>
            </p14:nvContentPartPr>
            <p14:xfrm>
              <a:off x="549750" y="3090808"/>
              <a:ext cx="254880" cy="4680"/>
            </p14:xfrm>
          </p:contentPart>
        </mc:Choice>
        <mc:Fallback xmlns="">
          <p:pic>
            <p:nvPicPr>
              <p:cNvPr id="2097158" name="Rukopis 5"/>
              <p:cNvPicPr>
                <a:picLocks/>
              </p:cNvPicPr>
              <p:nvPr/>
            </p:nvPicPr>
            <p:blipFill>
              <a:blip xmlns:r="http://schemas.openxmlformats.org/officeDocument/2006/relationships" r:embed="rId6"/>
              <a:stretch>
                <a:fillRect/>
              </a:stretch>
            </p:blipFill>
            <p:spPr>
              <a:xfrm>
                <a:off x="549750" y="3090808"/>
                <a:ext cx="254880" cy="4680"/>
              </a:xfrm>
              <a:prstGeom prst="rect"/>
            </p:spPr>
          </p:pic>
        </mc:Fallback>
      </mc:AlternateContent>
      <mc:AlternateContent xmlns:mc="http://schemas.openxmlformats.org/markup-compatibility/2006" xmlns:p14="http://schemas.microsoft.com/office/powerpoint/2010/main">
        <mc:Choice Requires="p14">
          <p:contentPart p14:bwMode="auto" r:id="rId7">
            <p14:nvContentPartPr>
              <p14:cNvPr id="2097159" name="Rukopis 6"/>
              <p14:cNvContentPartPr/>
              <p14:nvPr/>
            </p14:nvContentPartPr>
            <p14:xfrm>
              <a:off x="316830" y="3447928"/>
              <a:ext cx="2880" cy="360"/>
            </p14:xfrm>
          </p:contentPart>
        </mc:Choice>
        <mc:Fallback xmlns="">
          <p:pic>
            <p:nvPicPr>
              <p:cNvPr id="2097159" name="Rukopis 6"/>
              <p:cNvPicPr>
                <a:picLocks/>
              </p:cNvPicPr>
              <p:nvPr/>
            </p:nvPicPr>
            <p:blipFill>
              <a:blip xmlns:r="http://schemas.openxmlformats.org/officeDocument/2006/relationships" r:embed="rId8"/>
              <a:stretch>
                <a:fillRect/>
              </a:stretch>
            </p:blipFill>
            <p:spPr>
              <a:xfrm>
                <a:off x="316830" y="3447928"/>
                <a:ext cx="2880" cy="360"/>
              </a:xfrm>
              <a:prstGeom prst="rect"/>
            </p:spPr>
          </p:pic>
        </mc:Fallback>
      </mc:AlternateContent>
      <mc:AlternateContent xmlns:mc="http://schemas.openxmlformats.org/markup-compatibility/2006" xmlns:p14="http://schemas.microsoft.com/office/powerpoint/2010/main">
        <mc:Choice Requires="p14">
          <p:contentPart p14:bwMode="auto" r:id="rId9">
            <p14:nvContentPartPr>
              <p14:cNvPr id="2097160" name="Rukopis 7"/>
              <p14:cNvContentPartPr/>
              <p14:nvPr/>
            </p14:nvContentPartPr>
            <p14:xfrm>
              <a:off x="440310" y="3733768"/>
              <a:ext cx="308160" cy="34920"/>
            </p14:xfrm>
          </p:contentPart>
        </mc:Choice>
        <mc:Fallback xmlns="">
          <p:pic>
            <p:nvPicPr>
              <p:cNvPr id="2097160" name="Rukopis 7"/>
              <p:cNvPicPr>
                <a:picLocks/>
              </p:cNvPicPr>
              <p:nvPr/>
            </p:nvPicPr>
            <p:blipFill>
              <a:blip xmlns:r="http://schemas.openxmlformats.org/officeDocument/2006/relationships" r:embed="rId10"/>
              <a:stretch>
                <a:fillRect/>
              </a:stretch>
            </p:blipFill>
            <p:spPr>
              <a:xfrm>
                <a:off x="440310" y="3733768"/>
                <a:ext cx="308160" cy="34920"/>
              </a:xfrm>
              <a:prstGeom prst="rect"/>
            </p:spPr>
          </p:pic>
        </mc:Fallback>
      </mc:AlternateContent>
      <mc:AlternateContent xmlns:mc="http://schemas.openxmlformats.org/markup-compatibility/2006" xmlns:p14="http://schemas.microsoft.com/office/powerpoint/2010/main">
        <mc:Choice Requires="p14">
          <p:contentPart p14:bwMode="auto" r:id="rId11">
            <p14:nvContentPartPr>
              <p14:cNvPr id="2097161" name="Rukopis 8"/>
              <p14:cNvContentPartPr/>
              <p14:nvPr/>
            </p14:nvContentPartPr>
            <p14:xfrm>
              <a:off x="1618950" y="3802168"/>
              <a:ext cx="84240" cy="20160"/>
            </p14:xfrm>
          </p:contentPart>
        </mc:Choice>
        <mc:Fallback xmlns="">
          <p:pic>
            <p:nvPicPr>
              <p:cNvPr id="2097161" name="Rukopis 8"/>
              <p:cNvPicPr>
                <a:picLocks/>
              </p:cNvPicPr>
              <p:nvPr/>
            </p:nvPicPr>
            <p:blipFill>
              <a:blip xmlns:r="http://schemas.openxmlformats.org/officeDocument/2006/relationships" r:embed="rId12"/>
              <a:stretch>
                <a:fillRect/>
              </a:stretch>
            </p:blipFill>
            <p:spPr>
              <a:xfrm>
                <a:off x="1618950" y="3802168"/>
                <a:ext cx="84240" cy="20160"/>
              </a:xfrm>
              <a:prstGeom prst="rect"/>
            </p:spPr>
          </p:pic>
        </mc:Fallback>
      </mc:AlternateContent>
      <mc:AlternateContent xmlns:mc="http://schemas.openxmlformats.org/markup-compatibility/2006" xmlns:p14="http://schemas.microsoft.com/office/powerpoint/2010/main">
        <mc:Choice Requires="p14">
          <p:contentPart p14:bwMode="auto" r:id="rId13">
            <p14:nvContentPartPr>
              <p14:cNvPr id="2097162" name="Rukopis 9"/>
              <p14:cNvContentPartPr/>
              <p14:nvPr/>
            </p14:nvContentPartPr>
            <p14:xfrm>
              <a:off x="98670" y="2730088"/>
              <a:ext cx="8672040" cy="179280"/>
            </p14:xfrm>
          </p:contentPart>
        </mc:Choice>
        <mc:Fallback xmlns="">
          <p:pic>
            <p:nvPicPr>
              <p:cNvPr id="2097162" name="Rukopis 9"/>
              <p:cNvPicPr>
                <a:picLocks/>
              </p:cNvPicPr>
              <p:nvPr/>
            </p:nvPicPr>
            <p:blipFill>
              <a:blip xmlns:r="http://schemas.openxmlformats.org/officeDocument/2006/relationships" r:embed="rId14"/>
              <a:stretch>
                <a:fillRect/>
              </a:stretch>
            </p:blipFill>
            <p:spPr>
              <a:xfrm>
                <a:off x="98670" y="2730088"/>
                <a:ext cx="8672040" cy="179280"/>
              </a:xfrm>
              <a:prstGeom prst="rect"/>
            </p:spPr>
          </p:pic>
        </mc:Fallback>
      </mc:AlternateContent>
      <mc:AlternateContent xmlns:mc="http://schemas.openxmlformats.org/markup-compatibility/2006" xmlns:p14="http://schemas.microsoft.com/office/powerpoint/2010/main">
        <mc:Choice Requires="p14">
          <p:contentPart p14:bwMode="auto" r:id="rId15">
            <p14:nvContentPartPr>
              <p14:cNvPr id="2097163" name="Rukopis 11"/>
              <p14:cNvContentPartPr/>
              <p14:nvPr/>
            </p14:nvContentPartPr>
            <p14:xfrm>
              <a:off x="186870" y="4383568"/>
              <a:ext cx="4725360" cy="177480"/>
            </p14:xfrm>
          </p:contentPart>
        </mc:Choice>
        <mc:Fallback xmlns="">
          <p:pic>
            <p:nvPicPr>
              <p:cNvPr id="2097163" name="Rukopis 11"/>
              <p:cNvPicPr>
                <a:picLocks/>
              </p:cNvPicPr>
              <p:nvPr/>
            </p:nvPicPr>
            <p:blipFill>
              <a:blip xmlns:r="http://schemas.openxmlformats.org/officeDocument/2006/relationships" r:embed="rId16"/>
              <a:stretch>
                <a:fillRect/>
              </a:stretch>
            </p:blipFill>
            <p:spPr>
              <a:xfrm>
                <a:off x="186870" y="4383568"/>
                <a:ext cx="4725360" cy="177480"/>
              </a:xfrm>
              <a:prstGeom prst="rect"/>
            </p:spPr>
          </p:pic>
        </mc:Fallback>
      </mc:AlternateContent>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10" name="Nadpis 1"/>
          <p:cNvSpPr>
            <a:spLocks noGrp="1"/>
          </p:cNvSpPr>
          <p:nvPr>
            <p:ph type="title"/>
          </p:nvPr>
        </p:nvSpPr>
        <p:spPr/>
        <p:txBody>
          <a:bodyPr/>
          <a:lstStyle/>
          <a:p>
            <a:pPr eaLnBrk="1" hangingPunct="1"/>
            <a:r>
              <a:rPr lang="cs-CZ" altLang="cs-CZ"/>
              <a:t>Faktoriální ANOVA – reportování</a:t>
            </a:r>
            <a:endParaRPr lang="en-US" altLang="cs-CZ"/>
          </a:p>
        </p:txBody>
      </p:sp>
      <p:sp>
        <p:nvSpPr>
          <p:cNvPr id="1048811" name="Zástupný symbol pro obsah 2"/>
          <p:cNvSpPr>
            <a:spLocks noGrp="1"/>
          </p:cNvSpPr>
          <p:nvPr>
            <p:ph idx="1"/>
          </p:nvPr>
        </p:nvSpPr>
        <p:spPr>
          <a:xfrm>
            <a:off x="899592" y="1737360"/>
            <a:ext cx="7920558" cy="5120640"/>
          </a:xfrm>
        </p:spPr>
        <p:txBody>
          <a:bodyPr>
            <a:normAutofit fontScale="96389" lnSpcReduction="10000"/>
          </a:bodyPr>
          <a:lstStyle/>
          <a:p>
            <a:pPr eaLnBrk="1" hangingPunct="1">
              <a:buFont typeface="Arial" panose="020B0604020202020204" pitchFamily="34" charset="0"/>
              <a:buNone/>
            </a:pPr>
            <a:r>
              <a:rPr lang="cs-CZ" altLang="cs-CZ" sz="3200" dirty="0"/>
              <a:t>Uvádíme zvlášť, jaký efekt měl každý faktor (</a:t>
            </a:r>
            <a:r>
              <a:rPr lang="cs-CZ" altLang="cs-CZ" sz="3200" dirty="0" err="1"/>
              <a:t>main</a:t>
            </a:r>
            <a:r>
              <a:rPr lang="cs-CZ" altLang="cs-CZ" sz="3200" dirty="0"/>
              <a:t> </a:t>
            </a:r>
            <a:r>
              <a:rPr lang="cs-CZ" altLang="cs-CZ" sz="3200" dirty="0" err="1"/>
              <a:t>effect</a:t>
            </a:r>
            <a:r>
              <a:rPr lang="cs-CZ" altLang="cs-CZ" sz="3200" dirty="0"/>
              <a:t>) nebo interakce faktorů:</a:t>
            </a:r>
          </a:p>
          <a:p>
            <a:pPr eaLnBrk="1" hangingPunct="1">
              <a:buFont typeface="Arial" panose="020B0604020202020204" pitchFamily="34" charset="0"/>
              <a:buNone/>
            </a:pPr>
            <a:r>
              <a:rPr lang="cs-CZ" altLang="cs-CZ" sz="3200" dirty="0">
                <a:solidFill>
                  <a:srgbClr val="C00000"/>
                </a:solidFill>
              </a:rPr>
              <a:t>F(</a:t>
            </a:r>
            <a:r>
              <a:rPr lang="cs-CZ" altLang="cs-CZ" sz="3200" i="1" dirty="0" err="1">
                <a:solidFill>
                  <a:srgbClr val="C00000"/>
                </a:solidFill>
              </a:rPr>
              <a:t>df</a:t>
            </a:r>
            <a:r>
              <a:rPr lang="cs-CZ" altLang="cs-CZ" sz="3200" i="1" baseline="-25000" dirty="0" err="1">
                <a:solidFill>
                  <a:srgbClr val="C00000"/>
                </a:solidFill>
              </a:rPr>
              <a:t>Faktor</a:t>
            </a:r>
            <a:r>
              <a:rPr lang="cs-CZ" altLang="cs-CZ" sz="3200" dirty="0">
                <a:solidFill>
                  <a:srgbClr val="C00000"/>
                </a:solidFill>
              </a:rPr>
              <a:t>, </a:t>
            </a:r>
            <a:r>
              <a:rPr lang="cs-CZ" altLang="cs-CZ" sz="3200" i="1" dirty="0" err="1">
                <a:solidFill>
                  <a:srgbClr val="C00000"/>
                </a:solidFill>
              </a:rPr>
              <a:t>df</a:t>
            </a:r>
            <a:r>
              <a:rPr lang="cs-CZ" altLang="cs-CZ" sz="3200" i="1" baseline="-25000" dirty="0" err="1">
                <a:solidFill>
                  <a:srgbClr val="C00000"/>
                </a:solidFill>
              </a:rPr>
              <a:t>R</a:t>
            </a:r>
            <a:r>
              <a:rPr lang="cs-CZ" altLang="cs-CZ" sz="3200" dirty="0">
                <a:solidFill>
                  <a:srgbClr val="C00000"/>
                </a:solidFill>
              </a:rPr>
              <a:t>) = …, p = …, parciální </a:t>
            </a:r>
            <a:r>
              <a:rPr lang="el-GR" altLang="cs-CZ" sz="3200" dirty="0">
                <a:solidFill>
                  <a:srgbClr val="C00000"/>
                </a:solidFill>
              </a:rPr>
              <a:t>η</a:t>
            </a:r>
            <a:r>
              <a:rPr lang="cs-CZ" altLang="cs-CZ" sz="3200" baseline="30000" dirty="0">
                <a:solidFill>
                  <a:srgbClr val="C00000"/>
                </a:solidFill>
              </a:rPr>
              <a:t> 2</a:t>
            </a:r>
            <a:r>
              <a:rPr lang="cs-CZ" altLang="cs-CZ" sz="3200" dirty="0">
                <a:solidFill>
                  <a:srgbClr val="C00000"/>
                </a:solidFill>
              </a:rPr>
              <a:t> …</a:t>
            </a:r>
          </a:p>
          <a:p>
            <a:pPr eaLnBrk="1" hangingPunct="1"/>
            <a:r>
              <a:rPr lang="cs-CZ" altLang="cs-CZ" sz="3200" dirty="0"/>
              <a:t>parciální </a:t>
            </a:r>
            <a:r>
              <a:rPr lang="el-GR" altLang="cs-CZ" sz="3200" dirty="0"/>
              <a:t>η</a:t>
            </a:r>
            <a:r>
              <a:rPr lang="cs-CZ" altLang="cs-CZ" sz="3200" baseline="30000" dirty="0"/>
              <a:t>2</a:t>
            </a:r>
            <a:r>
              <a:rPr lang="cs-CZ" altLang="cs-CZ" sz="3200" dirty="0"/>
              <a:t> = </a:t>
            </a:r>
            <a:r>
              <a:rPr lang="cs-CZ" altLang="cs-CZ" sz="3200" dirty="0" err="1"/>
              <a:t>SS</a:t>
            </a:r>
            <a:r>
              <a:rPr lang="cs-CZ" altLang="cs-CZ" sz="3200" baseline="-25000" dirty="0" err="1"/>
              <a:t>Faktor</a:t>
            </a:r>
            <a:r>
              <a:rPr lang="cs-CZ" altLang="cs-CZ" sz="3200" dirty="0"/>
              <a:t> / (</a:t>
            </a:r>
            <a:r>
              <a:rPr lang="cs-CZ" altLang="cs-CZ" sz="3200" dirty="0" err="1"/>
              <a:t>SS</a:t>
            </a:r>
            <a:r>
              <a:rPr lang="cs-CZ" altLang="cs-CZ" sz="3200" baseline="-25000" dirty="0" err="1"/>
              <a:t>Faktor</a:t>
            </a:r>
            <a:r>
              <a:rPr lang="cs-CZ" altLang="cs-CZ" sz="3200" dirty="0"/>
              <a:t> + SS</a:t>
            </a:r>
            <a:r>
              <a:rPr lang="cs-CZ" altLang="cs-CZ" sz="3200" baseline="-25000" dirty="0"/>
              <a:t>R</a:t>
            </a:r>
            <a:r>
              <a:rPr lang="cs-CZ" altLang="cs-CZ" sz="3200" dirty="0"/>
              <a:t>)</a:t>
            </a:r>
          </a:p>
          <a:p>
            <a:pPr eaLnBrk="1" hangingPunct="1">
              <a:spcBef>
                <a:spcPts val="2400"/>
              </a:spcBef>
            </a:pPr>
            <a:r>
              <a:rPr lang="cs-CZ" altLang="cs-CZ" sz="3200" dirty="0"/>
              <a:t>*parciální </a:t>
            </a:r>
            <a:r>
              <a:rPr lang="el-GR" altLang="cs-CZ" sz="3200" dirty="0"/>
              <a:t>ω</a:t>
            </a:r>
            <a:r>
              <a:rPr lang="cs-CZ" altLang="cs-CZ" sz="3200" baseline="30000" dirty="0"/>
              <a:t>2</a:t>
            </a:r>
            <a:r>
              <a:rPr lang="cs-CZ" altLang="cs-CZ" sz="3200" dirty="0"/>
              <a:t> = </a:t>
            </a:r>
          </a:p>
          <a:p>
            <a:pPr eaLnBrk="1" hangingPunct="1">
              <a:buFont typeface="Arial" panose="020B0604020202020204" pitchFamily="34" charset="0"/>
              <a:buNone/>
            </a:pPr>
            <a:endParaRPr lang="cs-CZ" altLang="cs-CZ" sz="3200" dirty="0"/>
          </a:p>
          <a:p>
            <a:pPr eaLnBrk="1" hangingPunct="1">
              <a:buFont typeface="Arial" panose="020B0604020202020204" pitchFamily="34" charset="0"/>
              <a:buNone/>
            </a:pPr>
            <a:endParaRPr lang="cs-CZ" altLang="cs-CZ" sz="3200" dirty="0"/>
          </a:p>
          <a:p>
            <a:pPr eaLnBrk="1" hangingPunct="1">
              <a:buFont typeface="Arial" panose="020B0604020202020204" pitchFamily="34" charset="0"/>
              <a:buNone/>
            </a:pPr>
            <a:r>
              <a:rPr lang="cs-CZ" altLang="cs-CZ" sz="3200" dirty="0"/>
              <a:t>+ případné kontrasty a post-hoc testy jako u ANOVY</a:t>
            </a:r>
          </a:p>
          <a:p>
            <a:pPr>
              <a:buNone/>
            </a:pPr>
            <a:r>
              <a:rPr lang="cs-CZ" altLang="cs-CZ" sz="1800" dirty="0"/>
              <a:t>*http://daniellakens.blogspot.cz/2015/06/why-you-should-use-omega-squared.html</a:t>
            </a:r>
          </a:p>
        </p:txBody>
      </p:sp>
      <p:pic>
        <p:nvPicPr>
          <p:cNvPr id="2097164" name="Picture 7" descr="http://4.bp.blogspot.com/-9MvXcSuSgQ8/VXU7t3yO0lI/AAAAAAAACoo/J2TjkYeFBgs/s1600/omegapartialF1.png"/>
          <p:cNvPicPr>
            <a:picLocks noChangeAspect="1" noChangeArrowheads="1"/>
          </p:cNvPicPr>
          <p:nvPr/>
        </p:nvPicPr>
        <p:blipFill>
          <a:blip r:embed="rId3"/>
          <a:srcRect/>
          <a:stretch>
            <a:fillRect/>
          </a:stretch>
        </p:blipFill>
        <p:spPr bwMode="auto">
          <a:xfrm>
            <a:off x="3175395" y="3717032"/>
            <a:ext cx="5673208" cy="1003449"/>
          </a:xfrm>
          <a:prstGeom prst="rect">
            <a:avLst/>
          </a:prstGeom>
          <a:noFill/>
        </p:spPr>
      </p:pic>
      <p:pic>
        <p:nvPicPr>
          <p:cNvPr id="2097165" name="Picture 9" descr="http://1.bp.blogspot.com/-99Qe57qODA4/Vaz1o5Q_cdI/AAAAAAAACrk/kaxJ_PG7VeU/s1600/eta%2Bomega.png"/>
          <p:cNvPicPr>
            <a:picLocks noChangeAspect="1" noChangeArrowheads="1"/>
          </p:cNvPicPr>
          <p:nvPr/>
        </p:nvPicPr>
        <p:blipFill rotWithShape="1">
          <a:blip r:embed="rId4"/>
          <a:srcRect b="44100"/>
          <a:stretch>
            <a:fillRect/>
          </a:stretch>
        </p:blipFill>
        <p:spPr bwMode="auto">
          <a:xfrm>
            <a:off x="3275855" y="4684457"/>
            <a:ext cx="5665315" cy="688759"/>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194305" name="Graf 3"/>
          <p:cNvGraphicFramePr>
            <a:graphicFrameLocks/>
          </p:cNvGraphicFramePr>
          <p:nvPr>
            <p:extLst>
              <p:ext uri="{D42A27DB-BD31-4B8C-83A1-F6EECF244321}">
                <p14:modId xmlns:p14="http://schemas.microsoft.com/office/powerpoint/2010/main" val="1327086495"/>
              </p:ext>
            </p:extLst>
          </p:nvPr>
        </p:nvGraphicFramePr>
        <p:xfrm>
          <a:off x="251520" y="1"/>
          <a:ext cx="8784975" cy="6381328"/>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15" name="Nadpis 1"/>
          <p:cNvSpPr>
            <a:spLocks noGrp="1"/>
          </p:cNvSpPr>
          <p:nvPr>
            <p:ph type="title"/>
          </p:nvPr>
        </p:nvSpPr>
        <p:spPr/>
        <p:txBody>
          <a:bodyPr/>
          <a:lstStyle/>
          <a:p>
            <a:endParaRPr lang="cs-CZ"/>
          </a:p>
        </p:txBody>
      </p:sp>
      <p:sp>
        <p:nvSpPr>
          <p:cNvPr id="1048816" name="Zástupný symbol pro obsah 2"/>
          <p:cNvSpPr>
            <a:spLocks noGrp="1"/>
          </p:cNvSpPr>
          <p:nvPr>
            <p:ph idx="1"/>
          </p:nvPr>
        </p:nvSpPr>
        <p:spPr/>
        <p:txBody>
          <a:bodyPr/>
          <a:lstStyle/>
          <a:p>
            <a:endParaRPr lang="cs-CZ"/>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17" name="Zástupný symbol pro obsah 2"/>
          <p:cNvSpPr>
            <a:spLocks noGrp="1"/>
          </p:cNvSpPr>
          <p:nvPr>
            <p:ph idx="1"/>
          </p:nvPr>
        </p:nvSpPr>
        <p:spPr>
          <a:xfrm>
            <a:off x="457200" y="332657"/>
            <a:ext cx="8229600" cy="6264994"/>
          </a:xfrm>
        </p:spPr>
        <p:txBody>
          <a:bodyPr rtlCol="0">
            <a:normAutofit/>
          </a:bodyPr>
          <a:lstStyle/>
          <a:p>
            <a:pPr marL="0" indent="0" eaLnBrk="1" fontAlgn="auto" hangingPunct="1">
              <a:spcAft>
                <a:spcPts val="0"/>
              </a:spcAft>
              <a:buFont typeface="Arial" panose="020B0604020202020204" pitchFamily="34" charset="0"/>
              <a:buNone/>
              <a:tabLst>
                <a:tab pos="0" algn="l"/>
              </a:tabLst>
            </a:pPr>
            <a:r>
              <a:rPr lang="cs-CZ" sz="2400" dirty="0"/>
              <a:t>V některých situacích má smysl předpokládat, že je závislá proměnná ovlivňována nejen faktory, ale i intervalovými nezávislými proměnnými. Potřebujeme tedy model, který bude </a:t>
            </a:r>
            <a:r>
              <a:rPr lang="cs-CZ" sz="2400" b="1" dirty="0">
                <a:solidFill>
                  <a:srgbClr val="C00000"/>
                </a:solidFill>
              </a:rPr>
              <a:t>kombinovat kategorické a intervalové nezávislé proměnné</a:t>
            </a:r>
            <a:r>
              <a:rPr lang="cs-CZ" sz="2400" dirty="0"/>
              <a:t>.</a:t>
            </a:r>
          </a:p>
          <a:p>
            <a:pPr marL="0" indent="0" eaLnBrk="1" fontAlgn="auto" hangingPunct="1">
              <a:spcAft>
                <a:spcPts val="0"/>
              </a:spcAft>
              <a:buFont typeface="Arial" panose="020B0604020202020204" pitchFamily="34" charset="0"/>
              <a:buNone/>
              <a:tabLst>
                <a:tab pos="0" algn="l"/>
              </a:tabLst>
            </a:pPr>
            <a:endParaRPr lang="cs-CZ" sz="2400" dirty="0"/>
          </a:p>
          <a:p>
            <a:pPr marL="0" indent="0" eaLnBrk="1" fontAlgn="auto" hangingPunct="1">
              <a:spcAft>
                <a:spcPts val="0"/>
              </a:spcAft>
              <a:buFont typeface="Arial" panose="020B0604020202020204" pitchFamily="34" charset="0"/>
              <a:buNone/>
              <a:tabLst>
                <a:tab pos="0" algn="l"/>
              </a:tabLst>
            </a:pPr>
            <a:r>
              <a:rPr lang="cs-CZ" sz="2400" dirty="0"/>
              <a:t>Proč zavádět intervalové nezávislé do ANOVY:</a:t>
            </a:r>
          </a:p>
          <a:p>
            <a:pPr eaLnBrk="1" fontAlgn="auto" hangingPunct="1">
              <a:spcAft>
                <a:spcPts val="0"/>
              </a:spcAft>
            </a:pPr>
            <a:r>
              <a:rPr lang="cs-CZ" sz="2400" dirty="0"/>
              <a:t>snížíme množství nevysvětlené variability v modelu</a:t>
            </a:r>
            <a:endParaRPr lang="cs-CZ" sz="2400" dirty="0">
              <a:sym typeface="Wingdings" pitchFamily="2" charset="2"/>
            </a:endParaRPr>
          </a:p>
          <a:p>
            <a:pPr eaLnBrk="1" fontAlgn="auto" hangingPunct="1">
              <a:spcAft>
                <a:spcPts val="0"/>
              </a:spcAft>
            </a:pPr>
            <a:r>
              <a:rPr lang="cs-CZ" sz="2400" dirty="0">
                <a:sym typeface="Wingdings" pitchFamily="2" charset="2"/>
              </a:rPr>
              <a:t>kontrolujeme, zda není vliv faktorů zkreslen nějakou související intervalovou proměnnou</a:t>
            </a:r>
          </a:p>
          <a:p>
            <a:pPr eaLnBrk="1" fontAlgn="auto" hangingPunct="1">
              <a:spcAft>
                <a:spcPts val="0"/>
              </a:spcAft>
              <a:buFont typeface="Wingdings" pitchFamily="2" charset="2"/>
              <a:buChar char="à"/>
            </a:pPr>
            <a:r>
              <a:rPr lang="cs-CZ" sz="2400" dirty="0">
                <a:sym typeface="Wingdings" pitchFamily="2" charset="2"/>
              </a:rPr>
              <a:t> přesnější posouzení vlivu faktorů</a:t>
            </a:r>
            <a:br>
              <a:rPr lang="cs-CZ" sz="2400" dirty="0">
                <a:sym typeface="Wingdings" pitchFamily="2" charset="2"/>
              </a:rPr>
            </a:br>
            <a:endParaRPr lang="cs-CZ" sz="2400" dirty="0">
              <a:sym typeface="Wingdings" pitchFamily="2" charset="2"/>
            </a:endParaRPr>
          </a:p>
          <a:p>
            <a:pPr marL="0" indent="0" eaLnBrk="1" fontAlgn="auto" hangingPunct="1">
              <a:spcAft>
                <a:spcPts val="0"/>
              </a:spcAft>
              <a:buFont typeface="Arial" panose="020B0604020202020204" pitchFamily="34" charset="0"/>
              <a:buNone/>
            </a:pPr>
            <a:r>
              <a:rPr lang="cs-CZ" sz="2400" b="1" dirty="0">
                <a:solidFill>
                  <a:schemeClr val="tx1">
                    <a:lumMod val="50000"/>
                    <a:lumOff val="50000"/>
                  </a:schemeClr>
                </a:solidFill>
                <a:sym typeface="Wingdings" pitchFamily="2" charset="2"/>
              </a:rPr>
              <a:t>Příklad:</a:t>
            </a:r>
            <a:r>
              <a:rPr lang="cs-CZ" sz="2400" dirty="0">
                <a:solidFill>
                  <a:schemeClr val="tx1">
                    <a:lumMod val="50000"/>
                    <a:lumOff val="50000"/>
                  </a:schemeClr>
                </a:solidFill>
                <a:sym typeface="Wingdings" pitchFamily="2" charset="2"/>
              </a:rPr>
              <a:t> Používání internetu může souviset s věkem člověka. Pokud budeme tuto proměnnou kontrolovat, získáme představu o vlivu SES na frekvenci používání internetu, který je „očištěný“ od možného vlivu věku.</a:t>
            </a:r>
            <a:endParaRPr lang="cs-CZ" sz="2400" dirty="0">
              <a:solidFill>
                <a:schemeClr val="tx1">
                  <a:lumMod val="50000"/>
                  <a:lumOff val="50000"/>
                </a:schemeClr>
              </a:solidFill>
            </a:endParaRPr>
          </a:p>
          <a:p>
            <a:pPr marL="0" indent="0" eaLnBrk="1" fontAlgn="auto" hangingPunct="1">
              <a:spcAft>
                <a:spcPts val="0"/>
              </a:spcAft>
              <a:buFont typeface="Arial" panose="020B0604020202020204" pitchFamily="34" charset="0"/>
              <a:buNone/>
              <a:tabLst>
                <a:tab pos="0" algn="l"/>
              </a:tabLst>
            </a:pPr>
            <a:endParaRPr lang="cs-CZ" dirty="0"/>
          </a:p>
          <a:p>
            <a:pPr marL="0" indent="0" eaLnBrk="1" fontAlgn="auto" hangingPunct="1">
              <a:spcAft>
                <a:spcPts val="0"/>
              </a:spcAft>
              <a:buFont typeface="Arial" panose="020B0604020202020204" pitchFamily="34" charset="0"/>
              <a:buNone/>
              <a:tabLst>
                <a:tab pos="0" algn="l"/>
              </a:tabLst>
            </a:pPr>
            <a:endParaRPr lang="cs-CZ" dirty="0"/>
          </a:p>
          <a:p>
            <a:pPr eaLnBrk="1" fontAlgn="auto" hangingPunct="1">
              <a:spcAft>
                <a:spcPts val="0"/>
              </a:spcAft>
            </a:pPr>
            <a:endParaRPr lang="cs-CZ" dirty="0"/>
          </a:p>
          <a:p>
            <a:pPr eaLnBrk="1" fontAlgn="auto" hangingPunct="1">
              <a:spcAft>
                <a:spcPts val="0"/>
              </a:spcAft>
              <a:buFont typeface="Arial" panose="020B0604020202020204" pitchFamily="34" charset="0"/>
              <a:buNone/>
            </a:pPr>
            <a:endParaRPr lang="cs-CZ" dirty="0"/>
          </a:p>
          <a:p>
            <a:pPr eaLnBrk="1" fontAlgn="auto" hangingPunct="1">
              <a:spcAft>
                <a:spcPts val="0"/>
              </a:spcAft>
              <a:buFont typeface="Arial" panose="020B0604020202020204" pitchFamily="34" charset="0"/>
              <a:buNone/>
            </a:pPr>
            <a:endParaRPr lang="cs-CZ" dirty="0"/>
          </a:p>
          <a:p>
            <a:pPr eaLnBrk="1" fontAlgn="auto" hangingPunct="1">
              <a:spcAft>
                <a:spcPts val="0"/>
              </a:spcAft>
              <a:buFont typeface="Arial" panose="020B0604020202020204" pitchFamily="34" charset="0"/>
              <a:buNone/>
            </a:pPr>
            <a:endParaRPr lang="cs-CZ" dirty="0"/>
          </a:p>
          <a:p>
            <a:pPr eaLnBrk="1" fontAlgn="auto" hangingPunct="1">
              <a:spcAft>
                <a:spcPts val="0"/>
              </a:spcAft>
              <a:buFont typeface="Arial" panose="020B0604020202020204" pitchFamily="34" charset="0"/>
              <a:buNone/>
            </a:pPr>
            <a:endParaRPr lang="cs-CZ" dirty="0"/>
          </a:p>
          <a:p>
            <a:pPr eaLnBrk="1" fontAlgn="auto" hangingPunct="1">
              <a:spcAft>
                <a:spcPts val="0"/>
              </a:spcAft>
              <a:buFont typeface="Arial" panose="020B0604020202020204" pitchFamily="34" charset="0"/>
              <a:buNone/>
            </a:pPr>
            <a:endParaRPr lang="en-US" dirty="0"/>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18" name="Nadpis 1"/>
          <p:cNvSpPr>
            <a:spLocks noGrp="1"/>
          </p:cNvSpPr>
          <p:nvPr>
            <p:ph type="title"/>
          </p:nvPr>
        </p:nvSpPr>
        <p:spPr>
          <a:xfrm>
            <a:off x="457200" y="286605"/>
            <a:ext cx="8291264" cy="910148"/>
          </a:xfrm>
        </p:spPr>
        <p:txBody>
          <a:bodyPr>
            <a:normAutofit/>
          </a:bodyPr>
          <a:lstStyle/>
          <a:p>
            <a:pPr eaLnBrk="1" hangingPunct="1"/>
            <a:r>
              <a:rPr lang="cs-CZ" altLang="cs-CZ" dirty="0"/>
              <a:t>ANCOVA (</a:t>
            </a:r>
            <a:r>
              <a:rPr lang="cs-CZ" altLang="cs-CZ" dirty="0" err="1">
                <a:solidFill>
                  <a:srgbClr val="C00000"/>
                </a:solidFill>
              </a:rPr>
              <a:t>an</a:t>
            </a:r>
            <a:r>
              <a:rPr lang="cs-CZ" altLang="cs-CZ" dirty="0" err="1"/>
              <a:t>alysis</a:t>
            </a:r>
            <a:r>
              <a:rPr lang="cs-CZ" altLang="cs-CZ" dirty="0"/>
              <a:t> </a:t>
            </a:r>
            <a:r>
              <a:rPr lang="cs-CZ" altLang="cs-CZ" dirty="0" err="1"/>
              <a:t>of</a:t>
            </a:r>
            <a:r>
              <a:rPr lang="cs-CZ" altLang="cs-CZ" dirty="0"/>
              <a:t> </a:t>
            </a:r>
            <a:r>
              <a:rPr lang="cs-CZ" altLang="cs-CZ" dirty="0" err="1">
                <a:solidFill>
                  <a:srgbClr val="C00000"/>
                </a:solidFill>
              </a:rPr>
              <a:t>cova</a:t>
            </a:r>
            <a:r>
              <a:rPr lang="cs-CZ" altLang="cs-CZ" dirty="0" err="1"/>
              <a:t>riance</a:t>
            </a:r>
            <a:r>
              <a:rPr lang="cs-CZ" altLang="cs-CZ" dirty="0"/>
              <a:t>)</a:t>
            </a:r>
            <a:endParaRPr lang="en-US" altLang="cs-CZ" dirty="0"/>
          </a:p>
        </p:txBody>
      </p:sp>
      <p:sp>
        <p:nvSpPr>
          <p:cNvPr id="1048819" name="Zástupný symbol pro obsah 2"/>
          <p:cNvSpPr>
            <a:spLocks noGrp="1"/>
          </p:cNvSpPr>
          <p:nvPr>
            <p:ph idx="1"/>
          </p:nvPr>
        </p:nvSpPr>
        <p:spPr>
          <a:xfrm>
            <a:off x="457200" y="1412776"/>
            <a:ext cx="8229600" cy="5040412"/>
          </a:xfrm>
        </p:spPr>
        <p:txBody>
          <a:bodyPr rtlCol="0">
            <a:normAutofit fontScale="95000"/>
          </a:bodyPr>
          <a:lstStyle/>
          <a:p>
            <a:pPr eaLnBrk="1" fontAlgn="auto" hangingPunct="1">
              <a:spcAft>
                <a:spcPts val="0"/>
              </a:spcAft>
            </a:pPr>
            <a:r>
              <a:rPr lang="cs-CZ" dirty="0"/>
              <a:t>ANOVA s jednou či více nezávislými intervalovými proměnnými (tzv. </a:t>
            </a:r>
            <a:r>
              <a:rPr lang="cs-CZ" dirty="0" err="1"/>
              <a:t>kovariáty</a:t>
            </a:r>
            <a:r>
              <a:rPr lang="cs-CZ" dirty="0"/>
              <a:t>)</a:t>
            </a:r>
          </a:p>
          <a:p>
            <a:pPr eaLnBrk="1" fontAlgn="auto" hangingPunct="1">
              <a:spcAft>
                <a:spcPts val="0"/>
              </a:spcAft>
            </a:pPr>
            <a:r>
              <a:rPr lang="cs-CZ" dirty="0"/>
              <a:t>zavádět jen </a:t>
            </a:r>
            <a:r>
              <a:rPr lang="cs-CZ" dirty="0" err="1"/>
              <a:t>kovariáty</a:t>
            </a:r>
            <a:r>
              <a:rPr lang="cs-CZ" dirty="0"/>
              <a:t>, pro které existují </a:t>
            </a:r>
            <a:r>
              <a:rPr lang="cs-CZ" b="1" dirty="0"/>
              <a:t>dobré  důvody</a:t>
            </a:r>
            <a:r>
              <a:rPr lang="cs-CZ" dirty="0"/>
              <a:t> (nenacpat tam vše, co jsme měřili)</a:t>
            </a:r>
          </a:p>
          <a:p>
            <a:pPr eaLnBrk="1" fontAlgn="auto" hangingPunct="1">
              <a:spcAft>
                <a:spcPts val="0"/>
              </a:spcAft>
            </a:pPr>
            <a:r>
              <a:rPr lang="cs-CZ" sz="2800" dirty="0">
                <a:solidFill>
                  <a:srgbClr val="C00000"/>
                </a:solidFill>
              </a:rPr>
              <a:t>dobře zvolené </a:t>
            </a:r>
            <a:r>
              <a:rPr lang="cs-CZ" sz="2800" dirty="0" err="1">
                <a:solidFill>
                  <a:srgbClr val="C00000"/>
                </a:solidFill>
              </a:rPr>
              <a:t>kovariáty</a:t>
            </a:r>
            <a:r>
              <a:rPr lang="cs-CZ" sz="2800" dirty="0">
                <a:solidFill>
                  <a:srgbClr val="C00000"/>
                </a:solidFill>
              </a:rPr>
              <a:t> </a:t>
            </a:r>
            <a:r>
              <a:rPr lang="cs-CZ" sz="2800" dirty="0">
                <a:sym typeface="Wingdings" pitchFamily="2" charset="2"/>
              </a:rPr>
              <a:t> zvýšení síly testu</a:t>
            </a:r>
          </a:p>
          <a:p>
            <a:pPr lvl="1" eaLnBrk="1" fontAlgn="auto" hangingPunct="1">
              <a:spcAft>
                <a:spcPts val="0"/>
              </a:spcAft>
            </a:pPr>
            <a:r>
              <a:rPr lang="cs-CZ" sz="2400" dirty="0">
                <a:sym typeface="Wingdings" pitchFamily="2" charset="2"/>
              </a:rPr>
              <a:t> </a:t>
            </a:r>
            <a:r>
              <a:rPr lang="cs-CZ" sz="2400" dirty="0" err="1">
                <a:sym typeface="Wingdings" pitchFamily="2" charset="2"/>
              </a:rPr>
              <a:t>kovariát</a:t>
            </a:r>
            <a:r>
              <a:rPr lang="cs-CZ" sz="2400" dirty="0">
                <a:sym typeface="Wingdings" pitchFamily="2" charset="2"/>
              </a:rPr>
              <a:t> odebere část nevysvětlené variability (SS</a:t>
            </a:r>
            <a:r>
              <a:rPr lang="cs-CZ" sz="2400" baseline="-25000" dirty="0">
                <a:sym typeface="Wingdings" pitchFamily="2" charset="2"/>
              </a:rPr>
              <a:t>R</a:t>
            </a:r>
            <a:r>
              <a:rPr lang="cs-CZ" sz="2400" dirty="0">
                <a:sym typeface="Wingdings" pitchFamily="2" charset="2"/>
              </a:rPr>
              <a:t>) závislé proměnné, čímž se lépe projeví případný vliv faktorů</a:t>
            </a:r>
          </a:p>
          <a:p>
            <a:pPr eaLnBrk="1" fontAlgn="auto" hangingPunct="1">
              <a:spcAft>
                <a:spcPts val="0"/>
              </a:spcAft>
            </a:pPr>
            <a:r>
              <a:rPr lang="cs-CZ" sz="2800" dirty="0">
                <a:solidFill>
                  <a:srgbClr val="C00000"/>
                </a:solidFill>
                <a:sym typeface="Wingdings" pitchFamily="2" charset="2"/>
              </a:rPr>
              <a:t>špatně zvolené </a:t>
            </a:r>
            <a:r>
              <a:rPr lang="cs-CZ" sz="2800" dirty="0" err="1">
                <a:solidFill>
                  <a:srgbClr val="C00000"/>
                </a:solidFill>
                <a:sym typeface="Wingdings" pitchFamily="2" charset="2"/>
              </a:rPr>
              <a:t>kovariáty</a:t>
            </a:r>
            <a:r>
              <a:rPr lang="cs-CZ" sz="2800" dirty="0">
                <a:solidFill>
                  <a:srgbClr val="C00000"/>
                </a:solidFill>
                <a:sym typeface="Wingdings" pitchFamily="2" charset="2"/>
              </a:rPr>
              <a:t> </a:t>
            </a:r>
            <a:r>
              <a:rPr lang="cs-CZ" sz="2800" dirty="0">
                <a:sym typeface="Wingdings" pitchFamily="2" charset="2"/>
              </a:rPr>
              <a:t> snížení síly testu</a:t>
            </a:r>
          </a:p>
          <a:p>
            <a:pPr lvl="1" eaLnBrk="1" fontAlgn="auto" hangingPunct="1">
              <a:spcAft>
                <a:spcPts val="0"/>
              </a:spcAft>
            </a:pPr>
            <a:r>
              <a:rPr lang="cs-CZ" sz="2400" dirty="0">
                <a:sym typeface="Wingdings" pitchFamily="2" charset="2"/>
              </a:rPr>
              <a:t>za každý přidaný </a:t>
            </a:r>
            <a:r>
              <a:rPr lang="cs-CZ" sz="2400" dirty="0" err="1">
                <a:sym typeface="Wingdings" pitchFamily="2" charset="2"/>
              </a:rPr>
              <a:t>kovariát</a:t>
            </a:r>
            <a:r>
              <a:rPr lang="cs-CZ" sz="2400" dirty="0">
                <a:sym typeface="Wingdings" pitchFamily="2" charset="2"/>
              </a:rPr>
              <a:t> ztrácíme jeden stupeň volnosti</a:t>
            </a:r>
          </a:p>
          <a:p>
            <a:pPr eaLnBrk="1" fontAlgn="auto" hangingPunct="1">
              <a:spcAft>
                <a:spcPts val="0"/>
              </a:spcAft>
            </a:pPr>
            <a:r>
              <a:rPr lang="cs-CZ" dirty="0">
                <a:sym typeface="Wingdings" pitchFamily="2" charset="2"/>
              </a:rPr>
              <a:t>uplatnění v </a:t>
            </a:r>
            <a:r>
              <a:rPr lang="cs-CZ" b="1" dirty="0">
                <a:sym typeface="Wingdings" pitchFamily="2" charset="2"/>
              </a:rPr>
              <a:t>experimentálních designech</a:t>
            </a:r>
            <a:r>
              <a:rPr lang="cs-CZ" dirty="0">
                <a:sym typeface="Wingdings" pitchFamily="2" charset="2"/>
              </a:rPr>
              <a:t>, kde chceme </a:t>
            </a:r>
            <a:r>
              <a:rPr lang="cs-CZ" b="1" i="1" dirty="0">
                <a:sym typeface="Wingdings" pitchFamily="2" charset="2"/>
              </a:rPr>
              <a:t>statisticky kontrolovat </a:t>
            </a:r>
            <a:r>
              <a:rPr lang="cs-CZ" dirty="0">
                <a:sym typeface="Wingdings" pitchFamily="2" charset="2"/>
              </a:rPr>
              <a:t>nežádoucí rozdíly mezi skupinami</a:t>
            </a:r>
          </a:p>
          <a:p>
            <a:pPr eaLnBrk="1" fontAlgn="auto" hangingPunct="1">
              <a:spcAft>
                <a:spcPts val="0"/>
              </a:spcAft>
            </a:pPr>
            <a:r>
              <a:rPr lang="cs-CZ" dirty="0">
                <a:sym typeface="Wingdings" pitchFamily="2" charset="2"/>
              </a:rPr>
              <a:t>uplatnění v </a:t>
            </a:r>
            <a:r>
              <a:rPr lang="cs-CZ" b="1" dirty="0">
                <a:sym typeface="Wingdings" pitchFamily="2" charset="2"/>
              </a:rPr>
              <a:t>neexperimentálních designech</a:t>
            </a:r>
            <a:r>
              <a:rPr lang="cs-CZ" dirty="0">
                <a:sym typeface="Wingdings" pitchFamily="2" charset="2"/>
              </a:rPr>
              <a:t>, kde chceme statisticky kontrolovat intervalové prediktory a posoudit tak nezkreslený vliv kategorických prediktorů</a:t>
            </a: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20" name="Zástupný symbol pro obsah 2"/>
          <p:cNvSpPr>
            <a:spLocks noGrp="1"/>
          </p:cNvSpPr>
          <p:nvPr>
            <p:ph idx="1"/>
          </p:nvPr>
        </p:nvSpPr>
        <p:spPr>
          <a:xfrm>
            <a:off x="457200" y="1023938"/>
            <a:ext cx="8229600" cy="3557587"/>
          </a:xfrm>
        </p:spPr>
        <p:txBody>
          <a:bodyPr/>
          <a:lstStyle/>
          <a:p>
            <a:pPr eaLnBrk="1" hangingPunct="1">
              <a:buFont typeface="Arial" panose="020B0604020202020204" pitchFamily="34" charset="0"/>
              <a:buNone/>
            </a:pPr>
            <a:r>
              <a:rPr lang="cs-CZ" altLang="cs-CZ" sz="4400" b="1" dirty="0" err="1">
                <a:solidFill>
                  <a:srgbClr val="C00000"/>
                </a:solidFill>
              </a:rPr>
              <a:t>One-way</a:t>
            </a:r>
            <a:r>
              <a:rPr lang="cs-CZ" altLang="cs-CZ" sz="4400" b="1" dirty="0">
                <a:solidFill>
                  <a:srgbClr val="C00000"/>
                </a:solidFill>
              </a:rPr>
              <a:t> ANOVA</a:t>
            </a:r>
          </a:p>
          <a:p>
            <a:pPr eaLnBrk="1" hangingPunct="1">
              <a:buFont typeface="Arial" panose="020B0604020202020204" pitchFamily="34" charset="0"/>
              <a:buNone/>
            </a:pPr>
            <a:r>
              <a:rPr lang="cs-CZ" altLang="cs-CZ" sz="4400" dirty="0"/>
              <a:t>	</a:t>
            </a:r>
            <a:r>
              <a:rPr lang="cs-CZ" altLang="cs-CZ" sz="4400" dirty="0" err="1"/>
              <a:t>Y</a:t>
            </a:r>
            <a:r>
              <a:rPr lang="cs-CZ" altLang="cs-CZ" sz="4400" baseline="-25000" dirty="0" err="1"/>
              <a:t>i</a:t>
            </a:r>
            <a:r>
              <a:rPr lang="cs-CZ" altLang="cs-CZ" sz="4400" dirty="0"/>
              <a:t> = </a:t>
            </a:r>
            <a:r>
              <a:rPr lang="el-GR" altLang="cs-CZ" sz="4400" dirty="0"/>
              <a:t>μ</a:t>
            </a:r>
            <a:r>
              <a:rPr lang="cs-CZ" altLang="cs-CZ" sz="4400" dirty="0"/>
              <a:t> + </a:t>
            </a:r>
            <a:r>
              <a:rPr lang="el-GR" altLang="cs-CZ" sz="4400" dirty="0">
                <a:solidFill>
                  <a:srgbClr val="FF0000"/>
                </a:solidFill>
              </a:rPr>
              <a:t>α</a:t>
            </a:r>
            <a:r>
              <a:rPr lang="cs-CZ" altLang="cs-CZ" sz="4400" baseline="-25000" dirty="0">
                <a:solidFill>
                  <a:srgbClr val="FF0000"/>
                </a:solidFill>
              </a:rPr>
              <a:t> j</a:t>
            </a:r>
            <a:r>
              <a:rPr lang="cs-CZ" altLang="cs-CZ" sz="4400" dirty="0"/>
              <a:t> + </a:t>
            </a:r>
            <a:r>
              <a:rPr lang="el-GR" altLang="cs-CZ" sz="4400" dirty="0"/>
              <a:t>ε</a:t>
            </a:r>
            <a:r>
              <a:rPr lang="cs-CZ" altLang="cs-CZ" sz="4400" baseline="-25000" dirty="0"/>
              <a:t>i</a:t>
            </a:r>
          </a:p>
          <a:p>
            <a:pPr eaLnBrk="1" hangingPunct="1">
              <a:buFont typeface="Arial" panose="020B0604020202020204" pitchFamily="34" charset="0"/>
              <a:buNone/>
            </a:pPr>
            <a:r>
              <a:rPr lang="cs-CZ" altLang="cs-CZ" sz="4400" b="1" dirty="0">
                <a:solidFill>
                  <a:srgbClr val="C00000"/>
                </a:solidFill>
              </a:rPr>
              <a:t>ANCOVA</a:t>
            </a:r>
            <a:endParaRPr lang="cs-CZ" altLang="cs-CZ" sz="4400" b="1" dirty="0"/>
          </a:p>
          <a:p>
            <a:pPr eaLnBrk="1" hangingPunct="1">
              <a:buFont typeface="Arial" panose="020B0604020202020204" pitchFamily="34" charset="0"/>
              <a:buNone/>
            </a:pPr>
            <a:r>
              <a:rPr lang="cs-CZ" altLang="cs-CZ" sz="4400" dirty="0"/>
              <a:t>	</a:t>
            </a:r>
            <a:r>
              <a:rPr lang="cs-CZ" altLang="cs-CZ" sz="4400" dirty="0" err="1"/>
              <a:t>Y</a:t>
            </a:r>
            <a:r>
              <a:rPr lang="cs-CZ" altLang="cs-CZ" sz="4400" baseline="-25000" dirty="0" err="1"/>
              <a:t>i</a:t>
            </a:r>
            <a:r>
              <a:rPr lang="cs-CZ" altLang="cs-CZ" sz="4400" dirty="0"/>
              <a:t> = </a:t>
            </a:r>
            <a:r>
              <a:rPr lang="el-GR" altLang="cs-CZ" sz="4400" dirty="0"/>
              <a:t>μ</a:t>
            </a:r>
            <a:r>
              <a:rPr lang="cs-CZ" altLang="cs-CZ" sz="4400" dirty="0"/>
              <a:t> + </a:t>
            </a:r>
            <a:r>
              <a:rPr lang="el-GR" altLang="cs-CZ" sz="4400" dirty="0">
                <a:solidFill>
                  <a:srgbClr val="FF0000"/>
                </a:solidFill>
              </a:rPr>
              <a:t>α</a:t>
            </a:r>
            <a:r>
              <a:rPr lang="cs-CZ" altLang="cs-CZ" sz="4400" baseline="-25000" dirty="0">
                <a:solidFill>
                  <a:srgbClr val="FF0000"/>
                </a:solidFill>
              </a:rPr>
              <a:t> j</a:t>
            </a:r>
            <a:r>
              <a:rPr lang="cs-CZ" altLang="cs-CZ" sz="4400" dirty="0"/>
              <a:t> + </a:t>
            </a:r>
            <a:r>
              <a:rPr lang="el-GR" altLang="cs-CZ" sz="4400" dirty="0">
                <a:solidFill>
                  <a:srgbClr val="FF0000"/>
                </a:solidFill>
              </a:rPr>
              <a:t>β</a:t>
            </a:r>
            <a:r>
              <a:rPr lang="cs-CZ" altLang="cs-CZ" sz="4400" dirty="0" err="1">
                <a:solidFill>
                  <a:srgbClr val="FF0000"/>
                </a:solidFill>
              </a:rPr>
              <a:t>X</a:t>
            </a:r>
            <a:r>
              <a:rPr lang="cs-CZ" altLang="cs-CZ" sz="4400" baseline="-25000" dirty="0" err="1">
                <a:solidFill>
                  <a:srgbClr val="FF0000"/>
                </a:solidFill>
              </a:rPr>
              <a:t>i</a:t>
            </a:r>
            <a:r>
              <a:rPr lang="cs-CZ" altLang="cs-CZ" sz="4400" dirty="0">
                <a:solidFill>
                  <a:srgbClr val="FF0000"/>
                </a:solidFill>
              </a:rPr>
              <a:t> </a:t>
            </a:r>
            <a:r>
              <a:rPr lang="cs-CZ" altLang="cs-CZ" sz="4400" dirty="0"/>
              <a:t>+ </a:t>
            </a:r>
            <a:r>
              <a:rPr lang="el-GR" altLang="cs-CZ" sz="4400" dirty="0"/>
              <a:t>ε</a:t>
            </a:r>
            <a:r>
              <a:rPr lang="cs-CZ" altLang="cs-CZ" sz="4400" baseline="-25000" dirty="0"/>
              <a:t>i</a:t>
            </a:r>
            <a:endParaRPr lang="cs-CZ" altLang="cs-CZ" sz="4400" dirty="0"/>
          </a:p>
        </p:txBody>
      </p:sp>
      <p:sp>
        <p:nvSpPr>
          <p:cNvPr id="1048821" name="Popisek se šipkou nahoru 5"/>
          <p:cNvSpPr/>
          <p:nvPr/>
        </p:nvSpPr>
        <p:spPr>
          <a:xfrm>
            <a:off x="3848100" y="4240213"/>
            <a:ext cx="1512888" cy="2428875"/>
          </a:xfrm>
          <a:prstGeom prst="upArrowCallout">
            <a:avLst>
              <a:gd name="adj1" fmla="val 40037"/>
              <a:gd name="adj2" fmla="val 35109"/>
              <a:gd name="adj3" fmla="val 29540"/>
              <a:gd name="adj4" fmla="val 64302"/>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r>
              <a:rPr lang="cs-CZ" b="1" dirty="0"/>
              <a:t>Vliv intervalové proměnné  x, tj. </a:t>
            </a:r>
            <a:r>
              <a:rPr lang="cs-CZ" b="1" dirty="0" err="1"/>
              <a:t>kovariátu</a:t>
            </a:r>
            <a:endParaRPr lang="en-US" b="1" i="1" dirty="0">
              <a:solidFill>
                <a:srgbClr val="FFFF00"/>
              </a:solidFill>
            </a:endParaRPr>
          </a:p>
        </p:txBody>
      </p:sp>
      <p:sp>
        <p:nvSpPr>
          <p:cNvPr id="1048822" name="Popisek se šipkou nahoru 9"/>
          <p:cNvSpPr/>
          <p:nvPr/>
        </p:nvSpPr>
        <p:spPr>
          <a:xfrm>
            <a:off x="2268538" y="4221163"/>
            <a:ext cx="1511300" cy="2427287"/>
          </a:xfrm>
          <a:prstGeom prst="upArrowCallout">
            <a:avLst>
              <a:gd name="adj1" fmla="val 40037"/>
              <a:gd name="adj2" fmla="val 35109"/>
              <a:gd name="adj3" fmla="val 29540"/>
              <a:gd name="adj4" fmla="val 64302"/>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r>
              <a:rPr lang="cs-CZ" b="1" dirty="0"/>
              <a:t>Vliv toho, že je člověk členem skupiny </a:t>
            </a:r>
            <a:r>
              <a:rPr lang="cs-CZ" b="1" i="1" dirty="0"/>
              <a:t>j</a:t>
            </a:r>
            <a:endParaRPr lang="en-US" b="1" i="1" dirty="0">
              <a:solidFill>
                <a:srgbClr val="FFFF00"/>
              </a:solidFill>
            </a:endParaRP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23" name="Nadpis 1"/>
          <p:cNvSpPr>
            <a:spLocks noGrp="1"/>
          </p:cNvSpPr>
          <p:nvPr>
            <p:ph type="title"/>
          </p:nvPr>
        </p:nvSpPr>
        <p:spPr/>
        <p:txBody>
          <a:bodyPr/>
          <a:lstStyle/>
          <a:p>
            <a:pPr eaLnBrk="1" hangingPunct="1"/>
            <a:r>
              <a:rPr lang="cs-CZ" altLang="cs-CZ"/>
              <a:t>ANCOVA - předpoklady</a:t>
            </a:r>
            <a:endParaRPr lang="en-US" altLang="cs-CZ"/>
          </a:p>
        </p:txBody>
      </p:sp>
      <p:sp>
        <p:nvSpPr>
          <p:cNvPr id="1048824" name="Zástupný symbol pro obsah 3"/>
          <p:cNvSpPr>
            <a:spLocks noGrp="1"/>
          </p:cNvSpPr>
          <p:nvPr>
            <p:ph idx="1"/>
          </p:nvPr>
        </p:nvSpPr>
        <p:spPr>
          <a:xfrm>
            <a:off x="822960" y="1844824"/>
            <a:ext cx="7863840" cy="4679801"/>
          </a:xfrm>
        </p:spPr>
        <p:txBody>
          <a:bodyPr rtlCol="0">
            <a:normAutofit/>
          </a:bodyPr>
          <a:lstStyle/>
          <a:p>
            <a:pPr eaLnBrk="1" fontAlgn="auto" hangingPunct="1">
              <a:spcAft>
                <a:spcPts val="0"/>
              </a:spcAft>
            </a:pPr>
            <a:r>
              <a:rPr lang="cs-CZ" sz="3200" dirty="0"/>
              <a:t>Předpoklady ANOVY + předpoklady lineární regrese</a:t>
            </a:r>
          </a:p>
          <a:p>
            <a:pPr eaLnBrk="1" fontAlgn="auto" hangingPunct="1">
              <a:spcAft>
                <a:spcPts val="0"/>
              </a:spcAft>
            </a:pPr>
            <a:r>
              <a:rPr lang="cs-CZ" sz="3200" dirty="0" err="1"/>
              <a:t>Kovariát</a:t>
            </a:r>
            <a:r>
              <a:rPr lang="cs-CZ" sz="3200" dirty="0"/>
              <a:t> a faktor musí být nezávislé</a:t>
            </a:r>
          </a:p>
          <a:p>
            <a:pPr lvl="1" eaLnBrk="1" fontAlgn="auto" hangingPunct="1">
              <a:spcAft>
                <a:spcPts val="0"/>
              </a:spcAft>
            </a:pPr>
            <a:r>
              <a:rPr lang="cs-CZ" sz="2800" dirty="0"/>
              <a:t>pokud nejsou, je obtížné interpretovat výsledky</a:t>
            </a:r>
          </a:p>
          <a:p>
            <a:pPr>
              <a:spcAft>
                <a:spcPts val="0"/>
              </a:spcAft>
            </a:pPr>
            <a:r>
              <a:rPr lang="cs-CZ" sz="3000" dirty="0" err="1"/>
              <a:t>Kovariát</a:t>
            </a:r>
            <a:r>
              <a:rPr lang="cs-CZ" sz="3000" dirty="0"/>
              <a:t> musí mít ve všech skupinách stejně silný vliv na závislou proměnnou (stejný </a:t>
            </a:r>
            <a:r>
              <a:rPr lang="cs-CZ" sz="3000" dirty="0" err="1"/>
              <a:t>regr</a:t>
            </a:r>
            <a:r>
              <a:rPr lang="cs-CZ" sz="3000" dirty="0"/>
              <a:t>. </a:t>
            </a:r>
            <a:r>
              <a:rPr lang="cs-CZ" sz="3000" dirty="0" err="1"/>
              <a:t>koef</a:t>
            </a:r>
            <a:r>
              <a:rPr lang="cs-CZ" sz="3000" dirty="0"/>
              <a:t>.)</a:t>
            </a:r>
          </a:p>
          <a:p>
            <a:pPr lvl="1" eaLnBrk="1" fontAlgn="auto" hangingPunct="1">
              <a:spcAft>
                <a:spcPts val="0"/>
              </a:spcAft>
            </a:pPr>
            <a:r>
              <a:rPr lang="cs-CZ" sz="2800" dirty="0"/>
              <a:t>lze testovat zavedením interakce mezi faktorem a kovariátem do modelu (chceme, aby vyšla nesignifikantní)</a:t>
            </a:r>
            <a:endParaRPr lang="en-US" sz="2800" dirty="0"/>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25" name="Nadpis 1"/>
          <p:cNvSpPr>
            <a:spLocks noGrp="1"/>
          </p:cNvSpPr>
          <p:nvPr>
            <p:ph type="title"/>
          </p:nvPr>
        </p:nvSpPr>
        <p:spPr/>
        <p:txBody>
          <a:bodyPr/>
          <a:lstStyle/>
          <a:p>
            <a:pPr eaLnBrk="1" hangingPunct="1"/>
            <a:r>
              <a:rPr lang="cs-CZ" altLang="cs-CZ"/>
              <a:t>ANCOVA v SPSS</a:t>
            </a:r>
            <a:endParaRPr lang="en-US" altLang="cs-CZ"/>
          </a:p>
        </p:txBody>
      </p:sp>
      <p:sp>
        <p:nvSpPr>
          <p:cNvPr id="1048826" name="Zástupný symbol pro obsah 3"/>
          <p:cNvSpPr>
            <a:spLocks noGrp="1"/>
          </p:cNvSpPr>
          <p:nvPr>
            <p:ph idx="1"/>
          </p:nvPr>
        </p:nvSpPr>
        <p:spPr>
          <a:xfrm>
            <a:off x="899592" y="1811974"/>
            <a:ext cx="7787208" cy="1040764"/>
          </a:xfrm>
        </p:spPr>
        <p:txBody>
          <a:bodyPr>
            <a:normAutofit/>
          </a:bodyPr>
          <a:lstStyle/>
          <a:p>
            <a:pPr eaLnBrk="1" hangingPunct="1">
              <a:buFont typeface="Arial" panose="020B0604020202020204" pitchFamily="34" charset="0"/>
              <a:buNone/>
            </a:pPr>
            <a:r>
              <a:rPr lang="cs-CZ" altLang="cs-CZ" sz="2400" dirty="0" err="1"/>
              <a:t>Analyze</a:t>
            </a:r>
            <a:r>
              <a:rPr lang="cs-CZ" altLang="cs-CZ" sz="2400" dirty="0"/>
              <a:t> </a:t>
            </a:r>
            <a:r>
              <a:rPr lang="cs-CZ" altLang="cs-CZ" sz="2400" dirty="0">
                <a:sym typeface="Wingdings" panose="05000000000000000000" pitchFamily="2" charset="2"/>
              </a:rPr>
              <a:t> </a:t>
            </a:r>
            <a:r>
              <a:rPr lang="cs-CZ" altLang="cs-CZ" sz="2400" dirty="0" err="1">
                <a:sym typeface="Wingdings" panose="05000000000000000000" pitchFamily="2" charset="2"/>
              </a:rPr>
              <a:t>Generalized</a:t>
            </a:r>
            <a:r>
              <a:rPr lang="cs-CZ" altLang="cs-CZ" sz="2400" dirty="0">
                <a:sym typeface="Wingdings" panose="05000000000000000000" pitchFamily="2" charset="2"/>
              </a:rPr>
              <a:t> </a:t>
            </a:r>
            <a:r>
              <a:rPr lang="cs-CZ" altLang="cs-CZ" sz="2400" dirty="0" err="1">
                <a:sym typeface="Wingdings" panose="05000000000000000000" pitchFamily="2" charset="2"/>
              </a:rPr>
              <a:t>Linear</a:t>
            </a:r>
            <a:r>
              <a:rPr lang="cs-CZ" altLang="cs-CZ" sz="2400" dirty="0">
                <a:sym typeface="Wingdings" panose="05000000000000000000" pitchFamily="2" charset="2"/>
              </a:rPr>
              <a:t> Model </a:t>
            </a:r>
            <a:r>
              <a:rPr lang="cs-CZ" altLang="cs-CZ" sz="2400" dirty="0" err="1">
                <a:sym typeface="Wingdings" panose="05000000000000000000" pitchFamily="2" charset="2"/>
              </a:rPr>
              <a:t>Univariate</a:t>
            </a:r>
            <a:r>
              <a:rPr lang="cs-CZ" altLang="cs-CZ" sz="2400" dirty="0">
                <a:sym typeface="Wingdings" panose="05000000000000000000" pitchFamily="2" charset="2"/>
              </a:rPr>
              <a:t>…</a:t>
            </a:r>
          </a:p>
        </p:txBody>
      </p:sp>
      <p:graphicFrame>
        <p:nvGraphicFramePr>
          <p:cNvPr id="4194311" name="Tabulka 5"/>
          <p:cNvGraphicFramePr>
            <a:graphicFrameLocks noGrp="1"/>
          </p:cNvGraphicFramePr>
          <p:nvPr/>
        </p:nvGraphicFramePr>
        <p:xfrm>
          <a:off x="684213" y="3357563"/>
          <a:ext cx="7704137" cy="3235431"/>
        </p:xfrm>
        <a:graphic>
          <a:graphicData uri="http://schemas.openxmlformats.org/drawingml/2006/table">
            <a:tbl>
              <a:tblPr firstRow="1" bandRow="1">
                <a:tableStyleId>{5C22544A-7EE6-4342-B048-85BDC9FD1C3A}</a:tableStyleId>
              </a:tblPr>
              <a:tblGrid>
                <a:gridCol w="1800031">
                  <a:extLst>
                    <a:ext uri="{9D8B030D-6E8A-4147-A177-3AD203B41FA5}">
                      <a16:colId xmlns:a16="http://schemas.microsoft.com/office/drawing/2014/main" val="20000"/>
                    </a:ext>
                  </a:extLst>
                </a:gridCol>
                <a:gridCol w="1944034">
                  <a:extLst>
                    <a:ext uri="{9D8B030D-6E8A-4147-A177-3AD203B41FA5}">
                      <a16:colId xmlns:a16="http://schemas.microsoft.com/office/drawing/2014/main" val="20001"/>
                    </a:ext>
                  </a:extLst>
                </a:gridCol>
                <a:gridCol w="1224021">
                  <a:extLst>
                    <a:ext uri="{9D8B030D-6E8A-4147-A177-3AD203B41FA5}">
                      <a16:colId xmlns:a16="http://schemas.microsoft.com/office/drawing/2014/main" val="20002"/>
                    </a:ext>
                  </a:extLst>
                </a:gridCol>
                <a:gridCol w="1224021">
                  <a:extLst>
                    <a:ext uri="{9D8B030D-6E8A-4147-A177-3AD203B41FA5}">
                      <a16:colId xmlns:a16="http://schemas.microsoft.com/office/drawing/2014/main" val="20003"/>
                    </a:ext>
                  </a:extLst>
                </a:gridCol>
                <a:gridCol w="522012">
                  <a:extLst>
                    <a:ext uri="{9D8B030D-6E8A-4147-A177-3AD203B41FA5}">
                      <a16:colId xmlns:a16="http://schemas.microsoft.com/office/drawing/2014/main" val="20004"/>
                    </a:ext>
                  </a:extLst>
                </a:gridCol>
                <a:gridCol w="990018">
                  <a:extLst>
                    <a:ext uri="{9D8B030D-6E8A-4147-A177-3AD203B41FA5}">
                      <a16:colId xmlns:a16="http://schemas.microsoft.com/office/drawing/2014/main" val="20005"/>
                    </a:ext>
                  </a:extLst>
                </a:gridCol>
              </a:tblGrid>
              <a:tr h="639954">
                <a:tc>
                  <a:txBody>
                    <a:bodyPr/>
                    <a:lstStyle/>
                    <a:p>
                      <a:r>
                        <a:rPr lang="cs-CZ" sz="1800" dirty="0" err="1"/>
                        <a:t>Source</a:t>
                      </a:r>
                      <a:endParaRPr lang="en-US" sz="1800" dirty="0"/>
                    </a:p>
                  </a:txBody>
                  <a:tcPr marL="91431" marR="91431" marT="45711" marB="45711"/>
                </a:tc>
                <a:tc>
                  <a:txBody>
                    <a:bodyPr/>
                    <a:lstStyle/>
                    <a:p>
                      <a:pPr algn="ctr"/>
                      <a:r>
                        <a:rPr lang="cs-CZ" sz="1800" dirty="0"/>
                        <a:t>Type X Sum </a:t>
                      </a:r>
                      <a:r>
                        <a:rPr lang="cs-CZ" sz="1800" dirty="0" err="1"/>
                        <a:t>of</a:t>
                      </a:r>
                      <a:r>
                        <a:rPr lang="cs-CZ" sz="1800" dirty="0"/>
                        <a:t> </a:t>
                      </a:r>
                      <a:r>
                        <a:rPr lang="cs-CZ" sz="1800" dirty="0" err="1"/>
                        <a:t>Squares</a:t>
                      </a:r>
                      <a:endParaRPr lang="en-US" sz="1800" dirty="0"/>
                    </a:p>
                  </a:txBody>
                  <a:tcPr marL="91431" marR="91431" marT="45711" marB="45711"/>
                </a:tc>
                <a:tc>
                  <a:txBody>
                    <a:bodyPr/>
                    <a:lstStyle/>
                    <a:p>
                      <a:pPr algn="ctr"/>
                      <a:r>
                        <a:rPr lang="cs-CZ" sz="1800" dirty="0" err="1"/>
                        <a:t>df</a:t>
                      </a:r>
                      <a:endParaRPr lang="en-US" sz="1800" dirty="0"/>
                    </a:p>
                  </a:txBody>
                  <a:tcPr marL="91431" marR="91431" marT="45711" marB="45711"/>
                </a:tc>
                <a:tc>
                  <a:txBody>
                    <a:bodyPr/>
                    <a:lstStyle/>
                    <a:p>
                      <a:pPr algn="ctr"/>
                      <a:r>
                        <a:rPr lang="cs-CZ" sz="1800" dirty="0" err="1"/>
                        <a:t>Mean</a:t>
                      </a:r>
                      <a:r>
                        <a:rPr lang="cs-CZ" sz="1800" dirty="0"/>
                        <a:t> Square</a:t>
                      </a:r>
                      <a:endParaRPr lang="en-US" sz="1800" dirty="0"/>
                    </a:p>
                  </a:txBody>
                  <a:tcPr marL="91431" marR="91431" marT="45711" marB="45711"/>
                </a:tc>
                <a:tc>
                  <a:txBody>
                    <a:bodyPr/>
                    <a:lstStyle/>
                    <a:p>
                      <a:pPr algn="ctr"/>
                      <a:r>
                        <a:rPr lang="cs-CZ" sz="1800" dirty="0"/>
                        <a:t>F</a:t>
                      </a:r>
                      <a:endParaRPr lang="en-US" sz="1800" dirty="0"/>
                    </a:p>
                  </a:txBody>
                  <a:tcPr marL="91431" marR="91431" marT="45711" marB="45711"/>
                </a:tc>
                <a:tc>
                  <a:txBody>
                    <a:bodyPr/>
                    <a:lstStyle/>
                    <a:p>
                      <a:pPr algn="ctr"/>
                      <a:r>
                        <a:rPr lang="cs-CZ" sz="1800" dirty="0" err="1"/>
                        <a:t>Sig</a:t>
                      </a:r>
                      <a:r>
                        <a:rPr lang="cs-CZ" sz="1800" dirty="0"/>
                        <a:t>.</a:t>
                      </a:r>
                      <a:endParaRPr lang="en-US" sz="1800" dirty="0"/>
                    </a:p>
                  </a:txBody>
                  <a:tcPr marL="91431" marR="91431" marT="45711" marB="45711"/>
                </a:tc>
                <a:extLst>
                  <a:ext uri="{0D108BD9-81ED-4DB2-BD59-A6C34878D82A}">
                    <a16:rowId xmlns:a16="http://schemas.microsoft.com/office/drawing/2014/main" val="10000"/>
                  </a:ext>
                </a:extLst>
              </a:tr>
              <a:tr h="370767">
                <a:tc>
                  <a:txBody>
                    <a:bodyPr/>
                    <a:lstStyle/>
                    <a:p>
                      <a:r>
                        <a:rPr lang="cs-CZ" sz="1800" dirty="0" err="1"/>
                        <a:t>Corrected</a:t>
                      </a:r>
                      <a:r>
                        <a:rPr lang="cs-CZ" sz="1800" baseline="0" dirty="0"/>
                        <a:t> Model</a:t>
                      </a:r>
                      <a:endParaRPr lang="en-US" sz="1800" dirty="0"/>
                    </a:p>
                  </a:txBody>
                  <a:tcPr marL="91431" marR="91431" marT="45711" marB="45711"/>
                </a:tc>
                <a:tc>
                  <a:txBody>
                    <a:bodyPr/>
                    <a:lstStyle/>
                    <a:p>
                      <a:pPr algn="ctr"/>
                      <a:r>
                        <a:rPr lang="cs-CZ" sz="1800" b="1" dirty="0"/>
                        <a:t>SS</a:t>
                      </a:r>
                      <a:r>
                        <a:rPr lang="cs-CZ" sz="1800" b="1" kern="1200" baseline="-25000" dirty="0">
                          <a:solidFill>
                            <a:schemeClr val="dk1"/>
                          </a:solidFill>
                          <a:latin typeface="+mn-lt"/>
                          <a:ea typeface="+mn-ea"/>
                          <a:cs typeface="+mn-cs"/>
                        </a:rPr>
                        <a:t>M</a:t>
                      </a:r>
                      <a:endParaRPr lang="en-US" sz="1800" b="1" kern="1200" baseline="-25000" dirty="0">
                        <a:solidFill>
                          <a:schemeClr val="dk1"/>
                        </a:solidFill>
                        <a:latin typeface="+mn-lt"/>
                        <a:ea typeface="+mn-ea"/>
                        <a:cs typeface="+mn-cs"/>
                      </a:endParaRPr>
                    </a:p>
                  </a:txBody>
                  <a:tcPr marL="91431" marR="91431" marT="45711" marB="45711"/>
                </a:tc>
                <a:tc>
                  <a:txBody>
                    <a:bodyPr/>
                    <a:lstStyle/>
                    <a:p>
                      <a:pPr algn="ctr"/>
                      <a:r>
                        <a:rPr lang="cs-CZ" sz="1800" b="1" dirty="0" err="1"/>
                        <a:t>df</a:t>
                      </a:r>
                      <a:r>
                        <a:rPr lang="cs-CZ" sz="1800" b="1" kern="1200" baseline="-25000" dirty="0" err="1">
                          <a:solidFill>
                            <a:schemeClr val="dk1"/>
                          </a:solidFill>
                          <a:latin typeface="+mn-lt"/>
                          <a:ea typeface="+mn-ea"/>
                          <a:cs typeface="+mn-cs"/>
                        </a:rPr>
                        <a:t>M</a:t>
                      </a:r>
                      <a:endParaRPr lang="en-US" sz="1800" b="1" kern="1200" baseline="-25000" dirty="0">
                        <a:solidFill>
                          <a:schemeClr val="dk1"/>
                        </a:solidFill>
                        <a:latin typeface="+mn-lt"/>
                        <a:ea typeface="+mn-ea"/>
                        <a:cs typeface="+mn-cs"/>
                      </a:endParaRPr>
                    </a:p>
                  </a:txBody>
                  <a:tcPr marL="91431" marR="91431" marT="45711" marB="45711"/>
                </a:tc>
                <a:tc>
                  <a:txBody>
                    <a:bodyPr/>
                    <a:lstStyle/>
                    <a:p>
                      <a:pPr algn="ctr"/>
                      <a:r>
                        <a:rPr lang="cs-CZ" sz="1800" b="1" dirty="0"/>
                        <a:t>MS</a:t>
                      </a:r>
                      <a:r>
                        <a:rPr lang="cs-CZ" sz="1800" b="1" baseline="-25000" dirty="0"/>
                        <a:t>M</a:t>
                      </a:r>
                      <a:endParaRPr lang="en-US" sz="1800" b="1" baseline="-25000" dirty="0"/>
                    </a:p>
                  </a:txBody>
                  <a:tcPr marL="91431" marR="91431" marT="45711" marB="45711"/>
                </a:tc>
                <a:tc>
                  <a:txBody>
                    <a:bodyPr/>
                    <a:lstStyle/>
                    <a:p>
                      <a:pPr algn="ctr"/>
                      <a:endParaRPr lang="en-US" sz="1800" dirty="0"/>
                    </a:p>
                  </a:txBody>
                  <a:tcPr marL="91431" marR="91431" marT="45711" marB="45711"/>
                </a:tc>
                <a:tc>
                  <a:txBody>
                    <a:bodyPr/>
                    <a:lstStyle/>
                    <a:p>
                      <a:pPr algn="ctr"/>
                      <a:endParaRPr lang="en-US" sz="1800" dirty="0"/>
                    </a:p>
                  </a:txBody>
                  <a:tcPr marL="91431" marR="91431" marT="45711" marB="45711"/>
                </a:tc>
                <a:extLst>
                  <a:ext uri="{0D108BD9-81ED-4DB2-BD59-A6C34878D82A}">
                    <a16:rowId xmlns:a16="http://schemas.microsoft.com/office/drawing/2014/main" val="10001"/>
                  </a:ext>
                </a:extLst>
              </a:tr>
              <a:tr h="370767">
                <a:tc>
                  <a:txBody>
                    <a:bodyPr/>
                    <a:lstStyle/>
                    <a:p>
                      <a:r>
                        <a:rPr lang="cs-CZ" sz="1800" dirty="0" err="1"/>
                        <a:t>intercept</a:t>
                      </a:r>
                      <a:endParaRPr lang="en-US" sz="1800" dirty="0"/>
                    </a:p>
                  </a:txBody>
                  <a:tcPr marL="91431" marR="91431" marT="45711" marB="45711"/>
                </a:tc>
                <a:tc>
                  <a:txBody>
                    <a:bodyPr/>
                    <a:lstStyle/>
                    <a:p>
                      <a:pPr algn="ctr"/>
                      <a:endParaRPr lang="en-US" sz="1800" b="1" dirty="0"/>
                    </a:p>
                  </a:txBody>
                  <a:tcPr marL="91431" marR="91431" marT="45711" marB="45711"/>
                </a:tc>
                <a:tc>
                  <a:txBody>
                    <a:bodyPr/>
                    <a:lstStyle/>
                    <a:p>
                      <a:pPr algn="ctr"/>
                      <a:endParaRPr lang="en-US" sz="1800" b="1" dirty="0"/>
                    </a:p>
                  </a:txBody>
                  <a:tcPr marL="91431" marR="91431" marT="45711" marB="45711"/>
                </a:tc>
                <a:tc>
                  <a:txBody>
                    <a:bodyPr/>
                    <a:lstStyle/>
                    <a:p>
                      <a:pPr algn="ctr"/>
                      <a:endParaRPr lang="en-US" sz="1800" b="1" dirty="0"/>
                    </a:p>
                  </a:txBody>
                  <a:tcPr marL="91431" marR="91431" marT="45711" marB="45711"/>
                </a:tc>
                <a:tc>
                  <a:txBody>
                    <a:bodyPr/>
                    <a:lstStyle/>
                    <a:p>
                      <a:pPr algn="ctr"/>
                      <a:endParaRPr lang="en-US" sz="1800"/>
                    </a:p>
                  </a:txBody>
                  <a:tcPr marL="91431" marR="91431" marT="45711" marB="45711"/>
                </a:tc>
                <a:tc>
                  <a:txBody>
                    <a:bodyPr/>
                    <a:lstStyle/>
                    <a:p>
                      <a:pPr algn="ctr"/>
                      <a:endParaRPr lang="en-US" sz="1800"/>
                    </a:p>
                  </a:txBody>
                  <a:tcPr marL="91431" marR="91431" marT="45711" marB="45711"/>
                </a:tc>
                <a:extLst>
                  <a:ext uri="{0D108BD9-81ED-4DB2-BD59-A6C34878D82A}">
                    <a16:rowId xmlns:a16="http://schemas.microsoft.com/office/drawing/2014/main" val="10002"/>
                  </a:ext>
                </a:extLst>
              </a:tr>
              <a:tr h="370767">
                <a:tc>
                  <a:txBody>
                    <a:bodyPr/>
                    <a:lstStyle/>
                    <a:p>
                      <a:r>
                        <a:rPr lang="cs-CZ" sz="1800" dirty="0"/>
                        <a:t>Kovariát1</a:t>
                      </a:r>
                      <a:endParaRPr lang="en-US" sz="1800" dirty="0"/>
                    </a:p>
                  </a:txBody>
                  <a:tcPr marL="91431" marR="91431" marT="45711" marB="45711"/>
                </a:tc>
                <a:tc>
                  <a:txBody>
                    <a:bodyPr/>
                    <a:lstStyle/>
                    <a:p>
                      <a:pPr algn="ctr"/>
                      <a:r>
                        <a:rPr lang="cs-CZ" sz="1800" b="1" dirty="0"/>
                        <a:t>SS</a:t>
                      </a:r>
                      <a:r>
                        <a:rPr lang="cs-CZ" sz="1800" b="1" baseline="-25000" dirty="0"/>
                        <a:t>Kovariát1</a:t>
                      </a:r>
                      <a:endParaRPr lang="en-US" sz="1800" b="1" baseline="-25000" dirty="0"/>
                    </a:p>
                  </a:txBody>
                  <a:tcPr marL="91431" marR="91431" marT="45711" marB="45711"/>
                </a:tc>
                <a:tc>
                  <a:txBody>
                    <a:bodyPr/>
                    <a:lstStyle/>
                    <a:p>
                      <a:pPr algn="ctr"/>
                      <a:r>
                        <a:rPr lang="cs-CZ" sz="1800" b="1" dirty="0"/>
                        <a:t>df</a:t>
                      </a:r>
                      <a:r>
                        <a:rPr lang="cs-CZ" sz="1800" b="1" kern="1200" baseline="-25000" dirty="0">
                          <a:solidFill>
                            <a:schemeClr val="dk1"/>
                          </a:solidFill>
                          <a:latin typeface="+mn-lt"/>
                          <a:ea typeface="+mn-ea"/>
                          <a:cs typeface="+mn-cs"/>
                        </a:rPr>
                        <a:t>Kovariát1</a:t>
                      </a:r>
                      <a:endParaRPr lang="en-US" sz="1800" b="1" kern="1200" baseline="-25000" dirty="0">
                        <a:solidFill>
                          <a:schemeClr val="dk1"/>
                        </a:solidFill>
                        <a:latin typeface="+mn-lt"/>
                        <a:ea typeface="+mn-ea"/>
                        <a:cs typeface="+mn-cs"/>
                      </a:endParaRPr>
                    </a:p>
                  </a:txBody>
                  <a:tcPr marL="91431" marR="91431" marT="45711" marB="45711"/>
                </a:tc>
                <a:tc>
                  <a:txBody>
                    <a:bodyPr/>
                    <a:lstStyle/>
                    <a:p>
                      <a:pPr algn="ctr"/>
                      <a:r>
                        <a:rPr lang="cs-CZ" sz="1800" b="1" dirty="0"/>
                        <a:t>MS</a:t>
                      </a:r>
                      <a:r>
                        <a:rPr lang="cs-CZ" sz="1800" b="1" kern="1200" baseline="-25000" dirty="0">
                          <a:solidFill>
                            <a:schemeClr val="dk1"/>
                          </a:solidFill>
                          <a:latin typeface="+mn-lt"/>
                          <a:ea typeface="+mn-ea"/>
                          <a:cs typeface="+mn-cs"/>
                        </a:rPr>
                        <a:t>Kovariát1</a:t>
                      </a:r>
                      <a:endParaRPr lang="en-US" sz="1800" b="1" kern="1200" baseline="-25000" dirty="0">
                        <a:solidFill>
                          <a:schemeClr val="dk1"/>
                        </a:solidFill>
                        <a:latin typeface="+mn-lt"/>
                        <a:ea typeface="+mn-ea"/>
                        <a:cs typeface="+mn-cs"/>
                      </a:endParaRPr>
                    </a:p>
                  </a:txBody>
                  <a:tcPr marL="91431" marR="91431" marT="45711" marB="45711"/>
                </a:tc>
                <a:tc>
                  <a:txBody>
                    <a:bodyPr/>
                    <a:lstStyle/>
                    <a:p>
                      <a:pPr algn="ctr"/>
                      <a:endParaRPr lang="en-US" sz="1800" dirty="0"/>
                    </a:p>
                  </a:txBody>
                  <a:tcPr marL="91431" marR="91431" marT="45711" marB="45711"/>
                </a:tc>
                <a:tc>
                  <a:txBody>
                    <a:bodyPr/>
                    <a:lstStyle/>
                    <a:p>
                      <a:pPr algn="ctr"/>
                      <a:endParaRPr lang="en-US" sz="1800"/>
                    </a:p>
                  </a:txBody>
                  <a:tcPr marL="91431" marR="91431" marT="45711" marB="45711"/>
                </a:tc>
                <a:extLst>
                  <a:ext uri="{0D108BD9-81ED-4DB2-BD59-A6C34878D82A}">
                    <a16:rowId xmlns:a16="http://schemas.microsoft.com/office/drawing/2014/main" val="10003"/>
                  </a:ext>
                </a:extLst>
              </a:tr>
              <a:tr h="370767">
                <a:tc>
                  <a:txBody>
                    <a:bodyPr/>
                    <a:lstStyle/>
                    <a:p>
                      <a:r>
                        <a:rPr lang="cs-CZ" sz="1800" dirty="0"/>
                        <a:t>Faktor1</a:t>
                      </a:r>
                      <a:endParaRPr lang="en-US" sz="1800" dirty="0"/>
                    </a:p>
                  </a:txBody>
                  <a:tcPr marL="91431" marR="91431" marT="45711" marB="45711"/>
                </a:tc>
                <a:tc>
                  <a:txBody>
                    <a:bodyPr/>
                    <a:lstStyle/>
                    <a:p>
                      <a:pPr algn="ctr"/>
                      <a:r>
                        <a:rPr lang="cs-CZ" sz="1800" b="1" dirty="0"/>
                        <a:t>SS</a:t>
                      </a:r>
                      <a:r>
                        <a:rPr lang="cs-CZ" sz="1800" b="1" kern="1200" baseline="-25000" dirty="0">
                          <a:solidFill>
                            <a:schemeClr val="dk1"/>
                          </a:solidFill>
                          <a:latin typeface="+mn-lt"/>
                          <a:ea typeface="+mn-ea"/>
                          <a:cs typeface="+mn-cs"/>
                        </a:rPr>
                        <a:t>Faktor1</a:t>
                      </a:r>
                      <a:endParaRPr lang="en-US" sz="1800" b="1" kern="1200" baseline="-25000" dirty="0">
                        <a:solidFill>
                          <a:schemeClr val="dk1"/>
                        </a:solidFill>
                        <a:latin typeface="+mn-lt"/>
                        <a:ea typeface="+mn-ea"/>
                        <a:cs typeface="+mn-cs"/>
                      </a:endParaRPr>
                    </a:p>
                  </a:txBody>
                  <a:tcPr marL="91431" marR="91431" marT="45711" marB="45711"/>
                </a:tc>
                <a:tc>
                  <a:txBody>
                    <a:bodyPr/>
                    <a:lstStyle/>
                    <a:p>
                      <a:pPr algn="ctr"/>
                      <a:r>
                        <a:rPr lang="cs-CZ" sz="1800" b="1" dirty="0"/>
                        <a:t>df</a:t>
                      </a:r>
                      <a:r>
                        <a:rPr lang="cs-CZ" sz="1800" b="1" kern="1200" baseline="-25000" dirty="0">
                          <a:solidFill>
                            <a:schemeClr val="dk1"/>
                          </a:solidFill>
                          <a:latin typeface="+mn-lt"/>
                          <a:ea typeface="+mn-ea"/>
                          <a:cs typeface="+mn-cs"/>
                        </a:rPr>
                        <a:t>Faktor1</a:t>
                      </a:r>
                      <a:endParaRPr lang="en-US" sz="1800" b="1" kern="1200" baseline="-25000" dirty="0">
                        <a:solidFill>
                          <a:schemeClr val="dk1"/>
                        </a:solidFill>
                        <a:latin typeface="+mn-lt"/>
                        <a:ea typeface="+mn-ea"/>
                        <a:cs typeface="+mn-cs"/>
                      </a:endParaRPr>
                    </a:p>
                  </a:txBody>
                  <a:tcPr marL="91431" marR="91431" marT="45711" marB="45711"/>
                </a:tc>
                <a:tc>
                  <a:txBody>
                    <a:bodyPr/>
                    <a:lstStyle/>
                    <a:p>
                      <a:pPr algn="ctr"/>
                      <a:r>
                        <a:rPr lang="cs-CZ" sz="1800" b="1" dirty="0"/>
                        <a:t>MS</a:t>
                      </a:r>
                      <a:r>
                        <a:rPr lang="cs-CZ" sz="1800" b="1" kern="1200" baseline="-25000" dirty="0">
                          <a:solidFill>
                            <a:schemeClr val="dk1"/>
                          </a:solidFill>
                          <a:latin typeface="+mn-lt"/>
                          <a:ea typeface="+mn-ea"/>
                          <a:cs typeface="+mn-cs"/>
                        </a:rPr>
                        <a:t>Faktor1</a:t>
                      </a:r>
                      <a:endParaRPr lang="en-US" sz="1800" b="1" kern="1200" baseline="-25000" dirty="0">
                        <a:solidFill>
                          <a:schemeClr val="dk1"/>
                        </a:solidFill>
                        <a:latin typeface="+mn-lt"/>
                        <a:ea typeface="+mn-ea"/>
                        <a:cs typeface="+mn-cs"/>
                      </a:endParaRPr>
                    </a:p>
                  </a:txBody>
                  <a:tcPr marL="91431" marR="91431" marT="45711" marB="45711"/>
                </a:tc>
                <a:tc>
                  <a:txBody>
                    <a:bodyPr/>
                    <a:lstStyle/>
                    <a:p>
                      <a:pPr algn="ctr"/>
                      <a:endParaRPr lang="en-US" sz="1800"/>
                    </a:p>
                  </a:txBody>
                  <a:tcPr marL="91431" marR="91431" marT="45711" marB="45711"/>
                </a:tc>
                <a:tc>
                  <a:txBody>
                    <a:bodyPr/>
                    <a:lstStyle/>
                    <a:p>
                      <a:pPr algn="ctr"/>
                      <a:endParaRPr lang="en-US" sz="1800"/>
                    </a:p>
                  </a:txBody>
                  <a:tcPr marL="91431" marR="91431" marT="45711" marB="45711"/>
                </a:tc>
                <a:extLst>
                  <a:ext uri="{0D108BD9-81ED-4DB2-BD59-A6C34878D82A}">
                    <a16:rowId xmlns:a16="http://schemas.microsoft.com/office/drawing/2014/main" val="10004"/>
                  </a:ext>
                </a:extLst>
              </a:tr>
              <a:tr h="370767">
                <a:tc>
                  <a:txBody>
                    <a:bodyPr/>
                    <a:lstStyle/>
                    <a:p>
                      <a:r>
                        <a:rPr lang="cs-CZ" sz="1800" dirty="0" err="1"/>
                        <a:t>Error</a:t>
                      </a:r>
                      <a:endParaRPr lang="en-US" sz="1800" dirty="0"/>
                    </a:p>
                  </a:txBody>
                  <a:tcPr marL="91431" marR="91431" marT="45711" marB="45711"/>
                </a:tc>
                <a:tc>
                  <a:txBody>
                    <a:bodyPr/>
                    <a:lstStyle/>
                    <a:p>
                      <a:pPr algn="ctr"/>
                      <a:r>
                        <a:rPr lang="cs-CZ" sz="1800" b="1" kern="1200" dirty="0">
                          <a:solidFill>
                            <a:schemeClr val="dk1"/>
                          </a:solidFill>
                          <a:latin typeface="+mn-lt"/>
                          <a:ea typeface="+mn-ea"/>
                          <a:cs typeface="+mn-cs"/>
                        </a:rPr>
                        <a:t>SS</a:t>
                      </a:r>
                      <a:r>
                        <a:rPr lang="cs-CZ" sz="1800" b="1" kern="1200" baseline="-25000" dirty="0">
                          <a:solidFill>
                            <a:schemeClr val="dk1"/>
                          </a:solidFill>
                          <a:latin typeface="+mn-lt"/>
                          <a:ea typeface="+mn-ea"/>
                          <a:cs typeface="+mn-cs"/>
                        </a:rPr>
                        <a:t>R</a:t>
                      </a:r>
                      <a:endParaRPr lang="en-US" sz="1800" b="1" kern="1200" baseline="-25000" dirty="0">
                        <a:solidFill>
                          <a:schemeClr val="dk1"/>
                        </a:solidFill>
                        <a:latin typeface="+mn-lt"/>
                        <a:ea typeface="+mn-ea"/>
                        <a:cs typeface="+mn-cs"/>
                      </a:endParaRPr>
                    </a:p>
                  </a:txBody>
                  <a:tcPr marL="91431" marR="91431" marT="45711" marB="45711"/>
                </a:tc>
                <a:tc>
                  <a:txBody>
                    <a:bodyPr/>
                    <a:lstStyle/>
                    <a:p>
                      <a:pPr algn="ctr"/>
                      <a:r>
                        <a:rPr lang="cs-CZ" sz="1800" b="1" kern="1200" dirty="0" err="1">
                          <a:solidFill>
                            <a:schemeClr val="dk1"/>
                          </a:solidFill>
                          <a:latin typeface="+mn-lt"/>
                          <a:ea typeface="+mn-ea"/>
                          <a:cs typeface="+mn-cs"/>
                        </a:rPr>
                        <a:t>df</a:t>
                      </a:r>
                      <a:r>
                        <a:rPr lang="cs-CZ" sz="1800" b="1" kern="1200" baseline="-25000" dirty="0" err="1">
                          <a:solidFill>
                            <a:schemeClr val="dk1"/>
                          </a:solidFill>
                          <a:latin typeface="+mn-lt"/>
                          <a:ea typeface="+mn-ea"/>
                          <a:cs typeface="+mn-cs"/>
                        </a:rPr>
                        <a:t>R</a:t>
                      </a:r>
                      <a:endParaRPr lang="en-US" sz="1800" b="1" kern="1200" baseline="-25000" dirty="0">
                        <a:solidFill>
                          <a:schemeClr val="dk1"/>
                        </a:solidFill>
                        <a:latin typeface="+mn-lt"/>
                        <a:ea typeface="+mn-ea"/>
                        <a:cs typeface="+mn-cs"/>
                      </a:endParaRPr>
                    </a:p>
                  </a:txBody>
                  <a:tcPr marL="91431" marR="91431" marT="45711" marB="45711"/>
                </a:tc>
                <a:tc>
                  <a:txBody>
                    <a:bodyPr/>
                    <a:lstStyle/>
                    <a:p>
                      <a:pPr algn="ctr"/>
                      <a:r>
                        <a:rPr lang="cs-CZ" sz="1800" b="1" dirty="0"/>
                        <a:t>MS</a:t>
                      </a:r>
                      <a:r>
                        <a:rPr lang="cs-CZ" sz="1800" b="1" kern="1200" baseline="-25000" dirty="0">
                          <a:solidFill>
                            <a:schemeClr val="dk1"/>
                          </a:solidFill>
                          <a:latin typeface="+mn-lt"/>
                          <a:ea typeface="+mn-ea"/>
                          <a:cs typeface="+mn-cs"/>
                        </a:rPr>
                        <a:t>R</a:t>
                      </a:r>
                      <a:endParaRPr lang="en-US" sz="1800" b="1" kern="1200" baseline="-25000" dirty="0">
                        <a:solidFill>
                          <a:schemeClr val="dk1"/>
                        </a:solidFill>
                        <a:latin typeface="+mn-lt"/>
                        <a:ea typeface="+mn-ea"/>
                        <a:cs typeface="+mn-cs"/>
                      </a:endParaRPr>
                    </a:p>
                  </a:txBody>
                  <a:tcPr marL="91431" marR="91431" marT="45711" marB="45711"/>
                </a:tc>
                <a:tc>
                  <a:txBody>
                    <a:bodyPr/>
                    <a:lstStyle/>
                    <a:p>
                      <a:pPr algn="ctr"/>
                      <a:endParaRPr lang="en-US" sz="1800" dirty="0"/>
                    </a:p>
                  </a:txBody>
                  <a:tcPr marL="91431" marR="91431" marT="45711" marB="45711"/>
                </a:tc>
                <a:tc>
                  <a:txBody>
                    <a:bodyPr/>
                    <a:lstStyle/>
                    <a:p>
                      <a:pPr algn="ctr"/>
                      <a:endParaRPr lang="en-US" sz="1800"/>
                    </a:p>
                  </a:txBody>
                  <a:tcPr marL="91431" marR="91431" marT="45711" marB="45711"/>
                </a:tc>
                <a:extLst>
                  <a:ext uri="{0D108BD9-81ED-4DB2-BD59-A6C34878D82A}">
                    <a16:rowId xmlns:a16="http://schemas.microsoft.com/office/drawing/2014/main" val="10005"/>
                  </a:ext>
                </a:extLst>
              </a:tr>
              <a:tr h="370767">
                <a:tc>
                  <a:txBody>
                    <a:bodyPr/>
                    <a:lstStyle/>
                    <a:p>
                      <a:r>
                        <a:rPr lang="cs-CZ" sz="1800" dirty="0" err="1"/>
                        <a:t>Total</a:t>
                      </a:r>
                      <a:endParaRPr lang="en-US" sz="1800" dirty="0"/>
                    </a:p>
                  </a:txBody>
                  <a:tcPr marL="91431" marR="91431" marT="45711" marB="45711"/>
                </a:tc>
                <a:tc>
                  <a:txBody>
                    <a:bodyPr/>
                    <a:lstStyle/>
                    <a:p>
                      <a:pPr algn="ctr"/>
                      <a:endParaRPr lang="en-US" sz="1800" b="1"/>
                    </a:p>
                  </a:txBody>
                  <a:tcPr marL="91431" marR="91431" marT="45711" marB="45711"/>
                </a:tc>
                <a:tc>
                  <a:txBody>
                    <a:bodyPr/>
                    <a:lstStyle/>
                    <a:p>
                      <a:pPr algn="ctr"/>
                      <a:endParaRPr lang="en-US" sz="1800" b="1" dirty="0"/>
                    </a:p>
                  </a:txBody>
                  <a:tcPr marL="91431" marR="91431" marT="45711" marB="45711"/>
                </a:tc>
                <a:tc>
                  <a:txBody>
                    <a:bodyPr/>
                    <a:lstStyle/>
                    <a:p>
                      <a:pPr algn="ctr"/>
                      <a:endParaRPr lang="en-US" sz="1800" b="1" dirty="0"/>
                    </a:p>
                  </a:txBody>
                  <a:tcPr marL="91431" marR="91431" marT="45711" marB="45711"/>
                </a:tc>
                <a:tc>
                  <a:txBody>
                    <a:bodyPr/>
                    <a:lstStyle/>
                    <a:p>
                      <a:pPr algn="ctr"/>
                      <a:endParaRPr lang="en-US" sz="1800" dirty="0"/>
                    </a:p>
                  </a:txBody>
                  <a:tcPr marL="91431" marR="91431" marT="45711" marB="45711"/>
                </a:tc>
                <a:tc>
                  <a:txBody>
                    <a:bodyPr/>
                    <a:lstStyle/>
                    <a:p>
                      <a:pPr algn="ctr"/>
                      <a:endParaRPr lang="en-US" sz="1800"/>
                    </a:p>
                  </a:txBody>
                  <a:tcPr marL="91431" marR="91431" marT="45711" marB="45711"/>
                </a:tc>
                <a:extLst>
                  <a:ext uri="{0D108BD9-81ED-4DB2-BD59-A6C34878D82A}">
                    <a16:rowId xmlns:a16="http://schemas.microsoft.com/office/drawing/2014/main" val="10006"/>
                  </a:ext>
                </a:extLst>
              </a:tr>
              <a:tr h="370767">
                <a:tc>
                  <a:txBody>
                    <a:bodyPr/>
                    <a:lstStyle/>
                    <a:p>
                      <a:r>
                        <a:rPr lang="cs-CZ" sz="1800" dirty="0" err="1"/>
                        <a:t>Corrected</a:t>
                      </a:r>
                      <a:r>
                        <a:rPr lang="cs-CZ" sz="1800" dirty="0"/>
                        <a:t> </a:t>
                      </a:r>
                      <a:r>
                        <a:rPr lang="cs-CZ" sz="1800" dirty="0" err="1"/>
                        <a:t>Total</a:t>
                      </a:r>
                      <a:endParaRPr lang="en-US" sz="1800" dirty="0"/>
                    </a:p>
                  </a:txBody>
                  <a:tcPr marL="91431" marR="91431" marT="45711" marB="45711"/>
                </a:tc>
                <a:tc>
                  <a:txBody>
                    <a:bodyPr/>
                    <a:lstStyle/>
                    <a:p>
                      <a:pPr algn="ctr"/>
                      <a:r>
                        <a:rPr lang="cs-CZ" sz="1800" b="1" dirty="0"/>
                        <a:t>SS</a:t>
                      </a:r>
                      <a:r>
                        <a:rPr lang="cs-CZ" sz="1800" b="1" kern="1200" baseline="-25000" dirty="0">
                          <a:solidFill>
                            <a:schemeClr val="dk1"/>
                          </a:solidFill>
                          <a:latin typeface="+mn-lt"/>
                          <a:ea typeface="+mn-ea"/>
                          <a:cs typeface="+mn-cs"/>
                        </a:rPr>
                        <a:t>T</a:t>
                      </a:r>
                      <a:endParaRPr lang="en-US" sz="1800" b="1" kern="1200" baseline="-25000" dirty="0">
                        <a:solidFill>
                          <a:schemeClr val="dk1"/>
                        </a:solidFill>
                        <a:latin typeface="+mn-lt"/>
                        <a:ea typeface="+mn-ea"/>
                        <a:cs typeface="+mn-cs"/>
                      </a:endParaRPr>
                    </a:p>
                  </a:txBody>
                  <a:tcPr marL="91431" marR="91431" marT="45711" marB="45711"/>
                </a:tc>
                <a:tc>
                  <a:txBody>
                    <a:bodyPr/>
                    <a:lstStyle/>
                    <a:p>
                      <a:pPr algn="ctr"/>
                      <a:r>
                        <a:rPr lang="cs-CZ" sz="1800" b="1" dirty="0" err="1"/>
                        <a:t>df</a:t>
                      </a:r>
                      <a:r>
                        <a:rPr lang="cs-CZ" sz="1800" b="1" kern="1200" baseline="-25000" dirty="0" err="1">
                          <a:solidFill>
                            <a:schemeClr val="dk1"/>
                          </a:solidFill>
                          <a:latin typeface="+mn-lt"/>
                          <a:ea typeface="+mn-ea"/>
                          <a:cs typeface="+mn-cs"/>
                        </a:rPr>
                        <a:t>M</a:t>
                      </a:r>
                      <a:r>
                        <a:rPr lang="cs-CZ" sz="1800" b="1" dirty="0"/>
                        <a:t>+</a:t>
                      </a:r>
                      <a:r>
                        <a:rPr lang="cs-CZ" sz="1800" b="1" dirty="0" err="1"/>
                        <a:t>df</a:t>
                      </a:r>
                      <a:r>
                        <a:rPr lang="cs-CZ" sz="1800" b="1" kern="1200" baseline="-25000" dirty="0" err="1">
                          <a:solidFill>
                            <a:schemeClr val="dk1"/>
                          </a:solidFill>
                          <a:latin typeface="+mn-lt"/>
                          <a:ea typeface="+mn-ea"/>
                          <a:cs typeface="+mn-cs"/>
                        </a:rPr>
                        <a:t>R</a:t>
                      </a:r>
                      <a:endParaRPr lang="en-US" sz="1800" b="1" kern="1200" baseline="-25000" dirty="0">
                        <a:solidFill>
                          <a:schemeClr val="dk1"/>
                        </a:solidFill>
                        <a:latin typeface="+mn-lt"/>
                        <a:ea typeface="+mn-ea"/>
                        <a:cs typeface="+mn-cs"/>
                      </a:endParaRPr>
                    </a:p>
                  </a:txBody>
                  <a:tcPr marL="91431" marR="91431" marT="45711" marB="45711"/>
                </a:tc>
                <a:tc>
                  <a:txBody>
                    <a:bodyPr/>
                    <a:lstStyle/>
                    <a:p>
                      <a:pPr algn="ctr"/>
                      <a:endParaRPr lang="en-US" sz="1800" dirty="0"/>
                    </a:p>
                  </a:txBody>
                  <a:tcPr marL="91431" marR="91431" marT="45711" marB="45711"/>
                </a:tc>
                <a:tc>
                  <a:txBody>
                    <a:bodyPr/>
                    <a:lstStyle/>
                    <a:p>
                      <a:pPr algn="ctr"/>
                      <a:endParaRPr lang="en-US" sz="1800" dirty="0"/>
                    </a:p>
                  </a:txBody>
                  <a:tcPr marL="91431" marR="91431" marT="45711" marB="45711"/>
                </a:tc>
                <a:tc>
                  <a:txBody>
                    <a:bodyPr/>
                    <a:lstStyle/>
                    <a:p>
                      <a:pPr algn="ctr"/>
                      <a:endParaRPr lang="en-US" sz="1800" dirty="0"/>
                    </a:p>
                  </a:txBody>
                  <a:tcPr marL="91431" marR="91431" marT="45711" marB="45711"/>
                </a:tc>
                <a:extLst>
                  <a:ext uri="{0D108BD9-81ED-4DB2-BD59-A6C34878D82A}">
                    <a16:rowId xmlns:a16="http://schemas.microsoft.com/office/drawing/2014/main" val="10007"/>
                  </a:ext>
                </a:extLst>
              </a:tr>
            </a:tbl>
          </a:graphicData>
        </a:graphic>
      </p:graphicFrame>
      <p:sp>
        <p:nvSpPr>
          <p:cNvPr id="1048827" name="Obdélník 6"/>
          <p:cNvSpPr>
            <a:spLocks noChangeArrowheads="1"/>
          </p:cNvSpPr>
          <p:nvPr/>
        </p:nvSpPr>
        <p:spPr bwMode="auto">
          <a:xfrm>
            <a:off x="4643438" y="2636838"/>
            <a:ext cx="4321175" cy="646112"/>
          </a:xfrm>
          <a:prstGeom prst="rect">
            <a:avLst/>
          </a:prstGeom>
          <a:solidFill>
            <a:srgbClr val="FFC000"/>
          </a:solidFill>
          <a:ln>
            <a:noFill/>
          </a:ln>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cs-CZ" altLang="cs-CZ" dirty="0">
                <a:latin typeface="Calibri" panose="020F0502020204030204" pitchFamily="34" charset="0"/>
                <a:sym typeface="Wingdings" panose="05000000000000000000" pitchFamily="2" charset="2"/>
              </a:rPr>
              <a:t>celková vysvětlená variabilita (SS</a:t>
            </a:r>
            <a:r>
              <a:rPr lang="cs-CZ" altLang="cs-CZ" baseline="-25000" dirty="0">
                <a:latin typeface="Calibri" panose="020F0502020204030204" pitchFamily="34" charset="0"/>
                <a:sym typeface="Wingdings" panose="05000000000000000000" pitchFamily="2" charset="2"/>
              </a:rPr>
              <a:t>M</a:t>
            </a:r>
            <a:r>
              <a:rPr lang="cs-CZ" altLang="cs-CZ" dirty="0">
                <a:latin typeface="Calibri" panose="020F0502020204030204" pitchFamily="34" charset="0"/>
                <a:sym typeface="Wingdings" panose="05000000000000000000" pitchFamily="2" charset="2"/>
              </a:rPr>
              <a:t>) je rozsekána zvlášť pro </a:t>
            </a:r>
            <a:r>
              <a:rPr lang="cs-CZ" altLang="cs-CZ" dirty="0" err="1">
                <a:latin typeface="Calibri" panose="020F0502020204030204" pitchFamily="34" charset="0"/>
              </a:rPr>
              <a:t>kovariát</a:t>
            </a:r>
            <a:r>
              <a:rPr lang="cs-CZ" altLang="cs-CZ" dirty="0">
                <a:latin typeface="Calibri" panose="020F0502020204030204" pitchFamily="34" charset="0"/>
              </a:rPr>
              <a:t>(y) a faktor(y)</a:t>
            </a:r>
          </a:p>
        </p:txBody>
      </p:sp>
      <p:sp>
        <p:nvSpPr>
          <p:cNvPr id="1048828" name="Obdélník 7"/>
          <p:cNvSpPr>
            <a:spLocks noChangeArrowheads="1"/>
          </p:cNvSpPr>
          <p:nvPr/>
        </p:nvSpPr>
        <p:spPr bwMode="auto">
          <a:xfrm>
            <a:off x="7019925" y="4149725"/>
            <a:ext cx="2016125" cy="2584450"/>
          </a:xfrm>
          <a:prstGeom prst="rect">
            <a:avLst/>
          </a:prstGeom>
          <a:solidFill>
            <a:srgbClr val="FFC000"/>
          </a:solidFill>
          <a:ln>
            <a:noFill/>
          </a:ln>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cs-CZ" altLang="cs-CZ" dirty="0">
                <a:latin typeface="Calibri" panose="020F0502020204030204" pitchFamily="34" charset="0"/>
              </a:rPr>
              <a:t>můžeme si nechat zobrazit tzv. „</a:t>
            </a:r>
            <a:r>
              <a:rPr lang="cs-CZ" altLang="cs-CZ" b="1" dirty="0" err="1">
                <a:latin typeface="Calibri" panose="020F0502020204030204" pitchFamily="34" charset="0"/>
              </a:rPr>
              <a:t>marginal</a:t>
            </a:r>
            <a:r>
              <a:rPr lang="cs-CZ" altLang="cs-CZ" b="1" dirty="0">
                <a:latin typeface="Calibri" panose="020F0502020204030204" pitchFamily="34" charset="0"/>
              </a:rPr>
              <a:t> </a:t>
            </a:r>
            <a:r>
              <a:rPr lang="cs-CZ" altLang="cs-CZ" b="1" dirty="0" err="1">
                <a:latin typeface="Calibri" panose="020F0502020204030204" pitchFamily="34" charset="0"/>
              </a:rPr>
              <a:t>means</a:t>
            </a:r>
            <a:r>
              <a:rPr lang="cs-CZ" altLang="cs-CZ" dirty="0">
                <a:latin typeface="Calibri" panose="020F0502020204030204" pitchFamily="34" charset="0"/>
              </a:rPr>
              <a:t>“ (= jaké by byly skupinové průměry, kdyby se úroveň </a:t>
            </a:r>
            <a:r>
              <a:rPr lang="cs-CZ" altLang="cs-CZ" dirty="0" err="1">
                <a:latin typeface="Calibri" panose="020F0502020204030204" pitchFamily="34" charset="0"/>
              </a:rPr>
              <a:t>kovariátu</a:t>
            </a:r>
            <a:r>
              <a:rPr lang="cs-CZ" altLang="cs-CZ" dirty="0">
                <a:latin typeface="Calibri" panose="020F0502020204030204" pitchFamily="34" charset="0"/>
              </a:rPr>
              <a:t> nelišila napříč skupinami)</a:t>
            </a: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29" name="Nadpis 1"/>
          <p:cNvSpPr>
            <a:spLocks noGrp="1"/>
          </p:cNvSpPr>
          <p:nvPr>
            <p:ph type="title"/>
          </p:nvPr>
        </p:nvSpPr>
        <p:spPr/>
        <p:txBody>
          <a:bodyPr/>
          <a:lstStyle/>
          <a:p>
            <a:pPr eaLnBrk="1" hangingPunct="1"/>
            <a:r>
              <a:rPr lang="cs-CZ" altLang="cs-CZ"/>
              <a:t>ANCOVA – reportování</a:t>
            </a:r>
            <a:endParaRPr lang="en-US" altLang="cs-CZ"/>
          </a:p>
        </p:txBody>
      </p:sp>
      <p:sp>
        <p:nvSpPr>
          <p:cNvPr id="1048830" name="Zástupný symbol pro obsah 2"/>
          <p:cNvSpPr>
            <a:spLocks noGrp="1"/>
          </p:cNvSpPr>
          <p:nvPr>
            <p:ph idx="1"/>
          </p:nvPr>
        </p:nvSpPr>
        <p:spPr>
          <a:xfrm>
            <a:off x="822960" y="1737360"/>
            <a:ext cx="7863840" cy="4860289"/>
          </a:xfrm>
        </p:spPr>
        <p:txBody>
          <a:bodyPr rtlCol="0">
            <a:normAutofit/>
          </a:bodyPr>
          <a:lstStyle/>
          <a:p>
            <a:pPr eaLnBrk="1" fontAlgn="auto" hangingPunct="1">
              <a:spcAft>
                <a:spcPts val="0"/>
              </a:spcAft>
              <a:buFont typeface="Arial" panose="020B0604020202020204" pitchFamily="34" charset="0"/>
              <a:buNone/>
            </a:pPr>
            <a:r>
              <a:rPr lang="cs-CZ" sz="2800" dirty="0"/>
              <a:t>Uvádíme, jaký efekt měl každý </a:t>
            </a:r>
            <a:r>
              <a:rPr lang="cs-CZ" sz="2800" dirty="0" err="1"/>
              <a:t>kovariát</a:t>
            </a:r>
            <a:r>
              <a:rPr lang="cs-CZ" sz="2800" dirty="0"/>
              <a:t>:</a:t>
            </a:r>
          </a:p>
          <a:p>
            <a:pPr eaLnBrk="1" fontAlgn="auto" hangingPunct="1">
              <a:spcAft>
                <a:spcPts val="0"/>
              </a:spcAft>
              <a:buFont typeface="Arial" panose="020B0604020202020204" pitchFamily="34" charset="0"/>
              <a:buNone/>
            </a:pPr>
            <a:r>
              <a:rPr lang="cs-CZ" sz="2800" dirty="0">
                <a:solidFill>
                  <a:srgbClr val="C00000"/>
                </a:solidFill>
              </a:rPr>
              <a:t>F(</a:t>
            </a:r>
            <a:r>
              <a:rPr lang="cs-CZ" sz="2800" i="1" dirty="0" err="1">
                <a:solidFill>
                  <a:srgbClr val="C00000"/>
                </a:solidFill>
              </a:rPr>
              <a:t>df</a:t>
            </a:r>
            <a:r>
              <a:rPr lang="cs-CZ" sz="2800" i="1" baseline="-25000" dirty="0" err="1">
                <a:solidFill>
                  <a:srgbClr val="C00000"/>
                </a:solidFill>
              </a:rPr>
              <a:t>Kovariát</a:t>
            </a:r>
            <a:r>
              <a:rPr lang="cs-CZ" sz="2800" dirty="0">
                <a:solidFill>
                  <a:srgbClr val="C00000"/>
                </a:solidFill>
              </a:rPr>
              <a:t>, </a:t>
            </a:r>
            <a:r>
              <a:rPr lang="cs-CZ" sz="2800" i="1" dirty="0" err="1">
                <a:solidFill>
                  <a:srgbClr val="C00000"/>
                </a:solidFill>
              </a:rPr>
              <a:t>df</a:t>
            </a:r>
            <a:r>
              <a:rPr lang="cs-CZ" sz="2800" i="1" baseline="-25000" dirty="0" err="1">
                <a:solidFill>
                  <a:srgbClr val="C00000"/>
                </a:solidFill>
              </a:rPr>
              <a:t>R</a:t>
            </a:r>
            <a:r>
              <a:rPr lang="cs-CZ" sz="2800" dirty="0">
                <a:solidFill>
                  <a:srgbClr val="C00000"/>
                </a:solidFill>
              </a:rPr>
              <a:t>) = …, p = …, r = …</a:t>
            </a:r>
          </a:p>
          <a:p>
            <a:pPr eaLnBrk="1" fontAlgn="auto" hangingPunct="1">
              <a:spcAft>
                <a:spcPts val="0"/>
              </a:spcAft>
            </a:pPr>
            <a:r>
              <a:rPr lang="cs-CZ" sz="2800" dirty="0"/>
              <a:t>pro jednotlivé </a:t>
            </a:r>
            <a:r>
              <a:rPr lang="cs-CZ" sz="2800" dirty="0" err="1"/>
              <a:t>kovariáty</a:t>
            </a:r>
            <a:r>
              <a:rPr lang="cs-CZ" sz="2800" dirty="0"/>
              <a:t> vždy </a:t>
            </a:r>
            <a:r>
              <a:rPr lang="cs-CZ" sz="2800" dirty="0" err="1"/>
              <a:t>df</a:t>
            </a:r>
            <a:r>
              <a:rPr lang="cs-CZ" sz="2800" baseline="-25000" dirty="0" err="1"/>
              <a:t>Kovariát</a:t>
            </a:r>
            <a:r>
              <a:rPr lang="cs-CZ" sz="2800" dirty="0"/>
              <a:t> = 1</a:t>
            </a:r>
          </a:p>
          <a:p>
            <a:pPr eaLnBrk="1" fontAlgn="auto" hangingPunct="1">
              <a:spcAft>
                <a:spcPts val="0"/>
              </a:spcAft>
            </a:pPr>
            <a:r>
              <a:rPr lang="cs-CZ" sz="2800" dirty="0"/>
              <a:t>r = odmocnina[t</a:t>
            </a:r>
            <a:r>
              <a:rPr lang="cs-CZ" sz="2800" baseline="30000" dirty="0"/>
              <a:t>2</a:t>
            </a:r>
            <a:r>
              <a:rPr lang="cs-CZ" sz="2800" dirty="0"/>
              <a:t> / (t</a:t>
            </a:r>
            <a:r>
              <a:rPr lang="cs-CZ" sz="2800" baseline="30000" dirty="0"/>
              <a:t>2</a:t>
            </a:r>
            <a:r>
              <a:rPr lang="cs-CZ" sz="2800" dirty="0"/>
              <a:t>+ </a:t>
            </a:r>
            <a:r>
              <a:rPr lang="cs-CZ" sz="2800" dirty="0" err="1"/>
              <a:t>df</a:t>
            </a:r>
            <a:r>
              <a:rPr lang="cs-CZ" sz="2800" dirty="0"/>
              <a:t>)]</a:t>
            </a:r>
          </a:p>
          <a:p>
            <a:pPr eaLnBrk="1" fontAlgn="auto" hangingPunct="1">
              <a:spcAft>
                <a:spcPts val="0"/>
              </a:spcAft>
              <a:buFont typeface="Arial" panose="020B0604020202020204" pitchFamily="34" charset="0"/>
              <a:buNone/>
            </a:pPr>
            <a:endParaRPr lang="cs-CZ" sz="2800" dirty="0"/>
          </a:p>
          <a:p>
            <a:pPr eaLnBrk="1" fontAlgn="auto" hangingPunct="1">
              <a:spcAft>
                <a:spcPts val="0"/>
              </a:spcAft>
              <a:buFont typeface="Arial" panose="020B0604020202020204" pitchFamily="34" charset="0"/>
              <a:buNone/>
            </a:pPr>
            <a:r>
              <a:rPr lang="cs-CZ" sz="2800" dirty="0"/>
              <a:t>A uvádíme, jaký efekt měl každý faktor:</a:t>
            </a:r>
          </a:p>
          <a:p>
            <a:pPr eaLnBrk="1" fontAlgn="auto" hangingPunct="1">
              <a:spcAft>
                <a:spcPts val="0"/>
              </a:spcAft>
              <a:buFont typeface="Arial" panose="020B0604020202020204" pitchFamily="34" charset="0"/>
              <a:buNone/>
            </a:pPr>
            <a:r>
              <a:rPr lang="cs-CZ" sz="2800" dirty="0">
                <a:solidFill>
                  <a:srgbClr val="C00000"/>
                </a:solidFill>
              </a:rPr>
              <a:t>F(</a:t>
            </a:r>
            <a:r>
              <a:rPr lang="cs-CZ" sz="2800" i="1" dirty="0" err="1">
                <a:solidFill>
                  <a:srgbClr val="C00000"/>
                </a:solidFill>
              </a:rPr>
              <a:t>df</a:t>
            </a:r>
            <a:r>
              <a:rPr lang="cs-CZ" sz="2800" i="1" baseline="-25000" dirty="0" err="1">
                <a:solidFill>
                  <a:srgbClr val="C00000"/>
                </a:solidFill>
              </a:rPr>
              <a:t>Faktor</a:t>
            </a:r>
            <a:r>
              <a:rPr lang="cs-CZ" sz="2800" dirty="0">
                <a:solidFill>
                  <a:srgbClr val="C00000"/>
                </a:solidFill>
              </a:rPr>
              <a:t>, </a:t>
            </a:r>
            <a:r>
              <a:rPr lang="cs-CZ" sz="2800" i="1" dirty="0" err="1">
                <a:solidFill>
                  <a:srgbClr val="C00000"/>
                </a:solidFill>
              </a:rPr>
              <a:t>df</a:t>
            </a:r>
            <a:r>
              <a:rPr lang="cs-CZ" sz="2800" i="1" baseline="-25000" dirty="0" err="1">
                <a:solidFill>
                  <a:srgbClr val="C00000"/>
                </a:solidFill>
              </a:rPr>
              <a:t>R</a:t>
            </a:r>
            <a:r>
              <a:rPr lang="cs-CZ" sz="2800" dirty="0">
                <a:solidFill>
                  <a:srgbClr val="C00000"/>
                </a:solidFill>
              </a:rPr>
              <a:t>) = …, p = …, parciální </a:t>
            </a:r>
            <a:r>
              <a:rPr lang="el-GR" sz="2800" dirty="0">
                <a:solidFill>
                  <a:srgbClr val="C00000"/>
                </a:solidFill>
              </a:rPr>
              <a:t>η</a:t>
            </a:r>
            <a:r>
              <a:rPr lang="cs-CZ" sz="2800" baseline="30000" dirty="0">
                <a:solidFill>
                  <a:srgbClr val="C00000"/>
                </a:solidFill>
              </a:rPr>
              <a:t> 2</a:t>
            </a:r>
            <a:r>
              <a:rPr lang="cs-CZ" sz="2800" dirty="0">
                <a:solidFill>
                  <a:srgbClr val="C00000"/>
                </a:solidFill>
              </a:rPr>
              <a:t> = …</a:t>
            </a:r>
          </a:p>
          <a:p>
            <a:pPr eaLnBrk="1" fontAlgn="auto" hangingPunct="1">
              <a:spcAft>
                <a:spcPts val="0"/>
              </a:spcAft>
            </a:pPr>
            <a:r>
              <a:rPr lang="cs-CZ" sz="2800" dirty="0"/>
              <a:t>parciální </a:t>
            </a:r>
            <a:r>
              <a:rPr lang="el-GR" sz="2800" dirty="0"/>
              <a:t>η</a:t>
            </a:r>
            <a:r>
              <a:rPr lang="cs-CZ" sz="2800" baseline="30000" dirty="0"/>
              <a:t> 2</a:t>
            </a:r>
            <a:r>
              <a:rPr lang="cs-CZ" sz="2800" dirty="0"/>
              <a:t> = </a:t>
            </a:r>
            <a:r>
              <a:rPr lang="cs-CZ" sz="2800" dirty="0" err="1"/>
              <a:t>SS</a:t>
            </a:r>
            <a:r>
              <a:rPr lang="cs-CZ" sz="2800" baseline="-25000" dirty="0" err="1"/>
              <a:t>Faktor</a:t>
            </a:r>
            <a:r>
              <a:rPr lang="cs-CZ" sz="2800" dirty="0"/>
              <a:t> / (</a:t>
            </a:r>
            <a:r>
              <a:rPr lang="cs-CZ" sz="2800" dirty="0" err="1"/>
              <a:t>SS</a:t>
            </a:r>
            <a:r>
              <a:rPr lang="cs-CZ" sz="2800" baseline="-25000" dirty="0" err="1"/>
              <a:t>Faktor</a:t>
            </a:r>
            <a:r>
              <a:rPr lang="cs-CZ" sz="2800" dirty="0"/>
              <a:t> + SS</a:t>
            </a:r>
            <a:r>
              <a:rPr lang="cs-CZ" sz="2800" baseline="-25000" dirty="0"/>
              <a:t>R</a:t>
            </a:r>
            <a:r>
              <a:rPr lang="cs-CZ" sz="2800" dirty="0"/>
              <a:t>) lépe </a:t>
            </a:r>
            <a:r>
              <a:rPr lang="el-GR" sz="2800" dirty="0"/>
              <a:t>ω</a:t>
            </a:r>
            <a:r>
              <a:rPr lang="cs-CZ" sz="2800" baseline="-25000" dirty="0"/>
              <a:t>p</a:t>
            </a:r>
            <a:r>
              <a:rPr lang="cs-CZ" sz="2800" baseline="30000" dirty="0"/>
              <a:t>2</a:t>
            </a:r>
          </a:p>
          <a:p>
            <a:pPr eaLnBrk="1" fontAlgn="auto" hangingPunct="1">
              <a:spcAft>
                <a:spcPts val="0"/>
              </a:spcAft>
              <a:buFont typeface="Arial" panose="020B0604020202020204" pitchFamily="34" charset="0"/>
              <a:buNone/>
            </a:pPr>
            <a:r>
              <a:rPr lang="cs-CZ" sz="2800" dirty="0"/>
              <a:t>+ případné kontrasty a post-hoc testy jako u ANOVY</a:t>
            </a:r>
          </a:p>
          <a:p>
            <a:pPr eaLnBrk="1" fontAlgn="auto" hangingPunct="1">
              <a:spcAft>
                <a:spcPts val="0"/>
              </a:spcAft>
              <a:buFont typeface="Arial" panose="020B0604020202020204" pitchFamily="34" charset="0"/>
              <a:buNone/>
            </a:pPr>
            <a:endParaRPr lang="cs-CZ" dirty="0"/>
          </a:p>
          <a:p>
            <a:pPr eaLnBrk="1" fontAlgn="auto" hangingPunct="1">
              <a:spcAft>
                <a:spcPts val="0"/>
              </a:spcAft>
              <a:buFont typeface="Arial" panose="020B0604020202020204" pitchFamily="34" charset="0"/>
              <a:buNone/>
            </a:pPr>
            <a:endParaRPr lang="cs-CZ" dirty="0"/>
          </a:p>
          <a:p>
            <a:pPr eaLnBrk="1" fontAlgn="auto" hangingPunct="1">
              <a:spcAft>
                <a:spcPts val="0"/>
              </a:spcAft>
              <a:buFont typeface="Arial" panose="020B0604020202020204" pitchFamily="34" charset="0"/>
              <a:buNone/>
            </a:pPr>
            <a:endParaRPr lang="en-US" dirty="0"/>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31" name="Nadpis 1"/>
          <p:cNvSpPr>
            <a:spLocks noGrp="1"/>
          </p:cNvSpPr>
          <p:nvPr>
            <p:ph type="title"/>
          </p:nvPr>
        </p:nvSpPr>
        <p:spPr>
          <a:xfrm>
            <a:off x="457200" y="286604"/>
            <a:ext cx="8229600" cy="1450757"/>
          </a:xfrm>
        </p:spPr>
        <p:txBody>
          <a:bodyPr/>
          <a:lstStyle/>
          <a:p>
            <a:pPr eaLnBrk="1" hangingPunct="1"/>
            <a:r>
              <a:rPr lang="cs-CZ" altLang="cs-CZ" dirty="0"/>
              <a:t>MANOVA (</a:t>
            </a:r>
            <a:r>
              <a:rPr lang="cs-CZ" altLang="cs-CZ" dirty="0" err="1">
                <a:solidFill>
                  <a:srgbClr val="C00000"/>
                </a:solidFill>
              </a:rPr>
              <a:t>m</a:t>
            </a:r>
            <a:r>
              <a:rPr lang="cs-CZ" altLang="cs-CZ" dirty="0" err="1"/>
              <a:t>ultivariační</a:t>
            </a:r>
            <a:r>
              <a:rPr lang="cs-CZ" altLang="cs-CZ" dirty="0"/>
              <a:t> ANOVA)</a:t>
            </a:r>
            <a:endParaRPr lang="en-US" altLang="cs-CZ" dirty="0"/>
          </a:p>
        </p:txBody>
      </p:sp>
      <p:sp>
        <p:nvSpPr>
          <p:cNvPr id="1048832" name="Zástupný symbol pro obsah 2"/>
          <p:cNvSpPr>
            <a:spLocks noGrp="1"/>
          </p:cNvSpPr>
          <p:nvPr>
            <p:ph idx="1"/>
          </p:nvPr>
        </p:nvSpPr>
        <p:spPr>
          <a:xfrm>
            <a:off x="457200" y="1737360"/>
            <a:ext cx="8229600" cy="4931727"/>
          </a:xfrm>
        </p:spPr>
        <p:txBody>
          <a:bodyPr rtlCol="0">
            <a:normAutofit lnSpcReduction="10000"/>
          </a:bodyPr>
          <a:lstStyle/>
          <a:p>
            <a:pPr marL="0" indent="0" eaLnBrk="1" fontAlgn="auto" hangingPunct="1">
              <a:spcAft>
                <a:spcPts val="0"/>
              </a:spcAft>
              <a:buNone/>
            </a:pPr>
            <a:r>
              <a:rPr lang="cs-CZ" dirty="0"/>
              <a:t>ANOVA s více </a:t>
            </a:r>
            <a:r>
              <a:rPr lang="cs-CZ" b="1" dirty="0"/>
              <a:t>závislými</a:t>
            </a:r>
            <a:r>
              <a:rPr lang="cs-CZ" dirty="0"/>
              <a:t> intervalovými proměnnými</a:t>
            </a:r>
          </a:p>
          <a:p>
            <a:pPr marL="252000" indent="-252000">
              <a:spcAft>
                <a:spcPts val="0"/>
              </a:spcAft>
              <a:buFont typeface="Arial" panose="020B0604020202020204" pitchFamily="34" charset="0"/>
              <a:buChar char="•"/>
            </a:pPr>
            <a:r>
              <a:rPr lang="cs-CZ" dirty="0"/>
              <a:t>posuzujeme vliv nezávislých proměnných na lineární kombinaci závislých proměnných</a:t>
            </a:r>
          </a:p>
          <a:p>
            <a:pPr marL="252000" indent="-252000" eaLnBrk="1" fontAlgn="auto" hangingPunct="1">
              <a:spcAft>
                <a:spcPts val="0"/>
              </a:spcAft>
              <a:buFont typeface="Arial" panose="020B0604020202020204" pitchFamily="34" charset="0"/>
              <a:buChar char="•"/>
            </a:pPr>
            <a:r>
              <a:rPr lang="cs-CZ" dirty="0"/>
              <a:t>pracujeme s </a:t>
            </a:r>
            <a:r>
              <a:rPr lang="cs-CZ" dirty="0" err="1"/>
              <a:t>multivariační</a:t>
            </a:r>
            <a:r>
              <a:rPr lang="cs-CZ" dirty="0"/>
              <a:t> obdobou F</a:t>
            </a:r>
            <a:endParaRPr lang="cs-CZ" dirty="0">
              <a:sym typeface="Wingdings" pitchFamily="2" charset="2"/>
            </a:endParaRPr>
          </a:p>
          <a:p>
            <a:pPr marL="252000" indent="-252000" eaLnBrk="1" fontAlgn="auto" hangingPunct="1">
              <a:spcAft>
                <a:spcPts val="0"/>
              </a:spcAft>
              <a:buFont typeface="Arial" panose="020B0604020202020204" pitchFamily="34" charset="0"/>
              <a:buChar char="•"/>
            </a:pPr>
            <a:r>
              <a:rPr lang="cs-CZ" dirty="0">
                <a:sym typeface="Wingdings" pitchFamily="2" charset="2"/>
              </a:rPr>
              <a:t>bereme v úvahu nejen (ne)vysvětlený rozptyl, ale i (ne)vysvětlenou kovarianci mezi závislými proměnnými</a:t>
            </a:r>
          </a:p>
          <a:p>
            <a:pPr marL="144000" indent="-252000" eaLnBrk="1" fontAlgn="auto" hangingPunct="1">
              <a:spcAft>
                <a:spcPts val="0"/>
              </a:spcAft>
              <a:buFont typeface="Arial" panose="020B0604020202020204" pitchFamily="34" charset="0"/>
              <a:buChar char="•"/>
            </a:pPr>
            <a:endParaRPr lang="cs-CZ" dirty="0">
              <a:sym typeface="Wingdings" pitchFamily="2" charset="2"/>
            </a:endParaRPr>
          </a:p>
          <a:p>
            <a:pPr eaLnBrk="1" fontAlgn="auto" hangingPunct="1">
              <a:spcAft>
                <a:spcPts val="0"/>
              </a:spcAft>
            </a:pPr>
            <a:r>
              <a:rPr lang="cs-CZ" dirty="0">
                <a:solidFill>
                  <a:srgbClr val="C00000"/>
                </a:solidFill>
                <a:sym typeface="Wingdings" pitchFamily="2" charset="2"/>
              </a:rPr>
              <a:t>výhody oproti sérii více ANOV</a:t>
            </a:r>
          </a:p>
          <a:p>
            <a:pPr lvl="1" eaLnBrk="1" fontAlgn="auto" hangingPunct="1">
              <a:spcAft>
                <a:spcPts val="0"/>
              </a:spcAft>
            </a:pPr>
            <a:r>
              <a:rPr lang="cs-CZ" dirty="0">
                <a:sym typeface="Wingdings" pitchFamily="2" charset="2"/>
              </a:rPr>
              <a:t>kontrolujeme nárůst rizika chyby I. typu</a:t>
            </a:r>
          </a:p>
          <a:p>
            <a:pPr lvl="1" eaLnBrk="1" fontAlgn="auto" hangingPunct="1">
              <a:spcAft>
                <a:spcPts val="0"/>
              </a:spcAft>
            </a:pPr>
            <a:r>
              <a:rPr lang="cs-CZ" dirty="0">
                <a:sym typeface="Wingdings" pitchFamily="2" charset="2"/>
              </a:rPr>
              <a:t>lze odhalit vztah ke </a:t>
            </a:r>
            <a:r>
              <a:rPr lang="cs-CZ" u="sng" dirty="0">
                <a:sym typeface="Wingdings" pitchFamily="2" charset="2"/>
              </a:rPr>
              <a:t>kombinaci</a:t>
            </a:r>
            <a:r>
              <a:rPr lang="cs-CZ" dirty="0">
                <a:sym typeface="Wingdings" pitchFamily="2" charset="2"/>
              </a:rPr>
              <a:t> závislých proměnných</a:t>
            </a:r>
          </a:p>
          <a:p>
            <a:pPr eaLnBrk="1" fontAlgn="auto" hangingPunct="1">
              <a:spcAft>
                <a:spcPts val="0"/>
              </a:spcAft>
            </a:pPr>
            <a:r>
              <a:rPr lang="cs-CZ" dirty="0">
                <a:solidFill>
                  <a:srgbClr val="C00000"/>
                </a:solidFill>
                <a:sym typeface="Wingdings" pitchFamily="2" charset="2"/>
              </a:rPr>
              <a:t>nevýhody</a:t>
            </a:r>
          </a:p>
          <a:p>
            <a:pPr lvl="1" eaLnBrk="1" fontAlgn="auto" hangingPunct="1">
              <a:spcAft>
                <a:spcPts val="0"/>
              </a:spcAft>
            </a:pPr>
            <a:r>
              <a:rPr lang="cs-CZ" dirty="0">
                <a:sym typeface="Wingdings" pitchFamily="2" charset="2"/>
              </a:rPr>
              <a:t>obtížná intepretace výsledků</a:t>
            </a:r>
          </a:p>
          <a:p>
            <a:pPr lvl="1" eaLnBrk="1" fontAlgn="auto" hangingPunct="1">
              <a:spcAft>
                <a:spcPts val="0"/>
              </a:spcAft>
            </a:pPr>
            <a:r>
              <a:rPr lang="cs-CZ" dirty="0">
                <a:sym typeface="Wingdings" pitchFamily="2" charset="2"/>
              </a:rPr>
              <a:t>málokdy přinese nové informace oproti ANOVĚ</a:t>
            </a:r>
          </a:p>
          <a:p>
            <a:pPr lvl="1" eaLnBrk="1" fontAlgn="auto" hangingPunct="1">
              <a:spcAft>
                <a:spcPts val="0"/>
              </a:spcAft>
            </a:pPr>
            <a:r>
              <a:rPr lang="cs-CZ" dirty="0">
                <a:sym typeface="Wingdings" pitchFamily="2" charset="2"/>
              </a:rPr>
              <a:t>vyžaduje splnění dalších předpokladů, které nelze jednoduše otestovat v SPSS (</a:t>
            </a:r>
            <a:r>
              <a:rPr lang="cs-CZ" dirty="0" err="1">
                <a:sym typeface="Wingdings" pitchFamily="2" charset="2"/>
              </a:rPr>
              <a:t>multivariační</a:t>
            </a:r>
            <a:r>
              <a:rPr lang="cs-CZ" dirty="0">
                <a:sym typeface="Wingdings" pitchFamily="2" charset="2"/>
              </a:rPr>
              <a:t> normalita)</a:t>
            </a:r>
          </a:p>
          <a:p>
            <a:pPr lvl="1" eaLnBrk="1" fontAlgn="auto" hangingPunct="1">
              <a:spcAft>
                <a:spcPts val="0"/>
              </a:spcAft>
            </a:pPr>
            <a:endParaRPr lang="cs-CZ" dirty="0">
              <a:sym typeface="Wingdings" pitchFamily="2" charset="2"/>
            </a:endParaRPr>
          </a:p>
          <a:p>
            <a:pPr eaLnBrk="1" fontAlgn="auto" hangingPunct="1">
              <a:spcAft>
                <a:spcPts val="0"/>
              </a:spcAft>
            </a:pPr>
            <a:endParaRPr lang="cs-CZ" dirty="0">
              <a:sym typeface="Wingdings" pitchFamily="2" charset="2"/>
            </a:endParaRPr>
          </a:p>
          <a:p>
            <a:pPr eaLnBrk="1" fontAlgn="auto" hangingPunct="1">
              <a:spcAft>
                <a:spcPts val="0"/>
              </a:spcAft>
            </a:pPr>
            <a:endParaRPr lang="en-US" dirty="0"/>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48833" name="Nadpis 1"/>
          <p:cNvSpPr>
            <a:spLocks noGrp="1"/>
          </p:cNvSpPr>
          <p:nvPr>
            <p:ph type="title"/>
          </p:nvPr>
        </p:nvSpPr>
        <p:spPr/>
        <p:txBody>
          <a:bodyPr/>
          <a:lstStyle/>
          <a:p>
            <a:pPr eaLnBrk="1" hangingPunct="1"/>
            <a:r>
              <a:rPr lang="cs-CZ" altLang="cs-CZ" dirty="0"/>
              <a:t>Úkol na seminář</a:t>
            </a:r>
            <a:endParaRPr lang="en-US" altLang="cs-CZ" dirty="0"/>
          </a:p>
        </p:txBody>
      </p:sp>
      <p:sp>
        <p:nvSpPr>
          <p:cNvPr id="1048834" name="Zástupný symbol pro obsah 2"/>
          <p:cNvSpPr>
            <a:spLocks noGrp="1"/>
          </p:cNvSpPr>
          <p:nvPr>
            <p:ph idx="1"/>
          </p:nvPr>
        </p:nvSpPr>
        <p:spPr>
          <a:xfrm>
            <a:off x="822960" y="1737361"/>
            <a:ext cx="7863840" cy="4787264"/>
          </a:xfrm>
        </p:spPr>
        <p:txBody>
          <a:bodyPr>
            <a:normAutofit lnSpcReduction="10000"/>
          </a:bodyPr>
          <a:lstStyle/>
          <a:p>
            <a:pPr eaLnBrk="1" hangingPunct="1"/>
            <a:r>
              <a:rPr lang="cs-CZ" altLang="cs-CZ" sz="2800" dirty="0"/>
              <a:t>Data Long 2</a:t>
            </a:r>
          </a:p>
          <a:p>
            <a:pPr eaLnBrk="1" hangingPunct="1"/>
            <a:r>
              <a:rPr lang="cs-CZ" altLang="cs-CZ" sz="2800" dirty="0"/>
              <a:t>Zajímá nás, zda a do jaké míry souvisí u žáků jejich očekávání svého nejvyššího dosaženého vzdělání (NP = </a:t>
            </a:r>
            <a:r>
              <a:rPr lang="cs-CZ" altLang="cs-CZ" sz="2800" dirty="0" err="1"/>
              <a:t>ocek_vzd</a:t>
            </a:r>
            <a:r>
              <a:rPr lang="cs-CZ" altLang="cs-CZ" sz="2800" dirty="0"/>
              <a:t>) a životní spokojenost (ZP=</a:t>
            </a:r>
            <a:r>
              <a:rPr lang="cs-CZ" altLang="cs-CZ" sz="2800" dirty="0" err="1"/>
              <a:t>ziv_sp</a:t>
            </a:r>
            <a:r>
              <a:rPr lang="cs-CZ" altLang="cs-CZ" sz="2800" dirty="0"/>
              <a:t>).</a:t>
            </a:r>
          </a:p>
          <a:p>
            <a:pPr eaLnBrk="1" hangingPunct="1">
              <a:buFont typeface="Wingdings" panose="05000000000000000000" pitchFamily="2" charset="2"/>
              <a:buChar char="§"/>
            </a:pPr>
            <a:r>
              <a:rPr lang="cs-CZ" altLang="cs-CZ" dirty="0"/>
              <a:t>Specificky otestujte, zda se liší ti, kdo očekávají, že nedosáhnou na maturitu od těch, kdo ji očekávají získat a od těch, kdo plánují získat VŠ titul (kontrast, </a:t>
            </a:r>
            <a:r>
              <a:rPr lang="cs-CZ" altLang="cs-CZ" dirty="0" err="1"/>
              <a:t>oneway</a:t>
            </a:r>
            <a:r>
              <a:rPr lang="cs-CZ" altLang="cs-CZ" dirty="0"/>
              <a:t>).</a:t>
            </a:r>
          </a:p>
          <a:p>
            <a:pPr eaLnBrk="1" hangingPunct="1">
              <a:buFont typeface="Wingdings" panose="05000000000000000000" pitchFamily="2" charset="2"/>
              <a:buChar char="§"/>
            </a:pPr>
            <a:r>
              <a:rPr lang="cs-CZ" altLang="cs-CZ" sz="2000" dirty="0"/>
              <a:t>Faktoriální </a:t>
            </a:r>
            <a:r>
              <a:rPr lang="cs-CZ" altLang="cs-CZ" sz="2000" dirty="0" err="1"/>
              <a:t>anovou</a:t>
            </a:r>
            <a:r>
              <a:rPr lang="cs-CZ" altLang="cs-CZ" sz="2000" dirty="0"/>
              <a:t> rozšiřte model i o pohlaví žáka. Otestujte u toho hypotézu, že se stoupajícím očekáváním vzdělání stoupá životní spokojenost (lineární kontrast, faktoriální </a:t>
            </a:r>
            <a:r>
              <a:rPr lang="cs-CZ" altLang="cs-CZ" sz="2000" dirty="0" err="1"/>
              <a:t>anova</a:t>
            </a:r>
            <a:r>
              <a:rPr lang="cs-CZ" altLang="cs-CZ" sz="2000" dirty="0"/>
              <a:t>)</a:t>
            </a:r>
          </a:p>
          <a:p>
            <a:pPr eaLnBrk="1" hangingPunct="1">
              <a:buFont typeface="Wingdings" panose="05000000000000000000" pitchFamily="2" charset="2"/>
              <a:buChar char="§"/>
            </a:pPr>
            <a:r>
              <a:rPr lang="cs-CZ" altLang="cs-CZ" dirty="0"/>
              <a:t>Když do modelu zařadíme optimismus jako kovariát, stane se naší ZP to z životní spokojenosti, co nesouvisí s optimismem (</a:t>
            </a:r>
            <a:r>
              <a:rPr lang="cs-CZ" altLang="cs-CZ" dirty="0" err="1"/>
              <a:t>hmm</a:t>
            </a:r>
            <a:r>
              <a:rPr lang="cs-CZ" altLang="cs-CZ" dirty="0"/>
              <a:t>…). Jak se změní zařazením kovariátu efekt očekávaného vzdělání a pohlaví?</a:t>
            </a:r>
            <a:endParaRPr lang="cs-CZ" altLang="cs-CZ" sz="2000" dirty="0"/>
          </a:p>
          <a:p>
            <a:pPr lvl="1" eaLnBrk="1" hangingPunct="1"/>
            <a:endParaRPr lang="en-US" altLang="cs-CZ" dirty="0"/>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35" name="Nadpis 1"/>
          <p:cNvSpPr>
            <a:spLocks noGrp="1"/>
          </p:cNvSpPr>
          <p:nvPr>
            <p:ph type="title"/>
          </p:nvPr>
        </p:nvSpPr>
        <p:spPr/>
        <p:txBody>
          <a:bodyPr/>
          <a:lstStyle/>
          <a:p>
            <a:endParaRPr lang="cs-CZ"/>
          </a:p>
        </p:txBody>
      </p:sp>
      <p:sp>
        <p:nvSpPr>
          <p:cNvPr id="1048836" name="Zástupný symbol pro obsah 2"/>
          <p:cNvSpPr>
            <a:spLocks noGrp="1"/>
          </p:cNvSpPr>
          <p:nvPr>
            <p:ph idx="1"/>
          </p:nvPr>
        </p:nvSpPr>
        <p:spPr/>
        <p:txBody>
          <a:bodyPr/>
          <a:lstStyle/>
          <a:p>
            <a:endParaRPr lang="cs-CZ"/>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33E0952-4869-4FE7-9DB8-559E4135F46A}"/>
              </a:ext>
            </a:extLst>
          </p:cNvPr>
          <p:cNvSpPr>
            <a:spLocks noGrp="1"/>
          </p:cNvSpPr>
          <p:nvPr>
            <p:ph type="title"/>
          </p:nvPr>
        </p:nvSpPr>
        <p:spPr/>
        <p:txBody>
          <a:bodyPr/>
          <a:lstStyle/>
          <a:p>
            <a:r>
              <a:rPr lang="cs-CZ" dirty="0"/>
              <a:t>Jak můžeme najednou srovnat více než dva průměry?</a:t>
            </a:r>
          </a:p>
        </p:txBody>
      </p:sp>
      <mc:AlternateContent xmlns:mc="http://schemas.openxmlformats.org/markup-compatibility/2006">
        <mc:Choice xmlns:a14="http://schemas.microsoft.com/office/drawing/2010/main" Requires="a14">
          <p:sp>
            <p:nvSpPr>
              <p:cNvPr id="3" name="Zástupný symbol pro obsah 2">
                <a:extLst>
                  <a:ext uri="{FF2B5EF4-FFF2-40B4-BE49-F238E27FC236}">
                    <a16:creationId xmlns:a16="http://schemas.microsoft.com/office/drawing/2014/main" id="{887A0EB6-B44D-4C0E-8BDA-82B0A07E5F38}"/>
                  </a:ext>
                </a:extLst>
              </p:cNvPr>
              <p:cNvSpPr>
                <a:spLocks noGrp="1"/>
              </p:cNvSpPr>
              <p:nvPr>
                <p:ph idx="1"/>
              </p:nvPr>
            </p:nvSpPr>
            <p:spPr>
              <a:xfrm>
                <a:off x="822959" y="1845734"/>
                <a:ext cx="7709481" cy="4319570"/>
              </a:xfrm>
            </p:spPr>
            <p:txBody>
              <a:bodyPr>
                <a:normAutofit fontScale="92500"/>
              </a:bodyPr>
              <a:lstStyle/>
              <a:p>
                <a:pPr marL="457200" indent="-457200">
                  <a:buFont typeface="+mj-lt"/>
                  <a:buAutoNum type="arabicPeriod"/>
                </a:pPr>
                <a:r>
                  <a:rPr lang="en-US" sz="2800" dirty="0"/>
                  <a:t>Line</a:t>
                </a:r>
                <a:r>
                  <a:rPr lang="cs-CZ" sz="2800" dirty="0" err="1"/>
                  <a:t>árně</a:t>
                </a:r>
                <a:r>
                  <a:rPr lang="cs-CZ" sz="2800" dirty="0"/>
                  <a:t> regresním modelem</a:t>
                </a:r>
              </a:p>
              <a:p>
                <a:pPr marL="749808" lvl="1" indent="-457200"/>
                <a:r>
                  <a:rPr lang="cs-CZ" sz="2600" dirty="0"/>
                  <a:t>Zakódujeme kat. proměnnou do </a:t>
                </a:r>
                <a:r>
                  <a:rPr lang="cs-CZ" sz="2600" dirty="0" err="1"/>
                  <a:t>dummy</a:t>
                </a:r>
                <a:r>
                  <a:rPr lang="cs-CZ" sz="2600" dirty="0"/>
                  <a:t> proměnných a ty použijeme jako prediktory</a:t>
                </a:r>
              </a:p>
              <a:p>
                <a:pPr marL="749808" lvl="1" indent="-457200"/>
                <a:r>
                  <a:rPr lang="cs-CZ" sz="2600" dirty="0"/>
                  <a:t>Testem </a:t>
                </a:r>
                <a14:m>
                  <m:oMath xmlns:m="http://schemas.openxmlformats.org/officeDocument/2006/math">
                    <m:sSub>
                      <m:sSubPr>
                        <m:ctrlPr>
                          <a:rPr lang="cs-CZ" sz="2600" b="0" i="1" smtClean="0">
                            <a:latin typeface="Cambria Math" panose="02040503050406030204" pitchFamily="18" charset="0"/>
                          </a:rPr>
                        </m:ctrlPr>
                      </m:sSubPr>
                      <m:e>
                        <m:r>
                          <a:rPr lang="cs-CZ" sz="2600" b="0" i="1" smtClean="0">
                            <a:latin typeface="Cambria Math" panose="02040503050406030204" pitchFamily="18" charset="0"/>
                          </a:rPr>
                          <m:t>𝐻</m:t>
                        </m:r>
                      </m:e>
                      <m:sub>
                        <m:r>
                          <a:rPr lang="cs-CZ" sz="2600" b="0" i="1" smtClean="0">
                            <a:latin typeface="Cambria Math" panose="02040503050406030204" pitchFamily="18" charset="0"/>
                          </a:rPr>
                          <m:t>0</m:t>
                        </m:r>
                      </m:sub>
                    </m:sSub>
                    <m:r>
                      <a:rPr lang="cs-CZ" sz="2600" b="0" i="1" smtClean="0">
                        <a:latin typeface="Cambria Math" panose="02040503050406030204" pitchFamily="18" charset="0"/>
                      </a:rPr>
                      <m:t>: </m:t>
                    </m:r>
                    <m:r>
                      <a:rPr lang="cs-CZ" sz="2600" b="0" i="1" smtClean="0">
                        <a:latin typeface="Cambria Math" panose="02040503050406030204" pitchFamily="18" charset="0"/>
                        <a:ea typeface="Cambria Math" panose="02040503050406030204" pitchFamily="18" charset="0"/>
                      </a:rPr>
                      <m:t>𝜇</m:t>
                    </m:r>
                    <m:r>
                      <a:rPr lang="cs-CZ" sz="2600" b="0" i="1" smtClean="0">
                        <a:latin typeface="Cambria Math" panose="02040503050406030204" pitchFamily="18" charset="0"/>
                        <a:ea typeface="Cambria Math" panose="02040503050406030204" pitchFamily="18" charset="0"/>
                      </a:rPr>
                      <m:t>1</m:t>
                    </m:r>
                  </m:oMath>
                </a14:m>
                <a:r>
                  <a:rPr lang="cs-CZ" sz="2600" dirty="0"/>
                  <a:t>=</a:t>
                </a:r>
                <a14:m>
                  <m:oMath xmlns:m="http://schemas.openxmlformats.org/officeDocument/2006/math">
                    <m:r>
                      <a:rPr lang="cs-CZ" sz="2600" i="1">
                        <a:latin typeface="Cambria Math" panose="02040503050406030204" pitchFamily="18" charset="0"/>
                        <a:ea typeface="Cambria Math" panose="02040503050406030204" pitchFamily="18" charset="0"/>
                      </a:rPr>
                      <m:t>𝜇</m:t>
                    </m:r>
                    <m:r>
                      <a:rPr lang="cs-CZ" sz="2600" b="0" i="1" smtClean="0">
                        <a:latin typeface="Cambria Math" panose="02040503050406030204" pitchFamily="18" charset="0"/>
                        <a:ea typeface="Cambria Math" panose="02040503050406030204" pitchFamily="18" charset="0"/>
                      </a:rPr>
                      <m:t>2</m:t>
                    </m:r>
                  </m:oMath>
                </a14:m>
                <a:r>
                  <a:rPr lang="cs-CZ" sz="2600" dirty="0"/>
                  <a:t>=…=</a:t>
                </a:r>
                <a14:m>
                  <m:oMath xmlns:m="http://schemas.openxmlformats.org/officeDocument/2006/math">
                    <m:r>
                      <a:rPr lang="cs-CZ" sz="2600" i="1">
                        <a:latin typeface="Cambria Math" panose="02040503050406030204" pitchFamily="18" charset="0"/>
                        <a:ea typeface="Cambria Math" panose="02040503050406030204" pitchFamily="18" charset="0"/>
                      </a:rPr>
                      <m:t>𝜇</m:t>
                    </m:r>
                    <m:r>
                      <a:rPr lang="cs-CZ" sz="2600" b="0" i="1" smtClean="0">
                        <a:latin typeface="Cambria Math" panose="02040503050406030204" pitchFamily="18" charset="0"/>
                        <a:ea typeface="Cambria Math" panose="02040503050406030204" pitchFamily="18" charset="0"/>
                      </a:rPr>
                      <m:t>𝑘</m:t>
                    </m:r>
                  </m:oMath>
                </a14:m>
                <a:r>
                  <a:rPr lang="cs-CZ" sz="2600" dirty="0"/>
                  <a:t> je test </a:t>
                </a:r>
                <a14:m>
                  <m:oMath xmlns:m="http://schemas.openxmlformats.org/officeDocument/2006/math">
                    <m:sSub>
                      <m:sSubPr>
                        <m:ctrlPr>
                          <a:rPr lang="cs-CZ" sz="2600" i="1">
                            <a:latin typeface="Cambria Math" panose="02040503050406030204" pitchFamily="18" charset="0"/>
                          </a:rPr>
                        </m:ctrlPr>
                      </m:sSubPr>
                      <m:e>
                        <m:r>
                          <a:rPr lang="cs-CZ" sz="2600" i="1">
                            <a:latin typeface="Cambria Math" panose="02040503050406030204" pitchFamily="18" charset="0"/>
                          </a:rPr>
                          <m:t>𝐻</m:t>
                        </m:r>
                      </m:e>
                      <m:sub>
                        <m:r>
                          <a:rPr lang="cs-CZ" sz="2600" i="1">
                            <a:latin typeface="Cambria Math" panose="02040503050406030204" pitchFamily="18" charset="0"/>
                          </a:rPr>
                          <m:t>0</m:t>
                        </m:r>
                      </m:sub>
                    </m:sSub>
                    <m:r>
                      <a:rPr lang="cs-CZ" sz="2600" i="1">
                        <a:latin typeface="Cambria Math" panose="02040503050406030204" pitchFamily="18" charset="0"/>
                      </a:rPr>
                      <m:t>: </m:t>
                    </m:r>
                    <m:sSup>
                      <m:sSupPr>
                        <m:ctrlPr>
                          <a:rPr lang="cs-CZ" sz="2600" i="1" smtClean="0">
                            <a:latin typeface="Cambria Math" panose="02040503050406030204" pitchFamily="18" charset="0"/>
                          </a:rPr>
                        </m:ctrlPr>
                      </m:sSupPr>
                      <m:e>
                        <m:r>
                          <a:rPr lang="cs-CZ" sz="2600" b="0" i="1" smtClean="0">
                            <a:latin typeface="Cambria Math" panose="02040503050406030204" pitchFamily="18" charset="0"/>
                          </a:rPr>
                          <m:t>𝑅</m:t>
                        </m:r>
                      </m:e>
                      <m:sup>
                        <m:r>
                          <a:rPr lang="cs-CZ" sz="2600" b="0" i="1" smtClean="0">
                            <a:latin typeface="Cambria Math" panose="02040503050406030204" pitchFamily="18" charset="0"/>
                          </a:rPr>
                          <m:t>2</m:t>
                        </m:r>
                      </m:sup>
                    </m:sSup>
                    <m:r>
                      <a:rPr lang="cs-CZ" sz="2600" b="0" i="1" smtClean="0">
                        <a:latin typeface="Cambria Math" panose="02040503050406030204" pitchFamily="18" charset="0"/>
                      </a:rPr>
                      <m:t>=0</m:t>
                    </m:r>
                  </m:oMath>
                </a14:m>
                <a:endParaRPr lang="cs-CZ" sz="2600" dirty="0"/>
              </a:p>
              <a:p>
                <a:pPr marL="457200" indent="-457200">
                  <a:buFont typeface="+mj-lt"/>
                  <a:buAutoNum type="arabicPeriod"/>
                </a:pPr>
                <a:r>
                  <a:rPr lang="cs-CZ" sz="2800" dirty="0"/>
                  <a:t>Analýzou rozptylu</a:t>
                </a:r>
              </a:p>
              <a:p>
                <a:pPr marL="457200" indent="-457200">
                  <a:buFont typeface="+mj-lt"/>
                  <a:buAutoNum type="arabicPeriod"/>
                </a:pPr>
                <a:endParaRPr lang="cs-CZ" sz="2800" dirty="0"/>
              </a:p>
              <a:p>
                <a:r>
                  <a:rPr lang="cs-CZ" dirty="0"/>
                  <a:t>Oba postupy jsou uvnitř identické a vedou ke stejným závěrům (i statistikám). </a:t>
                </a:r>
              </a:p>
              <a:p>
                <a:r>
                  <a:rPr lang="cs-CZ" dirty="0"/>
                  <a:t>Jde o ten samý model – </a:t>
                </a:r>
                <a:r>
                  <a:rPr lang="cs-CZ" b="1" dirty="0"/>
                  <a:t>obecný lineární model </a:t>
                </a:r>
                <a:r>
                  <a:rPr lang="cs-CZ" dirty="0"/>
                  <a:t>– </a:t>
                </a:r>
                <a:r>
                  <a:rPr lang="cs-CZ" dirty="0" err="1"/>
                  <a:t>general</a:t>
                </a:r>
                <a:r>
                  <a:rPr lang="cs-CZ" dirty="0"/>
                  <a:t> </a:t>
                </a:r>
                <a:r>
                  <a:rPr lang="cs-CZ" dirty="0" err="1"/>
                  <a:t>linear</a:t>
                </a:r>
                <a:r>
                  <a:rPr lang="cs-CZ" dirty="0"/>
                  <a:t> model, GLM.</a:t>
                </a:r>
              </a:p>
              <a:p>
                <a:r>
                  <a:rPr lang="cs-CZ" dirty="0"/>
                  <a:t>Liší se jen jazykem a některými výchozími volbami/nastaveními</a:t>
                </a:r>
              </a:p>
              <a:p>
                <a:pPr marL="457200" indent="-457200">
                  <a:buFont typeface="+mj-lt"/>
                  <a:buAutoNum type="arabicPeriod"/>
                </a:pPr>
                <a:endParaRPr lang="cs-CZ" dirty="0"/>
              </a:p>
            </p:txBody>
          </p:sp>
        </mc:Choice>
        <mc:Fallback>
          <p:sp>
            <p:nvSpPr>
              <p:cNvPr id="3" name="Zástupný symbol pro obsah 2">
                <a:extLst>
                  <a:ext uri="{FF2B5EF4-FFF2-40B4-BE49-F238E27FC236}">
                    <a16:creationId xmlns:a16="http://schemas.microsoft.com/office/drawing/2014/main" id="{887A0EB6-B44D-4C0E-8BDA-82B0A07E5F38}"/>
                  </a:ext>
                </a:extLst>
              </p:cNvPr>
              <p:cNvSpPr>
                <a:spLocks noGrp="1" noRot="1" noChangeAspect="1" noMove="1" noResize="1" noEditPoints="1" noAdjustHandles="1" noChangeArrowheads="1" noChangeShapeType="1" noTextEdit="1"/>
              </p:cNvSpPr>
              <p:nvPr>
                <p:ph idx="1"/>
              </p:nvPr>
            </p:nvSpPr>
            <p:spPr>
              <a:xfrm>
                <a:off x="822959" y="1845734"/>
                <a:ext cx="7709481" cy="4319570"/>
              </a:xfrm>
              <a:blipFill>
                <a:blip r:embed="rId2"/>
                <a:stretch>
                  <a:fillRect l="-2609" t="-2401" r="-1502"/>
                </a:stretch>
              </a:blipFill>
            </p:spPr>
            <p:txBody>
              <a:bodyPr/>
              <a:lstStyle/>
              <a:p>
                <a:r>
                  <a:rPr lang="cs-CZ">
                    <a:noFill/>
                  </a:rPr>
                  <a:t> </a:t>
                </a:r>
              </a:p>
            </p:txBody>
          </p:sp>
        </mc:Fallback>
      </mc:AlternateContent>
    </p:spTree>
    <p:extLst>
      <p:ext uri="{BB962C8B-B14F-4D97-AF65-F5344CB8AC3E}">
        <p14:creationId xmlns:p14="http://schemas.microsoft.com/office/powerpoint/2010/main" val="3929050444"/>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37" name="Rectangle 2"/>
          <p:cNvSpPr>
            <a:spLocks noGrp="1" noChangeArrowheads="1"/>
          </p:cNvSpPr>
          <p:nvPr>
            <p:ph type="ctrTitle"/>
          </p:nvPr>
        </p:nvSpPr>
        <p:spPr/>
        <p:txBody>
          <a:bodyPr/>
          <a:lstStyle/>
          <a:p>
            <a:pPr eaLnBrk="1" hangingPunct="1"/>
            <a:r>
              <a:rPr lang="cs-CZ" altLang="cs-CZ" sz="2400"/>
              <a:t>PSY252</a:t>
            </a:r>
            <a:br>
              <a:rPr lang="cs-CZ" altLang="cs-CZ" sz="2400"/>
            </a:br>
            <a:r>
              <a:rPr lang="cs-CZ" altLang="cs-CZ" sz="2400"/>
              <a:t>Statistická analýza dat v psychologii II</a:t>
            </a:r>
            <a:br>
              <a:rPr lang="cs-CZ" altLang="cs-CZ" sz="2400"/>
            </a:br>
            <a:endParaRPr lang="cs-CZ" altLang="cs-CZ" sz="2400" b="1"/>
          </a:p>
        </p:txBody>
      </p:sp>
      <p:sp>
        <p:nvSpPr>
          <p:cNvPr id="1048838" name="Rectangle 3"/>
          <p:cNvSpPr>
            <a:spLocks noGrp="1" noChangeArrowheads="1"/>
          </p:cNvSpPr>
          <p:nvPr>
            <p:ph type="subTitle" idx="1"/>
          </p:nvPr>
        </p:nvSpPr>
        <p:spPr>
          <a:xfrm>
            <a:off x="611188" y="1196454"/>
            <a:ext cx="7993062" cy="2016522"/>
          </a:xfrm>
        </p:spPr>
        <p:txBody>
          <a:bodyPr/>
          <a:lstStyle/>
          <a:p>
            <a:pPr algn="ctr" eaLnBrk="1" hangingPunct="1"/>
            <a:endParaRPr lang="cs-CZ" altLang="cs-CZ" sz="2000" b="1" dirty="0">
              <a:solidFill>
                <a:schemeClr val="accent2"/>
              </a:solidFill>
            </a:endParaRPr>
          </a:p>
          <a:p>
            <a:pPr algn="ctr" eaLnBrk="1" hangingPunct="1"/>
            <a:r>
              <a:rPr lang="cs-CZ" altLang="cs-CZ" sz="4400" b="1" dirty="0">
                <a:solidFill>
                  <a:schemeClr val="accent2"/>
                </a:solidFill>
              </a:rPr>
              <a:t>Analýza rozptylu</a:t>
            </a:r>
          </a:p>
          <a:p>
            <a:pPr algn="ctr" eaLnBrk="1" hangingPunct="1"/>
            <a:r>
              <a:rPr lang="cs-CZ" altLang="cs-CZ" sz="4400" b="1" dirty="0">
                <a:solidFill>
                  <a:schemeClr val="accent2"/>
                </a:solidFill>
              </a:rPr>
              <a:t>pro opakovaná měření </a:t>
            </a:r>
          </a:p>
          <a:p>
            <a:pPr eaLnBrk="1" hangingPunct="1"/>
            <a:endParaRPr lang="cs-CZ" altLang="cs-CZ" sz="2000" b="1" dirty="0">
              <a:solidFill>
                <a:schemeClr val="accent2"/>
              </a:solidFill>
            </a:endParaRP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39" name="Nadpis 1"/>
          <p:cNvSpPr>
            <a:spLocks noGrp="1"/>
          </p:cNvSpPr>
          <p:nvPr>
            <p:ph type="title"/>
          </p:nvPr>
        </p:nvSpPr>
        <p:spPr/>
        <p:txBody>
          <a:bodyPr/>
          <a:lstStyle/>
          <a:p>
            <a:r>
              <a:rPr lang="cs-CZ" altLang="cs-CZ"/>
              <a:t>Opakovaná měření</a:t>
            </a:r>
            <a:endParaRPr lang="en-US" altLang="cs-CZ"/>
          </a:p>
        </p:txBody>
      </p:sp>
      <p:sp>
        <p:nvSpPr>
          <p:cNvPr id="1048840" name="Zástupný symbol pro obsah 2"/>
          <p:cNvSpPr>
            <a:spLocks noGrp="1"/>
          </p:cNvSpPr>
          <p:nvPr>
            <p:ph idx="1"/>
          </p:nvPr>
        </p:nvSpPr>
        <p:spPr/>
        <p:txBody>
          <a:bodyPr>
            <a:normAutofit lnSpcReduction="10000"/>
          </a:bodyPr>
          <a:lstStyle/>
          <a:p>
            <a:r>
              <a:rPr lang="cs-CZ" altLang="cs-CZ" sz="2800"/>
              <a:t>Vnitrosubjektové a long designy</a:t>
            </a:r>
          </a:p>
          <a:p>
            <a:r>
              <a:rPr lang="cs-CZ" altLang="cs-CZ" sz="2800"/>
              <a:t>Sledujeme vývoj nějaké proměnné v čase</a:t>
            </a:r>
          </a:p>
          <a:p>
            <a:r>
              <a:rPr lang="cs-CZ" altLang="cs-CZ" sz="2800"/>
              <a:t>Vystavujeme jedince několika experimentálním podmínkám a hledáme rozdíl ve změně</a:t>
            </a:r>
          </a:p>
          <a:p>
            <a:r>
              <a:rPr lang="cs-CZ" altLang="cs-CZ" sz="2800"/>
              <a:t>Hledáme rozdíly v určitém znaku mezi příbuznými jedinci  </a:t>
            </a:r>
          </a:p>
          <a:p>
            <a:r>
              <a:rPr lang="cs-CZ" altLang="cs-CZ" sz="2800" b="1"/>
              <a:t>Výhoda</a:t>
            </a:r>
            <a:r>
              <a:rPr lang="cs-CZ" altLang="cs-CZ" sz="2800"/>
              <a:t>: větší síla, potřeba menšího vzorku</a:t>
            </a:r>
          </a:p>
          <a:p>
            <a:r>
              <a:rPr lang="cs-CZ" altLang="cs-CZ" sz="2800" b="1"/>
              <a:t>Nevýhoda</a:t>
            </a:r>
            <a:r>
              <a:rPr lang="cs-CZ" altLang="cs-CZ" sz="2800"/>
              <a:t>: složitější statistika</a:t>
            </a:r>
            <a:endParaRPr lang="en-US" altLang="cs-CZ" sz="28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48840">
                                            <p:txEl>
                                              <p:pRg st="0" end="0"/>
                                            </p:txEl>
                                          </p:spTgt>
                                        </p:tgtEl>
                                        <p:attrNameLst>
                                          <p:attrName>style.visibility</p:attrName>
                                        </p:attrNameLst>
                                      </p:cBhvr>
                                      <p:to>
                                        <p:strVal val="visible"/>
                                      </p:to>
                                    </p:set>
                                    <p:animEffect transition="in" filter="fade">
                                      <p:cBhvr>
                                        <p:cTn id="7" dur="2000"/>
                                        <p:tgtEl>
                                          <p:spTgt spid="1048840">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48840">
                                            <p:txEl>
                                              <p:pRg st="1" end="1"/>
                                            </p:txEl>
                                          </p:spTgt>
                                        </p:tgtEl>
                                        <p:attrNameLst>
                                          <p:attrName>style.visibility</p:attrName>
                                        </p:attrNameLst>
                                      </p:cBhvr>
                                      <p:to>
                                        <p:strVal val="visible"/>
                                      </p:to>
                                    </p:set>
                                    <p:animEffect transition="in" filter="fade">
                                      <p:cBhvr>
                                        <p:cTn id="12" dur="2000"/>
                                        <p:tgtEl>
                                          <p:spTgt spid="1048840">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048840">
                                            <p:txEl>
                                              <p:pRg st="2" end="2"/>
                                            </p:txEl>
                                          </p:spTgt>
                                        </p:tgtEl>
                                        <p:attrNameLst>
                                          <p:attrName>style.visibility</p:attrName>
                                        </p:attrNameLst>
                                      </p:cBhvr>
                                      <p:to>
                                        <p:strVal val="visible"/>
                                      </p:to>
                                    </p:set>
                                    <p:animEffect transition="in" filter="fade">
                                      <p:cBhvr>
                                        <p:cTn id="15" dur="2000"/>
                                        <p:tgtEl>
                                          <p:spTgt spid="1048840">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048840">
                                            <p:txEl>
                                              <p:pRg st="3" end="3"/>
                                            </p:txEl>
                                          </p:spTgt>
                                        </p:tgtEl>
                                        <p:attrNameLst>
                                          <p:attrName>style.visibility</p:attrName>
                                        </p:attrNameLst>
                                      </p:cBhvr>
                                      <p:to>
                                        <p:strVal val="visible"/>
                                      </p:to>
                                    </p:set>
                                    <p:animEffect transition="in" filter="fade">
                                      <p:cBhvr>
                                        <p:cTn id="18" dur="2000"/>
                                        <p:tgtEl>
                                          <p:spTgt spid="1048840">
                                            <p:txEl>
                                              <p:pRg st="3" end="3"/>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048840">
                                            <p:txEl>
                                              <p:pRg st="4" end="4"/>
                                            </p:txEl>
                                          </p:spTgt>
                                        </p:tgtEl>
                                        <p:attrNameLst>
                                          <p:attrName>style.visibility</p:attrName>
                                        </p:attrNameLst>
                                      </p:cBhvr>
                                      <p:to>
                                        <p:strVal val="visible"/>
                                      </p:to>
                                    </p:set>
                                    <p:animEffect transition="in" filter="fade">
                                      <p:cBhvr>
                                        <p:cTn id="23" dur="2000"/>
                                        <p:tgtEl>
                                          <p:spTgt spid="1048840">
                                            <p:txEl>
                                              <p:pRg st="4" end="4"/>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048840">
                                            <p:txEl>
                                              <p:pRg st="5" end="5"/>
                                            </p:txEl>
                                          </p:spTgt>
                                        </p:tgtEl>
                                        <p:attrNameLst>
                                          <p:attrName>style.visibility</p:attrName>
                                        </p:attrNameLst>
                                      </p:cBhvr>
                                      <p:to>
                                        <p:strVal val="visible"/>
                                      </p:to>
                                    </p:set>
                                    <p:animEffect transition="in" filter="fade">
                                      <p:cBhvr>
                                        <p:cTn id="26" dur="2000"/>
                                        <p:tgtEl>
                                          <p:spTgt spid="104884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840" grpId="0" build="p"/>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41" name="Nadpis 1"/>
          <p:cNvSpPr>
            <a:spLocks noGrp="1"/>
          </p:cNvSpPr>
          <p:nvPr>
            <p:ph type="title"/>
          </p:nvPr>
        </p:nvSpPr>
        <p:spPr/>
        <p:txBody>
          <a:bodyPr/>
          <a:lstStyle/>
          <a:p>
            <a:endParaRPr lang="en-US" altLang="cs-CZ"/>
          </a:p>
        </p:txBody>
      </p:sp>
      <p:graphicFrame>
        <p:nvGraphicFramePr>
          <p:cNvPr id="4194312" name="Zástupný symbol pro obsah 4"/>
          <p:cNvGraphicFramePr>
            <a:graphicFrameLocks noGrp="1"/>
          </p:cNvGraphicFramePr>
          <p:nvPr>
            <p:ph idx="1"/>
          </p:nvPr>
        </p:nvGraphicFramePr>
        <p:xfrm>
          <a:off x="5286375" y="1643063"/>
          <a:ext cx="3281364" cy="4500562"/>
        </p:xfrm>
        <a:graphic>
          <a:graphicData uri="http://schemas.openxmlformats.org/drawingml/2006/table">
            <a:tbl>
              <a:tblPr firstRow="1" bandRow="1">
                <a:tableStyleId>{5C22544A-7EE6-4342-B048-85BDC9FD1C3A}</a:tableStyleId>
              </a:tblPr>
              <a:tblGrid>
                <a:gridCol w="1093788">
                  <a:extLst>
                    <a:ext uri="{9D8B030D-6E8A-4147-A177-3AD203B41FA5}">
                      <a16:colId xmlns:a16="http://schemas.microsoft.com/office/drawing/2014/main" val="20000"/>
                    </a:ext>
                  </a:extLst>
                </a:gridCol>
                <a:gridCol w="1093788">
                  <a:extLst>
                    <a:ext uri="{9D8B030D-6E8A-4147-A177-3AD203B41FA5}">
                      <a16:colId xmlns:a16="http://schemas.microsoft.com/office/drawing/2014/main" val="20001"/>
                    </a:ext>
                  </a:extLst>
                </a:gridCol>
                <a:gridCol w="1093788">
                  <a:extLst>
                    <a:ext uri="{9D8B030D-6E8A-4147-A177-3AD203B41FA5}">
                      <a16:colId xmlns:a16="http://schemas.microsoft.com/office/drawing/2014/main" val="20002"/>
                    </a:ext>
                  </a:extLst>
                </a:gridCol>
              </a:tblGrid>
              <a:tr h="409142">
                <a:tc>
                  <a:txBody>
                    <a:bodyPr/>
                    <a:lstStyle/>
                    <a:p>
                      <a:r>
                        <a:rPr lang="cs-CZ" sz="1800" dirty="0"/>
                        <a:t>ID</a:t>
                      </a:r>
                      <a:endParaRPr lang="en-US" sz="1800" dirty="0"/>
                    </a:p>
                  </a:txBody>
                  <a:tcPr/>
                </a:tc>
                <a:tc>
                  <a:txBody>
                    <a:bodyPr/>
                    <a:lstStyle/>
                    <a:p>
                      <a:r>
                        <a:rPr lang="cs-CZ" sz="1800" dirty="0"/>
                        <a:t>Stres</a:t>
                      </a:r>
                      <a:endParaRPr lang="en-US" sz="1800" dirty="0"/>
                    </a:p>
                  </a:txBody>
                  <a:tcPr/>
                </a:tc>
                <a:tc>
                  <a:txBody>
                    <a:bodyPr/>
                    <a:lstStyle/>
                    <a:p>
                      <a:r>
                        <a:rPr lang="cs-CZ" sz="1800" dirty="0"/>
                        <a:t>EDA</a:t>
                      </a:r>
                      <a:endParaRPr lang="en-US" sz="1800" dirty="0"/>
                    </a:p>
                  </a:txBody>
                  <a:tcPr/>
                </a:tc>
                <a:extLst>
                  <a:ext uri="{0D108BD9-81ED-4DB2-BD59-A6C34878D82A}">
                    <a16:rowId xmlns:a16="http://schemas.microsoft.com/office/drawing/2014/main" val="10000"/>
                  </a:ext>
                </a:extLst>
              </a:tr>
              <a:tr h="409142">
                <a:tc>
                  <a:txBody>
                    <a:bodyPr/>
                    <a:lstStyle/>
                    <a:p>
                      <a:r>
                        <a:rPr lang="cs-CZ" sz="1800" dirty="0"/>
                        <a:t>101A</a:t>
                      </a:r>
                      <a:endParaRPr lang="en-US" sz="1800" dirty="0"/>
                    </a:p>
                  </a:txBody>
                  <a:tcPr/>
                </a:tc>
                <a:tc>
                  <a:txBody>
                    <a:bodyPr/>
                    <a:lstStyle/>
                    <a:p>
                      <a:r>
                        <a:rPr lang="cs-CZ" sz="1800" dirty="0"/>
                        <a:t>Klid</a:t>
                      </a:r>
                      <a:endParaRPr lang="en-US" sz="1800" dirty="0"/>
                    </a:p>
                  </a:txBody>
                  <a:tcPr/>
                </a:tc>
                <a:tc>
                  <a:txBody>
                    <a:bodyPr/>
                    <a:lstStyle/>
                    <a:p>
                      <a:r>
                        <a:rPr lang="cs-CZ" sz="1800" dirty="0"/>
                        <a:t>1</a:t>
                      </a:r>
                      <a:endParaRPr lang="en-US" sz="1800" dirty="0"/>
                    </a:p>
                  </a:txBody>
                  <a:tcPr/>
                </a:tc>
                <a:extLst>
                  <a:ext uri="{0D108BD9-81ED-4DB2-BD59-A6C34878D82A}">
                    <a16:rowId xmlns:a16="http://schemas.microsoft.com/office/drawing/2014/main" val="10001"/>
                  </a:ext>
                </a:extLst>
              </a:tr>
              <a:tr h="409142">
                <a:tc>
                  <a:txBody>
                    <a:bodyPr/>
                    <a:lstStyle/>
                    <a:p>
                      <a:r>
                        <a:rPr lang="cs-CZ" sz="1800" dirty="0"/>
                        <a:t>101A</a:t>
                      </a:r>
                      <a:endParaRPr lang="en-US" sz="1800" dirty="0"/>
                    </a:p>
                  </a:txBody>
                  <a:tcPr/>
                </a:tc>
                <a:tc>
                  <a:txBody>
                    <a:bodyPr/>
                    <a:lstStyle/>
                    <a:p>
                      <a:r>
                        <a:rPr lang="cs-CZ" sz="1800" dirty="0"/>
                        <a:t>Stres1</a:t>
                      </a:r>
                      <a:endParaRPr lang="en-US" sz="1800" dirty="0"/>
                    </a:p>
                  </a:txBody>
                  <a:tcPr/>
                </a:tc>
                <a:tc>
                  <a:txBody>
                    <a:bodyPr/>
                    <a:lstStyle/>
                    <a:p>
                      <a:r>
                        <a:rPr lang="cs-CZ" sz="1800" dirty="0"/>
                        <a:t>2</a:t>
                      </a:r>
                      <a:endParaRPr lang="en-US" sz="1800" dirty="0"/>
                    </a:p>
                  </a:txBody>
                  <a:tcPr/>
                </a:tc>
                <a:extLst>
                  <a:ext uri="{0D108BD9-81ED-4DB2-BD59-A6C34878D82A}">
                    <a16:rowId xmlns:a16="http://schemas.microsoft.com/office/drawing/2014/main" val="10002"/>
                  </a:ext>
                </a:extLst>
              </a:tr>
              <a:tr h="409142">
                <a:tc>
                  <a:txBody>
                    <a:bodyPr/>
                    <a:lstStyle/>
                    <a:p>
                      <a:r>
                        <a:rPr lang="cs-CZ" sz="1800" dirty="0"/>
                        <a:t>101A</a:t>
                      </a:r>
                      <a:endParaRPr lang="en-US" sz="1800" dirty="0"/>
                    </a:p>
                  </a:txBody>
                  <a:tcPr/>
                </a:tc>
                <a:tc>
                  <a:txBody>
                    <a:bodyPr/>
                    <a:lstStyle/>
                    <a:p>
                      <a:r>
                        <a:rPr lang="cs-CZ" sz="1800" dirty="0"/>
                        <a:t>Stres2</a:t>
                      </a:r>
                      <a:endParaRPr lang="en-US" sz="1800" dirty="0"/>
                    </a:p>
                  </a:txBody>
                  <a:tcPr/>
                </a:tc>
                <a:tc>
                  <a:txBody>
                    <a:bodyPr/>
                    <a:lstStyle/>
                    <a:p>
                      <a:r>
                        <a:rPr lang="cs-CZ" sz="1800" dirty="0"/>
                        <a:t>3</a:t>
                      </a:r>
                      <a:endParaRPr lang="en-US" sz="1800" dirty="0"/>
                    </a:p>
                  </a:txBody>
                  <a:tcPr/>
                </a:tc>
                <a:extLst>
                  <a:ext uri="{0D108BD9-81ED-4DB2-BD59-A6C34878D82A}">
                    <a16:rowId xmlns:a16="http://schemas.microsoft.com/office/drawing/2014/main" val="10003"/>
                  </a:ext>
                </a:extLst>
              </a:tr>
              <a:tr h="409142">
                <a:tc>
                  <a:txBody>
                    <a:bodyPr/>
                    <a:lstStyle/>
                    <a:p>
                      <a:r>
                        <a:rPr lang="cs-CZ" sz="1800" dirty="0"/>
                        <a:t>102A</a:t>
                      </a:r>
                      <a:endParaRPr lang="en-US" sz="1800" dirty="0"/>
                    </a:p>
                  </a:txBody>
                  <a:tcPr/>
                </a:tc>
                <a:tc>
                  <a:txBody>
                    <a:bodyPr/>
                    <a:lstStyle/>
                    <a:p>
                      <a:r>
                        <a:rPr lang="cs-CZ" sz="1800" dirty="0"/>
                        <a:t>Klid</a:t>
                      </a:r>
                      <a:endParaRPr lang="en-US" sz="1800" dirty="0"/>
                    </a:p>
                  </a:txBody>
                  <a:tcPr/>
                </a:tc>
                <a:tc>
                  <a:txBody>
                    <a:bodyPr/>
                    <a:lstStyle/>
                    <a:p>
                      <a:r>
                        <a:rPr lang="cs-CZ" sz="1800" dirty="0"/>
                        <a:t>4</a:t>
                      </a:r>
                      <a:endParaRPr lang="en-US" sz="1800" dirty="0"/>
                    </a:p>
                  </a:txBody>
                  <a:tcPr/>
                </a:tc>
                <a:extLst>
                  <a:ext uri="{0D108BD9-81ED-4DB2-BD59-A6C34878D82A}">
                    <a16:rowId xmlns:a16="http://schemas.microsoft.com/office/drawing/2014/main" val="10004"/>
                  </a:ext>
                </a:extLst>
              </a:tr>
              <a:tr h="409142">
                <a:tc>
                  <a:txBody>
                    <a:bodyPr/>
                    <a:lstStyle/>
                    <a:p>
                      <a:r>
                        <a:rPr lang="cs-CZ" sz="1800" dirty="0"/>
                        <a:t>102A</a:t>
                      </a:r>
                      <a:endParaRPr lang="en-US" sz="1800" dirty="0"/>
                    </a:p>
                  </a:txBody>
                  <a:tcPr/>
                </a:tc>
                <a:tc>
                  <a:txBody>
                    <a:bodyPr/>
                    <a:lstStyle/>
                    <a:p>
                      <a:r>
                        <a:rPr lang="cs-CZ" sz="1800" dirty="0"/>
                        <a:t>Stres1</a:t>
                      </a:r>
                      <a:endParaRPr lang="en-US" sz="1800" dirty="0"/>
                    </a:p>
                  </a:txBody>
                  <a:tcPr/>
                </a:tc>
                <a:tc>
                  <a:txBody>
                    <a:bodyPr/>
                    <a:lstStyle/>
                    <a:p>
                      <a:r>
                        <a:rPr lang="cs-CZ" sz="1800" dirty="0"/>
                        <a:t>5</a:t>
                      </a:r>
                      <a:endParaRPr lang="en-US" sz="1800" dirty="0"/>
                    </a:p>
                  </a:txBody>
                  <a:tcPr/>
                </a:tc>
                <a:extLst>
                  <a:ext uri="{0D108BD9-81ED-4DB2-BD59-A6C34878D82A}">
                    <a16:rowId xmlns:a16="http://schemas.microsoft.com/office/drawing/2014/main" val="10005"/>
                  </a:ext>
                </a:extLst>
              </a:tr>
              <a:tr h="409142">
                <a:tc>
                  <a:txBody>
                    <a:bodyPr/>
                    <a:lstStyle/>
                    <a:p>
                      <a:r>
                        <a:rPr lang="cs-CZ" sz="1800" dirty="0"/>
                        <a:t>102A</a:t>
                      </a:r>
                      <a:endParaRPr lang="en-US" sz="1800" dirty="0"/>
                    </a:p>
                  </a:txBody>
                  <a:tcPr/>
                </a:tc>
                <a:tc>
                  <a:txBody>
                    <a:bodyPr/>
                    <a:lstStyle/>
                    <a:p>
                      <a:r>
                        <a:rPr lang="cs-CZ" sz="1800" dirty="0"/>
                        <a:t>Stres2</a:t>
                      </a:r>
                      <a:endParaRPr lang="en-US" sz="1800" dirty="0"/>
                    </a:p>
                  </a:txBody>
                  <a:tcPr/>
                </a:tc>
                <a:tc>
                  <a:txBody>
                    <a:bodyPr/>
                    <a:lstStyle/>
                    <a:p>
                      <a:r>
                        <a:rPr lang="cs-CZ" sz="1800" dirty="0"/>
                        <a:t>6</a:t>
                      </a:r>
                      <a:endParaRPr lang="en-US" sz="1800" dirty="0"/>
                    </a:p>
                  </a:txBody>
                  <a:tcPr/>
                </a:tc>
                <a:extLst>
                  <a:ext uri="{0D108BD9-81ED-4DB2-BD59-A6C34878D82A}">
                    <a16:rowId xmlns:a16="http://schemas.microsoft.com/office/drawing/2014/main" val="10006"/>
                  </a:ext>
                </a:extLst>
              </a:tr>
              <a:tr h="409142">
                <a:tc>
                  <a:txBody>
                    <a:bodyPr/>
                    <a:lstStyle/>
                    <a:p>
                      <a:r>
                        <a:rPr lang="cs-CZ" sz="1800" dirty="0"/>
                        <a:t>…</a:t>
                      </a:r>
                      <a:endParaRPr lang="en-US" sz="1800" dirty="0"/>
                    </a:p>
                  </a:txBody>
                  <a:tcPr/>
                </a:tc>
                <a:tc>
                  <a:txBody>
                    <a:bodyPr/>
                    <a:lstStyle/>
                    <a:p>
                      <a:endParaRPr lang="en-US" sz="1800" dirty="0"/>
                    </a:p>
                  </a:txBody>
                  <a:tcPr/>
                </a:tc>
                <a:tc>
                  <a:txBody>
                    <a:bodyPr/>
                    <a:lstStyle/>
                    <a:p>
                      <a:endParaRPr lang="en-US" sz="1800" dirty="0"/>
                    </a:p>
                  </a:txBody>
                  <a:tcPr/>
                </a:tc>
                <a:extLst>
                  <a:ext uri="{0D108BD9-81ED-4DB2-BD59-A6C34878D82A}">
                    <a16:rowId xmlns:a16="http://schemas.microsoft.com/office/drawing/2014/main" val="10007"/>
                  </a:ext>
                </a:extLst>
              </a:tr>
              <a:tr h="409142">
                <a:tc>
                  <a:txBody>
                    <a:bodyPr/>
                    <a:lstStyle/>
                    <a:p>
                      <a:r>
                        <a:rPr lang="cs-CZ" sz="1800" dirty="0"/>
                        <a:t>199A</a:t>
                      </a:r>
                      <a:endParaRPr lang="en-US" sz="1800" dirty="0"/>
                    </a:p>
                  </a:txBody>
                  <a:tcPr/>
                </a:tc>
                <a:tc>
                  <a:txBody>
                    <a:bodyPr/>
                    <a:lstStyle/>
                    <a:p>
                      <a:r>
                        <a:rPr lang="cs-CZ" sz="1800" dirty="0"/>
                        <a:t>Klid</a:t>
                      </a:r>
                      <a:endParaRPr lang="en-US" sz="1800" dirty="0"/>
                    </a:p>
                  </a:txBody>
                  <a:tcPr/>
                </a:tc>
                <a:tc>
                  <a:txBody>
                    <a:bodyPr/>
                    <a:lstStyle/>
                    <a:p>
                      <a:r>
                        <a:rPr lang="cs-CZ" sz="1800" dirty="0"/>
                        <a:t>5</a:t>
                      </a:r>
                      <a:endParaRPr lang="en-US" sz="1800" dirty="0"/>
                    </a:p>
                  </a:txBody>
                  <a:tcPr/>
                </a:tc>
                <a:extLst>
                  <a:ext uri="{0D108BD9-81ED-4DB2-BD59-A6C34878D82A}">
                    <a16:rowId xmlns:a16="http://schemas.microsoft.com/office/drawing/2014/main" val="10008"/>
                  </a:ext>
                </a:extLst>
              </a:tr>
              <a:tr h="409142">
                <a:tc>
                  <a:txBody>
                    <a:bodyPr/>
                    <a:lstStyle/>
                    <a:p>
                      <a:r>
                        <a:rPr lang="cs-CZ" sz="1800" dirty="0"/>
                        <a:t>199A</a:t>
                      </a:r>
                      <a:endParaRPr lang="en-US" sz="1800" dirty="0"/>
                    </a:p>
                  </a:txBody>
                  <a:tcPr/>
                </a:tc>
                <a:tc>
                  <a:txBody>
                    <a:bodyPr/>
                    <a:lstStyle/>
                    <a:p>
                      <a:r>
                        <a:rPr lang="cs-CZ" sz="1800" dirty="0"/>
                        <a:t>Stres1</a:t>
                      </a:r>
                      <a:endParaRPr lang="en-US" sz="1800" dirty="0"/>
                    </a:p>
                  </a:txBody>
                  <a:tcPr/>
                </a:tc>
                <a:tc>
                  <a:txBody>
                    <a:bodyPr/>
                    <a:lstStyle/>
                    <a:p>
                      <a:r>
                        <a:rPr lang="cs-CZ" sz="1800" dirty="0"/>
                        <a:t>3</a:t>
                      </a:r>
                      <a:endParaRPr lang="en-US" sz="1800" dirty="0"/>
                    </a:p>
                  </a:txBody>
                  <a:tcPr/>
                </a:tc>
                <a:extLst>
                  <a:ext uri="{0D108BD9-81ED-4DB2-BD59-A6C34878D82A}">
                    <a16:rowId xmlns:a16="http://schemas.microsoft.com/office/drawing/2014/main" val="10009"/>
                  </a:ext>
                </a:extLst>
              </a:tr>
              <a:tr h="409142">
                <a:tc>
                  <a:txBody>
                    <a:bodyPr/>
                    <a:lstStyle/>
                    <a:p>
                      <a:r>
                        <a:rPr lang="cs-CZ" sz="1800" dirty="0"/>
                        <a:t>199A</a:t>
                      </a:r>
                      <a:endParaRPr lang="en-US" sz="1800" dirty="0"/>
                    </a:p>
                  </a:txBody>
                  <a:tcPr/>
                </a:tc>
                <a:tc>
                  <a:txBody>
                    <a:bodyPr/>
                    <a:lstStyle/>
                    <a:p>
                      <a:r>
                        <a:rPr lang="cs-CZ" sz="1800" dirty="0"/>
                        <a:t>Stres2</a:t>
                      </a:r>
                      <a:endParaRPr lang="en-US" sz="1800" dirty="0"/>
                    </a:p>
                  </a:txBody>
                  <a:tcPr/>
                </a:tc>
                <a:tc>
                  <a:txBody>
                    <a:bodyPr/>
                    <a:lstStyle/>
                    <a:p>
                      <a:r>
                        <a:rPr lang="cs-CZ" sz="1800" dirty="0"/>
                        <a:t>5</a:t>
                      </a:r>
                      <a:endParaRPr lang="en-US" sz="1800" dirty="0"/>
                    </a:p>
                  </a:txBody>
                  <a:tcPr/>
                </a:tc>
                <a:extLst>
                  <a:ext uri="{0D108BD9-81ED-4DB2-BD59-A6C34878D82A}">
                    <a16:rowId xmlns:a16="http://schemas.microsoft.com/office/drawing/2014/main" val="10010"/>
                  </a:ext>
                </a:extLst>
              </a:tr>
            </a:tbl>
          </a:graphicData>
        </a:graphic>
      </p:graphicFrame>
      <p:graphicFrame>
        <p:nvGraphicFramePr>
          <p:cNvPr id="4194313" name="Tabulka 3"/>
          <p:cNvGraphicFramePr>
            <a:graphicFrameLocks noGrp="1"/>
          </p:cNvGraphicFramePr>
          <p:nvPr/>
        </p:nvGraphicFramePr>
        <p:xfrm>
          <a:off x="642938" y="2500313"/>
          <a:ext cx="3786187" cy="2925764"/>
        </p:xfrm>
        <a:graphic>
          <a:graphicData uri="http://schemas.openxmlformats.org/drawingml/2006/table">
            <a:tbl>
              <a:tblPr firstRow="1" bandRow="1">
                <a:tableStyleId>{5C22544A-7EE6-4342-B048-85BDC9FD1C3A}</a:tableStyleId>
              </a:tblPr>
              <a:tblGrid>
                <a:gridCol w="770071">
                  <a:extLst>
                    <a:ext uri="{9D8B030D-6E8A-4147-A177-3AD203B41FA5}">
                      <a16:colId xmlns:a16="http://schemas.microsoft.com/office/drawing/2014/main" val="20000"/>
                    </a:ext>
                  </a:extLst>
                </a:gridCol>
                <a:gridCol w="1015866">
                  <a:extLst>
                    <a:ext uri="{9D8B030D-6E8A-4147-A177-3AD203B41FA5}">
                      <a16:colId xmlns:a16="http://schemas.microsoft.com/office/drawing/2014/main" val="20001"/>
                    </a:ext>
                  </a:extLst>
                </a:gridCol>
                <a:gridCol w="948532">
                  <a:extLst>
                    <a:ext uri="{9D8B030D-6E8A-4147-A177-3AD203B41FA5}">
                      <a16:colId xmlns:a16="http://schemas.microsoft.com/office/drawing/2014/main" val="20002"/>
                    </a:ext>
                  </a:extLst>
                </a:gridCol>
                <a:gridCol w="1051718">
                  <a:extLst>
                    <a:ext uri="{9D8B030D-6E8A-4147-A177-3AD203B41FA5}">
                      <a16:colId xmlns:a16="http://schemas.microsoft.com/office/drawing/2014/main" val="20003"/>
                    </a:ext>
                  </a:extLst>
                </a:gridCol>
              </a:tblGrid>
              <a:tr h="640068">
                <a:tc>
                  <a:txBody>
                    <a:bodyPr/>
                    <a:lstStyle/>
                    <a:p>
                      <a:pPr algn="ctr"/>
                      <a:r>
                        <a:rPr lang="cs-CZ" sz="1800" dirty="0"/>
                        <a:t>ID</a:t>
                      </a:r>
                      <a:endParaRPr lang="en-US" sz="1800" dirty="0"/>
                    </a:p>
                  </a:txBody>
                  <a:tcPr marL="91439" marR="91439" marT="45714" marB="45714"/>
                </a:tc>
                <a:tc>
                  <a:txBody>
                    <a:bodyPr/>
                    <a:lstStyle/>
                    <a:p>
                      <a:pPr algn="ctr"/>
                      <a:r>
                        <a:rPr lang="cs-CZ" sz="1800" dirty="0"/>
                        <a:t>EDA klid</a:t>
                      </a:r>
                      <a:endParaRPr lang="en-US" sz="1800" dirty="0"/>
                    </a:p>
                  </a:txBody>
                  <a:tcPr marL="91439" marR="91439" marT="45714" marB="45714"/>
                </a:tc>
                <a:tc>
                  <a:txBody>
                    <a:bodyPr/>
                    <a:lstStyle/>
                    <a:p>
                      <a:pPr algn="ctr"/>
                      <a:r>
                        <a:rPr lang="cs-CZ" sz="1800" dirty="0"/>
                        <a:t>EDA stres1</a:t>
                      </a:r>
                      <a:endParaRPr lang="en-US" sz="1800" dirty="0"/>
                    </a:p>
                  </a:txBody>
                  <a:tcPr marL="91439" marR="91439" marT="45714" marB="45714"/>
                </a:tc>
                <a:tc>
                  <a:txBody>
                    <a:bodyPr/>
                    <a:lstStyle/>
                    <a:p>
                      <a:pPr algn="ctr"/>
                      <a:r>
                        <a:rPr lang="cs-CZ" sz="1800" dirty="0"/>
                        <a:t>EDA</a:t>
                      </a:r>
                      <a:r>
                        <a:rPr lang="cs-CZ" sz="1800" baseline="0" dirty="0"/>
                        <a:t> stres2</a:t>
                      </a:r>
                      <a:endParaRPr lang="en-US" sz="1800" dirty="0"/>
                    </a:p>
                  </a:txBody>
                  <a:tcPr marL="91439" marR="91439" marT="45714" marB="45714"/>
                </a:tc>
                <a:extLst>
                  <a:ext uri="{0D108BD9-81ED-4DB2-BD59-A6C34878D82A}">
                    <a16:rowId xmlns:a16="http://schemas.microsoft.com/office/drawing/2014/main" val="10000"/>
                  </a:ext>
                </a:extLst>
              </a:tr>
              <a:tr h="571424">
                <a:tc>
                  <a:txBody>
                    <a:bodyPr/>
                    <a:lstStyle/>
                    <a:p>
                      <a:pPr algn="ctr"/>
                      <a:r>
                        <a:rPr lang="cs-CZ" sz="1800" dirty="0"/>
                        <a:t>101A</a:t>
                      </a:r>
                      <a:endParaRPr lang="en-US" sz="1800" dirty="0"/>
                    </a:p>
                  </a:txBody>
                  <a:tcPr marL="91439" marR="91439" marT="45714" marB="45714"/>
                </a:tc>
                <a:tc>
                  <a:txBody>
                    <a:bodyPr/>
                    <a:lstStyle/>
                    <a:p>
                      <a:pPr algn="ctr"/>
                      <a:r>
                        <a:rPr lang="cs-CZ" sz="1800" dirty="0"/>
                        <a:t>1</a:t>
                      </a:r>
                      <a:endParaRPr lang="en-US" sz="1800" dirty="0"/>
                    </a:p>
                  </a:txBody>
                  <a:tcPr marL="91439" marR="91439" marT="45714" marB="45714"/>
                </a:tc>
                <a:tc>
                  <a:txBody>
                    <a:bodyPr/>
                    <a:lstStyle/>
                    <a:p>
                      <a:pPr algn="ctr"/>
                      <a:r>
                        <a:rPr lang="cs-CZ" sz="1800" dirty="0"/>
                        <a:t>2</a:t>
                      </a:r>
                      <a:endParaRPr lang="en-US" sz="1800" dirty="0"/>
                    </a:p>
                  </a:txBody>
                  <a:tcPr marL="91439" marR="91439" marT="45714" marB="45714"/>
                </a:tc>
                <a:tc>
                  <a:txBody>
                    <a:bodyPr/>
                    <a:lstStyle/>
                    <a:p>
                      <a:pPr algn="ctr"/>
                      <a:r>
                        <a:rPr lang="cs-CZ" sz="1800" dirty="0"/>
                        <a:t>3</a:t>
                      </a:r>
                      <a:endParaRPr lang="en-US" sz="1800" dirty="0"/>
                    </a:p>
                  </a:txBody>
                  <a:tcPr marL="91439" marR="91439" marT="45714" marB="45714"/>
                </a:tc>
                <a:extLst>
                  <a:ext uri="{0D108BD9-81ED-4DB2-BD59-A6C34878D82A}">
                    <a16:rowId xmlns:a16="http://schemas.microsoft.com/office/drawing/2014/main" val="10001"/>
                  </a:ext>
                </a:extLst>
              </a:tr>
              <a:tr h="571424">
                <a:tc>
                  <a:txBody>
                    <a:bodyPr/>
                    <a:lstStyle/>
                    <a:p>
                      <a:pPr algn="ctr"/>
                      <a:r>
                        <a:rPr lang="cs-CZ" sz="1800" dirty="0"/>
                        <a:t>102A</a:t>
                      </a:r>
                      <a:endParaRPr lang="en-US" sz="1800" dirty="0"/>
                    </a:p>
                  </a:txBody>
                  <a:tcPr marL="91439" marR="91439" marT="45714" marB="45714"/>
                </a:tc>
                <a:tc>
                  <a:txBody>
                    <a:bodyPr/>
                    <a:lstStyle/>
                    <a:p>
                      <a:pPr algn="ctr"/>
                      <a:r>
                        <a:rPr lang="cs-CZ" sz="1800" dirty="0"/>
                        <a:t>4</a:t>
                      </a:r>
                      <a:endParaRPr lang="en-US" sz="1800" dirty="0"/>
                    </a:p>
                  </a:txBody>
                  <a:tcPr marL="91439" marR="91439" marT="45714" marB="45714"/>
                </a:tc>
                <a:tc>
                  <a:txBody>
                    <a:bodyPr/>
                    <a:lstStyle/>
                    <a:p>
                      <a:pPr algn="ctr"/>
                      <a:r>
                        <a:rPr lang="cs-CZ" sz="1800" dirty="0"/>
                        <a:t>5</a:t>
                      </a:r>
                      <a:endParaRPr lang="en-US" sz="1800" dirty="0"/>
                    </a:p>
                  </a:txBody>
                  <a:tcPr marL="91439" marR="91439" marT="45714" marB="45714"/>
                </a:tc>
                <a:tc>
                  <a:txBody>
                    <a:bodyPr/>
                    <a:lstStyle/>
                    <a:p>
                      <a:pPr algn="ctr"/>
                      <a:r>
                        <a:rPr lang="cs-CZ" sz="1800" dirty="0"/>
                        <a:t>6</a:t>
                      </a:r>
                      <a:endParaRPr lang="en-US" sz="1800" dirty="0"/>
                    </a:p>
                  </a:txBody>
                  <a:tcPr marL="91439" marR="91439" marT="45714" marB="45714"/>
                </a:tc>
                <a:extLst>
                  <a:ext uri="{0D108BD9-81ED-4DB2-BD59-A6C34878D82A}">
                    <a16:rowId xmlns:a16="http://schemas.microsoft.com/office/drawing/2014/main" val="10002"/>
                  </a:ext>
                </a:extLst>
              </a:tr>
              <a:tr h="571424">
                <a:tc>
                  <a:txBody>
                    <a:bodyPr/>
                    <a:lstStyle/>
                    <a:p>
                      <a:pPr algn="ctr"/>
                      <a:r>
                        <a:rPr lang="cs-CZ" sz="1800" dirty="0"/>
                        <a:t>…</a:t>
                      </a:r>
                      <a:endParaRPr lang="en-US" sz="1800" dirty="0"/>
                    </a:p>
                  </a:txBody>
                  <a:tcPr marL="91439" marR="91439" marT="45714" marB="45714"/>
                </a:tc>
                <a:tc>
                  <a:txBody>
                    <a:bodyPr/>
                    <a:lstStyle/>
                    <a:p>
                      <a:pPr algn="ctr"/>
                      <a:endParaRPr lang="en-US" sz="1800" dirty="0"/>
                    </a:p>
                  </a:txBody>
                  <a:tcPr marL="91439" marR="91439" marT="45714" marB="45714"/>
                </a:tc>
                <a:tc>
                  <a:txBody>
                    <a:bodyPr/>
                    <a:lstStyle/>
                    <a:p>
                      <a:pPr algn="ctr"/>
                      <a:endParaRPr lang="en-US" sz="1800" dirty="0"/>
                    </a:p>
                  </a:txBody>
                  <a:tcPr marL="91439" marR="91439" marT="45714" marB="45714"/>
                </a:tc>
                <a:tc>
                  <a:txBody>
                    <a:bodyPr/>
                    <a:lstStyle/>
                    <a:p>
                      <a:pPr algn="ctr"/>
                      <a:endParaRPr lang="en-US" sz="1800" dirty="0"/>
                    </a:p>
                  </a:txBody>
                  <a:tcPr marL="91439" marR="91439" marT="45714" marB="45714"/>
                </a:tc>
                <a:extLst>
                  <a:ext uri="{0D108BD9-81ED-4DB2-BD59-A6C34878D82A}">
                    <a16:rowId xmlns:a16="http://schemas.microsoft.com/office/drawing/2014/main" val="10003"/>
                  </a:ext>
                </a:extLst>
              </a:tr>
              <a:tr h="571424">
                <a:tc>
                  <a:txBody>
                    <a:bodyPr/>
                    <a:lstStyle/>
                    <a:p>
                      <a:pPr algn="ctr"/>
                      <a:r>
                        <a:rPr lang="cs-CZ" sz="1800" dirty="0"/>
                        <a:t>199A</a:t>
                      </a:r>
                      <a:endParaRPr lang="en-US" sz="1800" dirty="0"/>
                    </a:p>
                  </a:txBody>
                  <a:tcPr marL="91439" marR="91439" marT="45714" marB="45714"/>
                </a:tc>
                <a:tc>
                  <a:txBody>
                    <a:bodyPr/>
                    <a:lstStyle/>
                    <a:p>
                      <a:pPr algn="ctr"/>
                      <a:r>
                        <a:rPr lang="cs-CZ" sz="1800" dirty="0"/>
                        <a:t>5</a:t>
                      </a:r>
                      <a:endParaRPr lang="en-US" sz="1800" dirty="0"/>
                    </a:p>
                  </a:txBody>
                  <a:tcPr marL="91439" marR="91439" marT="45714" marB="45714"/>
                </a:tc>
                <a:tc>
                  <a:txBody>
                    <a:bodyPr/>
                    <a:lstStyle/>
                    <a:p>
                      <a:pPr algn="ctr"/>
                      <a:r>
                        <a:rPr lang="cs-CZ" sz="1800" dirty="0"/>
                        <a:t>3</a:t>
                      </a:r>
                      <a:endParaRPr lang="en-US" sz="1800" dirty="0"/>
                    </a:p>
                  </a:txBody>
                  <a:tcPr marL="91439" marR="91439" marT="45714" marB="45714"/>
                </a:tc>
                <a:tc>
                  <a:txBody>
                    <a:bodyPr/>
                    <a:lstStyle/>
                    <a:p>
                      <a:pPr algn="ctr"/>
                      <a:r>
                        <a:rPr lang="cs-CZ" sz="1800" dirty="0"/>
                        <a:t>5</a:t>
                      </a:r>
                      <a:endParaRPr lang="en-US" sz="1800" dirty="0"/>
                    </a:p>
                  </a:txBody>
                  <a:tcPr marL="91439" marR="91439" marT="45714" marB="45714"/>
                </a:tc>
                <a:extLst>
                  <a:ext uri="{0D108BD9-81ED-4DB2-BD59-A6C34878D82A}">
                    <a16:rowId xmlns:a16="http://schemas.microsoft.com/office/drawing/2014/main" val="10004"/>
                  </a:ext>
                </a:extLst>
              </a:tr>
            </a:tbl>
          </a:graphicData>
        </a:graphic>
      </p:graphicFrame>
      <p:sp>
        <p:nvSpPr>
          <p:cNvPr id="1048842" name="Zaoblený obdélník 5"/>
          <p:cNvSpPr>
            <a:spLocks noChangeArrowheads="1"/>
          </p:cNvSpPr>
          <p:nvPr/>
        </p:nvSpPr>
        <p:spPr bwMode="auto">
          <a:xfrm>
            <a:off x="357188" y="2357438"/>
            <a:ext cx="4429125" cy="3286125"/>
          </a:xfrm>
          <a:prstGeom prst="roundRect">
            <a:avLst>
              <a:gd name="adj" fmla="val 16667"/>
            </a:avLst>
          </a:prstGeom>
          <a:noFill/>
          <a:ln w="50800" algn="ctr">
            <a:solidFill>
              <a:schemeClr val="accent2"/>
            </a:solidFill>
            <a:round/>
            <a:headEnd/>
            <a:tailEnd/>
          </a:ln>
        </p:spPr>
        <p:txBody>
          <a:bodyPr wrap="none" anchor="ctr"/>
          <a:lstStyle>
            <a:lvl1pPr>
              <a:spcBef>
                <a:spcPct val="20000"/>
              </a:spcBef>
              <a:buClr>
                <a:schemeClr val="accent2"/>
              </a:buClr>
              <a:buFont typeface="Wingdings" panose="05000000000000000000" pitchFamily="2" charset="2"/>
              <a:buChar char="o"/>
              <a:defRPr sz="3000">
                <a:solidFill>
                  <a:schemeClr val="tx1"/>
                </a:solidFill>
                <a:latin typeface="Segoe UI" panose="020B0502040204020203"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Segoe UI" panose="020B0502040204020203"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Segoe UI" panose="020B0502040204020203"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Segoe UI" panose="020B0502040204020203"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Segoe UI" panose="020B0502040204020203"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Segoe UI" panose="020B0502040204020203"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Segoe UI" panose="020B0502040204020203"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Segoe UI" panose="020B0502040204020203"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Segoe UI" panose="020B0502040204020203" pitchFamily="34" charset="0"/>
              </a:defRPr>
            </a:lvl9pPr>
          </a:lstStyle>
          <a:p>
            <a:pPr algn="ctr" eaLnBrk="1" hangingPunct="1">
              <a:spcBef>
                <a:spcPct val="0"/>
              </a:spcBef>
              <a:buClrTx/>
              <a:buFontTx/>
              <a:buNone/>
            </a:pPr>
            <a:endParaRPr lang="en-US" altLang="cs-CZ" sz="20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488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842" grpId="0" animBg="1"/>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43" name="Nadpis 1"/>
          <p:cNvSpPr>
            <a:spLocks noGrp="1"/>
          </p:cNvSpPr>
          <p:nvPr>
            <p:ph type="title"/>
          </p:nvPr>
        </p:nvSpPr>
        <p:spPr/>
        <p:txBody>
          <a:bodyPr/>
          <a:lstStyle/>
          <a:p>
            <a:endParaRPr lang="en-US" altLang="cs-CZ"/>
          </a:p>
        </p:txBody>
      </p:sp>
      <p:sp>
        <p:nvSpPr>
          <p:cNvPr id="1048844" name="Zástupný symbol pro obsah 2"/>
          <p:cNvSpPr>
            <a:spLocks noGrp="1"/>
          </p:cNvSpPr>
          <p:nvPr>
            <p:ph idx="1"/>
          </p:nvPr>
        </p:nvSpPr>
        <p:spPr/>
        <p:txBody>
          <a:bodyPr>
            <a:normAutofit lnSpcReduction="10000"/>
          </a:bodyPr>
          <a:lstStyle/>
          <a:p>
            <a:r>
              <a:rPr lang="cs-CZ" altLang="cs-CZ" sz="2400"/>
              <a:t>Při opakovaných měřeních je porušen předpoklad ANOVA či lineární regrese o nezávislosti pozorování</a:t>
            </a:r>
          </a:p>
          <a:p>
            <a:r>
              <a:rPr lang="cs-CZ" altLang="cs-CZ" sz="2400"/>
              <a:t>funguje  podobně jako faktoriální ANOVA</a:t>
            </a:r>
          </a:p>
          <a:p>
            <a:r>
              <a:rPr lang="cs-CZ" altLang="cs-CZ" sz="2400"/>
              <a:t>Nový předpoklad – sféricita (compound symmetry) – Mauchlyho test</a:t>
            </a:r>
          </a:p>
          <a:p>
            <a:pPr lvl="1"/>
            <a:r>
              <a:rPr lang="en-US" altLang="cs-CZ" sz="2000"/>
              <a:t>Spln</a:t>
            </a:r>
            <a:r>
              <a:rPr lang="cs-CZ" altLang="cs-CZ" sz="2000"/>
              <a:t>ěna pokud </a:t>
            </a:r>
            <a:r>
              <a:rPr lang="cs-CZ" altLang="cs-CZ" sz="2000" b="1"/>
              <a:t>r</a:t>
            </a:r>
            <a:r>
              <a:rPr lang="cs-CZ" altLang="cs-CZ" sz="1800" b="1"/>
              <a:t>ozptyly </a:t>
            </a:r>
            <a:r>
              <a:rPr lang="cs-CZ" altLang="cs-CZ" sz="1800"/>
              <a:t>jednotlivých opakovaných měření jsou </a:t>
            </a:r>
            <a:r>
              <a:rPr lang="cs-CZ" altLang="cs-CZ" sz="1800" b="1"/>
              <a:t>stejné</a:t>
            </a:r>
            <a:r>
              <a:rPr lang="cs-CZ" altLang="cs-CZ" sz="1800"/>
              <a:t> a </a:t>
            </a:r>
            <a:r>
              <a:rPr lang="cs-CZ" altLang="cs-CZ" sz="1800" b="1"/>
              <a:t>kovariance</a:t>
            </a:r>
            <a:r>
              <a:rPr lang="cs-CZ" altLang="cs-CZ" sz="1800"/>
              <a:t> mezi jednotlivými opakovanými měřeními jsou </a:t>
            </a:r>
            <a:r>
              <a:rPr lang="cs-CZ" altLang="cs-CZ" sz="1800" b="1"/>
              <a:t>stejné</a:t>
            </a:r>
          </a:p>
          <a:p>
            <a:pPr lvl="1"/>
            <a:r>
              <a:rPr lang="cs-CZ" altLang="cs-CZ" sz="2000"/>
              <a:t>V longitudinálních designech obvykle problém – měření, která jsou si blízká v čase, obvykle více korelují</a:t>
            </a:r>
          </a:p>
          <a:p>
            <a:pPr lvl="1"/>
            <a:r>
              <a:rPr lang="cs-CZ" altLang="cs-CZ" sz="2000"/>
              <a:t>Při nesplnění – korekce (G-G, H-F) či MANOVA</a:t>
            </a:r>
          </a:p>
          <a:p>
            <a:r>
              <a:rPr lang="cs-CZ" altLang="cs-CZ" sz="2400"/>
              <a:t>Méně spolehlivé post-hoc testy</a:t>
            </a:r>
            <a:endParaRPr lang="en-US" altLang="cs-CZ" sz="2400"/>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45" name="Nadpis 1"/>
          <p:cNvSpPr>
            <a:spLocks noGrp="1"/>
          </p:cNvSpPr>
          <p:nvPr>
            <p:ph type="title"/>
          </p:nvPr>
        </p:nvSpPr>
        <p:spPr/>
        <p:txBody>
          <a:bodyPr/>
          <a:lstStyle/>
          <a:p>
            <a:r>
              <a:rPr lang="cs-CZ" altLang="cs-CZ"/>
              <a:t>Dělení variability</a:t>
            </a:r>
          </a:p>
        </p:txBody>
      </p:sp>
      <p:sp>
        <p:nvSpPr>
          <p:cNvPr id="1048846" name="Zástupný symbol pro obsah 2"/>
          <p:cNvSpPr>
            <a:spLocks noGrp="1"/>
          </p:cNvSpPr>
          <p:nvPr>
            <p:ph idx="1"/>
          </p:nvPr>
        </p:nvSpPr>
        <p:spPr/>
        <p:txBody>
          <a:bodyPr/>
          <a:lstStyle/>
          <a:p>
            <a:r>
              <a:rPr lang="cs-CZ" altLang="cs-CZ"/>
              <a:t>Variabilita mezi subjekty – různí lidé mají různou průměrnou hodnotu závislé</a:t>
            </a:r>
          </a:p>
          <a:p>
            <a:r>
              <a:rPr lang="cs-CZ" altLang="cs-CZ"/>
              <a:t>Variabilita mezi měřeními (treatments) – rozdílnost průměrů měření</a:t>
            </a:r>
          </a:p>
          <a:p>
            <a:r>
              <a:rPr lang="cs-CZ" altLang="cs-CZ"/>
              <a:t>Chybový rozptyl – náhodná variabilita kolem hodnoty závislé predikované osobou a pořadím měření (treatmentem)</a:t>
            </a:r>
          </a:p>
          <a:p>
            <a:r>
              <a:rPr lang="cs-CZ" altLang="cs-CZ"/>
              <a:t>(Variabilita způsobená rozdílným efektem treatments na různé jedince)</a:t>
            </a: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47" name="Nadpis 1"/>
          <p:cNvSpPr>
            <a:spLocks noGrp="1"/>
          </p:cNvSpPr>
          <p:nvPr>
            <p:ph type="title"/>
          </p:nvPr>
        </p:nvSpPr>
        <p:spPr/>
        <p:txBody>
          <a:bodyPr/>
          <a:lstStyle/>
          <a:p>
            <a:r>
              <a:rPr lang="cs-CZ" altLang="cs-CZ"/>
              <a:t>Příklad</a:t>
            </a:r>
            <a:endParaRPr lang="en-US" altLang="cs-CZ"/>
          </a:p>
        </p:txBody>
      </p:sp>
      <p:sp>
        <p:nvSpPr>
          <p:cNvPr id="1048848" name="Zástupný symbol pro obsah 2"/>
          <p:cNvSpPr>
            <a:spLocks noGrp="1"/>
          </p:cNvSpPr>
          <p:nvPr>
            <p:ph idx="1"/>
          </p:nvPr>
        </p:nvSpPr>
        <p:spPr/>
        <p:txBody>
          <a:bodyPr/>
          <a:lstStyle/>
          <a:p>
            <a:r>
              <a:rPr lang="cs-CZ" altLang="cs-CZ"/>
              <a:t>EDA – elektrodermální aktivita (=pocení se) </a:t>
            </a:r>
          </a:p>
          <a:p>
            <a:r>
              <a:rPr lang="cs-CZ" altLang="cs-CZ"/>
              <a:t>3 úrovně stresu – klid, nekonfliktní Stroop, konfliktní Stroop – v tomto pořadí</a:t>
            </a:r>
          </a:p>
          <a:p>
            <a:r>
              <a:rPr lang="cs-CZ" altLang="cs-CZ"/>
              <a:t>„Soulad“ EDA na pravé a levé dlani</a:t>
            </a:r>
          </a:p>
          <a:p>
            <a:pPr lvl="1"/>
            <a:r>
              <a:rPr lang="cs-CZ" altLang="cs-CZ"/>
              <a:t>Koeficient laterality (-30;30) (levopotivý – pravopotivý)</a:t>
            </a:r>
          </a:p>
          <a:p>
            <a:pPr lvl="1"/>
            <a:r>
              <a:rPr lang="cs-CZ" altLang="cs-CZ"/>
              <a:t>PTI – synchronizace křivek pocení (0; 25)</a:t>
            </a:r>
          </a:p>
          <a:p>
            <a:r>
              <a:rPr lang="cs-CZ" altLang="cs-CZ"/>
              <a:t>Psychopatologie – BDI, SAS, TSC40</a:t>
            </a: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49" name="Nadpis 1"/>
          <p:cNvSpPr>
            <a:spLocks noGrp="1"/>
          </p:cNvSpPr>
          <p:nvPr>
            <p:ph type="title"/>
          </p:nvPr>
        </p:nvSpPr>
        <p:spPr/>
        <p:txBody>
          <a:bodyPr/>
          <a:lstStyle/>
          <a:p>
            <a:r>
              <a:rPr lang="cs-CZ" altLang="cs-CZ"/>
              <a:t>Velikost účinku</a:t>
            </a:r>
          </a:p>
        </p:txBody>
      </p:sp>
      <p:sp>
        <p:nvSpPr>
          <p:cNvPr id="1048850" name="Zástupný symbol pro obsah 2"/>
          <p:cNvSpPr>
            <a:spLocks noGrp="1"/>
          </p:cNvSpPr>
          <p:nvPr>
            <p:ph idx="1"/>
          </p:nvPr>
        </p:nvSpPr>
        <p:spPr/>
        <p:txBody>
          <a:bodyPr>
            <a:normAutofit lnSpcReduction="10000"/>
          </a:bodyPr>
          <a:lstStyle/>
          <a:p>
            <a:r>
              <a:rPr lang="cs-CZ" altLang="cs-CZ" sz="2400"/>
              <a:t>U kontrastů můžeme počítat Cohenovo </a:t>
            </a:r>
            <a:r>
              <a:rPr lang="cs-CZ" altLang="cs-CZ" sz="2400" i="1"/>
              <a:t>d</a:t>
            </a:r>
          </a:p>
          <a:p>
            <a:pPr lvl="1"/>
            <a:r>
              <a:rPr lang="cs-CZ" altLang="cs-CZ" sz="2000"/>
              <a:t>problematická je smysluplná volba SD, kterou bychom rozdíl průměrů standardizovali</a:t>
            </a:r>
          </a:p>
          <a:p>
            <a:pPr lvl="1"/>
            <a:r>
              <a:rPr lang="cs-CZ" altLang="cs-CZ" sz="2000"/>
              <a:t>SD baseline měření</a:t>
            </a:r>
          </a:p>
          <a:p>
            <a:pPr lvl="1"/>
            <a:r>
              <a:rPr lang="cs-CZ" altLang="cs-CZ" sz="2000"/>
              <a:t>střední SD napříč měřeními</a:t>
            </a:r>
          </a:p>
          <a:p>
            <a:r>
              <a:rPr lang="cs-CZ" altLang="cs-CZ" sz="2400"/>
              <a:t>Nebo můžeme spočítat </a:t>
            </a:r>
            <a:r>
              <a:rPr lang="cs-CZ" altLang="cs-CZ" sz="2400" i="1"/>
              <a:t>r</a:t>
            </a:r>
            <a:r>
              <a:rPr lang="cs-CZ" altLang="cs-CZ" sz="2400"/>
              <a:t> (F: s. 567)</a:t>
            </a:r>
          </a:p>
          <a:p>
            <a:pPr lvl="1"/>
            <a:r>
              <a:rPr lang="cs-CZ" altLang="cs-CZ" sz="2000"/>
              <a:t>velikost efektu „očištěnou“ o korelaci mezi měřeními – nadhodnocenou</a:t>
            </a:r>
          </a:p>
          <a:p>
            <a:pPr lvl="1"/>
            <a:r>
              <a:rPr lang="cs-CZ" altLang="cs-CZ" sz="2000"/>
              <a:t>vhodné pro usuzování na sílu testu</a:t>
            </a:r>
          </a:p>
          <a:p>
            <a:r>
              <a:rPr lang="cs-CZ" altLang="cs-CZ" sz="2400">
                <a:latin typeface="Symbol" panose="05050102010706020507" pitchFamily="18" charset="2"/>
              </a:rPr>
              <a:t>w</a:t>
            </a:r>
            <a:r>
              <a:rPr lang="cs-CZ" altLang="cs-CZ" sz="2400" baseline="30000"/>
              <a:t>2</a:t>
            </a:r>
            <a:r>
              <a:rPr lang="cs-CZ" altLang="cs-CZ" sz="2400"/>
              <a:t> pro celý faktor F: s. 566</a:t>
            </a:r>
          </a:p>
          <a:p>
            <a:pPr lvl="1"/>
            <a:r>
              <a:rPr lang="cs-CZ" altLang="cs-CZ" sz="1600"/>
              <a:t>nápověda</a:t>
            </a:r>
            <a:r>
              <a:rPr lang="cs-CZ" altLang="cs-CZ" sz="1600" i="1"/>
              <a:t> SS</a:t>
            </a:r>
            <a:r>
              <a:rPr lang="cs-CZ" altLang="cs-CZ" sz="1600" baseline="-25000"/>
              <a:t>TOTAL</a:t>
            </a:r>
            <a:r>
              <a:rPr lang="cs-CZ" altLang="cs-CZ" sz="1600"/>
              <a:t> = </a:t>
            </a:r>
            <a:r>
              <a:rPr lang="cs-CZ" altLang="cs-CZ" sz="1600" i="1"/>
              <a:t>s</a:t>
            </a:r>
            <a:r>
              <a:rPr lang="cs-CZ" altLang="cs-CZ" sz="1600" baseline="30000"/>
              <a:t>2</a:t>
            </a:r>
            <a:r>
              <a:rPr lang="en-GB" altLang="cs-CZ" sz="1600"/>
              <a:t>*(</a:t>
            </a:r>
            <a:r>
              <a:rPr lang="en-GB" altLang="cs-CZ" sz="1600" i="1"/>
              <a:t>N</a:t>
            </a:r>
            <a:r>
              <a:rPr lang="cs-CZ" altLang="cs-CZ" sz="1600"/>
              <a:t>-1) </a:t>
            </a:r>
          </a:p>
          <a:p>
            <a:endParaRPr lang="cs-CZ" altLang="cs-CZ"/>
          </a:p>
          <a:p>
            <a:pPr lvl="1"/>
            <a:endParaRPr lang="cs-CZ" altLang="cs-CZ"/>
          </a:p>
        </p:txBody>
      </p:sp>
      <p:pic>
        <p:nvPicPr>
          <p:cNvPr id="2097166" name="Obrázek 3"/>
          <p:cNvPicPr>
            <a:picLocks noChangeAspect="1"/>
          </p:cNvPicPr>
          <p:nvPr/>
        </p:nvPicPr>
        <p:blipFill>
          <a:blip r:embed="rId2"/>
          <a:srcRect/>
          <a:stretch>
            <a:fillRect/>
          </a:stretch>
        </p:blipFill>
        <p:spPr bwMode="auto">
          <a:xfrm>
            <a:off x="6011863" y="3213100"/>
            <a:ext cx="2119312" cy="831850"/>
          </a:xfrm>
          <a:prstGeom prst="rect">
            <a:avLst/>
          </a:prstGeom>
          <a:noFill/>
          <a:ln>
            <a:noFill/>
          </a:ln>
        </p:spPr>
      </p:pic>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51" name="Nadpis 1"/>
          <p:cNvSpPr>
            <a:spLocks noGrp="1"/>
          </p:cNvSpPr>
          <p:nvPr>
            <p:ph type="title"/>
          </p:nvPr>
        </p:nvSpPr>
        <p:spPr/>
        <p:txBody>
          <a:bodyPr/>
          <a:lstStyle/>
          <a:p>
            <a:r>
              <a:rPr lang="cs-CZ" altLang="cs-CZ"/>
              <a:t>Kontrasty a post-hoc testy</a:t>
            </a:r>
          </a:p>
        </p:txBody>
      </p:sp>
      <p:sp>
        <p:nvSpPr>
          <p:cNvPr id="1048852" name="Zástupný symbol pro obsah 2"/>
          <p:cNvSpPr>
            <a:spLocks noGrp="1"/>
          </p:cNvSpPr>
          <p:nvPr>
            <p:ph idx="1"/>
          </p:nvPr>
        </p:nvSpPr>
        <p:spPr/>
        <p:txBody>
          <a:bodyPr/>
          <a:lstStyle/>
          <a:p>
            <a:r>
              <a:rPr lang="cs-CZ" altLang="cs-CZ"/>
              <a:t>Kontrasty pro vnitrosubjektový faktor jako u faktoriální anovy.</a:t>
            </a:r>
          </a:p>
          <a:p>
            <a:pPr lvl="1"/>
            <a:r>
              <a:rPr lang="cs-CZ" altLang="cs-CZ"/>
              <a:t>Transformation matrix v Options pro kontrolu</a:t>
            </a:r>
          </a:p>
          <a:p>
            <a:r>
              <a:rPr lang="cs-CZ" altLang="cs-CZ"/>
              <a:t>Post-hoc testy pro vnitrosubjektový a mezisubjektový faktor na jiných místech.</a:t>
            </a:r>
          </a:p>
          <a:p>
            <a:pPr lvl="1"/>
            <a:r>
              <a:rPr lang="cs-CZ" altLang="cs-CZ"/>
              <a:t>Field: Vezměte na vědomí dopad odchylek od sféricity na platnost post-hoc testů</a:t>
            </a: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53" name="Nadpis 1"/>
          <p:cNvSpPr>
            <a:spLocks noGrp="1"/>
          </p:cNvSpPr>
          <p:nvPr>
            <p:ph type="title"/>
          </p:nvPr>
        </p:nvSpPr>
        <p:spPr/>
        <p:txBody>
          <a:bodyPr/>
          <a:lstStyle/>
          <a:p>
            <a:r>
              <a:rPr lang="cs-CZ" altLang="cs-CZ"/>
              <a:t>Rozšíření</a:t>
            </a:r>
            <a:endParaRPr lang="en-US" altLang="cs-CZ"/>
          </a:p>
        </p:txBody>
      </p:sp>
      <p:sp>
        <p:nvSpPr>
          <p:cNvPr id="1048854" name="Zástupný symbol pro obsah 2"/>
          <p:cNvSpPr>
            <a:spLocks noGrp="1"/>
          </p:cNvSpPr>
          <p:nvPr>
            <p:ph idx="1"/>
          </p:nvPr>
        </p:nvSpPr>
        <p:spPr/>
        <p:txBody>
          <a:bodyPr/>
          <a:lstStyle/>
          <a:p>
            <a:r>
              <a:rPr lang="cs-CZ" altLang="cs-CZ"/>
              <a:t>Faktoriální vnitrosubjektová/repeated Anova – více než 1 vnitrosubjektový faktor</a:t>
            </a:r>
          </a:p>
          <a:p>
            <a:r>
              <a:rPr lang="cs-CZ" altLang="cs-CZ"/>
              <a:t>Mixed ANOVA - kombinace vnitrosubjektových a mezisubjektových faktorů (tj. repeated+normální ANOVA)</a:t>
            </a:r>
          </a:p>
          <a:p>
            <a:endParaRPr lang="cs-CZ" altLang="cs-CZ"/>
          </a:p>
          <a:p>
            <a:endParaRPr lang="en-US" altLang="cs-CZ"/>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55" name="Nadpis 1"/>
          <p:cNvSpPr>
            <a:spLocks noGrp="1"/>
          </p:cNvSpPr>
          <p:nvPr>
            <p:ph type="title"/>
          </p:nvPr>
        </p:nvSpPr>
        <p:spPr/>
        <p:txBody>
          <a:bodyPr/>
          <a:lstStyle/>
          <a:p>
            <a:r>
              <a:rPr lang="cs-CZ" altLang="cs-CZ"/>
              <a:t>Nevýhody Repeated ANOVA</a:t>
            </a:r>
          </a:p>
        </p:txBody>
      </p:sp>
      <p:sp>
        <p:nvSpPr>
          <p:cNvPr id="1048856" name="Zástupný symbol pro obsah 2"/>
          <p:cNvSpPr>
            <a:spLocks noGrp="1"/>
          </p:cNvSpPr>
          <p:nvPr>
            <p:ph idx="1"/>
          </p:nvPr>
        </p:nvSpPr>
        <p:spPr/>
        <p:txBody>
          <a:bodyPr/>
          <a:lstStyle/>
          <a:p>
            <a:r>
              <a:rPr lang="cs-CZ" altLang="cs-CZ"/>
              <a:t>Požadavek sféricity  - při výrazném nesplnění, či jiném očekávání je na místě hledat jiné modely</a:t>
            </a:r>
          </a:p>
          <a:p>
            <a:r>
              <a:rPr lang="cs-CZ" altLang="cs-CZ"/>
              <a:t>Neumí se vypořádat s chybějícími hodnotami</a:t>
            </a:r>
          </a:p>
          <a:p>
            <a:endParaRPr lang="cs-CZ" altLang="cs-CZ"/>
          </a:p>
          <a:p>
            <a:r>
              <a:rPr lang="cs-CZ" altLang="cs-CZ"/>
              <a:t>Flexibilní řešení obou problémů nabízí multi-level lineární modely (v SPSS Analyze -&gt;Mixed models)</a:t>
            </a:r>
          </a:p>
        </p:txBody>
      </p:sp>
    </p:spTree>
  </p:cSld>
  <p:clrMapOvr>
    <a:masterClrMapping/>
  </p:clrMapOvr>
</p:sld>
</file>

<file path=ppt/theme/theme1.xml><?xml version="1.0" encoding="utf-8"?>
<a:theme xmlns:a="http://schemas.openxmlformats.org/drawingml/2006/main" name="Retrospektiva">
  <a:themeElements>
    <a:clrScheme name="Retrospektiva">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ktiva">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ktiva">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theme>
</file>

<file path=ppt/theme/theme2.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1012</TotalTime>
  <Words>6529</Words>
  <Application>Microsoft Office PowerPoint</Application>
  <PresentationFormat>Předvádění na obrazovce (4:3)</PresentationFormat>
  <Paragraphs>890</Paragraphs>
  <Slides>99</Slides>
  <Notes>17</Notes>
  <HiddenSlides>1</HiddenSlides>
  <MMClips>0</MMClips>
  <ScaleCrop>false</ScaleCrop>
  <HeadingPairs>
    <vt:vector size="6" baseType="variant">
      <vt:variant>
        <vt:lpstr>Použitá písma</vt:lpstr>
      </vt:variant>
      <vt:variant>
        <vt:i4>8</vt:i4>
      </vt:variant>
      <vt:variant>
        <vt:lpstr>Motiv</vt:lpstr>
      </vt:variant>
      <vt:variant>
        <vt:i4>1</vt:i4>
      </vt:variant>
      <vt:variant>
        <vt:lpstr>Nadpisy snímků</vt:lpstr>
      </vt:variant>
      <vt:variant>
        <vt:i4>99</vt:i4>
      </vt:variant>
    </vt:vector>
  </HeadingPairs>
  <TitlesOfParts>
    <vt:vector size="108" baseType="lpstr">
      <vt:lpstr>Arial</vt:lpstr>
      <vt:lpstr>Calibri</vt:lpstr>
      <vt:lpstr>Calibri Light</vt:lpstr>
      <vt:lpstr>Cambria Math</vt:lpstr>
      <vt:lpstr>Lucida Console</vt:lpstr>
      <vt:lpstr>Segoe UI</vt:lpstr>
      <vt:lpstr>Symbol</vt:lpstr>
      <vt:lpstr>Wingdings</vt:lpstr>
      <vt:lpstr>Retrospektiva</vt:lpstr>
      <vt:lpstr>ANOVA &amp; spol.</vt:lpstr>
      <vt:lpstr>Program dnešní přednášky</vt:lpstr>
      <vt:lpstr>ANOVA (analysis of variance)</vt:lpstr>
      <vt:lpstr>ANOVA (analysis of variance)</vt:lpstr>
      <vt:lpstr>ANOVA (analysis of variance)</vt:lpstr>
      <vt:lpstr>Proč prostě neporovnat pomocí t-testů průměry všech skupin navzájem?</vt:lpstr>
      <vt:lpstr>Růst (inflace) P chyby I typu v důsledku mnoha testů</vt:lpstr>
      <vt:lpstr>Prezentace aplikace PowerPoint</vt:lpstr>
      <vt:lpstr>Jak můžeme najednou srovnat více než dva průměry?</vt:lpstr>
      <vt:lpstr>Jak vysvětluje rozdílnost skupinových průměrů variabilitu?</vt:lpstr>
      <vt:lpstr>Jak vysvětluje rozdílnost skupinových průměrů variabilitu?</vt:lpstr>
      <vt:lpstr>Jak vysvětluje rozdílnost skupinových průměrů variabilitu?</vt:lpstr>
      <vt:lpstr>ANOVA jako regrese</vt:lpstr>
      <vt:lpstr>ANOVA jako regrese</vt:lpstr>
      <vt:lpstr>ANOVA jako regrese</vt:lpstr>
      <vt:lpstr>ANOVA jako regrese - příklad</vt:lpstr>
      <vt:lpstr>ANOVA jako regrese</vt:lpstr>
      <vt:lpstr>ANOVA jako regrese</vt:lpstr>
      <vt:lpstr>ANOVA jako regrese</vt:lpstr>
      <vt:lpstr>ANOVA jako regrese</vt:lpstr>
      <vt:lpstr>ANOVA jako regrese</vt:lpstr>
      <vt:lpstr>ANOVA jako regrese</vt:lpstr>
      <vt:lpstr>ANOVA jako regrese</vt:lpstr>
      <vt:lpstr>Prezentace aplikace PowerPoint</vt:lpstr>
      <vt:lpstr>ANOVA jako regrese</vt:lpstr>
      <vt:lpstr>Prezentace aplikace PowerPoint</vt:lpstr>
      <vt:lpstr>OK, ale ten test toho poklesu R2 je nadepsaný ANOVA…</vt:lpstr>
      <vt:lpstr>ANOVA jako ANOVA</vt:lpstr>
      <vt:lpstr>ANOVA je Analýza rozptylu </vt:lpstr>
      <vt:lpstr>Prezentace aplikace PowerPoint</vt:lpstr>
      <vt:lpstr>Suma čtverců meziskupinová (modelová) SSB, SSM</vt:lpstr>
      <vt:lpstr>Prezentace aplikace PowerPoint</vt:lpstr>
      <vt:lpstr>Skoro bychom mohli být hotoví…</vt:lpstr>
      <vt:lpstr>Suma čtverců vnitroskupinová (reziduální) SSW, SSR</vt:lpstr>
      <vt:lpstr>Prezentace aplikace PowerPoint</vt:lpstr>
      <vt:lpstr>ANOVové součty</vt:lpstr>
      <vt:lpstr>Prezentace aplikace PowerPoint</vt:lpstr>
      <vt:lpstr>ANOVové součty</vt:lpstr>
      <vt:lpstr>ANOVA – statistika F</vt:lpstr>
      <vt:lpstr>Fisherovo-Snedecorovo rozdělení F</vt:lpstr>
      <vt:lpstr>Prezentace aplikace PowerPoint</vt:lpstr>
      <vt:lpstr>ANOVA – předpoklady F-testu</vt:lpstr>
      <vt:lpstr>Co jsme zatím získali oproti regresi s kategorickým prediktorem?</vt:lpstr>
      <vt:lpstr>Standardní tabulka ANOVA (v provedení SPSS)</vt:lpstr>
      <vt:lpstr>SPSS</vt:lpstr>
      <vt:lpstr>ANOVA – 2 základní kroky/otázky</vt:lpstr>
      <vt:lpstr>PLÁNOVANÉ KONTRASTY </vt:lpstr>
      <vt:lpstr>ANOVA – plánované kontrasty</vt:lpstr>
      <vt:lpstr>ANOVA – plánované kontrasty</vt:lpstr>
      <vt:lpstr>ANOVA – plánované kontrasty</vt:lpstr>
      <vt:lpstr>ANOVA – plánované kontrasty</vt:lpstr>
      <vt:lpstr>Prezentace aplikace PowerPoint</vt:lpstr>
      <vt:lpstr>SPSS prezentuje kontrasty jako t-testy</vt:lpstr>
      <vt:lpstr>ANOVA – post-hoc testy</vt:lpstr>
      <vt:lpstr>ANOVA – post-hoc testy</vt:lpstr>
      <vt:lpstr>Prezentace aplikace PowerPoint</vt:lpstr>
      <vt:lpstr>One-way ANOVA – reportování</vt:lpstr>
      <vt:lpstr>One-way ANOVA - shrnutí</vt:lpstr>
      <vt:lpstr>Prezentace aplikace PowerPoint</vt:lpstr>
      <vt:lpstr>Faktoriální ANOVA</vt:lpstr>
      <vt:lpstr>Typy faktorů (platí i pro one-way)</vt:lpstr>
      <vt:lpstr>Prezentace aplikace PowerPoint</vt:lpstr>
      <vt:lpstr>Prezentace aplikace PowerPoint</vt:lpstr>
      <vt:lpstr>Prezentace aplikace PowerPoint</vt:lpstr>
      <vt:lpstr>Prezentace aplikace PowerPoint</vt:lpstr>
      <vt:lpstr>Interakce (moderace)</vt:lpstr>
      <vt:lpstr>Interakce (moderace)</vt:lpstr>
      <vt:lpstr>interakce (moderace)</vt:lpstr>
      <vt:lpstr>interakce (moderace)</vt:lpstr>
      <vt:lpstr>interakce (moderace)</vt:lpstr>
      <vt:lpstr>Interakce (moderace)</vt:lpstr>
      <vt:lpstr>Interakce (moderace)</vt:lpstr>
      <vt:lpstr>Interakce (moderace)</vt:lpstr>
      <vt:lpstr>Faktoriální ANOVA</vt:lpstr>
      <vt:lpstr>Prezentace aplikace PowerPoint</vt:lpstr>
      <vt:lpstr>Faktoriální ANOVA - předpoklady</vt:lpstr>
      <vt:lpstr>Faktoriální ANOVA v SPSS</vt:lpstr>
      <vt:lpstr>Prezentace aplikace PowerPoint</vt:lpstr>
      <vt:lpstr>Faktoriální ANOVA – reportování</vt:lpstr>
      <vt:lpstr>Prezentace aplikace PowerPoint</vt:lpstr>
      <vt:lpstr>Prezentace aplikace PowerPoint</vt:lpstr>
      <vt:lpstr>ANCOVA (analysis of covariance)</vt:lpstr>
      <vt:lpstr>Prezentace aplikace PowerPoint</vt:lpstr>
      <vt:lpstr>ANCOVA - předpoklady</vt:lpstr>
      <vt:lpstr>ANCOVA v SPSS</vt:lpstr>
      <vt:lpstr>ANCOVA – reportování</vt:lpstr>
      <vt:lpstr>MANOVA (multivariační ANOVA)</vt:lpstr>
      <vt:lpstr>Úkol na seminář</vt:lpstr>
      <vt:lpstr>Prezentace aplikace PowerPoint</vt:lpstr>
      <vt:lpstr>PSY252 Statistická analýza dat v psychologii II </vt:lpstr>
      <vt:lpstr>Opakovaná měření</vt:lpstr>
      <vt:lpstr>Prezentace aplikace PowerPoint</vt:lpstr>
      <vt:lpstr>Prezentace aplikace PowerPoint</vt:lpstr>
      <vt:lpstr>Dělení variability</vt:lpstr>
      <vt:lpstr>Příklad</vt:lpstr>
      <vt:lpstr>Velikost účinku</vt:lpstr>
      <vt:lpstr>Kontrasty a post-hoc testy</vt:lpstr>
      <vt:lpstr>Rozšíření</vt:lpstr>
      <vt:lpstr>Nevýhody Repeated ANOVA</vt:lpstr>
    </vt:vector>
  </TitlesOfParts>
  <Company>FSS MU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Snímek 1</dc:title>
  <dc:creator>Jan Šerek</dc:creator>
  <cp:lastModifiedBy>Stanislav Ježek</cp:lastModifiedBy>
  <cp:revision>47</cp:revision>
  <dcterms:created xsi:type="dcterms:W3CDTF">2011-10-31T07:41:02Z</dcterms:created>
  <dcterms:modified xsi:type="dcterms:W3CDTF">2021-11-23T19:35:53Z</dcterms:modified>
</cp:coreProperties>
</file>