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7"/>
  </p:notesMasterIdLst>
  <p:sldIdLst>
    <p:sldId id="263" r:id="rId2"/>
    <p:sldId id="287" r:id="rId3"/>
    <p:sldId id="345" r:id="rId4"/>
    <p:sldId id="337" r:id="rId5"/>
    <p:sldId id="343" r:id="rId6"/>
  </p:sldIdLst>
  <p:sldSz cx="12801600" cy="9601200" type="A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71CDCB"/>
    <a:srgbClr val="439CA3"/>
    <a:srgbClr val="FFFFFF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4" autoAdjust="0"/>
    <p:restoredTop sz="96304" autoAdjust="0"/>
  </p:normalViewPr>
  <p:slideViewPr>
    <p:cSldViewPr>
      <p:cViewPr varScale="1">
        <p:scale>
          <a:sx n="79" d="100"/>
          <a:sy n="79" d="100"/>
        </p:scale>
        <p:origin x="108" y="43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05B4995-153F-4C36-A75A-A348B387C9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E3F34C2-7969-45DA-9776-FD6D3826E9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DC8ABFD-CCA0-42DA-9086-6D0CE02F6DD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598EEBF-CEBB-4539-A0E7-3AEF205D5C5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C0FC4D4-599A-419B-8D83-08FC6548D8C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4079F74-B874-4F3B-87E2-2DD9F1F1BC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BE608AB-3F30-42DD-B4E3-917AC45777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160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8F960792-669E-4341-B08F-59250C07D5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1525E3-9CD4-4126-88BE-B9DCC1459F55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8746FF2C-C6A9-4303-B439-8806557474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5D6FBFEE-7FEE-4A35-BE98-0457A54426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27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0">
            <a:extLst>
              <a:ext uri="{FF2B5EF4-FFF2-40B4-BE49-F238E27FC236}">
                <a16:creationId xmlns:a16="http://schemas.microsoft.com/office/drawing/2014/main" id="{64772BD7-4A42-4291-98E7-89B486B4C607}"/>
              </a:ext>
            </a:extLst>
          </p:cNvPr>
          <p:cNvCxnSpPr/>
          <p:nvPr/>
        </p:nvCxnSpPr>
        <p:spPr>
          <a:xfrm flipV="1">
            <a:off x="8805863" y="7369175"/>
            <a:ext cx="0" cy="128111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1">
            <a:extLst>
              <a:ext uri="{FF2B5EF4-FFF2-40B4-BE49-F238E27FC236}">
                <a16:creationId xmlns:a16="http://schemas.microsoft.com/office/drawing/2014/main" id="{C1665252-C5E4-44D7-AF38-FD1331EBA8DB}"/>
              </a:ext>
            </a:extLst>
          </p:cNvPr>
          <p:cNvSpPr/>
          <p:nvPr/>
        </p:nvSpPr>
        <p:spPr>
          <a:xfrm>
            <a:off x="0" y="0"/>
            <a:ext cx="12801600" cy="640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6944192"/>
            <a:ext cx="8161020" cy="2048256"/>
          </a:xfrm>
        </p:spPr>
        <p:txBody>
          <a:bodyPr/>
          <a:lstStyle>
            <a:lvl1pPr algn="r">
              <a:defRPr sz="6160" spc="28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41130" y="6944192"/>
            <a:ext cx="3360420" cy="2048256"/>
          </a:xfrm>
        </p:spPr>
        <p:txBody>
          <a:bodyPr lIns="91440" rIns="9144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40080" indent="0" algn="ctr">
              <a:buNone/>
              <a:defRPr sz="2240"/>
            </a:lvl2pPr>
            <a:lvl3pPr marL="1280160" indent="0" algn="ctr">
              <a:buNone/>
              <a:defRPr sz="224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7A4D040-2365-4666-832F-973DD8FA8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BDDCE11-F8FD-4393-9DA8-3EC86A7FD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FF86F0A-4082-4138-94C1-80292805C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CD73A-6A27-4B52-984D-6344CB1400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13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609EE-C9DA-4B7B-8A8F-E1F6A2123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538F4-27AC-48FC-BB91-0693B35B5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A8B64-01E9-45E1-B988-524363B4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CADD8-190B-4EB6-9BE7-4D9767783C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24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CDABC98B-7730-4307-B2DE-ED572CA3171B}"/>
              </a:ext>
            </a:extLst>
          </p:cNvPr>
          <p:cNvCxnSpPr/>
          <p:nvPr/>
        </p:nvCxnSpPr>
        <p:spPr>
          <a:xfrm rot="5400000" flipV="1">
            <a:off x="10560844" y="242094"/>
            <a:ext cx="0" cy="96043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7" y="1066800"/>
            <a:ext cx="2760345" cy="757428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0132" y="1066800"/>
            <a:ext cx="7960995" cy="757428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EB324AB-8A10-4D43-8F71-C2A5D4824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2D140A-D81D-4D85-A643-A46913D93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BE8E913-79D9-49D5-A12A-522EF7F2F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A0BC2-A78D-4982-8206-FF1A6945F6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30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609D9-C92F-49D0-AE8A-D548D64C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5F707-0FF3-4F35-BA55-EEF9BF9EE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C9130-D5DC-4600-BFA1-78B33FD64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C1BF7-1E44-4F24-97F2-1544A48524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25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F10F65DC-1172-4280-A5C8-619730E8EE48}"/>
              </a:ext>
            </a:extLst>
          </p:cNvPr>
          <p:cNvSpPr/>
          <p:nvPr/>
        </p:nvSpPr>
        <p:spPr>
          <a:xfrm>
            <a:off x="0" y="0"/>
            <a:ext cx="12801600" cy="6400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11">
            <a:extLst>
              <a:ext uri="{FF2B5EF4-FFF2-40B4-BE49-F238E27FC236}">
                <a16:creationId xmlns:a16="http://schemas.microsoft.com/office/drawing/2014/main" id="{7CA67488-394B-4C8A-9C99-234F08EF53A5}"/>
              </a:ext>
            </a:extLst>
          </p:cNvPr>
          <p:cNvCxnSpPr/>
          <p:nvPr/>
        </p:nvCxnSpPr>
        <p:spPr>
          <a:xfrm flipV="1">
            <a:off x="8805863" y="7369175"/>
            <a:ext cx="0" cy="1281113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6944192"/>
            <a:ext cx="8161020" cy="2048256"/>
          </a:xfrm>
        </p:spPr>
        <p:txBody>
          <a:bodyPr/>
          <a:lstStyle>
            <a:lvl1pPr algn="r">
              <a:defRPr sz="6160" b="0" spc="28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1130" y="6944192"/>
            <a:ext cx="3360420" cy="2048256"/>
          </a:xfrm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FBEF57-4E83-4B46-A20E-102ECD54E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FADE7-E85F-4390-8E0F-BA0E1D712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BF2C471-F4F5-4665-8687-9E816C10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EDD8B-580D-4F93-8487-649073BC3D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21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334" y="3200400"/>
            <a:ext cx="4992624" cy="56327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8786" y="3200400"/>
            <a:ext cx="4992624" cy="56327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8F82FE5-AFFC-4D4D-B598-9CE2246EF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58DFD8-3AC4-41F0-AAE6-A48B773CF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A31FFF-EC9D-4D8B-9E88-04A7FF95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3A02B-0CB5-4D48-B563-2C3E15AB4F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01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334" y="3051490"/>
            <a:ext cx="4992624" cy="1152144"/>
          </a:xfrm>
        </p:spPr>
        <p:txBody>
          <a:bodyPr lIns="137160" rIns="137160"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08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34" y="4154903"/>
            <a:ext cx="4992624" cy="46782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88786" y="3051490"/>
            <a:ext cx="4992624" cy="1152144"/>
          </a:xfrm>
        </p:spPr>
        <p:txBody>
          <a:bodyPr lIns="137160" rIns="137160"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308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88786" y="4154903"/>
            <a:ext cx="4992624" cy="46782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AF72579-9F39-4AEA-A76A-53D119BA4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32D7F73-6E12-4097-9662-C19053E7A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A707A36-021F-4CF6-9398-9518F6193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FE949-A33D-4D52-A14F-7FB6D14D62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36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6FD1BFB-8C9C-417B-8863-0A0F2B712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F87B795-B8D9-4C9A-B95D-719E82D2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CF4CE99-EB97-41CE-978D-0D30ECEE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AF2D7-4B19-4306-8446-E39183B204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35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8170B1-00B2-4462-A945-0F2351E31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DD3606-8B31-48DF-AF9C-A5ED7C64B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B64EE5-38D8-4F06-9950-95035CBC3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1D4F3-7C5F-4607-B441-2D65FDB028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39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334" y="660113"/>
            <a:ext cx="4608576" cy="2432304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504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0" y="1152144"/>
            <a:ext cx="5962345" cy="7258507"/>
          </a:xfrm>
        </p:spPr>
        <p:txBody>
          <a:bodyPr/>
          <a:lstStyle>
            <a:lvl1pPr>
              <a:defRPr sz="2800"/>
            </a:lvl1pPr>
            <a:lvl2pPr>
              <a:defRPr sz="2240"/>
            </a:lvl2pPr>
            <a:lvl3pPr>
              <a:defRPr sz="168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334" y="3160508"/>
            <a:ext cx="4608576" cy="5267212"/>
          </a:xfrm>
        </p:spPr>
        <p:txBody>
          <a:bodyPr lIns="91440" rIns="91440"/>
          <a:lstStyle>
            <a:lvl1pPr marL="0" indent="0">
              <a:lnSpc>
                <a:spcPct val="108000"/>
              </a:lnSpc>
              <a:spcBef>
                <a:spcPts val="840"/>
              </a:spcBef>
              <a:buNone/>
              <a:defRPr sz="224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75A2908-67F9-4F6F-A67D-F9D88638B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46D081A-1689-4489-BCAB-D618616A4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B502A-6408-484D-95C2-47A5BC3A5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7C38F-58D1-49CD-819E-D97D1A8F5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737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7000CEEE-F1C8-449D-81F9-69E71CD03A12}"/>
              </a:ext>
            </a:extLst>
          </p:cNvPr>
          <p:cNvCxnSpPr/>
          <p:nvPr/>
        </p:nvCxnSpPr>
        <p:spPr>
          <a:xfrm flipV="1">
            <a:off x="8805863" y="7369175"/>
            <a:ext cx="0" cy="128111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6944193"/>
            <a:ext cx="8161020" cy="2048256"/>
          </a:xfrm>
        </p:spPr>
        <p:txBody>
          <a:bodyPr/>
          <a:lstStyle>
            <a:lvl1pPr algn="r">
              <a:defRPr sz="6160" spc="28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798400" cy="64008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41130" y="6944193"/>
            <a:ext cx="3360420" cy="2048256"/>
          </a:xfrm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F1C9BA19-98F9-4B5E-9CFC-F072A6B51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3E0271A-FB51-44B2-86B2-521E59DF1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7EF5B8B-F879-477D-BAB8-EB6CC99A1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D24FD-97E8-44DD-BB8F-60E763CEED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421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CFE80C-8D51-4C49-B16C-21920AAAD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206037" cy="2100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5FC45DC-37C5-4408-8297-124FF6AE76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74738" y="3200400"/>
            <a:ext cx="1020603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E2F5F-0B63-4AEE-8FEA-22F6F4DA7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74738" y="9058275"/>
            <a:ext cx="2262187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BEEBF-9287-4658-896E-0857B4240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84763" y="9058275"/>
            <a:ext cx="6197600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2A570-4E54-4481-9BCE-2B055236F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9058275"/>
            <a:ext cx="1022350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3208201C-64A2-4A44-9DD5-945874DDE6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66DDF40-5415-47A8-89B2-A94BD7755AE8}"/>
              </a:ext>
            </a:extLst>
          </p:cNvPr>
          <p:cNvCxnSpPr/>
          <p:nvPr/>
        </p:nvCxnSpPr>
        <p:spPr>
          <a:xfrm flipV="1">
            <a:off x="800100" y="1157288"/>
            <a:ext cx="0" cy="1279525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96" r:id="rId1"/>
    <p:sldLayoutId id="2147484090" r:id="rId2"/>
    <p:sldLayoutId id="2147484097" r:id="rId3"/>
    <p:sldLayoutId id="2147484091" r:id="rId4"/>
    <p:sldLayoutId id="2147484092" r:id="rId5"/>
    <p:sldLayoutId id="2147484093" r:id="rId6"/>
    <p:sldLayoutId id="2147484098" r:id="rId7"/>
    <p:sldLayoutId id="2147484094" r:id="rId8"/>
    <p:sldLayoutId id="2147484099" r:id="rId9"/>
    <p:sldLayoutId id="2147484095" r:id="rId10"/>
    <p:sldLayoutId id="2147484100" r:id="rId11"/>
  </p:sldLayoutIdLst>
  <p:txStyles>
    <p:titleStyle>
      <a:lvl1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 kern="1200" cap="all" spc="140">
          <a:solidFill>
            <a:srgbClr val="FFFFFF"/>
          </a:solidFill>
          <a:latin typeface="+mj-lt"/>
          <a:ea typeface="+mj-ea"/>
          <a:cs typeface="+mj-cs"/>
        </a:defRPr>
      </a:lvl1pPr>
      <a:lvl2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2pPr>
      <a:lvl3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3pPr>
      <a:lvl4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4pPr>
      <a:lvl5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5pPr>
      <a:lvl6pPr marL="4572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6pPr>
      <a:lvl7pPr marL="9144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7pPr>
      <a:lvl8pPr marL="13716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8pPr>
      <a:lvl9pPr marL="18288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9pPr>
    </p:titleStyle>
    <p:bodyStyle>
      <a:lvl1pPr marL="127000" indent="-127000" algn="l" defTabSz="1279525" rtl="0" eaLnBrk="0" fontAlgn="base" hangingPunct="0">
        <a:lnSpc>
          <a:spcPct val="90000"/>
        </a:lnSpc>
        <a:spcBef>
          <a:spcPts val="1675"/>
        </a:spcBef>
        <a:spcAft>
          <a:spcPts val="275"/>
        </a:spcAft>
        <a:buClr>
          <a:schemeClr val="accent2"/>
        </a:buClr>
        <a:buSzPct val="100000"/>
        <a:buFont typeface="Tw Cen MT" panose="020B0602020104020603" pitchFamily="34" charset="-18"/>
        <a:buChar char=" 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69888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31850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87438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1484986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1702613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1907438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1">
            <a:extLst>
              <a:ext uri="{FF2B5EF4-FFF2-40B4-BE49-F238E27FC236}">
                <a16:creationId xmlns:a16="http://schemas.microsoft.com/office/drawing/2014/main" id="{A79CCB41-F67B-4E35-AEFF-052A20B78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448300"/>
            <a:ext cx="640873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lnSpc>
                <a:spcPct val="90000"/>
              </a:lnSpc>
              <a:spcBef>
                <a:spcPts val="1675"/>
              </a:spcBef>
              <a:spcAft>
                <a:spcPts val="275"/>
              </a:spcAft>
              <a:buClr>
                <a:schemeClr val="accent2"/>
              </a:buClr>
              <a:buSzPct val="100000"/>
              <a:buFont typeface="Tw Cen MT" panose="020B0602020104020603" pitchFamily="34" charset="-18"/>
              <a:buChar char=" "/>
              <a:defRPr sz="2800"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cs-CZ" altLang="cs-CZ" sz="2500" dirty="0">
              <a:latin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8F7BC5-26C6-4DC4-97E0-5D533DC1D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6943725"/>
            <a:ext cx="8161338" cy="2049463"/>
          </a:xfrm>
        </p:spPr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lineárně regresní model s interakcemi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CCF392-262E-4308-AED2-5CC742D64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40813" y="6943725"/>
            <a:ext cx="3360737" cy="2049463"/>
          </a:xfrm>
        </p:spPr>
        <p:txBody>
          <a:bodyPr rtlCol="0">
            <a:normAutofit/>
          </a:bodyPr>
          <a:lstStyle/>
          <a:p>
            <a:pPr defTabSz="1280160" eaLnBrk="1" fontAlgn="auto" hangingPunct="1">
              <a:spcAft>
                <a:spcPts val="280"/>
              </a:spcAft>
              <a:buFont typeface="Tw Cen MT" panose="020B0602020104020603" pitchFamily="34" charset="0"/>
              <a:buNone/>
              <a:defRPr/>
            </a:pPr>
            <a:r>
              <a:rPr lang="cs-CZ" dirty="0"/>
              <a:t>PSYb2520</a:t>
            </a:r>
          </a:p>
          <a:p>
            <a:pPr defTabSz="1280160" eaLnBrk="1" fontAlgn="auto" hangingPunct="1">
              <a:spcAft>
                <a:spcPts val="280"/>
              </a:spcAft>
              <a:buFont typeface="Tw Cen MT" panose="020B0602020104020603" pitchFamily="34" charset="0"/>
              <a:buNone/>
              <a:defRPr/>
            </a:pPr>
            <a:r>
              <a:rPr lang="cs-CZ" dirty="0"/>
              <a:t>Statistická analýza dat II</a:t>
            </a:r>
          </a:p>
          <a:p>
            <a:pPr defTabSz="1280160" eaLnBrk="1" fontAlgn="auto" hangingPunct="1">
              <a:spcAft>
                <a:spcPts val="280"/>
              </a:spcAft>
              <a:buFont typeface="Tw Cen MT" panose="020B0602020104020603" pitchFamily="34" charset="0"/>
              <a:buNone/>
              <a:defRPr/>
            </a:pPr>
            <a:r>
              <a:rPr lang="cs-CZ" dirty="0"/>
              <a:t>3. seminář </a:t>
            </a:r>
          </a:p>
        </p:txBody>
      </p:sp>
    </p:spTree>
  </p:cSld>
  <p:clrMapOvr>
    <a:masterClrMapping/>
  </p:clrMapOvr>
  <p:transition advTm="3094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Objekt 4"/>
          <p:cNvGraphicFramePr>
            <a:graphicFrameLocks noChangeAspect="1"/>
          </p:cNvGraphicFramePr>
          <p:nvPr/>
        </p:nvGraphicFramePr>
        <p:xfrm>
          <a:off x="2133600" y="1955800"/>
          <a:ext cx="8534400" cy="568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Rastrový obrázek" r:id="rId3" imgW="0" imgH="0" progId="Paint.Picture">
                  <p:embed/>
                </p:oleObj>
              </mc:Choice>
              <mc:Fallback>
                <p:oleObj name="Rastrový obrázek" r:id="rId3" imgW="0" imgH="0" progId="Paint.Picture">
                  <p:embed/>
                  <p:pic>
                    <p:nvPicPr>
                      <p:cNvPr id="4194304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955800"/>
                        <a:ext cx="8534400" cy="568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97155" name="Obrázek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2801600" cy="9601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71" name="Obdélník 6"/>
          <p:cNvSpPr/>
          <p:nvPr/>
        </p:nvSpPr>
        <p:spPr>
          <a:xfrm>
            <a:off x="3878615" y="331154"/>
            <a:ext cx="583813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5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048672" name="Obdélník 7"/>
          <p:cNvSpPr/>
          <p:nvPr/>
        </p:nvSpPr>
        <p:spPr>
          <a:xfrm>
            <a:off x="2142843" y="868999"/>
            <a:ext cx="583813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5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048673" name="Obdélník 8"/>
          <p:cNvSpPr/>
          <p:nvPr/>
        </p:nvSpPr>
        <p:spPr>
          <a:xfrm>
            <a:off x="3809718" y="1575754"/>
            <a:ext cx="583813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5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048674" name="Obdélník 9"/>
          <p:cNvSpPr/>
          <p:nvPr/>
        </p:nvSpPr>
        <p:spPr>
          <a:xfrm>
            <a:off x="2189515" y="2729231"/>
            <a:ext cx="583813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5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048675" name="Obdélník 11"/>
          <p:cNvSpPr/>
          <p:nvPr/>
        </p:nvSpPr>
        <p:spPr>
          <a:xfrm>
            <a:off x="3763045" y="2871471"/>
            <a:ext cx="583813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5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048676" name="Obdélník 12"/>
          <p:cNvSpPr/>
          <p:nvPr/>
        </p:nvSpPr>
        <p:spPr>
          <a:xfrm>
            <a:off x="2142843" y="4740594"/>
            <a:ext cx="583813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5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6AABF-5703-44A9-B9C8-17C984CF2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336104"/>
            <a:ext cx="10206037" cy="290133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800" dirty="0"/>
              <a:t>Lineární regrese s interakcemi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6522444-2DDA-4D5F-8333-25C62E9F1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184" y="2784376"/>
            <a:ext cx="11518750" cy="59046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200" dirty="0"/>
              <a:t> Skoro vše stejné jako u jednodušších regresních modelů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3200" dirty="0"/>
              <a:t> Signifikantní interakce proměnných značí, že jejich společný vliv je jiný než jen prostý součet jejich jednotlivých vlivů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3200" dirty="0"/>
              <a:t> Jeden požadavek navíc – centrování nekategorických prediktorů, kvůli snížení kolinearity prediktoru a interakčního členu a zmenšení možného zkreslení vlivem násobení velkých čísel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3200" dirty="0"/>
              <a:t> Centrování - skór změníme na rozdíl skóru od průměru skórů:</a:t>
            </a:r>
          </a:p>
          <a:p>
            <a:pPr marL="0" indent="0">
              <a:buNone/>
            </a:pPr>
            <a:r>
              <a:rPr lang="cs-CZ" altLang="cs-CZ" sz="3200" dirty="0" err="1"/>
              <a:t>X</a:t>
            </a:r>
            <a:r>
              <a:rPr lang="cs-CZ" altLang="cs-CZ" sz="2400" dirty="0" err="1"/>
              <a:t>i</a:t>
            </a:r>
            <a:r>
              <a:rPr lang="cs-CZ" altLang="cs-CZ" sz="2400" dirty="0"/>
              <a:t>-</a:t>
            </a:r>
            <a:r>
              <a:rPr lang="cs-CZ" altLang="cs-CZ" sz="2400" i="1" dirty="0"/>
              <a:t>cent</a:t>
            </a:r>
            <a:r>
              <a:rPr lang="cs-CZ" altLang="cs-CZ" sz="3200" dirty="0"/>
              <a:t> = </a:t>
            </a:r>
            <a:r>
              <a:rPr lang="cs-CZ" altLang="cs-CZ" sz="3200" dirty="0" err="1"/>
              <a:t>X</a:t>
            </a:r>
            <a:r>
              <a:rPr lang="cs-CZ" altLang="cs-CZ" sz="2400" dirty="0" err="1"/>
              <a:t>i</a:t>
            </a:r>
            <a:r>
              <a:rPr lang="cs-CZ" altLang="cs-CZ" sz="3200" dirty="0"/>
              <a:t> – M(X</a:t>
            </a:r>
            <a:r>
              <a:rPr lang="cs-CZ" altLang="cs-CZ" sz="1600" dirty="0"/>
              <a:t>1,2,3…k</a:t>
            </a:r>
            <a:r>
              <a:rPr lang="cs-CZ" altLang="cs-CZ" sz="3200" dirty="0"/>
              <a:t>); centrované skóry mají průměr 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3200" dirty="0"/>
              <a:t> U kategorických proměnných kvůli jednodušší interpretaci kódujeme 0/1, v případě více než dvou kategorií vytvoříme </a:t>
            </a:r>
            <a:r>
              <a:rPr lang="cs-CZ" altLang="cs-CZ" sz="3200" dirty="0" err="1"/>
              <a:t>dummy</a:t>
            </a:r>
            <a:r>
              <a:rPr lang="cs-CZ" altLang="cs-CZ" sz="3200" dirty="0"/>
              <a:t> proměnné (platí i pro jednoduchou regresi)</a:t>
            </a:r>
          </a:p>
          <a:p>
            <a:pPr marL="0" indent="0"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5945504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6AABF-5703-44A9-B9C8-17C984CF2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336104"/>
            <a:ext cx="10206037" cy="290133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800" dirty="0"/>
              <a:t>Sympatičnost modelové </a:t>
            </a:r>
            <a:r>
              <a:rPr lang="cs-CZ" sz="4800" dirty="0" err="1"/>
              <a:t>ženY</a:t>
            </a:r>
            <a:r>
              <a:rPr lang="cs-CZ" sz="4800" dirty="0"/>
              <a:t> podle její reakce na diskriminující chování, vlastního názoru na rozšířenost sexistické diskriminace ve společnosti a kombinace obojího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6522444-2DDA-4D5F-8333-25C62E9F1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192" y="3216637"/>
            <a:ext cx="11518750" cy="5904656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000" dirty="0"/>
              <a:t>Data ve složce semináře pochází z následující studie:</a:t>
            </a:r>
          </a:p>
          <a:p>
            <a:pPr marL="0" indent="0">
              <a:buNone/>
            </a:pPr>
            <a:r>
              <a:rPr lang="en-US" sz="2000" dirty="0"/>
              <a:t>Garcia, D. M., Schmitt, M. T., </a:t>
            </a:r>
            <a:r>
              <a:rPr lang="en-US" sz="2000" dirty="0" err="1"/>
              <a:t>Branscombe</a:t>
            </a:r>
            <a:r>
              <a:rPr lang="en-US" sz="2000" dirty="0"/>
              <a:t>, N. R., &amp; </a:t>
            </a:r>
            <a:r>
              <a:rPr lang="en-US" sz="2000" dirty="0" err="1"/>
              <a:t>Ellemers</a:t>
            </a:r>
            <a:r>
              <a:rPr lang="en-US" sz="2000" dirty="0"/>
              <a:t>, N. (2010). Women's reactions to </a:t>
            </a:r>
            <a:r>
              <a:rPr lang="en-US" sz="2000" dirty="0" err="1"/>
              <a:t>ingroup</a:t>
            </a:r>
            <a:r>
              <a:rPr lang="en-US" sz="2000" dirty="0"/>
              <a:t> members who protest discriminatory treatment: The importance of beliefs about inequality and response appropriateness. </a:t>
            </a:r>
            <a:r>
              <a:rPr lang="en-US" sz="2000" i="1" dirty="0"/>
              <a:t>European Journal of Social Psychology</a:t>
            </a:r>
            <a:r>
              <a:rPr lang="en-US" sz="2000" dirty="0"/>
              <a:t>, </a:t>
            </a:r>
            <a:r>
              <a:rPr lang="en-US" sz="2000" i="1" dirty="0"/>
              <a:t>40</a:t>
            </a:r>
            <a:r>
              <a:rPr lang="en-US" sz="2000" dirty="0"/>
              <a:t>(5), 733-745.</a:t>
            </a:r>
            <a:endParaRPr lang="cs-CZ" altLang="cs-CZ" sz="2000" dirty="0"/>
          </a:p>
          <a:p>
            <a:pPr marL="0" indent="0">
              <a:buNone/>
            </a:pPr>
            <a:r>
              <a:rPr lang="cs-CZ" altLang="cs-CZ" sz="2000" dirty="0"/>
              <a:t>O co šlo v kostce: </a:t>
            </a:r>
            <a:endParaRPr lang="cs-CZ" altLang="cs-CZ" sz="2400" dirty="0"/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2400" dirty="0"/>
              <a:t>Respondentky (N = 129, jen ženy) si přečetly příběh o advokátce Catherine, která nebyla nadřízenými povýšena. Namísto ní byl povýšen méně kvalifikovaný kolega.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2400" dirty="0"/>
              <a:t>Poté náhodně rozděleny na 3 skupiny podle pokračování příběhu [</a:t>
            </a:r>
            <a:r>
              <a:rPr lang="cs-CZ" altLang="cs-CZ" sz="2400" b="1" dirty="0">
                <a:solidFill>
                  <a:srgbClr val="FFFF00"/>
                </a:solidFill>
              </a:rPr>
              <a:t>protest</a:t>
            </a:r>
            <a:r>
              <a:rPr lang="cs-CZ" altLang="cs-CZ" sz="2400" dirty="0"/>
              <a:t>]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2400" dirty="0"/>
              <a:t>	1) žádný protest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2400" dirty="0"/>
              <a:t>	2) protest s individualistickými argumenty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2400" dirty="0"/>
              <a:t>	3) protest s kolektivistickými argumenty</a:t>
            </a:r>
          </a:p>
          <a:p>
            <a:pPr marL="0" indent="0">
              <a:buNone/>
            </a:pPr>
            <a:r>
              <a:rPr lang="cs-CZ" altLang="cs-CZ" sz="2400" dirty="0"/>
              <a:t>Poté zjišťována míra sympatií ke Catherine [</a:t>
            </a:r>
            <a:r>
              <a:rPr lang="cs-CZ" altLang="cs-CZ" sz="2400" b="1" dirty="0" err="1">
                <a:solidFill>
                  <a:srgbClr val="FFFF00"/>
                </a:solidFill>
              </a:rPr>
              <a:t>liking</a:t>
            </a:r>
            <a:r>
              <a:rPr lang="cs-CZ" altLang="cs-CZ" sz="2400" dirty="0"/>
              <a:t>]. Navíc měřen názor o míře rozšířenosti sexuální diskriminace v moderním světě [</a:t>
            </a:r>
            <a:r>
              <a:rPr lang="cs-CZ" altLang="cs-CZ" sz="2400" b="1" dirty="0" err="1">
                <a:solidFill>
                  <a:srgbClr val="FFFF00"/>
                </a:solidFill>
              </a:rPr>
              <a:t>sexism</a:t>
            </a:r>
            <a:r>
              <a:rPr lang="cs-CZ" altLang="cs-CZ" sz="2400" dirty="0"/>
              <a:t>]</a:t>
            </a:r>
          </a:p>
          <a:p>
            <a:pPr marL="0" indent="0">
              <a:buNone/>
            </a:pPr>
            <a:r>
              <a:rPr lang="cs-CZ" altLang="cs-CZ" sz="2400" dirty="0"/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EEF51-0293-4E85-9138-FC8262493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3. seminární Úkol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390905D3-C122-4238-BED9-25512B93D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Pomocí lineární regrese predikujte sympatičnost </a:t>
            </a:r>
            <a:r>
              <a:rPr lang="cs-CZ" altLang="cs-CZ" dirty="0"/>
              <a:t>[</a:t>
            </a:r>
            <a:r>
              <a:rPr lang="cs-CZ" altLang="cs-CZ" b="1" dirty="0" err="1">
                <a:solidFill>
                  <a:srgbClr val="FFFF00"/>
                </a:solidFill>
              </a:rPr>
              <a:t>liking</a:t>
            </a:r>
            <a:r>
              <a:rPr lang="cs-CZ" altLang="cs-CZ" dirty="0"/>
              <a:t>]</a:t>
            </a:r>
            <a:r>
              <a:rPr lang="cs-CZ" dirty="0"/>
              <a:t> modelové ženy Catherine podle její reakce na diskriminaci </a:t>
            </a:r>
            <a:r>
              <a:rPr lang="cs-CZ" altLang="cs-CZ" dirty="0"/>
              <a:t>[</a:t>
            </a:r>
            <a:r>
              <a:rPr lang="cs-CZ" altLang="cs-CZ" b="1" dirty="0">
                <a:solidFill>
                  <a:srgbClr val="FFFF00"/>
                </a:solidFill>
              </a:rPr>
              <a:t>protest</a:t>
            </a:r>
            <a:r>
              <a:rPr lang="cs-CZ" altLang="cs-CZ" dirty="0"/>
              <a:t>]</a:t>
            </a:r>
            <a:r>
              <a:rPr lang="cs-CZ" dirty="0"/>
              <a:t> a respondentčina postoje ohledně moderního sexismu</a:t>
            </a:r>
            <a:r>
              <a:rPr lang="cs-CZ" altLang="cs-CZ" dirty="0"/>
              <a:t> [</a:t>
            </a:r>
            <a:r>
              <a:rPr lang="cs-CZ" altLang="cs-CZ" b="1" dirty="0" err="1">
                <a:solidFill>
                  <a:srgbClr val="FFFF00"/>
                </a:solidFill>
              </a:rPr>
              <a:t>sexism</a:t>
            </a:r>
            <a:r>
              <a:rPr lang="cs-CZ" altLang="cs-CZ" dirty="0"/>
              <a:t>]</a:t>
            </a:r>
            <a:r>
              <a:rPr lang="cs-CZ" dirty="0"/>
              <a:t>. Rovněž otestujte, zda na sympatičnost nemá vliv interakce obou prediktorů.</a:t>
            </a:r>
          </a:p>
          <a:p>
            <a:r>
              <a:rPr lang="cs-CZ" dirty="0"/>
              <a:t>Data i jejich popis naleznete v seminární složce.</a:t>
            </a:r>
          </a:p>
          <a:p>
            <a:r>
              <a:rPr lang="cs-CZ" dirty="0"/>
              <a:t>Odevzdejte opět rovněž </a:t>
            </a:r>
            <a:r>
              <a:rPr lang="cs-CZ" b="1" dirty="0"/>
              <a:t>skript/syntax</a:t>
            </a:r>
            <a:r>
              <a:rPr lang="cs-CZ" dirty="0"/>
              <a:t> (.</a:t>
            </a:r>
            <a:r>
              <a:rPr lang="cs-CZ" dirty="0" err="1"/>
              <a:t>sps</a:t>
            </a:r>
            <a:r>
              <a:rPr lang="cs-CZ" dirty="0"/>
              <a:t>).</a:t>
            </a:r>
          </a:p>
          <a:p>
            <a:r>
              <a:rPr lang="cs-CZ" dirty="0"/>
              <a:t>Pro zprávu můžete využít šablonu uloženou ve studijních materiálech.</a:t>
            </a:r>
          </a:p>
          <a:p>
            <a:r>
              <a:rPr lang="cs-CZ" dirty="0"/>
              <a:t>Termín odevzdání je příští středa.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5026</TotalTime>
  <Words>386</Words>
  <Application>Microsoft Office PowerPoint</Application>
  <PresentationFormat>A3 (297 × 420 mm)</PresentationFormat>
  <Paragraphs>35</Paragraphs>
  <Slides>5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2" baseType="lpstr">
      <vt:lpstr>Arial</vt:lpstr>
      <vt:lpstr>Tw Cen MT</vt:lpstr>
      <vt:lpstr>Tw Cen MT Condensed</vt:lpstr>
      <vt:lpstr>Wingdings</vt:lpstr>
      <vt:lpstr>Wingdings 3</vt:lpstr>
      <vt:lpstr>Integrál</vt:lpstr>
      <vt:lpstr>Rastrový obrázek</vt:lpstr>
      <vt:lpstr>lineárně regresní model s interakcemi</vt:lpstr>
      <vt:lpstr>Prezentace aplikace PowerPoint</vt:lpstr>
      <vt:lpstr>Lineární regrese s interakcemi</vt:lpstr>
      <vt:lpstr>Sympatičnost modelové ženY podle její reakce na diskriminující chování, vlastního názoru na rozšířenost sexistické diskriminace ve společnosti a kombinace obojího</vt:lpstr>
      <vt:lpstr>3. seminární Úkol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Stanislav Ježek</cp:lastModifiedBy>
  <cp:revision>206</cp:revision>
  <dcterms:created xsi:type="dcterms:W3CDTF">2007-02-27T13:07:47Z</dcterms:created>
  <dcterms:modified xsi:type="dcterms:W3CDTF">2021-10-26T09:21:19Z</dcterms:modified>
</cp:coreProperties>
</file>