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notesMasterIdLst>
    <p:notesMasterId r:id="rId50"/>
  </p:notesMasterIdLst>
  <p:sldIdLst>
    <p:sldId id="263" r:id="rId2"/>
    <p:sldId id="325" r:id="rId3"/>
    <p:sldId id="326" r:id="rId4"/>
    <p:sldId id="328" r:id="rId5"/>
    <p:sldId id="333" r:id="rId6"/>
    <p:sldId id="332" r:id="rId7"/>
    <p:sldId id="329" r:id="rId8"/>
    <p:sldId id="345" r:id="rId9"/>
    <p:sldId id="335" r:id="rId10"/>
    <p:sldId id="344" r:id="rId11"/>
    <p:sldId id="340" r:id="rId12"/>
    <p:sldId id="364" r:id="rId13"/>
    <p:sldId id="341" r:id="rId14"/>
    <p:sldId id="365" r:id="rId15"/>
    <p:sldId id="342" r:id="rId16"/>
    <p:sldId id="371" r:id="rId17"/>
    <p:sldId id="372" r:id="rId18"/>
    <p:sldId id="346" r:id="rId19"/>
    <p:sldId id="348" r:id="rId20"/>
    <p:sldId id="349" r:id="rId21"/>
    <p:sldId id="343" r:id="rId22"/>
    <p:sldId id="351" r:id="rId23"/>
    <p:sldId id="352" r:id="rId24"/>
    <p:sldId id="353" r:id="rId25"/>
    <p:sldId id="354" r:id="rId26"/>
    <p:sldId id="355" r:id="rId27"/>
    <p:sldId id="356" r:id="rId28"/>
    <p:sldId id="357" r:id="rId29"/>
    <p:sldId id="358" r:id="rId30"/>
    <p:sldId id="360" r:id="rId31"/>
    <p:sldId id="359" r:id="rId32"/>
    <p:sldId id="362" r:id="rId33"/>
    <p:sldId id="361" r:id="rId34"/>
    <p:sldId id="366" r:id="rId35"/>
    <p:sldId id="363" r:id="rId36"/>
    <p:sldId id="367" r:id="rId37"/>
    <p:sldId id="368" r:id="rId38"/>
    <p:sldId id="347" r:id="rId39"/>
    <p:sldId id="327" r:id="rId40"/>
    <p:sldId id="369" r:id="rId41"/>
    <p:sldId id="370" r:id="rId42"/>
    <p:sldId id="319" r:id="rId43"/>
    <p:sldId id="339" r:id="rId44"/>
    <p:sldId id="265" r:id="rId45"/>
    <p:sldId id="324" r:id="rId46"/>
    <p:sldId id="336" r:id="rId47"/>
    <p:sldId id="338" r:id="rId48"/>
    <p:sldId id="337" r:id="rId49"/>
  </p:sldIdLst>
  <p:sldSz cx="12801600" cy="9601200" type="A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71CDCB"/>
    <a:srgbClr val="439CA3"/>
    <a:srgbClr val="FFFFFF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4" autoAdjust="0"/>
    <p:restoredTop sz="84441" autoAdjust="0"/>
  </p:normalViewPr>
  <p:slideViewPr>
    <p:cSldViewPr>
      <p:cViewPr varScale="1">
        <p:scale>
          <a:sx n="87" d="100"/>
          <a:sy n="87" d="100"/>
        </p:scale>
        <p:origin x="1555" y="62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05B4995-153F-4C36-A75A-A348B387C9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E3F34C2-7969-45DA-9776-FD6D3826E9D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091E17FF-34A2-4EF3-861B-4D504F68DC5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598EEBF-CEBB-4539-A0E7-3AEF205D5C5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9C0FC4D4-599A-419B-8D83-08FC6548D8C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14079F74-B874-4F3B-87E2-2DD9F1F1BC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3D9B09A-416A-449D-8C34-0539DE226D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14CA0F2D-88CE-4520-A101-EC1D27A26B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6DCE4A2-D1A5-482F-A57E-B6EBE3CDE12A}" type="slidenum">
              <a:rPr lang="cs-CZ" altLang="cs-CZ" smtClean="0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27594D5-FDC0-4463-9E7C-CFF36EB371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8401119A-624E-49B4-8E72-133C196F7E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>
            <a:extLst>
              <a:ext uri="{FF2B5EF4-FFF2-40B4-BE49-F238E27FC236}">
                <a16:creationId xmlns:a16="http://schemas.microsoft.com/office/drawing/2014/main" id="{548DB168-95AA-4F83-9319-E222847BC8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Zástupný symbol pro poznámky 2">
            <a:extLst>
              <a:ext uri="{FF2B5EF4-FFF2-40B4-BE49-F238E27FC236}">
                <a16:creationId xmlns:a16="http://schemas.microsoft.com/office/drawing/2014/main" id="{90FFF042-CC3F-42A7-978A-95379EAFAA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Klasifikaci  MCAR…. vymyslel Rubin (1976)</a:t>
            </a:r>
          </a:p>
          <a:p>
            <a:r>
              <a:rPr lang="cs-CZ" altLang="cs-CZ">
                <a:latin typeface="Arial" panose="020B0604020202020204" pitchFamily="34" charset="0"/>
              </a:rPr>
              <a:t>MCAR vlastně popisuje princip fungování náhodných vzorků. Ti, kdo byli náhodně zahrnuti do vzorku, reprezentují ty nezahrnuté.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4036" name="Zástupný symbol pro číslo snímku 3">
            <a:extLst>
              <a:ext uri="{FF2B5EF4-FFF2-40B4-BE49-F238E27FC236}">
                <a16:creationId xmlns:a16="http://schemas.microsoft.com/office/drawing/2014/main" id="{ECF862D4-C241-4543-99A5-32E4940E44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1B7A9E-459A-4111-B4E9-185E3ED68A75}" type="slidenum">
              <a:rPr lang="cs-CZ" altLang="cs-CZ" sz="1200" smtClean="0"/>
              <a:pPr/>
              <a:t>29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>
            <a:extLst>
              <a:ext uri="{FF2B5EF4-FFF2-40B4-BE49-F238E27FC236}">
                <a16:creationId xmlns:a16="http://schemas.microsoft.com/office/drawing/2014/main" id="{0C5698D8-B782-4902-AC01-AF1D50CFD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Zástupný symbol pro poznámky 2">
            <a:extLst>
              <a:ext uri="{FF2B5EF4-FFF2-40B4-BE49-F238E27FC236}">
                <a16:creationId xmlns:a16="http://schemas.microsoft.com/office/drawing/2014/main" id="{E44F8EE9-8CFC-4083-900C-5597ADB206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Kululativností se míní snazší metaanalýzy, snazší navazování na výzkum.</a:t>
            </a:r>
          </a:p>
        </p:txBody>
      </p:sp>
      <p:sp>
        <p:nvSpPr>
          <p:cNvPr id="52228" name="Zástupný symbol pro číslo snímku 3">
            <a:extLst>
              <a:ext uri="{FF2B5EF4-FFF2-40B4-BE49-F238E27FC236}">
                <a16:creationId xmlns:a16="http://schemas.microsoft.com/office/drawing/2014/main" id="{64843432-9283-4C96-9752-8E3B18FF46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3A0C30-062C-484D-B5DB-752B65839611}" type="slidenum">
              <a:rPr lang="cs-CZ" altLang="cs-CZ" sz="1200" smtClean="0"/>
              <a:pPr/>
              <a:t>38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C5970288-819C-4FF5-9859-4D637B1662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A278DB9-10FF-440E-817F-39177BD8704B}" type="slidenum">
              <a:rPr lang="cs-CZ" altLang="cs-CZ" smtClean="0"/>
              <a:pPr>
                <a:spcBef>
                  <a:spcPct val="0"/>
                </a:spcBef>
              </a:pPr>
              <a:t>42</a:t>
            </a:fld>
            <a:endParaRPr lang="cs-CZ" altLang="cs-CZ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5BCEA209-3A28-4799-BE57-1B72DE1484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BAC587E7-2D27-4CEC-92F5-B53C3A3352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D9B09A-416A-449D-8C34-0539DE226D42}" type="slidenum">
              <a:rPr lang="cs-CZ" smtClean="0"/>
              <a:pPr>
                <a:defRPr/>
              </a:pPr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077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681B0407-0E0C-4B3F-8E3A-EFAFC417B5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C05DB8-5F38-4863-9DF6-795797103E7E}" type="slidenum">
              <a:rPr lang="cs-CZ" altLang="cs-CZ" smtClean="0"/>
              <a:pPr>
                <a:spcBef>
                  <a:spcPct val="0"/>
                </a:spcBef>
              </a:pPr>
              <a:t>44</a:t>
            </a:fld>
            <a:endParaRPr lang="cs-CZ" altLang="cs-CZ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51559FF2-ED04-4326-95A8-AB6A6A9379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8F531181-8D34-4111-8124-48146E3D55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>
            <a:extLst>
              <a:ext uri="{FF2B5EF4-FFF2-40B4-BE49-F238E27FC236}">
                <a16:creationId xmlns:a16="http://schemas.microsoft.com/office/drawing/2014/main" id="{E1CAFCB6-9C8E-4071-9A4B-1E18429943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Zástupný symbol pro poznámky 2">
            <a:extLst>
              <a:ext uri="{FF2B5EF4-FFF2-40B4-BE49-F238E27FC236}">
                <a16:creationId xmlns:a16="http://schemas.microsoft.com/office/drawing/2014/main" id="{0429B066-503D-47E5-B65E-BE2BABA7C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Též podle kohorty a podle pohlaví v rámci kohorty.</a:t>
            </a:r>
          </a:p>
          <a:p>
            <a:r>
              <a:rPr lang="cs-CZ" altLang="cs-CZ">
                <a:latin typeface="Arial" panose="020B0604020202020204" pitchFamily="34" charset="0"/>
              </a:rPr>
              <a:t>Kopírování do Wordu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44" name="Zástupný symbol pro číslo snímku 3">
            <a:extLst>
              <a:ext uri="{FF2B5EF4-FFF2-40B4-BE49-F238E27FC236}">
                <a16:creationId xmlns:a16="http://schemas.microsoft.com/office/drawing/2014/main" id="{BB743A7B-9878-4F9E-A52D-9ACAE8B826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18D501-60F5-4CC7-810B-06D30819161C}" type="slidenum">
              <a:rPr lang="cs-CZ" altLang="cs-CZ" sz="1200" smtClean="0"/>
              <a:pPr/>
              <a:t>46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>
            <a:extLst>
              <a:ext uri="{FF2B5EF4-FFF2-40B4-BE49-F238E27FC236}">
                <a16:creationId xmlns:a16="http://schemas.microsoft.com/office/drawing/2014/main" id="{7A3160FB-405A-4150-8FAF-FDD5977869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Zástupný symbol pro poznámky 2">
            <a:extLst>
              <a:ext uri="{FF2B5EF4-FFF2-40B4-BE49-F238E27FC236}">
                <a16:creationId xmlns:a16="http://schemas.microsoft.com/office/drawing/2014/main" id="{1D0CBC79-E7CA-4004-AB49-9430225470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Zástupný symbol pro číslo snímku 3">
            <a:extLst>
              <a:ext uri="{FF2B5EF4-FFF2-40B4-BE49-F238E27FC236}">
                <a16:creationId xmlns:a16="http://schemas.microsoft.com/office/drawing/2014/main" id="{EBDB567D-F386-4236-9E6E-063FA75D6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E66EC1-1F86-4A8F-8957-8FDFABD81955}" type="slidenum">
              <a:rPr lang="cs-CZ" altLang="cs-CZ" sz="1200" smtClean="0"/>
              <a:pPr/>
              <a:t>6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>
            <a:extLst>
              <a:ext uri="{FF2B5EF4-FFF2-40B4-BE49-F238E27FC236}">
                <a16:creationId xmlns:a16="http://schemas.microsoft.com/office/drawing/2014/main" id="{976ECDA9-BC88-4FC3-BB57-FE08281A70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>
            <a:extLst>
              <a:ext uri="{FF2B5EF4-FFF2-40B4-BE49-F238E27FC236}">
                <a16:creationId xmlns:a16="http://schemas.microsoft.com/office/drawing/2014/main" id="{641AC359-C3EA-48FC-B84E-65C163B21F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5604" name="Zástupný symbol pro číslo snímku 3">
            <a:extLst>
              <a:ext uri="{FF2B5EF4-FFF2-40B4-BE49-F238E27FC236}">
                <a16:creationId xmlns:a16="http://schemas.microsoft.com/office/drawing/2014/main" id="{D9CFC1FF-8D91-4AF8-B3BC-5F8DC8AC71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EFC13E-9082-40A0-8F9E-275F8D967641}" type="slidenum">
              <a:rPr lang="cs-CZ" altLang="cs-CZ" sz="1200" smtClean="0"/>
              <a:pPr/>
              <a:t>15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Příklad:  </a:t>
            </a:r>
            <a:r>
              <a:rPr lang="cs-CZ" dirty="0" err="1"/>
              <a:t>self-esteem</a:t>
            </a:r>
            <a:r>
              <a:rPr lang="cs-CZ" dirty="0"/>
              <a:t> a životní spokojenost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D9B09A-416A-449D-8C34-0539DE226D42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176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>
            <a:extLst>
              <a:ext uri="{FF2B5EF4-FFF2-40B4-BE49-F238E27FC236}">
                <a16:creationId xmlns:a16="http://schemas.microsoft.com/office/drawing/2014/main" id="{CC2C5004-D5A3-4F07-BD06-A50BE40328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Zástupný symbol pro poznámky 2">
            <a:extLst>
              <a:ext uri="{FF2B5EF4-FFF2-40B4-BE49-F238E27FC236}">
                <a16:creationId xmlns:a16="http://schemas.microsoft.com/office/drawing/2014/main" id="{FA956A40-D2E8-4770-B304-64987B094E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Klasifikaci  MCAR…. vymyslel Rubin (1976)</a:t>
            </a:r>
          </a:p>
        </p:txBody>
      </p:sp>
      <p:sp>
        <p:nvSpPr>
          <p:cNvPr id="33796" name="Zástupný symbol pro číslo snímku 3">
            <a:extLst>
              <a:ext uri="{FF2B5EF4-FFF2-40B4-BE49-F238E27FC236}">
                <a16:creationId xmlns:a16="http://schemas.microsoft.com/office/drawing/2014/main" id="{9F649437-01EF-4531-99BC-67BAD5027B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85247E-66FA-42FF-958E-D2822ED5189E}" type="slidenum">
              <a:rPr lang="cs-CZ" altLang="cs-CZ" sz="1200" smtClean="0"/>
              <a:pPr/>
              <a:t>24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>
            <a:extLst>
              <a:ext uri="{FF2B5EF4-FFF2-40B4-BE49-F238E27FC236}">
                <a16:creationId xmlns:a16="http://schemas.microsoft.com/office/drawing/2014/main" id="{A97964A1-7853-408C-B0AC-3803B1E975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Zástupný symbol pro poznámky 2">
            <a:extLst>
              <a:ext uri="{FF2B5EF4-FFF2-40B4-BE49-F238E27FC236}">
                <a16:creationId xmlns:a16="http://schemas.microsoft.com/office/drawing/2014/main" id="{DE864453-EF86-4EDB-B782-647F34607B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Klasifikaci  MCAR…. vymyslel Rubin (1976)</a:t>
            </a:r>
          </a:p>
          <a:p>
            <a:r>
              <a:rPr lang="cs-CZ" altLang="cs-CZ">
                <a:latin typeface="Arial" panose="020B0604020202020204" pitchFamily="34" charset="0"/>
              </a:rPr>
              <a:t>MCAR vlastně popisuje princip fungování náhodných vzorků. Ti, kdo byli náhodně zahrnuti do vzorku, reprezentují ty nezahrnuté.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5844" name="Zástupný symbol pro číslo snímku 3">
            <a:extLst>
              <a:ext uri="{FF2B5EF4-FFF2-40B4-BE49-F238E27FC236}">
                <a16:creationId xmlns:a16="http://schemas.microsoft.com/office/drawing/2014/main" id="{5D826F6B-C970-494A-AC07-EEA6D3BA1B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0C6683-36E1-4260-ADE3-A165A11F996C}" type="slidenum">
              <a:rPr lang="cs-CZ" altLang="cs-CZ" sz="1200" smtClean="0"/>
              <a:pPr/>
              <a:t>25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>
            <a:extLst>
              <a:ext uri="{FF2B5EF4-FFF2-40B4-BE49-F238E27FC236}">
                <a16:creationId xmlns:a16="http://schemas.microsoft.com/office/drawing/2014/main" id="{2633ADDF-8FC0-44D7-940C-486B451DE6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>
            <a:extLst>
              <a:ext uri="{FF2B5EF4-FFF2-40B4-BE49-F238E27FC236}">
                <a16:creationId xmlns:a16="http://schemas.microsoft.com/office/drawing/2014/main" id="{EDD60AEB-32A3-456B-88FC-5D243BA0B3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Klasifikaci  MCAR…. vymyslel Rubin (1976)</a:t>
            </a:r>
          </a:p>
          <a:p>
            <a:r>
              <a:rPr lang="cs-CZ" altLang="cs-CZ">
                <a:latin typeface="Arial" panose="020B0604020202020204" pitchFamily="34" charset="0"/>
              </a:rPr>
              <a:t>MCAR vlastně popisuje princip fungování náhodných vzorků. Ti, kdo byli náhodně zahrnuti do vzorku, reprezentují ty nezahrnuté.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7892" name="Zástupný symbol pro číslo snímku 3">
            <a:extLst>
              <a:ext uri="{FF2B5EF4-FFF2-40B4-BE49-F238E27FC236}">
                <a16:creationId xmlns:a16="http://schemas.microsoft.com/office/drawing/2014/main" id="{60B3A4C8-C831-4B19-AB9A-0272A57A14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AAF5C5-26DB-4C39-88CA-AD26A45B8D58}" type="slidenum">
              <a:rPr lang="cs-CZ" altLang="cs-CZ" sz="1200" smtClean="0"/>
              <a:pPr/>
              <a:t>26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>
            <a:extLst>
              <a:ext uri="{FF2B5EF4-FFF2-40B4-BE49-F238E27FC236}">
                <a16:creationId xmlns:a16="http://schemas.microsoft.com/office/drawing/2014/main" id="{ECB93E1E-BD28-4855-9F6E-C263EFA525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>
            <a:extLst>
              <a:ext uri="{FF2B5EF4-FFF2-40B4-BE49-F238E27FC236}">
                <a16:creationId xmlns:a16="http://schemas.microsoft.com/office/drawing/2014/main" id="{BD5FD5C6-0F58-4DFB-B35E-EC3F9F9734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Klasifikaci  MCAR…. vymyslel Rubin (1976)</a:t>
            </a:r>
          </a:p>
          <a:p>
            <a:r>
              <a:rPr lang="cs-CZ" altLang="cs-CZ">
                <a:latin typeface="Arial" panose="020B0604020202020204" pitchFamily="34" charset="0"/>
              </a:rPr>
              <a:t>MCAR vlastně popisuje princip fungování náhodných vzorků. Ti, kdo byli náhodně zahrnuti do vzorku, reprezentují ty nezahrnuté.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9940" name="Zástupný symbol pro číslo snímku 3">
            <a:extLst>
              <a:ext uri="{FF2B5EF4-FFF2-40B4-BE49-F238E27FC236}">
                <a16:creationId xmlns:a16="http://schemas.microsoft.com/office/drawing/2014/main" id="{347517DA-604E-437B-9542-C38DD8778F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1706A1-2D82-4EB9-A234-C6DC004080EE}" type="slidenum">
              <a:rPr lang="cs-CZ" altLang="cs-CZ" sz="1200" smtClean="0"/>
              <a:pPr/>
              <a:t>27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>
            <a:extLst>
              <a:ext uri="{FF2B5EF4-FFF2-40B4-BE49-F238E27FC236}">
                <a16:creationId xmlns:a16="http://schemas.microsoft.com/office/drawing/2014/main" id="{5C832D25-D099-401D-936A-9BA661E509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Zástupný symbol pro poznámky 2">
            <a:extLst>
              <a:ext uri="{FF2B5EF4-FFF2-40B4-BE49-F238E27FC236}">
                <a16:creationId xmlns:a16="http://schemas.microsoft.com/office/drawing/2014/main" id="{496F7346-F5A1-4836-A6E2-188B6E833D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Klasifikaci  MCAR…. vymyslel Rubin (1976)</a:t>
            </a:r>
          </a:p>
          <a:p>
            <a:r>
              <a:rPr lang="cs-CZ" altLang="cs-CZ">
                <a:latin typeface="Arial" panose="020B0604020202020204" pitchFamily="34" charset="0"/>
              </a:rPr>
              <a:t>MCAR vlastně popisuje princip fungování náhodných vzorků. Ti, kdo byli náhodně zahrnuti do vzorku, reprezentují ty nezahrnuté.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1988" name="Zástupný symbol pro číslo snímku 3">
            <a:extLst>
              <a:ext uri="{FF2B5EF4-FFF2-40B4-BE49-F238E27FC236}">
                <a16:creationId xmlns:a16="http://schemas.microsoft.com/office/drawing/2014/main" id="{332C724F-7751-40EB-AD48-9A8C3FCE35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3B6D57-8104-44E5-B934-DF6F858DD38E}" type="slidenum">
              <a:rPr lang="cs-CZ" altLang="cs-CZ" sz="1200" smtClean="0"/>
              <a:pPr/>
              <a:t>28</a:t>
            </a:fld>
            <a:endParaRPr lang="cs-CZ" altLang="cs-CZ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0">
            <a:extLst>
              <a:ext uri="{FF2B5EF4-FFF2-40B4-BE49-F238E27FC236}">
                <a16:creationId xmlns:a16="http://schemas.microsoft.com/office/drawing/2014/main" id="{B9DABFB4-3E04-49EA-9E42-73CE965DFF42}"/>
              </a:ext>
            </a:extLst>
          </p:cNvPr>
          <p:cNvCxnSpPr/>
          <p:nvPr/>
        </p:nvCxnSpPr>
        <p:spPr>
          <a:xfrm flipV="1">
            <a:off x="8805863" y="7369175"/>
            <a:ext cx="0" cy="128111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11">
            <a:extLst>
              <a:ext uri="{FF2B5EF4-FFF2-40B4-BE49-F238E27FC236}">
                <a16:creationId xmlns:a16="http://schemas.microsoft.com/office/drawing/2014/main" id="{799CE9A3-54E9-4B44-902A-740775CA1012}"/>
              </a:ext>
            </a:extLst>
          </p:cNvPr>
          <p:cNvSpPr/>
          <p:nvPr/>
        </p:nvSpPr>
        <p:spPr>
          <a:xfrm>
            <a:off x="0" y="0"/>
            <a:ext cx="12801600" cy="6400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6944192"/>
            <a:ext cx="8161020" cy="2048256"/>
          </a:xfrm>
        </p:spPr>
        <p:txBody>
          <a:bodyPr/>
          <a:lstStyle>
            <a:lvl1pPr algn="r">
              <a:defRPr sz="6160" spc="28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41130" y="6944192"/>
            <a:ext cx="3360420" cy="2048256"/>
          </a:xfrm>
        </p:spPr>
        <p:txBody>
          <a:bodyPr lIns="91440" rIns="9144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4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640080" indent="0" algn="ctr">
              <a:buNone/>
              <a:defRPr sz="2240"/>
            </a:lvl2pPr>
            <a:lvl3pPr marL="1280160" indent="0" algn="ctr">
              <a:buNone/>
              <a:defRPr sz="224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4959029-9A4B-48DC-85EC-13363B22D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7917F08-5F03-499B-B2B5-9B5C9C318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835F9B0-93E4-4A97-8EDB-22A30AAD5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586FB-0F8D-4015-972B-740B9C05DE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536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4454AB-51A9-4498-A223-3B7E49172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F9902-1D47-420D-BA86-54F873D47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3014F-8AC3-49F1-A5EB-7C06CF0FD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E67FA-4DFC-44A7-9B83-99B8F57699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594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A0392C74-0A15-41FD-8E70-EA94709C981A}"/>
              </a:ext>
            </a:extLst>
          </p:cNvPr>
          <p:cNvCxnSpPr/>
          <p:nvPr/>
        </p:nvCxnSpPr>
        <p:spPr>
          <a:xfrm rot="5400000" flipV="1">
            <a:off x="10560844" y="242094"/>
            <a:ext cx="0" cy="96043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7" y="1066800"/>
            <a:ext cx="2760345" cy="757428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0132" y="1066800"/>
            <a:ext cx="7960995" cy="757428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5F92D67-9C55-4860-B63E-C4A951567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8150133-0DCA-45B7-97A2-D3F1664D0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820FB9B-FF91-4A19-B6AD-4F7DEE3F2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8D290-3FF7-41C0-9303-C5E556595E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8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CD753-A5A1-44AF-A8A0-2C22A839C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2AA67-259A-43B3-9EA7-AD3C41D68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5FE1C-231C-4918-AC28-B1E463FDC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9C41D-03DE-4580-8671-40530914CE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080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C5E1BB83-5ED7-4313-B08C-6E9D734B1677}"/>
              </a:ext>
            </a:extLst>
          </p:cNvPr>
          <p:cNvSpPr/>
          <p:nvPr/>
        </p:nvSpPr>
        <p:spPr>
          <a:xfrm>
            <a:off x="0" y="0"/>
            <a:ext cx="12801600" cy="6400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11">
            <a:extLst>
              <a:ext uri="{FF2B5EF4-FFF2-40B4-BE49-F238E27FC236}">
                <a16:creationId xmlns:a16="http://schemas.microsoft.com/office/drawing/2014/main" id="{E7A9D486-A89F-4F29-8074-3941F539C198}"/>
              </a:ext>
            </a:extLst>
          </p:cNvPr>
          <p:cNvCxnSpPr/>
          <p:nvPr/>
        </p:nvCxnSpPr>
        <p:spPr>
          <a:xfrm flipV="1">
            <a:off x="8805863" y="7369175"/>
            <a:ext cx="0" cy="1281113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6944192"/>
            <a:ext cx="8161020" cy="2048256"/>
          </a:xfrm>
        </p:spPr>
        <p:txBody>
          <a:bodyPr/>
          <a:lstStyle>
            <a:lvl1pPr algn="r">
              <a:defRPr sz="6160" b="0" spc="28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1130" y="6944192"/>
            <a:ext cx="3360420" cy="2048256"/>
          </a:xfrm>
        </p:spPr>
        <p:txBody>
          <a:bodyPr lIns="91440" r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4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6400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F3E209D-F113-4A87-82C3-F1EA43395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34D3D99-F1A7-49FB-9430-5E3238A0D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B04AD72-C744-4A79-ACF9-823471853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AA26D-FE6D-44B9-8556-915632B281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616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334" y="819303"/>
            <a:ext cx="10206076" cy="209946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334" y="3200400"/>
            <a:ext cx="4992624" cy="563270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8786" y="3200400"/>
            <a:ext cx="4992624" cy="563270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4C22ED3-9511-4E1B-8FCA-0269202D2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CD08FDA-B29C-4C71-9825-3FE96B028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653034-0A80-4713-BAD5-FEFB0CCFD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F2CF5-BED6-43B7-A402-B020E40A80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495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75334" y="819303"/>
            <a:ext cx="10206076" cy="209946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334" y="3051490"/>
            <a:ext cx="4992624" cy="1152144"/>
          </a:xfrm>
        </p:spPr>
        <p:txBody>
          <a:bodyPr lIns="137160" rIns="137160" anchor="ctr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308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334" y="4154903"/>
            <a:ext cx="4992624" cy="46782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88786" y="3051490"/>
            <a:ext cx="4992624" cy="1152144"/>
          </a:xfrm>
        </p:spPr>
        <p:txBody>
          <a:bodyPr lIns="137160" rIns="137160" anchor="ctr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308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88786" y="4154903"/>
            <a:ext cx="4992624" cy="46782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A33257F-041F-4D13-9110-CF086225D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E478F73-182F-460D-B9F6-8BDA1DC6F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3B16A17-2157-4F81-8936-19A639DD2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479EB-7517-4439-B326-58E3390E38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64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9751F60-E442-4BAE-89E6-FFE272B1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49AF034-4892-4FAA-B580-5CCC0B45E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B13F745-5AE4-4BB6-AA37-264E590C7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2233C-255E-49E6-ACB7-687472EDD9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381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727B01-23D2-4507-8668-64565355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762008-8611-4323-921A-FF75C1C76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11EFF2-4ABB-429E-83ED-27B74C766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E41B-3D53-4DFA-9F45-4D4DA4659F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900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5334" y="660113"/>
            <a:ext cx="4608576" cy="2432304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504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0" y="1152144"/>
            <a:ext cx="5962345" cy="7258507"/>
          </a:xfrm>
        </p:spPr>
        <p:txBody>
          <a:bodyPr/>
          <a:lstStyle>
            <a:lvl1pPr>
              <a:defRPr sz="2800"/>
            </a:lvl1pPr>
            <a:lvl2pPr>
              <a:defRPr sz="2240"/>
            </a:lvl2pPr>
            <a:lvl3pPr>
              <a:defRPr sz="1680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334" y="3160508"/>
            <a:ext cx="4608576" cy="5267212"/>
          </a:xfrm>
        </p:spPr>
        <p:txBody>
          <a:bodyPr lIns="91440" rIns="91440"/>
          <a:lstStyle>
            <a:lvl1pPr marL="0" indent="0">
              <a:lnSpc>
                <a:spcPct val="108000"/>
              </a:lnSpc>
              <a:spcBef>
                <a:spcPts val="840"/>
              </a:spcBef>
              <a:buNone/>
              <a:defRPr sz="224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C8749E8-F4BB-436B-927D-A148CD6A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AD5104A-C1D5-4185-886B-4AF242756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C97A498-CF4D-4F0A-AA08-D66455135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CD6FE-905E-4348-8165-D90E5E193D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8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F19861E1-2B31-4832-B7C9-7A5ADC8064E4}"/>
              </a:ext>
            </a:extLst>
          </p:cNvPr>
          <p:cNvCxnSpPr/>
          <p:nvPr/>
        </p:nvCxnSpPr>
        <p:spPr>
          <a:xfrm flipV="1">
            <a:off x="8805863" y="7369175"/>
            <a:ext cx="0" cy="128111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6944193"/>
            <a:ext cx="8161020" cy="2048256"/>
          </a:xfrm>
        </p:spPr>
        <p:txBody>
          <a:bodyPr/>
          <a:lstStyle>
            <a:lvl1pPr algn="r">
              <a:defRPr sz="6160" spc="28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798400" cy="64008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tlCol="0">
            <a:normAutofit/>
          </a:bodyPr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41130" y="6944193"/>
            <a:ext cx="3360420" cy="2048256"/>
          </a:xfrm>
        </p:spPr>
        <p:txBody>
          <a:bodyPr lIns="91440" r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4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5AEE71B4-7E6F-4DF0-9244-CF764E4F3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75B982A-C42F-42F5-B443-CB536BB68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2BDC62D3-39F7-487E-9CE1-ABAE7F248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B71F9-9ADB-4475-928C-C16AC01953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921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CFE80C-8D51-4C49-B16C-21920AAAD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206037" cy="2100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3EA5331-F937-4443-97B5-10A6FEAC7E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74738" y="3200400"/>
            <a:ext cx="10206037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E2F5F-0B63-4AEE-8FEA-22F6F4DA72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74738" y="9058275"/>
            <a:ext cx="2262187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BEEBF-9287-4658-896E-0857B4240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84763" y="9058275"/>
            <a:ext cx="6197600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2A570-4E54-4481-9BCE-2B055236F0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0" y="9058275"/>
            <a:ext cx="1022350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D4640A3A-88EE-4958-A1BF-102DD28251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66DDF40-5415-47A8-89B2-A94BD7755AE8}"/>
              </a:ext>
            </a:extLst>
          </p:cNvPr>
          <p:cNvCxnSpPr/>
          <p:nvPr/>
        </p:nvCxnSpPr>
        <p:spPr>
          <a:xfrm flipV="1">
            <a:off x="800100" y="1157288"/>
            <a:ext cx="0" cy="1279525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12" r:id="rId1"/>
    <p:sldLayoutId id="2147484106" r:id="rId2"/>
    <p:sldLayoutId id="2147484113" r:id="rId3"/>
    <p:sldLayoutId id="2147484107" r:id="rId4"/>
    <p:sldLayoutId id="2147484108" r:id="rId5"/>
    <p:sldLayoutId id="2147484109" r:id="rId6"/>
    <p:sldLayoutId id="2147484114" r:id="rId7"/>
    <p:sldLayoutId id="2147484110" r:id="rId8"/>
    <p:sldLayoutId id="2147484115" r:id="rId9"/>
    <p:sldLayoutId id="2147484111" r:id="rId10"/>
    <p:sldLayoutId id="2147484116" r:id="rId11"/>
  </p:sldLayoutIdLst>
  <p:txStyles>
    <p:titleStyle>
      <a:lvl1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 kern="1200" cap="all" spc="140">
          <a:solidFill>
            <a:srgbClr val="FFFFFF"/>
          </a:solidFill>
          <a:latin typeface="+mj-lt"/>
          <a:ea typeface="+mj-ea"/>
          <a:cs typeface="+mj-cs"/>
        </a:defRPr>
      </a:lvl1pPr>
      <a:lvl2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2pPr>
      <a:lvl3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3pPr>
      <a:lvl4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4pPr>
      <a:lvl5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5pPr>
      <a:lvl6pPr marL="457200" algn="l" defTabSz="1279525" rtl="0" fontAlgn="base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6pPr>
      <a:lvl7pPr marL="914400" algn="l" defTabSz="1279525" rtl="0" fontAlgn="base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7pPr>
      <a:lvl8pPr marL="1371600" algn="l" defTabSz="1279525" rtl="0" fontAlgn="base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8pPr>
      <a:lvl9pPr marL="1828800" algn="l" defTabSz="1279525" rtl="0" fontAlgn="base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9pPr>
    </p:titleStyle>
    <p:bodyStyle>
      <a:lvl1pPr marL="127000" indent="-127000" algn="l" defTabSz="1279525" rtl="0" eaLnBrk="0" fontAlgn="base" hangingPunct="0">
        <a:lnSpc>
          <a:spcPct val="90000"/>
        </a:lnSpc>
        <a:spcBef>
          <a:spcPts val="1675"/>
        </a:spcBef>
        <a:spcAft>
          <a:spcPts val="275"/>
        </a:spcAft>
        <a:buClr>
          <a:schemeClr val="accent2"/>
        </a:buClr>
        <a:buSzPct val="100000"/>
        <a:buFont typeface="Tw Cen MT" panose="020B0602020104020603" pitchFamily="34" charset="-18"/>
        <a:buChar char=" 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69888" indent="-190500" algn="l" defTabSz="1279525" rtl="0" eaLnBrk="0" fontAlgn="base" hangingPunct="0">
        <a:lnSpc>
          <a:spcPct val="90000"/>
        </a:lnSpc>
        <a:spcBef>
          <a:spcPts val="275"/>
        </a:spcBef>
        <a:spcAft>
          <a:spcPts val="563"/>
        </a:spcAft>
        <a:buClr>
          <a:schemeClr val="accent2"/>
        </a:buClr>
        <a:buFont typeface="Wingdings 3" panose="05040102010807070707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indent="-190500" algn="l" defTabSz="1279525" rtl="0" eaLnBrk="0" fontAlgn="base" hangingPunct="0">
        <a:lnSpc>
          <a:spcPct val="90000"/>
        </a:lnSpc>
        <a:spcBef>
          <a:spcPts val="275"/>
        </a:spcBef>
        <a:spcAft>
          <a:spcPts val="563"/>
        </a:spcAft>
        <a:buClr>
          <a:schemeClr val="accent2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31850" indent="-190500" algn="l" defTabSz="1279525" rtl="0" eaLnBrk="0" fontAlgn="base" hangingPunct="0">
        <a:lnSpc>
          <a:spcPct val="90000"/>
        </a:lnSpc>
        <a:spcBef>
          <a:spcPts val="275"/>
        </a:spcBef>
        <a:spcAft>
          <a:spcPts val="563"/>
        </a:spcAft>
        <a:buClr>
          <a:schemeClr val="accent2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87438" indent="-190500" algn="l" defTabSz="1279525" rtl="0" eaLnBrk="0" fontAlgn="base" hangingPunct="0">
        <a:lnSpc>
          <a:spcPct val="90000"/>
        </a:lnSpc>
        <a:spcBef>
          <a:spcPts val="275"/>
        </a:spcBef>
        <a:spcAft>
          <a:spcPts val="563"/>
        </a:spcAft>
        <a:buClr>
          <a:schemeClr val="accent2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2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1484986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2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1702613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2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1907438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2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stat.org/publications/jse/jse_data_archive.htm" TargetMode="External"/><Relationship Id="rId7" Type="http://schemas.openxmlformats.org/officeDocument/2006/relationships/hyperlink" Target="https://openfmri.org/data-sets" TargetMode="External"/><Relationship Id="rId2" Type="http://schemas.openxmlformats.org/officeDocument/2006/relationships/hyperlink" Target="http://lib.stat.cmu.edu/cgi-bin/dasl.cgi?query=Psychology&amp;submit=Search!&amp;metaname=topics&amp;sort=swishra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essda.org/" TargetMode="External"/><Relationship Id="rId5" Type="http://schemas.openxmlformats.org/officeDocument/2006/relationships/hyperlink" Target="http://www.kdnuggets.com/datasets/index.html" TargetMode="External"/><Relationship Id="rId4" Type="http://schemas.openxmlformats.org/officeDocument/2006/relationships/hyperlink" Target="http://www.statsci.org/datasets.html" TargetMode="Externa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tisticshell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s://edge.sagepub.com/field5e" TargetMode="External"/><Relationship Id="rId4" Type="http://schemas.openxmlformats.org/officeDocument/2006/relationships/hyperlink" Target="http://www.uk.sagepub.com/field4e/study/default.ht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1">
            <a:extLst>
              <a:ext uri="{FF2B5EF4-FFF2-40B4-BE49-F238E27FC236}">
                <a16:creationId xmlns:a16="http://schemas.microsoft.com/office/drawing/2014/main" id="{AEABECB9-86FE-42B9-989E-069593768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5448300"/>
            <a:ext cx="6408737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79525">
              <a:lnSpc>
                <a:spcPct val="90000"/>
              </a:lnSpc>
              <a:spcBef>
                <a:spcPts val="1675"/>
              </a:spcBef>
              <a:spcAft>
                <a:spcPts val="275"/>
              </a:spcAft>
              <a:buClr>
                <a:schemeClr val="accent2"/>
              </a:buClr>
              <a:buSzPct val="100000"/>
              <a:buFont typeface="Tw Cen MT" panose="020B0602020104020603" pitchFamily="34" charset="-18"/>
              <a:buChar char=" "/>
              <a:defRPr sz="2800"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 defTabSz="1279525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 defTabSz="1279525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 defTabSz="1279525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 defTabSz="1279525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defTabSz="1279525" eaLnBrk="0" fontAlgn="base" hangingPunct="0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defTabSz="1279525" eaLnBrk="0" fontAlgn="base" hangingPunct="0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defTabSz="1279525" eaLnBrk="0" fontAlgn="base" hangingPunct="0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defTabSz="1279525" eaLnBrk="0" fontAlgn="base" hangingPunct="0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cs-CZ" altLang="cs-CZ" sz="2500">
              <a:latin typeface="Arial" panose="020B060402020202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C8F7BC5-26C6-4DC4-97E0-5D533DC1D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6943725"/>
            <a:ext cx="8161338" cy="2049463"/>
          </a:xfrm>
        </p:spPr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ÚVOD</a:t>
            </a:r>
            <a:b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od počítání k analýze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CCF392-262E-4308-AED2-5CC742D644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40813" y="6943725"/>
            <a:ext cx="3360737" cy="2049463"/>
          </a:xfrm>
        </p:spPr>
        <p:txBody>
          <a:bodyPr rtlCol="0">
            <a:normAutofit/>
          </a:bodyPr>
          <a:lstStyle/>
          <a:p>
            <a:pPr defTabSz="1280160" eaLnBrk="1" fontAlgn="auto" hangingPunct="1">
              <a:spcAft>
                <a:spcPts val="280"/>
              </a:spcAft>
              <a:buFont typeface="Tw Cen MT" panose="020B0602020104020603" pitchFamily="34" charset="0"/>
              <a:buNone/>
              <a:defRPr/>
            </a:pPr>
            <a:r>
              <a:rPr lang="cs-CZ" dirty="0"/>
              <a:t>PSYb252</a:t>
            </a:r>
            <a:r>
              <a:rPr lang="cs-CZ" sz="1600" dirty="0"/>
              <a:t>0</a:t>
            </a:r>
            <a:endParaRPr lang="cs-CZ" dirty="0"/>
          </a:p>
          <a:p>
            <a:pPr defTabSz="1280160" eaLnBrk="1" fontAlgn="auto" hangingPunct="1">
              <a:spcAft>
                <a:spcPts val="280"/>
              </a:spcAft>
              <a:buFont typeface="Tw Cen MT" panose="020B0602020104020603" pitchFamily="34" charset="0"/>
              <a:buNone/>
              <a:defRPr/>
            </a:pPr>
            <a:r>
              <a:rPr lang="cs-CZ" dirty="0"/>
              <a:t>Statistická analýza dat II</a:t>
            </a:r>
          </a:p>
          <a:p>
            <a:pPr defTabSz="1280160" eaLnBrk="1" fontAlgn="auto" hangingPunct="1">
              <a:spcAft>
                <a:spcPts val="280"/>
              </a:spcAft>
              <a:buFont typeface="Tw Cen MT" panose="020B0602020104020603" pitchFamily="34" charset="0"/>
              <a:buNone/>
              <a:defRPr/>
            </a:pPr>
            <a:r>
              <a:rPr lang="cs-CZ" dirty="0"/>
              <a:t>1. setkání </a:t>
            </a:r>
          </a:p>
        </p:txBody>
      </p:sp>
    </p:spTree>
  </p:cSld>
  <p:clrMapOvr>
    <a:masterClrMapping/>
  </p:clrMapOvr>
  <p:transition advTm="3094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CF0FF7-44A8-4201-B5A4-9C41C2C94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sz="616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IBM </a:t>
            </a:r>
            <a:r>
              <a:rPr lang="cs-CZ" sz="616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spss</a:t>
            </a:r>
            <a:endParaRPr lang="cs-CZ" sz="616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E3EA2A8D-DDBA-40D7-BEBC-6B362A384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Tw Cen MT" panose="020B0602020104020603" pitchFamily="34" charset="-18"/>
              <a:buNone/>
              <a:defRPr/>
            </a:pPr>
            <a:endParaRPr lang="cs-CZ" altLang="cs-CZ" sz="3600" dirty="0"/>
          </a:p>
          <a:p>
            <a:pPr eaLnBrk="1" hangingPunct="1">
              <a:defRPr/>
            </a:pPr>
            <a:r>
              <a:rPr lang="cs-CZ" altLang="cs-CZ" sz="3600" dirty="0"/>
              <a:t>Import a export dat</a:t>
            </a:r>
          </a:p>
          <a:p>
            <a:pPr eaLnBrk="1" hangingPunct="1">
              <a:defRPr/>
            </a:pPr>
            <a:r>
              <a:rPr lang="cs-CZ" altLang="cs-CZ" sz="3600" dirty="0"/>
              <a:t>Datová matice a orientace v datech</a:t>
            </a:r>
          </a:p>
          <a:p>
            <a:pPr eaLnBrk="1" hangingPunct="1">
              <a:defRPr/>
            </a:pPr>
            <a:r>
              <a:rPr lang="cs-CZ" altLang="cs-CZ" sz="3600" dirty="0"/>
              <a:t>Data, output, syntax</a:t>
            </a:r>
          </a:p>
          <a:p>
            <a:pPr eaLnBrk="1" hangingPunct="1">
              <a:defRPr/>
            </a:pPr>
            <a:r>
              <a:rPr lang="cs-CZ" altLang="cs-CZ" sz="3600" dirty="0"/>
              <a:t>Transformace proměnných</a:t>
            </a:r>
          </a:p>
          <a:p>
            <a:pPr eaLnBrk="1" hangingPunct="1">
              <a:defRPr/>
            </a:pPr>
            <a:r>
              <a:rPr lang="cs-CZ" altLang="cs-CZ" sz="3600" dirty="0"/>
              <a:t>Popisné statistiky</a:t>
            </a:r>
          </a:p>
          <a:p>
            <a:pPr eaLnBrk="1" hangingPunct="1">
              <a:defRPr/>
            </a:pPr>
            <a:r>
              <a:rPr lang="cs-CZ" altLang="cs-CZ" sz="3600" dirty="0"/>
              <a:t>Grafy</a:t>
            </a:r>
          </a:p>
          <a:p>
            <a:pPr eaLnBrk="1" hangingPunct="1">
              <a:defRPr/>
            </a:pPr>
            <a:endParaRPr lang="cs-CZ" altLang="cs-CZ" sz="3600" dirty="0"/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850530-F258-4A15-9DE4-D361FB366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spss</a:t>
            </a:r>
            <a:r>
              <a:rPr lang="cs-CZ" dirty="0"/>
              <a:t> - import a export dat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7A178161-7967-4010-98F5-5200C9FC0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014075" cy="5632450"/>
          </a:xfrm>
        </p:spPr>
        <p:txBody>
          <a:bodyPr/>
          <a:lstStyle/>
          <a:p>
            <a:pPr>
              <a:defRPr/>
            </a:pPr>
            <a:r>
              <a:rPr lang="cs-CZ" altLang="cs-CZ" sz="4000" b="1" dirty="0">
                <a:solidFill>
                  <a:schemeClr val="accent2"/>
                </a:solidFill>
              </a:rPr>
              <a:t>.</a:t>
            </a:r>
            <a:r>
              <a:rPr lang="cs-CZ" altLang="cs-CZ" sz="4000" b="1" dirty="0" err="1">
                <a:solidFill>
                  <a:schemeClr val="accent2"/>
                </a:solidFill>
              </a:rPr>
              <a:t>csv</a:t>
            </a:r>
            <a:r>
              <a:rPr lang="cs-CZ" altLang="cs-CZ" sz="4000" b="1" dirty="0">
                <a:solidFill>
                  <a:schemeClr val="accent2"/>
                </a:solidFill>
              </a:rPr>
              <a:t> </a:t>
            </a:r>
            <a:r>
              <a:rPr lang="cs-CZ" altLang="cs-CZ" sz="3200" dirty="0"/>
              <a:t>– obvyklý textový formát – hodnoty oddělené středníkem*, desetinná čárka, kromě názvů proměnných na 1. řádku žádná metadata</a:t>
            </a:r>
          </a:p>
          <a:p>
            <a:pPr>
              <a:defRPr/>
            </a:pPr>
            <a:r>
              <a:rPr lang="cs-CZ" altLang="cs-CZ" sz="4000" b="1" dirty="0">
                <a:solidFill>
                  <a:schemeClr val="accent2"/>
                </a:solidFill>
              </a:rPr>
              <a:t>.</a:t>
            </a:r>
            <a:r>
              <a:rPr lang="cs-CZ" altLang="cs-CZ" sz="4000" b="1" dirty="0" err="1">
                <a:solidFill>
                  <a:schemeClr val="accent2"/>
                </a:solidFill>
              </a:rPr>
              <a:t>xls</a:t>
            </a:r>
            <a:r>
              <a:rPr lang="cs-CZ" altLang="cs-CZ" sz="4000" b="1" dirty="0">
                <a:solidFill>
                  <a:schemeClr val="accent2"/>
                </a:solidFill>
              </a:rPr>
              <a:t>(x) </a:t>
            </a:r>
            <a:r>
              <a:rPr lang="cs-CZ" altLang="cs-CZ" sz="3200" dirty="0"/>
              <a:t>– MS Excel, metadata obvykle na samostatném listu</a:t>
            </a:r>
            <a:endParaRPr lang="cs-CZ" altLang="cs-CZ" sz="4000" dirty="0"/>
          </a:p>
          <a:p>
            <a:pPr>
              <a:defRPr/>
            </a:pPr>
            <a:r>
              <a:rPr lang="cs-CZ" altLang="cs-CZ" sz="4400" b="1" dirty="0">
                <a:solidFill>
                  <a:schemeClr val="accent2"/>
                </a:solidFill>
              </a:rPr>
              <a:t>.</a:t>
            </a:r>
            <a:r>
              <a:rPr lang="cs-CZ" altLang="cs-CZ" sz="4400" b="1" dirty="0" err="1">
                <a:solidFill>
                  <a:schemeClr val="accent2"/>
                </a:solidFill>
              </a:rPr>
              <a:t>sav</a:t>
            </a:r>
            <a:r>
              <a:rPr lang="cs-CZ" altLang="cs-CZ" sz="4400" b="1" dirty="0">
                <a:solidFill>
                  <a:schemeClr val="accent2"/>
                </a:solidFill>
              </a:rPr>
              <a:t> </a:t>
            </a:r>
            <a:r>
              <a:rPr lang="cs-CZ" altLang="cs-CZ" sz="3600" dirty="0"/>
              <a:t>– nativní formát dat </a:t>
            </a:r>
            <a:r>
              <a:rPr lang="cs-CZ" altLang="cs-CZ" sz="3600" dirty="0" err="1"/>
              <a:t>SPSS</a:t>
            </a:r>
            <a:r>
              <a:rPr lang="cs-CZ" altLang="cs-CZ" sz="3600" dirty="0"/>
              <a:t>, obsahuje hodně </a:t>
            </a:r>
            <a:r>
              <a:rPr lang="cs-CZ" altLang="cs-CZ" sz="3600" b="1" dirty="0">
                <a:solidFill>
                  <a:schemeClr val="accent4"/>
                </a:solidFill>
              </a:rPr>
              <a:t>metadat</a:t>
            </a:r>
            <a:endParaRPr lang="cs-CZ" altLang="cs-CZ" dirty="0"/>
          </a:p>
        </p:txBody>
      </p:sp>
      <p:sp>
        <p:nvSpPr>
          <p:cNvPr id="20484" name="TextovéPole 2">
            <a:extLst>
              <a:ext uri="{FF2B5EF4-FFF2-40B4-BE49-F238E27FC236}">
                <a16:creationId xmlns:a16="http://schemas.microsoft.com/office/drawing/2014/main" id="{95A73347-25BE-488A-8A23-105A523B3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8967788"/>
            <a:ext cx="1234598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600"/>
              <a:t>*V angličtině je standardním oddělovačem hodnot čárka a desetinný znak je tečka.</a:t>
            </a:r>
          </a:p>
          <a:p>
            <a:r>
              <a:rPr lang="cs-CZ" altLang="cs-CZ" sz="1600"/>
              <a:t>Problémy s importem dat za sebou často mají tuto prostou příčinu. SPSS i jiné programy si to nechají vysvětlit.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87A92A-C4D7-4533-80D0-0D6DA9749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DAta</a:t>
            </a:r>
            <a:r>
              <a:rPr lang="cs-CZ" dirty="0"/>
              <a:t>: LonG2</a:t>
            </a:r>
          </a:p>
        </p:txBody>
      </p:sp>
      <p:sp>
        <p:nvSpPr>
          <p:cNvPr id="21507" name="Zástupný obsah 2">
            <a:extLst>
              <a:ext uri="{FF2B5EF4-FFF2-40B4-BE49-F238E27FC236}">
                <a16:creationId xmlns:a16="http://schemas.microsoft.com/office/drawing/2014/main" id="{6E536256-DEAC-4010-8A37-73CE35F42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600"/>
              <a:t>Data zakladni.csv</a:t>
            </a:r>
          </a:p>
          <a:p>
            <a:r>
              <a:rPr lang="cs-CZ" altLang="cs-CZ" sz="3600"/>
              <a:t>Data zakladni.xls</a:t>
            </a:r>
          </a:p>
          <a:p>
            <a:r>
              <a:rPr lang="cs-CZ" altLang="cs-CZ" sz="3600"/>
              <a:t>Data zakladni.sav</a:t>
            </a:r>
          </a:p>
          <a:p>
            <a:endParaRPr lang="cs-CZ" altLang="cs-CZ" sz="3600"/>
          </a:p>
          <a:p>
            <a:endParaRPr lang="cs-CZ" altLang="cs-CZ" sz="3600"/>
          </a:p>
          <a:p>
            <a:endParaRPr lang="cs-CZ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905AA8-481A-45D7-A8CF-E07C5FE03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SPSS – datová matice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A933A8-30E9-47FE-9A13-74E3477E8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590337" cy="5632450"/>
          </a:xfrm>
        </p:spPr>
        <p:txBody>
          <a:bodyPr/>
          <a:lstStyle/>
          <a:p>
            <a:pPr>
              <a:defRPr/>
            </a:pPr>
            <a:r>
              <a:rPr lang="cs-CZ" sz="3600" dirty="0"/>
              <a:t>Datová matice, jak jsme se ji učili v PSY117 – </a:t>
            </a:r>
            <a:r>
              <a:rPr lang="cs-CZ" sz="3600" i="1" dirty="0">
                <a:solidFill>
                  <a:schemeClr val="accent4"/>
                </a:solidFill>
              </a:rPr>
              <a:t>Data </a:t>
            </a:r>
            <a:r>
              <a:rPr lang="cs-CZ" sz="3600" i="1" dirty="0" err="1">
                <a:solidFill>
                  <a:schemeClr val="accent4"/>
                </a:solidFill>
              </a:rPr>
              <a:t>View</a:t>
            </a:r>
            <a:endParaRPr lang="cs-CZ" sz="3600" i="1" dirty="0">
              <a:solidFill>
                <a:schemeClr val="accent4"/>
              </a:solidFill>
            </a:endParaRPr>
          </a:p>
          <a:p>
            <a:pPr lvl="1">
              <a:defRPr/>
            </a:pPr>
            <a:r>
              <a:rPr lang="cs-CZ" sz="2800" dirty="0"/>
              <a:t>Názvy proměnných mohou být delší</a:t>
            </a:r>
          </a:p>
          <a:p>
            <a:pPr>
              <a:defRPr/>
            </a:pPr>
            <a:r>
              <a:rPr lang="cs-CZ" sz="3600" dirty="0"/>
              <a:t>Metadata zobrazena na samostatné záložce – </a:t>
            </a:r>
            <a:r>
              <a:rPr lang="cs-CZ" sz="3600" i="1" dirty="0" err="1">
                <a:solidFill>
                  <a:schemeClr val="accent4"/>
                </a:solidFill>
              </a:rPr>
              <a:t>Variable</a:t>
            </a:r>
            <a:r>
              <a:rPr lang="cs-CZ" sz="3600" i="1" dirty="0">
                <a:solidFill>
                  <a:schemeClr val="accent4"/>
                </a:solidFill>
              </a:rPr>
              <a:t> </a:t>
            </a:r>
            <a:r>
              <a:rPr lang="cs-CZ" sz="3600" i="1" dirty="0" err="1">
                <a:solidFill>
                  <a:schemeClr val="accent4"/>
                </a:solidFill>
              </a:rPr>
              <a:t>View</a:t>
            </a:r>
            <a:endParaRPr lang="cs-CZ" sz="3600" i="1" dirty="0">
              <a:solidFill>
                <a:schemeClr val="accent4"/>
              </a:solidFill>
            </a:endParaRPr>
          </a:p>
          <a:p>
            <a:pPr lvl="1">
              <a:defRPr/>
            </a:pPr>
            <a:r>
              <a:rPr lang="cs-CZ" sz="2800" b="1" dirty="0"/>
              <a:t>Typ proměnné </a:t>
            </a:r>
            <a:r>
              <a:rPr lang="cs-CZ" sz="2800" dirty="0"/>
              <a:t>– </a:t>
            </a:r>
            <a:r>
              <a:rPr lang="cs-CZ" sz="2800" dirty="0" err="1"/>
              <a:t>numeric</a:t>
            </a:r>
            <a:r>
              <a:rPr lang="cs-CZ" sz="2800" dirty="0"/>
              <a:t>/</a:t>
            </a:r>
            <a:r>
              <a:rPr lang="cs-CZ" sz="2800" dirty="0" err="1"/>
              <a:t>string</a:t>
            </a:r>
            <a:r>
              <a:rPr lang="cs-CZ" sz="2800" dirty="0"/>
              <a:t> /</a:t>
            </a:r>
            <a:r>
              <a:rPr lang="cs-CZ" sz="2800" dirty="0" err="1"/>
              <a:t>date</a:t>
            </a:r>
            <a:r>
              <a:rPr lang="cs-CZ" sz="2800" dirty="0"/>
              <a:t>…</a:t>
            </a:r>
          </a:p>
          <a:p>
            <a:pPr lvl="1">
              <a:defRPr/>
            </a:pPr>
            <a:r>
              <a:rPr lang="cs-CZ" sz="2800" b="1" dirty="0"/>
              <a:t>Label</a:t>
            </a:r>
            <a:r>
              <a:rPr lang="cs-CZ" sz="2800" dirty="0"/>
              <a:t> – dlouhý název, popisek</a:t>
            </a:r>
          </a:p>
          <a:p>
            <a:pPr lvl="1">
              <a:defRPr/>
            </a:pPr>
            <a:r>
              <a:rPr lang="cs-CZ" sz="2800" b="1" dirty="0" err="1"/>
              <a:t>Values</a:t>
            </a:r>
            <a:r>
              <a:rPr lang="cs-CZ" sz="2800" dirty="0"/>
              <a:t> – popisky jednotlivých hodnot proměnné</a:t>
            </a:r>
          </a:p>
          <a:p>
            <a:pPr lvl="1">
              <a:defRPr/>
            </a:pPr>
            <a:r>
              <a:rPr lang="cs-CZ" sz="2800" b="1" dirty="0" err="1"/>
              <a:t>Missing</a:t>
            </a:r>
            <a:r>
              <a:rPr lang="cs-CZ" sz="2800" dirty="0"/>
              <a:t> – které hodnoty jsou kódy pro chybějící nebo neplatné odpovědi</a:t>
            </a:r>
          </a:p>
          <a:p>
            <a:pPr lvl="1">
              <a:defRPr/>
            </a:pPr>
            <a:r>
              <a:rPr lang="cs-CZ" sz="2800" b="1" dirty="0" err="1"/>
              <a:t>Measure</a:t>
            </a:r>
            <a:r>
              <a:rPr lang="cs-CZ" sz="2800" dirty="0"/>
              <a:t> – </a:t>
            </a:r>
            <a:r>
              <a:rPr lang="cs-CZ" sz="2800" dirty="0" err="1"/>
              <a:t>nominal</a:t>
            </a:r>
            <a:r>
              <a:rPr lang="cs-CZ" sz="2800" dirty="0"/>
              <a:t>/</a:t>
            </a:r>
            <a:r>
              <a:rPr lang="cs-CZ" sz="2800" dirty="0" err="1"/>
              <a:t>ordinal</a:t>
            </a:r>
            <a:r>
              <a:rPr lang="cs-CZ" sz="2800" dirty="0"/>
              <a:t>/</a:t>
            </a:r>
            <a:r>
              <a:rPr lang="cs-CZ" sz="2800" dirty="0" err="1"/>
              <a:t>scale</a:t>
            </a:r>
            <a:endParaRPr lang="cs-CZ" sz="2800" dirty="0"/>
          </a:p>
          <a:p>
            <a:pPr>
              <a:defRPr/>
            </a:pPr>
            <a:r>
              <a:rPr lang="cs-CZ" sz="3400" dirty="0"/>
              <a:t>Třídění – pravým </a:t>
            </a:r>
            <a:r>
              <a:rPr lang="cs-CZ" sz="3400" dirty="0" err="1"/>
              <a:t>tl</a:t>
            </a:r>
            <a:r>
              <a:rPr lang="cs-CZ" sz="3400" dirty="0"/>
              <a:t>. myši, popř. </a:t>
            </a:r>
            <a:r>
              <a:rPr lang="cs-CZ" sz="3400" i="1" dirty="0"/>
              <a:t>Data – Sort </a:t>
            </a:r>
            <a:r>
              <a:rPr lang="cs-CZ" sz="3400" i="1" dirty="0" err="1"/>
              <a:t>cases</a:t>
            </a:r>
            <a:endParaRPr lang="cs-CZ" sz="3400" i="1" dirty="0"/>
          </a:p>
          <a:p>
            <a:pPr marL="179388" lvl="1" indent="0">
              <a:buFont typeface="Wingdings 3" panose="05040102010807070707" pitchFamily="18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CF83F2-F24D-4085-B24B-7A07A46CA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LONG2</a:t>
            </a:r>
          </a:p>
        </p:txBody>
      </p:sp>
      <p:sp>
        <p:nvSpPr>
          <p:cNvPr id="23555" name="Zástupný obsah 2">
            <a:extLst>
              <a:ext uri="{FF2B5EF4-FFF2-40B4-BE49-F238E27FC236}">
                <a16:creationId xmlns:a16="http://schemas.microsoft.com/office/drawing/2014/main" id="{076BE2F7-89C3-40DB-AB6B-96E0D4565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Analyze &gt; Descriptive statistics &gt; Frequencies</a:t>
            </a:r>
          </a:p>
          <a:p>
            <a:endParaRPr lang="cs-CZ" altLang="cs-CZ"/>
          </a:p>
          <a:p>
            <a:r>
              <a:rPr lang="cs-CZ" altLang="cs-CZ"/>
              <a:t>Graphs &gt; Chart builder </a:t>
            </a:r>
          </a:p>
          <a:p>
            <a:r>
              <a:rPr lang="cs-CZ" altLang="cs-CZ"/>
              <a:t>Graphs &gt; Legacy dialogs &gt; Bar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1C9D63-9375-4A90-820B-F4321F135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spss</a:t>
            </a:r>
            <a:r>
              <a:rPr lang="cs-CZ" dirty="0"/>
              <a:t> – output, syntax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D0E42246-C051-444D-B3C4-D86D05541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014075" cy="5632450"/>
          </a:xfrm>
        </p:spPr>
        <p:txBody>
          <a:bodyPr/>
          <a:lstStyle/>
          <a:p>
            <a:pPr>
              <a:defRPr/>
            </a:pPr>
            <a:r>
              <a:rPr lang="cs-CZ" altLang="cs-CZ" sz="3600" b="1" dirty="0">
                <a:solidFill>
                  <a:schemeClr val="accent4"/>
                </a:solidFill>
              </a:rPr>
              <a:t>Output</a:t>
            </a:r>
            <a:r>
              <a:rPr lang="cs-CZ" altLang="cs-CZ" sz="3600" dirty="0"/>
              <a:t> – okno, kam se vypisují výstupy analýz, stromová hierarchie</a:t>
            </a:r>
          </a:p>
          <a:p>
            <a:pPr>
              <a:defRPr/>
            </a:pPr>
            <a:r>
              <a:rPr lang="cs-CZ" altLang="cs-CZ" sz="3600" b="1" dirty="0">
                <a:solidFill>
                  <a:schemeClr val="accent4"/>
                </a:solidFill>
              </a:rPr>
              <a:t>Syntax</a:t>
            </a:r>
            <a:r>
              <a:rPr lang="cs-CZ" altLang="cs-CZ" sz="3600" dirty="0"/>
              <a:t> – okno, jehož prostřednictvím se dají zadávat textové příkazy pro vykonání analýz</a:t>
            </a:r>
          </a:p>
          <a:p>
            <a:pPr lvl="1">
              <a:defRPr/>
            </a:pPr>
            <a:r>
              <a:rPr lang="cs-CZ" altLang="cs-CZ" sz="3000" dirty="0"/>
              <a:t>Syntax je záznamem analýzy, podle kterého se dá znovu celá zopakovat </a:t>
            </a:r>
          </a:p>
          <a:p>
            <a:pPr lvl="1">
              <a:defRPr/>
            </a:pPr>
            <a:endParaRPr lang="cs-CZ" altLang="cs-CZ" sz="3000" dirty="0"/>
          </a:p>
          <a:p>
            <a:pPr lvl="1">
              <a:defRPr/>
            </a:pPr>
            <a:r>
              <a:rPr lang="cs-CZ" altLang="cs-CZ" sz="2400" dirty="0"/>
              <a:t>I když příkazy nezadáváte prostřednictvím syntaxu/e, vše, co </a:t>
            </a:r>
            <a:r>
              <a:rPr lang="cs-CZ" altLang="cs-CZ" sz="2400" dirty="0" err="1"/>
              <a:t>SPSS</a:t>
            </a:r>
            <a:r>
              <a:rPr lang="cs-CZ" altLang="cs-CZ" sz="2400" dirty="0"/>
              <a:t> dělá, je zaznamenáno v </a:t>
            </a:r>
            <a:r>
              <a:rPr lang="cs-CZ" altLang="cs-CZ" sz="2400" i="1" dirty="0"/>
              <a:t>žurnálu</a:t>
            </a:r>
            <a:r>
              <a:rPr lang="cs-CZ" altLang="cs-CZ" sz="2400" dirty="0"/>
              <a:t>. Ten najdete Edit &gt; </a:t>
            </a:r>
            <a:r>
              <a:rPr lang="cs-CZ" altLang="cs-CZ" sz="2400" dirty="0" err="1"/>
              <a:t>Options</a:t>
            </a:r>
            <a:r>
              <a:rPr lang="cs-CZ" altLang="cs-CZ" sz="2400" dirty="0"/>
              <a:t> &gt; </a:t>
            </a:r>
            <a:r>
              <a:rPr lang="cs-CZ" altLang="cs-CZ" sz="2400" dirty="0" err="1"/>
              <a:t>File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Locations</a:t>
            </a:r>
            <a:r>
              <a:rPr lang="cs-CZ" altLang="cs-CZ" sz="2400" dirty="0"/>
              <a:t> &gt; </a:t>
            </a:r>
            <a:r>
              <a:rPr lang="cs-CZ" altLang="cs-CZ" sz="2400" dirty="0" err="1"/>
              <a:t>Journal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file</a:t>
            </a:r>
            <a:endParaRPr lang="cs-CZ" altLang="cs-CZ" sz="2400" dirty="0"/>
          </a:p>
          <a:p>
            <a:pPr lvl="1">
              <a:defRPr/>
            </a:pPr>
            <a:r>
              <a:rPr lang="cs-CZ" altLang="cs-CZ" sz="2400" dirty="0"/>
              <a:t>Automatické zobrazování syntaxu v outputu: Edit &gt; </a:t>
            </a:r>
            <a:r>
              <a:rPr lang="cs-CZ" altLang="cs-CZ" sz="2400" dirty="0" err="1"/>
              <a:t>Options</a:t>
            </a:r>
            <a:r>
              <a:rPr lang="cs-CZ" altLang="cs-CZ" sz="2400" dirty="0"/>
              <a:t> &gt; </a:t>
            </a:r>
            <a:r>
              <a:rPr lang="cs-CZ" altLang="cs-CZ" sz="2400" dirty="0" err="1"/>
              <a:t>Viewer</a:t>
            </a:r>
            <a:r>
              <a:rPr lang="cs-CZ" altLang="cs-CZ" sz="2400" dirty="0"/>
              <a:t> &gt; Display </a:t>
            </a:r>
            <a:r>
              <a:rPr lang="cs-CZ" altLang="cs-CZ" sz="2400" dirty="0" err="1"/>
              <a:t>commands</a:t>
            </a:r>
            <a:r>
              <a:rPr lang="cs-CZ" altLang="cs-CZ" sz="2400" dirty="0"/>
              <a:t> in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log</a:t>
            </a:r>
          </a:p>
          <a:p>
            <a:pPr lvl="1">
              <a:defRPr/>
            </a:pPr>
            <a:endParaRPr lang="cs-CZ" altLang="cs-CZ" sz="3000" dirty="0"/>
          </a:p>
          <a:p>
            <a:pPr lvl="1">
              <a:defRPr/>
            </a:pPr>
            <a:endParaRPr lang="cs-CZ" altLang="cs-CZ" sz="3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CED2307-F79F-42F9-B81B-91F768E72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806184" y="7369748"/>
            <a:ext cx="0" cy="128016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E5DB38FF-CE38-4D82-B9F2-DFE28A0194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801600" cy="64008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238970C-19DE-438D-80D2-5CF969055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801600" cy="9601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4B1E3F6-167B-40F3-B303-9A931BAB97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274" y="678484"/>
            <a:ext cx="11806238" cy="82332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77791D-2E9C-401F-A546-7C93E95B4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623" y="1134385"/>
            <a:ext cx="7371785" cy="732148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 eaLnBrk="1" hangingPunct="1"/>
            <a:r>
              <a:rPr lang="en-US" sz="8100" spc="200" dirty="0"/>
              <a:t>Od </a:t>
            </a:r>
            <a:r>
              <a:rPr lang="en-US" sz="8100" spc="200" dirty="0" err="1"/>
              <a:t>počítání</a:t>
            </a:r>
            <a:r>
              <a:rPr lang="en-US" sz="8100" spc="200" dirty="0"/>
              <a:t> </a:t>
            </a:r>
            <a:r>
              <a:rPr lang="en-US" sz="8100" spc="200" dirty="0" err="1"/>
              <a:t>statistik</a:t>
            </a:r>
            <a:r>
              <a:rPr lang="en-US" sz="8100" spc="200" dirty="0"/>
              <a:t> </a:t>
            </a:r>
            <a:br>
              <a:rPr lang="cs-CZ" sz="8100" spc="200" dirty="0"/>
            </a:br>
            <a:r>
              <a:rPr lang="en-US" sz="8100" spc="200" dirty="0"/>
              <a:t>k </a:t>
            </a:r>
            <a:r>
              <a:rPr lang="en-US" sz="8100" spc="200" dirty="0" err="1"/>
              <a:t>analýze</a:t>
            </a:r>
            <a:r>
              <a:rPr lang="en-US" sz="8100" spc="200" dirty="0"/>
              <a:t> </a:t>
            </a:r>
            <a:r>
              <a:rPr lang="en-US" sz="8100" spc="200" dirty="0" err="1"/>
              <a:t>dat</a:t>
            </a:r>
            <a:endParaRPr lang="en-US" sz="8100" spc="200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5248E5A-B238-4714-9676-58CF1CB19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8094" y="1134385"/>
            <a:ext cx="3097019" cy="732148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defTabSz="914400" eaLnBrk="1" hangingPunct="1">
              <a:spcAft>
                <a:spcPts val="200"/>
              </a:spcAft>
            </a:pPr>
            <a:endParaRPr lang="en-US" sz="2900">
              <a:solidFill>
                <a:srgbClr val="FFFF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0465A9A-0B0E-4D7B-8150-D098AC71B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62931" y="2234806"/>
            <a:ext cx="0" cy="5120639"/>
          </a:xfrm>
          <a:prstGeom prst="line">
            <a:avLst/>
          </a:prstGeom>
          <a:ln w="19050">
            <a:solidFill>
              <a:srgbClr val="FFFFFF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54697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E5A3F6C-745E-4348-AF0A-E2C58B1A8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ANalýza</a:t>
            </a:r>
            <a:r>
              <a:rPr lang="cs-CZ" dirty="0"/>
              <a:t> VS. Počítání statistik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E903DCB-EC96-411F-9AC7-4BAC44CD4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014694" cy="5776664"/>
          </a:xfrm>
        </p:spPr>
        <p:txBody>
          <a:bodyPr/>
          <a:lstStyle/>
          <a:p>
            <a:r>
              <a:rPr lang="cs-CZ" dirty="0"/>
              <a:t>Analýza dat:  </a:t>
            </a:r>
            <a:r>
              <a:rPr lang="cs-CZ" b="1" dirty="0">
                <a:solidFill>
                  <a:schemeClr val="accent2"/>
                </a:solidFill>
              </a:rPr>
              <a:t>transparentní, systematický, reprodukovatelný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/>
              <a:t>postup, který z dat dospívá ke zjištěním/závěrům,</a:t>
            </a:r>
          </a:p>
          <a:p>
            <a:r>
              <a:rPr lang="cs-CZ" b="1" dirty="0">
                <a:solidFill>
                  <a:schemeClr val="accent2"/>
                </a:solidFill>
              </a:rPr>
              <a:t>Data</a:t>
            </a:r>
            <a:r>
              <a:rPr lang="cs-CZ" dirty="0"/>
              <a:t> reprezentují populaci pozorování jevů, které nás zajímají </a:t>
            </a:r>
          </a:p>
          <a:p>
            <a:pPr lvl="1"/>
            <a:r>
              <a:rPr lang="cs-CZ" sz="2000" dirty="0"/>
              <a:t>Chceme v analýze představit všechna relevantní data.</a:t>
            </a:r>
          </a:p>
          <a:p>
            <a:pPr lvl="1"/>
            <a:r>
              <a:rPr lang="cs-CZ" sz="2000" dirty="0"/>
              <a:t>Je žádoucí je dát k dispozici v tak úplné podobě, jak je eticky možné.</a:t>
            </a:r>
          </a:p>
          <a:p>
            <a:r>
              <a:rPr lang="cs-CZ" dirty="0"/>
              <a:t>Z teorie víme, jaká pozorování/data </a:t>
            </a:r>
            <a:r>
              <a:rPr lang="cs-CZ" b="1" dirty="0">
                <a:solidFill>
                  <a:schemeClr val="accent2"/>
                </a:solidFill>
              </a:rPr>
              <a:t>očekáváme</a:t>
            </a:r>
            <a:r>
              <a:rPr lang="cs-CZ" dirty="0"/>
              <a:t>.</a:t>
            </a:r>
          </a:p>
          <a:p>
            <a:pPr lvl="1"/>
            <a:r>
              <a:rPr lang="cs-CZ" sz="2000" dirty="0"/>
              <a:t>Očekávání mají často statistickou povahu – očekáváme rozdělení, statistiky</a:t>
            </a:r>
          </a:p>
          <a:p>
            <a:pPr lvl="1"/>
            <a:r>
              <a:rPr lang="cs-CZ" sz="2000" dirty="0"/>
              <a:t>Některá o. mohou být vyjádřena formálně hypotézami</a:t>
            </a:r>
          </a:p>
          <a:p>
            <a:pPr lvl="1"/>
            <a:r>
              <a:rPr lang="cs-CZ" sz="2000" dirty="0"/>
              <a:t>Při explorační analýze mohou být jen implicitní</a:t>
            </a:r>
          </a:p>
          <a:p>
            <a:r>
              <a:rPr lang="cs-CZ" dirty="0"/>
              <a:t>Z dat </a:t>
            </a:r>
            <a:r>
              <a:rPr lang="cs-CZ" b="1" dirty="0">
                <a:solidFill>
                  <a:schemeClr val="accent2"/>
                </a:solidFill>
              </a:rPr>
              <a:t>usuzujeme</a:t>
            </a:r>
            <a:r>
              <a:rPr lang="cs-CZ" dirty="0"/>
              <a:t>, jaké populační parametry jsou s daty v souladu</a:t>
            </a:r>
          </a:p>
          <a:p>
            <a:pPr lvl="1"/>
            <a:r>
              <a:rPr lang="cs-CZ" dirty="0"/>
              <a:t>CI, testování hypotéz</a:t>
            </a:r>
          </a:p>
          <a:p>
            <a:r>
              <a:rPr lang="cs-CZ" b="1" dirty="0">
                <a:solidFill>
                  <a:schemeClr val="accent2"/>
                </a:solidFill>
              </a:rPr>
              <a:t>Konfrontace</a:t>
            </a:r>
            <a:r>
              <a:rPr lang="cs-CZ" dirty="0"/>
              <a:t> očekávání a populačních parametrů nás pak vede k závěrům</a:t>
            </a:r>
          </a:p>
          <a:p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82723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0E26D-2360-4502-BDD5-749141C75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základní postup Analýzy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5C2536-DD15-4FA3-BD93-1E994F063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726862" cy="5632450"/>
          </a:xfrm>
        </p:spPr>
        <p:txBody>
          <a:bodyPr/>
          <a:lstStyle/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600" dirty="0"/>
              <a:t>1. Příprava, čištění a screening dat 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600" dirty="0"/>
              <a:t>2. Transformace, odvozené/vypočítané proměnné, </a:t>
            </a:r>
            <a:r>
              <a:rPr lang="cs-CZ" sz="3600" dirty="0" err="1"/>
              <a:t>rekódování</a:t>
            </a:r>
            <a:endParaRPr lang="cs-CZ" sz="3600" dirty="0"/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600" dirty="0"/>
              <a:t>3. Popisné statistiky, vyjádření se k chybějícím datům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600" dirty="0"/>
              <a:t>4. Plánované (konfirmační) analýzy</a:t>
            </a:r>
          </a:p>
          <a:p>
            <a:pPr marL="179388" lvl="1" indent="0">
              <a:buFont typeface="Wingdings 3" panose="05040102010807070707" pitchFamily="18" charset="2"/>
              <a:buNone/>
              <a:defRPr/>
            </a:pPr>
            <a:r>
              <a:rPr lang="cs-CZ" sz="2800" dirty="0"/>
              <a:t>   a) ověření předpokladů</a:t>
            </a:r>
          </a:p>
          <a:p>
            <a:pPr marL="179388" lvl="1" indent="0">
              <a:buFont typeface="Wingdings 3" panose="05040102010807070707" pitchFamily="18" charset="2"/>
              <a:buNone/>
              <a:defRPr/>
            </a:pPr>
            <a:r>
              <a:rPr lang="cs-CZ" sz="2800" dirty="0"/>
              <a:t>   b) testování plánovaných hypotéz / stanovení velikosti plánovaných efektů</a:t>
            </a:r>
          </a:p>
          <a:p>
            <a:pPr marL="0" indent="-63500">
              <a:buFont typeface="Tw Cen MT" panose="020B0602020104020603" pitchFamily="34" charset="-18"/>
              <a:buNone/>
              <a:defRPr/>
            </a:pPr>
            <a:r>
              <a:rPr lang="cs-CZ" sz="3600" dirty="0"/>
              <a:t>5. Doplňkové, explorační analýzy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AFB746-CEEE-4F61-B79D-131F26F85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510837" cy="2100263"/>
          </a:xfrm>
        </p:spPr>
        <p:txBody>
          <a:bodyPr/>
          <a:lstStyle/>
          <a:p>
            <a:pPr>
              <a:defRPr/>
            </a:pPr>
            <a:r>
              <a:rPr lang="cs-CZ" sz="6600" dirty="0"/>
              <a:t>1. Příprava, čištění a screening dat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2B8376-50A8-4182-89C4-B0581E54F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0726737" cy="5632450"/>
          </a:xfrm>
        </p:spPr>
        <p:txBody>
          <a:bodyPr/>
          <a:lstStyle/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200" dirty="0"/>
              <a:t>Cílem je </a:t>
            </a:r>
            <a:r>
              <a:rPr lang="cs-CZ" sz="3200" b="1" dirty="0"/>
              <a:t>mít</a:t>
            </a:r>
            <a:r>
              <a:rPr lang="cs-CZ" sz="3200" dirty="0"/>
              <a:t> datovou matici podle pravidel z PSYb1170, </a:t>
            </a:r>
            <a:r>
              <a:rPr lang="cs-CZ" sz="3200" b="1" dirty="0"/>
              <a:t>vědět</a:t>
            </a:r>
            <a:r>
              <a:rPr lang="cs-CZ" sz="3200" dirty="0"/>
              <a:t>, co v ní je.</a:t>
            </a:r>
          </a:p>
          <a:p>
            <a:pPr>
              <a:defRPr/>
            </a:pPr>
            <a:endParaRPr lang="cs-CZ" sz="3200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3200" dirty="0"/>
              <a:t>Hrubá data je dobré mít uložena R/O a vždy pracovat s kopií.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3200" dirty="0"/>
              <a:t>Tabulky četností, základní popisné statistiky – přípustné hodnoty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cs-CZ" sz="2600" dirty="0"/>
              <a:t>Kontingenční tabulky – mají data všechny skupiny účastníků?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3200" dirty="0"/>
              <a:t>Používání kódů pro neplatná data. Opravování či mazání jen výjimečně, podle </a:t>
            </a:r>
            <a:r>
              <a:rPr lang="cs-CZ" sz="3200" dirty="0">
                <a:solidFill>
                  <a:schemeClr val="accent2"/>
                </a:solidFill>
              </a:rPr>
              <a:t>předem</a:t>
            </a:r>
            <a:r>
              <a:rPr lang="cs-CZ" sz="3200" dirty="0"/>
              <a:t> daných pravidel.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3200" dirty="0"/>
              <a:t>Změny v datech dělat ideálně výhradně pomocí zaznamenatelných příkazů (syntax).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CE6F52FA-711E-4D21-92C4-2A0B21AD1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altLang="cs-CZ" sz="6000" b="1">
                <a:solidFill>
                  <a:schemeClr val="tx1">
                    <a:lumMod val="95000"/>
                    <a:lumOff val="5000"/>
                  </a:schemeClr>
                </a:solidFill>
              </a:rPr>
              <a:t>Dnešní program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7E23C8DC-47F6-461E-B114-D40C09020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0206037" cy="570388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6000" dirty="0"/>
              <a:t>Představení kurzu a zdrojů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6000" strike="sngStrike" dirty="0"/>
              <a:t>Představení SPSS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6000" dirty="0"/>
              <a:t>Základní analytické postupy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0A04AD-94CB-4297-8CB8-125E57A13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příklad: long2 data</a:t>
            </a:r>
          </a:p>
        </p:txBody>
      </p:sp>
      <p:sp>
        <p:nvSpPr>
          <p:cNvPr id="28675" name="Zástupný obsah 2">
            <a:extLst>
              <a:ext uri="{FF2B5EF4-FFF2-40B4-BE49-F238E27FC236}">
                <a16:creationId xmlns:a16="http://schemas.microsoft.com/office/drawing/2014/main" id="{08C3C621-F45C-432A-A5D8-D6FC81635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Data mají pocházet ze dvou kohort – šesťáků ZŠ a prváků SŠ</a:t>
            </a:r>
          </a:p>
          <a:p>
            <a:r>
              <a:rPr lang="cs-CZ" altLang="cs-CZ"/>
              <a:t>Jaké jsou přípustné věky v této populaci?</a:t>
            </a:r>
          </a:p>
          <a:p>
            <a:r>
              <a:rPr lang="cs-CZ" altLang="cs-CZ"/>
              <a:t>Analyze &gt; Descriptive statistics &gt; Explore</a:t>
            </a:r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7FEC1-8D92-44A2-A66E-A0E66DDB9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2. transformace proměnných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866B6011-A2B8-48CC-8032-036BD608B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518900" cy="6208713"/>
          </a:xfrm>
        </p:spPr>
        <p:txBody>
          <a:bodyPr/>
          <a:lstStyle/>
          <a:p>
            <a:pPr>
              <a:defRPr/>
            </a:pPr>
            <a:r>
              <a:rPr lang="cs-CZ" altLang="cs-CZ" sz="3600" dirty="0"/>
              <a:t>Změna kódování proměnné, sloučení kódů/kategorií</a:t>
            </a:r>
          </a:p>
          <a:p>
            <a:pPr lvl="1">
              <a:defRPr/>
            </a:pPr>
            <a:r>
              <a:rPr lang="cs-CZ" altLang="cs-CZ" sz="2800" dirty="0"/>
              <a:t>např. národnost můžeme chtít překódovat na dichotomii česká/cizí</a:t>
            </a:r>
          </a:p>
          <a:p>
            <a:pPr lvl="1">
              <a:defRPr/>
            </a:pPr>
            <a:r>
              <a:rPr lang="cs-CZ" altLang="cs-CZ" sz="2800" dirty="0" err="1"/>
              <a:t>Transform</a:t>
            </a:r>
            <a:r>
              <a:rPr lang="cs-CZ" altLang="cs-CZ" sz="2800" dirty="0"/>
              <a:t> – </a:t>
            </a:r>
            <a:r>
              <a:rPr lang="cs-CZ" altLang="cs-CZ" sz="2800" dirty="0" err="1"/>
              <a:t>Recode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into</a:t>
            </a:r>
            <a:r>
              <a:rPr lang="cs-CZ" altLang="cs-CZ" sz="2800" dirty="0"/>
              <a:t> </a:t>
            </a:r>
            <a:r>
              <a:rPr lang="cs-CZ" altLang="cs-CZ" sz="2800" b="1" dirty="0" err="1">
                <a:solidFill>
                  <a:schemeClr val="accent4"/>
                </a:solidFill>
              </a:rPr>
              <a:t>Different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Variables</a:t>
            </a:r>
            <a:r>
              <a:rPr lang="cs-CZ" altLang="cs-CZ" sz="2800" dirty="0"/>
              <a:t>…  v syntaxu RECODE … INTO…</a:t>
            </a:r>
          </a:p>
          <a:p>
            <a:pPr>
              <a:defRPr/>
            </a:pPr>
            <a:r>
              <a:rPr lang="cs-CZ" altLang="cs-CZ" sz="3400" dirty="0"/>
              <a:t>Kategorizace spojité proměnné</a:t>
            </a:r>
          </a:p>
          <a:p>
            <a:pPr lvl="1">
              <a:defRPr/>
            </a:pPr>
            <a:r>
              <a:rPr lang="cs-CZ" altLang="cs-CZ" sz="2800" dirty="0"/>
              <a:t>např. podle mediánu, či kvartilů</a:t>
            </a:r>
          </a:p>
          <a:p>
            <a:pPr>
              <a:defRPr/>
            </a:pPr>
            <a:r>
              <a:rPr lang="cs-CZ" altLang="cs-CZ" sz="3600" dirty="0"/>
              <a:t>Vypočítání nové proměnné</a:t>
            </a:r>
          </a:p>
          <a:p>
            <a:pPr lvl="1">
              <a:defRPr/>
            </a:pPr>
            <a:r>
              <a:rPr lang="cs-CZ" altLang="cs-CZ" sz="2800" dirty="0"/>
              <a:t>např. součet 5 položek do jednoho součtového skóru</a:t>
            </a:r>
          </a:p>
          <a:p>
            <a:pPr lvl="1">
              <a:defRPr/>
            </a:pPr>
            <a:r>
              <a:rPr lang="cs-CZ" altLang="cs-CZ" sz="2800" dirty="0" err="1"/>
              <a:t>Transform</a:t>
            </a:r>
            <a:r>
              <a:rPr lang="cs-CZ" altLang="cs-CZ" sz="2800" dirty="0"/>
              <a:t> – </a:t>
            </a:r>
            <a:r>
              <a:rPr lang="cs-CZ" altLang="cs-CZ" sz="2800" dirty="0" err="1"/>
              <a:t>Compute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variable</a:t>
            </a:r>
            <a:r>
              <a:rPr lang="cs-CZ" altLang="cs-CZ" sz="2800" dirty="0"/>
              <a:t>…     v syntaxu COMPUTE nova=</a:t>
            </a:r>
            <a:r>
              <a:rPr lang="cs-CZ" altLang="cs-CZ" sz="2800" dirty="0" err="1"/>
              <a:t>jedna+druha</a:t>
            </a:r>
            <a:r>
              <a:rPr lang="cs-CZ" altLang="cs-CZ" sz="2800" dirty="0"/>
              <a:t>.</a:t>
            </a:r>
          </a:p>
          <a:p>
            <a:pPr>
              <a:defRPr/>
            </a:pPr>
            <a:r>
              <a:rPr lang="cs-CZ" altLang="cs-CZ" sz="3400" dirty="0"/>
              <a:t>Transformacemi je dobré tvořit nové proměnné (nepřepisovat původní)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0A04AD-94CB-4297-8CB8-125E57A13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příklad: long2 data</a:t>
            </a:r>
          </a:p>
        </p:txBody>
      </p:sp>
      <p:sp>
        <p:nvSpPr>
          <p:cNvPr id="30723" name="Zástupný obsah 2">
            <a:extLst>
              <a:ext uri="{FF2B5EF4-FFF2-40B4-BE49-F238E27FC236}">
                <a16:creationId xmlns:a16="http://schemas.microsoft.com/office/drawing/2014/main" id="{91ED551F-6221-49C2-A607-B48E88647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600"/>
              <a:t>Překódujme národnost</a:t>
            </a:r>
          </a:p>
          <a:p>
            <a:r>
              <a:rPr lang="cs-CZ" altLang="cs-CZ" sz="3600"/>
              <a:t>Vypočítejme proměnnou – počet dětí v rodině</a:t>
            </a:r>
          </a:p>
          <a:p>
            <a:r>
              <a:rPr lang="cs-CZ" altLang="cs-CZ"/>
              <a:t>po_deti = bratri_m + sestry_m + bratri_s + sestry_s + 1</a:t>
            </a:r>
          </a:p>
          <a:p>
            <a:endParaRPr lang="cs-CZ" altLang="cs-CZ"/>
          </a:p>
          <a:p>
            <a:r>
              <a:rPr lang="cs-CZ" altLang="cs-CZ"/>
              <a:t>  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8E539F-E94D-4BCE-BA39-1EB798B44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6600" dirty="0"/>
              <a:t>3. Popisné statistiky, vyjádření se k chybějícím datům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A73DCE-8D59-4529-A7CA-8496FB721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590337" cy="5632450"/>
          </a:xfrm>
        </p:spPr>
        <p:txBody>
          <a:bodyPr/>
          <a:lstStyle/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dirty="0"/>
              <a:t>Popis rozložení hodnot relevantních (= použitých v analýze) proměnných – Je natolik souladu s očekáváním, aby byla následná analýza důvěryhodná?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b="1" dirty="0"/>
              <a:t>Při analýze </a:t>
            </a:r>
            <a:r>
              <a:rPr lang="cs-CZ" dirty="0"/>
              <a:t>se díváme na momentové i pořadové statistiky a hlavně zobrazení rozložení jednotlivých proměnných.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dirty="0"/>
              <a:t>Často se díváme i na </a:t>
            </a:r>
            <a:r>
              <a:rPr lang="cs-CZ" dirty="0" err="1"/>
              <a:t>bivariační</a:t>
            </a:r>
            <a:r>
              <a:rPr lang="cs-CZ" dirty="0"/>
              <a:t> vztahy mezi proměnnými, které jsou podkladem pro další analýzy   </a:t>
            </a:r>
            <a:endParaRPr lang="en-GB" dirty="0"/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b="1" dirty="0"/>
              <a:t>Reportujeme</a:t>
            </a:r>
            <a:r>
              <a:rPr lang="cs-CZ" dirty="0"/>
              <a:t> nejčastěji </a:t>
            </a:r>
          </a:p>
          <a:p>
            <a:pPr>
              <a:defRPr/>
            </a:pPr>
            <a:r>
              <a:rPr lang="cs-CZ" dirty="0"/>
              <a:t>(N),</a:t>
            </a:r>
            <a:r>
              <a:rPr lang="cs-CZ" dirty="0" err="1"/>
              <a:t>M,SD</a:t>
            </a:r>
            <a:r>
              <a:rPr lang="cs-CZ" dirty="0"/>
              <a:t>, min, max + komentář ke tvaru rozložení v textu pro </a:t>
            </a:r>
            <a:r>
              <a:rPr lang="cs-CZ" dirty="0">
                <a:solidFill>
                  <a:schemeClr val="accent4"/>
                </a:solidFill>
              </a:rPr>
              <a:t>spojité</a:t>
            </a:r>
          </a:p>
          <a:p>
            <a:pPr>
              <a:defRPr/>
            </a:pPr>
            <a:r>
              <a:rPr lang="cs-CZ" dirty="0"/>
              <a:t>četnosti pro </a:t>
            </a:r>
            <a:r>
              <a:rPr lang="cs-CZ" dirty="0">
                <a:solidFill>
                  <a:schemeClr val="accent4"/>
                </a:solidFill>
              </a:rPr>
              <a:t>kategorické</a:t>
            </a:r>
            <a:r>
              <a:rPr lang="cs-CZ" dirty="0"/>
              <a:t> </a:t>
            </a:r>
          </a:p>
          <a:p>
            <a:pPr>
              <a:defRPr/>
            </a:pPr>
            <a:r>
              <a:rPr lang="cs-CZ" dirty="0" err="1"/>
              <a:t>Univariační</a:t>
            </a:r>
            <a:r>
              <a:rPr lang="cs-CZ" dirty="0"/>
              <a:t> histogramy či </a:t>
            </a:r>
            <a:r>
              <a:rPr lang="cs-CZ" dirty="0" err="1"/>
              <a:t>boxploty</a:t>
            </a:r>
            <a:r>
              <a:rPr lang="cs-CZ" dirty="0"/>
              <a:t> výjimečně, jsou-li ústřední otázkou analýzy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EFC09-D63B-4E25-88D1-BD2F4426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510837" cy="2100263"/>
          </a:xfrm>
        </p:spPr>
        <p:txBody>
          <a:bodyPr/>
          <a:lstStyle/>
          <a:p>
            <a:pPr>
              <a:defRPr/>
            </a:pPr>
            <a:r>
              <a:rPr lang="cs-CZ" sz="6000" dirty="0"/>
              <a:t>3b. …vyjádření se k chybějícím datům </a:t>
            </a:r>
            <a:r>
              <a:rPr lang="cs-CZ" sz="6000" b="1" dirty="0" err="1"/>
              <a:t>MISSING</a:t>
            </a:r>
            <a:r>
              <a:rPr lang="cs-CZ" sz="6000" b="1" dirty="0"/>
              <a:t> DATA</a:t>
            </a:r>
            <a:endParaRPr lang="cs-CZ" b="1" dirty="0"/>
          </a:p>
        </p:txBody>
      </p:sp>
      <p:sp>
        <p:nvSpPr>
          <p:cNvPr id="32771" name="Zástupný obsah 2">
            <a:extLst>
              <a:ext uri="{FF2B5EF4-FFF2-40B4-BE49-F238E27FC236}">
                <a16:creationId xmlns:a16="http://schemas.microsoft.com/office/drawing/2014/main" id="{6D89ABDE-A573-43FB-8F84-71B53325C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374437" cy="5632450"/>
          </a:xfrm>
        </p:spPr>
        <p:txBody>
          <a:bodyPr/>
          <a:lstStyle/>
          <a:p>
            <a:r>
              <a:rPr lang="cs-CZ" altLang="cs-CZ" sz="3600"/>
              <a:t>Data chybí z mnoha důvodů</a:t>
            </a:r>
          </a:p>
          <a:p>
            <a:pPr lvl="1"/>
            <a:r>
              <a:rPr lang="cs-CZ" altLang="cs-CZ" sz="2800"/>
              <a:t>účastník se nakonec nezúčastnil, nebo poměrně brzy svou účast ukončil – UNIT NON-RESPONSE</a:t>
            </a:r>
          </a:p>
          <a:p>
            <a:pPr lvl="1"/>
            <a:r>
              <a:rPr lang="cs-CZ" altLang="cs-CZ" sz="2800"/>
              <a:t>účastník využil svého práva na cokoli neodpovědět – ITEM NON-RESPONSE</a:t>
            </a:r>
          </a:p>
          <a:p>
            <a:pPr lvl="1"/>
            <a:r>
              <a:rPr lang="cs-CZ" altLang="cs-CZ" sz="2800"/>
              <a:t>účastník odpověděl způsobem, který nelze považovat za platný, použitelný</a:t>
            </a:r>
          </a:p>
          <a:p>
            <a:r>
              <a:rPr lang="cs-CZ" altLang="cs-CZ" sz="3400"/>
              <a:t>Na důvodu chybění </a:t>
            </a:r>
            <a:r>
              <a:rPr lang="cs-CZ" altLang="cs-CZ" sz="3400" b="1"/>
              <a:t>záleží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EFC09-D63B-4E25-88D1-BD2F4426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510837" cy="2100263"/>
          </a:xfrm>
        </p:spPr>
        <p:txBody>
          <a:bodyPr/>
          <a:lstStyle/>
          <a:p>
            <a:pPr>
              <a:defRPr/>
            </a:pPr>
            <a:r>
              <a:rPr lang="cs-CZ" sz="6000" dirty="0"/>
              <a:t>3b. …vyjádření se k chybějícím datům </a:t>
            </a:r>
            <a:r>
              <a:rPr lang="cs-CZ" sz="6000" b="1" dirty="0" err="1"/>
              <a:t>MISSING</a:t>
            </a:r>
            <a:r>
              <a:rPr lang="cs-CZ" sz="6000" b="1" dirty="0"/>
              <a:t> DATA</a:t>
            </a:r>
            <a:endParaRPr lang="cs-CZ" b="1" dirty="0"/>
          </a:p>
        </p:txBody>
      </p:sp>
      <p:sp>
        <p:nvSpPr>
          <p:cNvPr id="34819" name="Zástupný obsah 2">
            <a:extLst>
              <a:ext uri="{FF2B5EF4-FFF2-40B4-BE49-F238E27FC236}">
                <a16:creationId xmlns:a16="http://schemas.microsoft.com/office/drawing/2014/main" id="{E95A9514-3225-4F8A-B3B2-33C1874EE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374437" cy="5632450"/>
          </a:xfrm>
        </p:spPr>
        <p:txBody>
          <a:bodyPr/>
          <a:lstStyle/>
          <a:p>
            <a:r>
              <a:rPr lang="cs-CZ" altLang="cs-CZ" sz="4000"/>
              <a:t>Důvody chybění dat z hlediska statistiky</a:t>
            </a:r>
          </a:p>
          <a:p>
            <a:pPr lvl="1"/>
            <a:r>
              <a:rPr lang="cs-CZ" altLang="cs-CZ" sz="3200"/>
              <a:t>missing data mechanism </a:t>
            </a:r>
            <a:r>
              <a:rPr lang="cs-CZ" altLang="cs-CZ" sz="3200">
                <a:sym typeface="Wingdings" panose="05000000000000000000" pitchFamily="2" charset="2"/>
              </a:rPr>
              <a:t></a:t>
            </a:r>
            <a:r>
              <a:rPr lang="cs-CZ" altLang="cs-CZ" sz="3200"/>
              <a:t> missing data model</a:t>
            </a:r>
          </a:p>
          <a:p>
            <a:pPr lvl="1"/>
            <a:r>
              <a:rPr lang="cs-CZ" altLang="cs-CZ" sz="3200"/>
              <a:t>MCAR – missing completely at random – </a:t>
            </a:r>
          </a:p>
          <a:p>
            <a:pPr lvl="2"/>
            <a:r>
              <a:rPr lang="cs-CZ" altLang="cs-CZ" sz="2600"/>
              <a:t>pro každého člověka je P chybění stejná, nijak to nesouvisí s tím, co měříme</a:t>
            </a:r>
          </a:p>
          <a:p>
            <a:pPr lvl="2"/>
            <a:r>
              <a:rPr lang="cs-CZ" altLang="cs-CZ" sz="2600"/>
              <a:t>kdybychom rozdělili účastníky na ty, kteří hodnotu mají, a ty, kteří ne, nenašli bychom u nich rozdíly v žádné proměnné</a:t>
            </a:r>
          </a:p>
          <a:p>
            <a:pPr lvl="2"/>
            <a:r>
              <a:rPr lang="cs-CZ" altLang="cs-CZ" sz="2600"/>
              <a:t>např. výpadek proudu, vypadlý list dotazníku, přeskočení položky v záznamovém archu (když nezkoumáme pozornost ;-) </a:t>
            </a:r>
          </a:p>
          <a:p>
            <a:pPr lvl="2"/>
            <a:r>
              <a:rPr lang="cs-CZ" altLang="cs-CZ" sz="2600"/>
              <a:t>Nedochází ke zkreslení statistik, jen k úbytku dat a přesnosti odhadů (CI)</a:t>
            </a:r>
          </a:p>
          <a:p>
            <a:pPr lvl="2"/>
            <a:r>
              <a:rPr lang="cs-CZ" altLang="cs-CZ" sz="2600"/>
              <a:t>Obvykle nerealistický předpoklad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EFC09-D63B-4E25-88D1-BD2F4426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510837" cy="2100263"/>
          </a:xfrm>
        </p:spPr>
        <p:txBody>
          <a:bodyPr/>
          <a:lstStyle/>
          <a:p>
            <a:pPr>
              <a:defRPr/>
            </a:pPr>
            <a:r>
              <a:rPr lang="cs-CZ" sz="6000" dirty="0"/>
              <a:t>3b. …vyjádření se k chybějícím datům </a:t>
            </a:r>
            <a:r>
              <a:rPr lang="cs-CZ" sz="6000" b="1" dirty="0" err="1"/>
              <a:t>MISSING</a:t>
            </a:r>
            <a:r>
              <a:rPr lang="cs-CZ" sz="6000" b="1" dirty="0"/>
              <a:t> DATA</a:t>
            </a:r>
            <a:endParaRPr lang="cs-CZ" b="1" dirty="0"/>
          </a:p>
        </p:txBody>
      </p:sp>
      <p:sp>
        <p:nvSpPr>
          <p:cNvPr id="36867" name="Zástupný obsah 2">
            <a:extLst>
              <a:ext uri="{FF2B5EF4-FFF2-40B4-BE49-F238E27FC236}">
                <a16:creationId xmlns:a16="http://schemas.microsoft.com/office/drawing/2014/main" id="{829D5F1C-EE15-416D-8EC7-CA7C97FAB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374437" cy="5632450"/>
          </a:xfrm>
        </p:spPr>
        <p:txBody>
          <a:bodyPr/>
          <a:lstStyle/>
          <a:p>
            <a:r>
              <a:rPr lang="cs-CZ" altLang="cs-CZ" sz="4000"/>
              <a:t>Důvody chybění dat z hlediska statistiky</a:t>
            </a:r>
          </a:p>
          <a:p>
            <a:pPr lvl="1"/>
            <a:r>
              <a:rPr lang="cs-CZ" altLang="cs-CZ" sz="3200"/>
              <a:t>missing data mechanism </a:t>
            </a:r>
            <a:r>
              <a:rPr lang="cs-CZ" altLang="cs-CZ" sz="3200">
                <a:sym typeface="Wingdings" panose="05000000000000000000" pitchFamily="2" charset="2"/>
              </a:rPr>
              <a:t></a:t>
            </a:r>
            <a:r>
              <a:rPr lang="cs-CZ" altLang="cs-CZ" sz="3200"/>
              <a:t> missing data model</a:t>
            </a:r>
          </a:p>
          <a:p>
            <a:pPr lvl="1"/>
            <a:r>
              <a:rPr lang="cs-CZ" altLang="cs-CZ" sz="3200"/>
              <a:t>MAR – missing at random – </a:t>
            </a:r>
          </a:p>
          <a:p>
            <a:pPr lvl="2"/>
            <a:r>
              <a:rPr lang="cs-CZ" altLang="cs-CZ" sz="2600"/>
              <a:t>P chybění je závislá na proměnné, kterou máme změřenou</a:t>
            </a:r>
          </a:p>
          <a:p>
            <a:pPr lvl="2"/>
            <a:r>
              <a:rPr lang="cs-CZ" altLang="cs-CZ" sz="2600"/>
              <a:t>kdybychom rozdělili účastníky na ty, kteří hodnotu mají, a ty, kteří ne, našli bychom u nich rozdíly jedné nebo více proměnných</a:t>
            </a:r>
          </a:p>
          <a:p>
            <a:pPr lvl="2"/>
            <a:r>
              <a:rPr lang="cs-CZ" altLang="cs-CZ" sz="2600"/>
              <a:t>např. ve třídě s horším klimatem je vyšší P přeskočení položky </a:t>
            </a:r>
          </a:p>
          <a:p>
            <a:pPr lvl="2"/>
            <a:r>
              <a:rPr lang="cs-CZ" altLang="cs-CZ" sz="2600"/>
              <a:t>Když se v analýze zohlední také ty proměnné, které souvisí s chyběním, nedochází ke zkreslení statistik, jen k úbytku dat a přesnosti odhadů (CI)</a:t>
            </a:r>
          </a:p>
          <a:p>
            <a:pPr lvl="2"/>
            <a:r>
              <a:rPr lang="cs-CZ" altLang="cs-CZ" sz="2600"/>
              <a:t>Realističtější předpoklad, ne vždy ale máme vše potřebné změřeno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EFC09-D63B-4E25-88D1-BD2F4426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510837" cy="2100263"/>
          </a:xfrm>
        </p:spPr>
        <p:txBody>
          <a:bodyPr/>
          <a:lstStyle/>
          <a:p>
            <a:pPr>
              <a:defRPr/>
            </a:pPr>
            <a:r>
              <a:rPr lang="cs-CZ" sz="6000" dirty="0"/>
              <a:t>3b. …vyjádření se k chybějícím datům </a:t>
            </a:r>
            <a:r>
              <a:rPr lang="cs-CZ" sz="6000" b="1" dirty="0" err="1"/>
              <a:t>MISSING</a:t>
            </a:r>
            <a:r>
              <a:rPr lang="cs-CZ" sz="6000" b="1" dirty="0"/>
              <a:t> DATA</a:t>
            </a:r>
            <a:endParaRPr lang="cs-CZ" b="1" dirty="0"/>
          </a:p>
        </p:txBody>
      </p:sp>
      <p:sp>
        <p:nvSpPr>
          <p:cNvPr id="38915" name="Zástupný obsah 2">
            <a:extLst>
              <a:ext uri="{FF2B5EF4-FFF2-40B4-BE49-F238E27FC236}">
                <a16:creationId xmlns:a16="http://schemas.microsoft.com/office/drawing/2014/main" id="{4108582E-60FB-452A-9AF0-A1390045C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374437" cy="5632450"/>
          </a:xfrm>
        </p:spPr>
        <p:txBody>
          <a:bodyPr/>
          <a:lstStyle/>
          <a:p>
            <a:r>
              <a:rPr lang="cs-CZ" altLang="cs-CZ" sz="4000"/>
              <a:t>Důvody chybění dat z hlediska statistiky</a:t>
            </a:r>
          </a:p>
          <a:p>
            <a:pPr lvl="1"/>
            <a:r>
              <a:rPr lang="cs-CZ" altLang="cs-CZ" sz="3200"/>
              <a:t>missing data mechanism </a:t>
            </a:r>
            <a:r>
              <a:rPr lang="cs-CZ" altLang="cs-CZ" sz="3200">
                <a:sym typeface="Wingdings" panose="05000000000000000000" pitchFamily="2" charset="2"/>
              </a:rPr>
              <a:t></a:t>
            </a:r>
            <a:r>
              <a:rPr lang="cs-CZ" altLang="cs-CZ" sz="3200"/>
              <a:t> missing data model</a:t>
            </a:r>
          </a:p>
          <a:p>
            <a:pPr lvl="1"/>
            <a:r>
              <a:rPr lang="cs-CZ" altLang="cs-CZ" sz="3200"/>
              <a:t>NMAR/MNAR – not missing at random – </a:t>
            </a:r>
          </a:p>
          <a:p>
            <a:pPr lvl="2"/>
            <a:r>
              <a:rPr lang="cs-CZ" altLang="cs-CZ" sz="2600"/>
              <a:t>P chybění ovlivňuje něco a my </a:t>
            </a:r>
            <a:r>
              <a:rPr lang="cs-CZ" altLang="cs-CZ" sz="2600" b="1"/>
              <a:t>nevíme</a:t>
            </a:r>
            <a:r>
              <a:rPr lang="cs-CZ" altLang="cs-CZ" sz="2600"/>
              <a:t> co</a:t>
            </a:r>
          </a:p>
          <a:p>
            <a:pPr lvl="2"/>
            <a:r>
              <a:rPr lang="cs-CZ" altLang="cs-CZ" sz="2600"/>
              <a:t>Neznámé vlivy nelze zohlednit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EFC09-D63B-4E25-88D1-BD2F4426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510837" cy="2100263"/>
          </a:xfrm>
        </p:spPr>
        <p:txBody>
          <a:bodyPr/>
          <a:lstStyle/>
          <a:p>
            <a:pPr>
              <a:defRPr/>
            </a:pPr>
            <a:r>
              <a:rPr lang="cs-CZ" sz="6000" dirty="0"/>
              <a:t>3b. …vyjádření se k chybějícím datům </a:t>
            </a:r>
            <a:r>
              <a:rPr lang="cs-CZ" sz="6000" b="1" dirty="0" err="1"/>
              <a:t>MISSING</a:t>
            </a:r>
            <a:r>
              <a:rPr lang="cs-CZ" sz="6000" b="1" dirty="0"/>
              <a:t> DATA</a:t>
            </a:r>
            <a:endParaRPr lang="cs-CZ" b="1" dirty="0"/>
          </a:p>
        </p:txBody>
      </p:sp>
      <p:sp>
        <p:nvSpPr>
          <p:cNvPr id="40963" name="Zástupný obsah 2">
            <a:extLst>
              <a:ext uri="{FF2B5EF4-FFF2-40B4-BE49-F238E27FC236}">
                <a16:creationId xmlns:a16="http://schemas.microsoft.com/office/drawing/2014/main" id="{121E242D-B4CE-457A-B922-58DC7C4EC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374437" cy="5632450"/>
          </a:xfrm>
        </p:spPr>
        <p:txBody>
          <a:bodyPr/>
          <a:lstStyle/>
          <a:p>
            <a:r>
              <a:rPr lang="cs-CZ" altLang="cs-CZ" sz="4000"/>
              <a:t>MCAR, MAR, NMAR jsou </a:t>
            </a:r>
            <a:r>
              <a:rPr lang="cs-CZ" altLang="cs-CZ" sz="4000" b="1"/>
              <a:t>předpokládané</a:t>
            </a:r>
            <a:r>
              <a:rPr lang="cs-CZ" altLang="cs-CZ" sz="4000"/>
              <a:t> modely</a:t>
            </a:r>
          </a:p>
          <a:p>
            <a:r>
              <a:rPr lang="cs-CZ" altLang="cs-CZ" sz="4000"/>
              <a:t>Je těžké podpořit volbu předpokladu argumenty</a:t>
            </a:r>
          </a:p>
          <a:p>
            <a:r>
              <a:rPr lang="cs-CZ" altLang="cs-CZ" sz="4000"/>
              <a:t>Máme-li hodně dat, je dobré zjistit, zda chybění s nějakou proměnnou nesouvisí – a pak ji zahrnout</a:t>
            </a:r>
          </a:p>
          <a:p>
            <a:pPr lvl="1"/>
            <a:r>
              <a:rPr lang="cs-CZ" altLang="cs-CZ" sz="3400"/>
              <a:t>např. Analyze &gt; Missing Value Analysis</a:t>
            </a:r>
          </a:p>
          <a:p>
            <a:pPr lvl="2"/>
            <a:r>
              <a:rPr lang="cs-CZ" altLang="cs-CZ" sz="2000"/>
              <a:t>mj. počítá, zda se ti, komu hodnota proměnné chybí a komu ne, liší v nějaké spojité proměnné (t-testy)</a:t>
            </a:r>
          </a:p>
          <a:p>
            <a:pPr lvl="1"/>
            <a:r>
              <a:rPr lang="cs-CZ" altLang="cs-CZ" sz="3200"/>
              <a:t>provedením většího množství analýz hledajících vztahy – může být velmi pracné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EFC09-D63B-4E25-88D1-BD2F4426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510837" cy="2100263"/>
          </a:xfrm>
        </p:spPr>
        <p:txBody>
          <a:bodyPr/>
          <a:lstStyle/>
          <a:p>
            <a:pPr>
              <a:defRPr/>
            </a:pPr>
            <a:r>
              <a:rPr lang="cs-CZ" sz="6000" dirty="0"/>
              <a:t>3b. …vyjádření se k chybějícím datům </a:t>
            </a:r>
            <a:r>
              <a:rPr lang="cs-CZ" sz="6000" b="1" dirty="0" err="1"/>
              <a:t>MISSING</a:t>
            </a:r>
            <a:r>
              <a:rPr lang="cs-CZ" sz="6000" b="1" dirty="0"/>
              <a:t> DATA – co s nimi?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C4BEB8-68FB-4896-BFE6-3AFEB8A01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374437" cy="5632450"/>
          </a:xfrm>
        </p:spPr>
        <p:txBody>
          <a:bodyPr/>
          <a:lstStyle/>
          <a:p>
            <a:pPr>
              <a:defRPr/>
            </a:pPr>
            <a:r>
              <a:rPr lang="cs-CZ" sz="3600" dirty="0"/>
              <a:t>1. </a:t>
            </a:r>
            <a:r>
              <a:rPr lang="cs-CZ" sz="3200" dirty="0"/>
              <a:t>Komunikovat, kolik čeho kde chybí</a:t>
            </a:r>
          </a:p>
          <a:p>
            <a:pPr>
              <a:defRPr/>
            </a:pPr>
            <a:r>
              <a:rPr lang="cs-CZ" sz="3200" dirty="0"/>
              <a:t>2. Zakomponovat příčiny chybění do modelů (můžeme-li)</a:t>
            </a:r>
          </a:p>
          <a:p>
            <a:pPr>
              <a:defRPr/>
            </a:pPr>
            <a:r>
              <a:rPr lang="cs-CZ" sz="3200" dirty="0"/>
              <a:t>3. Použít obecné způsoby naložení s chybějícími daty</a:t>
            </a:r>
          </a:p>
          <a:p>
            <a:pPr>
              <a:defRPr/>
            </a:pPr>
            <a:r>
              <a:rPr lang="cs-CZ" sz="3200" dirty="0"/>
              <a:t>Vyřadit z analýz respondenty, kteří mají chybějící data LISTWISE </a:t>
            </a:r>
            <a:r>
              <a:rPr lang="cs-CZ" sz="3200" dirty="0" err="1"/>
              <a:t>DELETION</a:t>
            </a:r>
            <a:r>
              <a:rPr lang="cs-CZ" sz="3200" dirty="0"/>
              <a:t> – </a:t>
            </a:r>
            <a:r>
              <a:rPr lang="cs-CZ" sz="3200" dirty="0">
                <a:solidFill>
                  <a:schemeClr val="accent4"/>
                </a:solidFill>
              </a:rPr>
              <a:t>nejjednodušší &amp; nejhorší volba </a:t>
            </a:r>
          </a:p>
          <a:p>
            <a:pPr>
              <a:defRPr/>
            </a:pPr>
            <a:r>
              <a:rPr lang="cs-CZ" sz="3200" dirty="0"/>
              <a:t>Počítat každou jednotlivou statistiku ze všech dostupných dat – </a:t>
            </a:r>
            <a:r>
              <a:rPr lang="cs-CZ" sz="3200" dirty="0" err="1"/>
              <a:t>PAIRWISE</a:t>
            </a:r>
            <a:r>
              <a:rPr lang="cs-CZ" sz="3200" dirty="0"/>
              <a:t> </a:t>
            </a:r>
            <a:r>
              <a:rPr lang="cs-CZ" sz="3200" dirty="0" err="1"/>
              <a:t>DELETION</a:t>
            </a:r>
            <a:r>
              <a:rPr lang="cs-CZ" sz="3200" dirty="0"/>
              <a:t> – zachová více informace, neodstraní zkreslení. N pro celou analýzu? – </a:t>
            </a:r>
            <a:r>
              <a:rPr lang="cs-CZ" sz="3200" dirty="0">
                <a:solidFill>
                  <a:schemeClr val="accent4"/>
                </a:solidFill>
              </a:rPr>
              <a:t>obvyklá bezpracná volba</a:t>
            </a:r>
          </a:p>
          <a:p>
            <a:pPr>
              <a:defRPr/>
            </a:pPr>
            <a:r>
              <a:rPr lang="cs-CZ" sz="3200" dirty="0"/>
              <a:t>IMPUTACE – doplnění chybějících dat</a:t>
            </a:r>
            <a:endParaRPr lang="en-GB" sz="3200" dirty="0"/>
          </a:p>
          <a:p>
            <a:pPr lvl="1">
              <a:defRPr/>
            </a:pPr>
            <a:r>
              <a:rPr lang="en-GB" sz="2800" dirty="0" err="1"/>
              <a:t>Nesm</a:t>
            </a:r>
            <a:r>
              <a:rPr lang="cs-CZ" sz="2800" dirty="0" err="1"/>
              <a:t>írně</a:t>
            </a:r>
            <a:r>
              <a:rPr lang="cs-CZ" sz="2800" dirty="0"/>
              <a:t> záleží na P-</a:t>
            </a:r>
            <a:r>
              <a:rPr lang="cs-CZ" sz="2800" dirty="0" err="1"/>
              <a:t>nostním</a:t>
            </a:r>
            <a:r>
              <a:rPr lang="cs-CZ" sz="2800" dirty="0"/>
              <a:t> modelu </a:t>
            </a:r>
            <a:r>
              <a:rPr lang="cs-CZ" sz="2800" dirty="0" err="1"/>
              <a:t>chybění-doplňování</a:t>
            </a:r>
            <a:r>
              <a:rPr lang="cs-CZ" sz="2800" dirty="0"/>
              <a:t> – </a:t>
            </a:r>
            <a:r>
              <a:rPr lang="cs-CZ" sz="2800" dirty="0">
                <a:solidFill>
                  <a:schemeClr val="accent4"/>
                </a:solidFill>
              </a:rPr>
              <a:t>vyšší dívčí</a:t>
            </a:r>
          </a:p>
          <a:p>
            <a:pPr lvl="1">
              <a:defRPr/>
            </a:pPr>
            <a:r>
              <a:rPr lang="cs-CZ" sz="2800" dirty="0" err="1"/>
              <a:t>Dummy</a:t>
            </a:r>
            <a:r>
              <a:rPr lang="cs-CZ" sz="2800" dirty="0"/>
              <a:t> model – všem doplníme průměr – nouzová alternativa k </a:t>
            </a:r>
            <a:r>
              <a:rPr lang="cs-CZ" sz="2800" dirty="0" err="1"/>
              <a:t>PAIRWISE</a:t>
            </a:r>
            <a:endParaRPr lang="cs-CZ" sz="2800" dirty="0"/>
          </a:p>
          <a:p>
            <a:pPr>
              <a:defRPr/>
            </a:pPr>
            <a:endParaRPr lang="cs-CZ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EDBFBBF4-52C7-48E4-BD04-A7508EB78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altLang="cs-CZ" sz="6000" b="1">
                <a:solidFill>
                  <a:schemeClr val="tx1">
                    <a:lumMod val="95000"/>
                    <a:lumOff val="5000"/>
                  </a:schemeClr>
                </a:solidFill>
              </a:rPr>
              <a:t>Cíle kurzu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85F0A7B2-FA50-4F8A-AD4A-7F0F6509B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4000"/>
              <a:t>Získat praktickou schopnost provádět statistické analýzy s více než 2 proměnnými</a:t>
            </a:r>
          </a:p>
          <a:p>
            <a:pPr eaLnBrk="1" hangingPunct="1">
              <a:lnSpc>
                <a:spcPct val="100000"/>
              </a:lnSpc>
            </a:pPr>
            <a:endParaRPr lang="cs-CZ" altLang="cs-CZ" sz="4000"/>
          </a:p>
          <a:p>
            <a:pPr eaLnBrk="1" hangingPunct="1">
              <a:lnSpc>
                <a:spcPct val="100000"/>
              </a:lnSpc>
            </a:pPr>
            <a:r>
              <a:rPr lang="cs-CZ" altLang="cs-CZ" sz="4000"/>
              <a:t>Rozumět prezentovaným výsledkům</a:t>
            </a:r>
          </a:p>
          <a:p>
            <a:pPr eaLnBrk="1" hangingPunct="1">
              <a:lnSpc>
                <a:spcPct val="100000"/>
              </a:lnSpc>
            </a:pPr>
            <a:endParaRPr lang="cs-CZ" altLang="cs-CZ" sz="4000"/>
          </a:p>
          <a:p>
            <a:pPr eaLnBrk="1" hangingPunct="1">
              <a:lnSpc>
                <a:spcPct val="100000"/>
              </a:lnSpc>
            </a:pPr>
            <a:r>
              <a:rPr lang="cs-CZ" altLang="cs-CZ" sz="4000"/>
              <a:t>Korektně komunikovat výsledky analýz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0A04AD-94CB-4297-8CB8-125E57A13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příklad: long2 data</a:t>
            </a:r>
          </a:p>
        </p:txBody>
      </p:sp>
      <p:sp>
        <p:nvSpPr>
          <p:cNvPr id="45059" name="Zástupný obsah 2">
            <a:extLst>
              <a:ext uri="{FF2B5EF4-FFF2-40B4-BE49-F238E27FC236}">
                <a16:creationId xmlns:a16="http://schemas.microsoft.com/office/drawing/2014/main" id="{665AADB8-DACA-46AB-83C8-FBC98CDBC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Analyze &gt; Descriptive statistics &gt; Frequencies</a:t>
            </a:r>
          </a:p>
          <a:p>
            <a:r>
              <a:rPr lang="cs-CZ" altLang="cs-CZ"/>
              <a:t>pro národnost a počet dětí i se sloupcovým grafem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A34AF5-E8BC-4854-B1A9-29D4B435C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6600" dirty="0"/>
              <a:t>4. Plánované (konfirmační) analýzy</a:t>
            </a:r>
            <a:br>
              <a:rPr lang="cs-CZ" sz="6600" dirty="0"/>
            </a:br>
            <a:r>
              <a:rPr lang="cs-CZ" sz="6600" dirty="0"/>
              <a:t>ověření předpokladů – </a:t>
            </a:r>
            <a:r>
              <a:rPr lang="cs-CZ" sz="6600" dirty="0" err="1">
                <a:solidFill>
                  <a:schemeClr val="accent4"/>
                </a:solidFill>
              </a:rPr>
              <a:t>FIELD</a:t>
            </a:r>
            <a:r>
              <a:rPr lang="cs-CZ" sz="6600" dirty="0">
                <a:solidFill>
                  <a:schemeClr val="accent4"/>
                </a:solidFill>
              </a:rPr>
              <a:t> 6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46083" name="Zástupný obsah 2">
            <a:extLst>
              <a:ext uri="{FF2B5EF4-FFF2-40B4-BE49-F238E27FC236}">
                <a16:creationId xmlns:a16="http://schemas.microsoft.com/office/drawing/2014/main" id="{BFD1A914-8EF6-4C20-8AC6-DBE87F254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0582275" cy="5632450"/>
          </a:xfrm>
        </p:spPr>
        <p:txBody>
          <a:bodyPr/>
          <a:lstStyle/>
          <a:p>
            <a:r>
              <a:rPr lang="cs-CZ" altLang="cs-CZ" dirty="0"/>
              <a:t>I když předpoklady předpokládáme, je dobré se ujistit, můžeme-li.</a:t>
            </a:r>
          </a:p>
          <a:p>
            <a:r>
              <a:rPr lang="cs-CZ" altLang="cs-CZ" dirty="0"/>
              <a:t>Nedodržení předpokladů má různé konsekvence – je dobré být pozorný.</a:t>
            </a:r>
          </a:p>
          <a:p>
            <a:r>
              <a:rPr lang="cs-CZ" altLang="cs-CZ" dirty="0"/>
              <a:t>Normalita </a:t>
            </a:r>
          </a:p>
          <a:p>
            <a:pPr lvl="1"/>
            <a:r>
              <a:rPr lang="cs-CZ" altLang="cs-CZ" dirty="0"/>
              <a:t>primárně souvisí s přesností odhadu SE a p-hodnot</a:t>
            </a:r>
          </a:p>
          <a:p>
            <a:pPr lvl="1"/>
            <a:r>
              <a:rPr lang="cs-CZ" altLang="cs-CZ" dirty="0"/>
              <a:t>zajímá nás u reziduí (resp. uvnitř skupin)</a:t>
            </a:r>
          </a:p>
          <a:p>
            <a:pPr lvl="1"/>
            <a:r>
              <a:rPr lang="cs-CZ" altLang="cs-CZ" dirty="0"/>
              <a:t>histogram, Q-Q plot, testy normality mohou být zrádné</a:t>
            </a:r>
          </a:p>
          <a:p>
            <a:r>
              <a:rPr lang="cs-CZ" altLang="cs-CZ" dirty="0"/>
              <a:t>Homoskedascita  </a:t>
            </a:r>
          </a:p>
          <a:p>
            <a:pPr lvl="1"/>
            <a:r>
              <a:rPr lang="cs-CZ" altLang="cs-CZ" dirty="0"/>
              <a:t>primárně souvisí s přesností odhadu SE a p-hodnot</a:t>
            </a:r>
          </a:p>
          <a:p>
            <a:pPr lvl="1"/>
            <a:r>
              <a:rPr lang="cs-CZ" altLang="cs-CZ" dirty="0" err="1"/>
              <a:t>scatterploty</a:t>
            </a:r>
            <a:r>
              <a:rPr lang="cs-CZ" altLang="cs-CZ" dirty="0"/>
              <a:t>, </a:t>
            </a:r>
            <a:r>
              <a:rPr lang="cs-CZ" altLang="cs-CZ" dirty="0" err="1"/>
              <a:t>boxploty</a:t>
            </a:r>
            <a:r>
              <a:rPr lang="cs-CZ" altLang="cs-CZ" dirty="0"/>
              <a:t> pro kategorické (kategorizované) prediktory</a:t>
            </a:r>
          </a:p>
          <a:p>
            <a:pPr lvl="1"/>
            <a:r>
              <a:rPr lang="cs-CZ" altLang="cs-CZ" dirty="0"/>
              <a:t>Test homoskedascity (</a:t>
            </a:r>
            <a:r>
              <a:rPr lang="cs-CZ" altLang="cs-CZ" dirty="0" err="1"/>
              <a:t>Breusch</a:t>
            </a:r>
            <a:r>
              <a:rPr lang="cs-CZ" altLang="cs-CZ" dirty="0"/>
              <a:t>–</a:t>
            </a:r>
            <a:r>
              <a:rPr lang="cs-CZ" altLang="cs-CZ" dirty="0" err="1"/>
              <a:t>Pagan</a:t>
            </a:r>
            <a:r>
              <a:rPr lang="cs-CZ" altLang="cs-CZ" dirty="0"/>
              <a:t> test) v SPSS jen pomocí R </a:t>
            </a:r>
            <a:r>
              <a:rPr lang="cs-CZ" altLang="cs-CZ" dirty="0" err="1"/>
              <a:t>extension</a:t>
            </a:r>
            <a:endParaRPr lang="cs-CZ" altLang="cs-CZ" dirty="0"/>
          </a:p>
          <a:p>
            <a:pPr lvl="1"/>
            <a:r>
              <a:rPr lang="cs-CZ" altLang="cs-CZ" dirty="0" err="1"/>
              <a:t>Leveneho</a:t>
            </a:r>
            <a:r>
              <a:rPr lang="cs-CZ" altLang="cs-CZ" dirty="0"/>
              <a:t> test netřeba – lepší je korigovat – </a:t>
            </a:r>
            <a:r>
              <a:rPr lang="cs-CZ" altLang="cs-CZ" dirty="0" err="1"/>
              <a:t>Welschův</a:t>
            </a:r>
            <a:r>
              <a:rPr lang="cs-CZ" altLang="cs-CZ" dirty="0"/>
              <a:t> t-test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A34AF5-E8BC-4854-B1A9-29D4B435C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6600" dirty="0"/>
              <a:t>4. Plánované (konfirmační) analýzy</a:t>
            </a:r>
            <a:br>
              <a:rPr lang="cs-CZ" sz="6600" dirty="0"/>
            </a:br>
            <a:r>
              <a:rPr lang="cs-CZ" sz="6600" dirty="0"/>
              <a:t>ověření předpokladů – </a:t>
            </a:r>
            <a:r>
              <a:rPr lang="cs-CZ" sz="6600" dirty="0" err="1">
                <a:solidFill>
                  <a:schemeClr val="accent4"/>
                </a:solidFill>
              </a:rPr>
              <a:t>FIELD</a:t>
            </a:r>
            <a:r>
              <a:rPr lang="cs-CZ" sz="6600" dirty="0">
                <a:solidFill>
                  <a:schemeClr val="accent4"/>
                </a:solidFill>
              </a:rPr>
              <a:t> 6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47107" name="Zástupný obsah 2">
            <a:extLst>
              <a:ext uri="{FF2B5EF4-FFF2-40B4-BE49-F238E27FC236}">
                <a16:creationId xmlns:a16="http://schemas.microsoft.com/office/drawing/2014/main" id="{9F4EA08F-9900-4210-A6CF-6AB3FCFE8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158537" cy="5632450"/>
          </a:xfrm>
        </p:spPr>
        <p:txBody>
          <a:bodyPr/>
          <a:lstStyle/>
          <a:p>
            <a:r>
              <a:rPr lang="cs-CZ" altLang="cs-CZ" sz="3600" b="1" dirty="0"/>
              <a:t>Co s nedodrženými předpoklady? </a:t>
            </a:r>
            <a:endParaRPr lang="cs-CZ" altLang="cs-CZ" sz="3600" dirty="0"/>
          </a:p>
          <a:p>
            <a:r>
              <a:rPr lang="cs-CZ" altLang="cs-CZ" sz="3600" dirty="0"/>
              <a:t>BOOTSTRAPPING – odhadování SE hrubou silou </a:t>
            </a:r>
          </a:p>
          <a:p>
            <a:pPr lvl="1"/>
            <a:r>
              <a:rPr lang="cs-CZ" altLang="cs-CZ" sz="3000" dirty="0"/>
              <a:t>v SPSS k dispozici</a:t>
            </a:r>
          </a:p>
          <a:p>
            <a:r>
              <a:rPr lang="cs-CZ" altLang="cs-CZ" sz="3600" dirty="0"/>
              <a:t>Využití korekce – např. </a:t>
            </a:r>
            <a:r>
              <a:rPr lang="cs-CZ" altLang="cs-CZ" sz="3600" dirty="0" err="1"/>
              <a:t>Welchova</a:t>
            </a:r>
            <a:r>
              <a:rPr lang="cs-CZ" altLang="cs-CZ" sz="3600" dirty="0"/>
              <a:t> korekce u t-testu</a:t>
            </a:r>
          </a:p>
          <a:p>
            <a:r>
              <a:rPr lang="cs-CZ" altLang="cs-CZ" sz="3600" dirty="0"/>
              <a:t>TRANSFORMACE do normality</a:t>
            </a:r>
          </a:p>
          <a:p>
            <a:pPr lvl="1"/>
            <a:r>
              <a:rPr lang="cs-CZ" altLang="cs-CZ" sz="3000" dirty="0"/>
              <a:t>Problematičtější, než se zdá. Vhodnější je použít model, který počítá se zešikmeným rozložením – generalizované modely</a:t>
            </a:r>
          </a:p>
          <a:p>
            <a:r>
              <a:rPr lang="cs-CZ" altLang="cs-CZ" sz="3600" dirty="0" err="1"/>
              <a:t>Trimming</a:t>
            </a:r>
            <a:r>
              <a:rPr lang="cs-CZ" altLang="cs-CZ" sz="3600" dirty="0"/>
              <a:t>, </a:t>
            </a:r>
            <a:r>
              <a:rPr lang="cs-CZ" altLang="cs-CZ" sz="3600" dirty="0" err="1"/>
              <a:t>winsorizing</a:t>
            </a:r>
            <a:endParaRPr lang="cs-CZ" altLang="cs-CZ" sz="3600" dirty="0"/>
          </a:p>
          <a:p>
            <a:r>
              <a:rPr lang="cs-CZ" altLang="cs-CZ" sz="3600" dirty="0"/>
              <a:t>Neparametrické testy – jen pro jednodušší analýzy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6ED40A-F089-44AD-8C9E-4B33E79A9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6600" dirty="0"/>
              <a:t>4. Plánované (konfirmační) analýzy</a:t>
            </a:r>
            <a:br>
              <a:rPr lang="cs-CZ" sz="6600" dirty="0"/>
            </a:br>
            <a:r>
              <a:rPr lang="cs-CZ" sz="6600" dirty="0"/>
              <a:t>Testování hypotéz, odhad modelu</a:t>
            </a:r>
            <a:endParaRPr lang="cs-CZ" dirty="0"/>
          </a:p>
        </p:txBody>
      </p:sp>
      <p:sp>
        <p:nvSpPr>
          <p:cNvPr id="48131" name="Zástupný obsah 2">
            <a:extLst>
              <a:ext uri="{FF2B5EF4-FFF2-40B4-BE49-F238E27FC236}">
                <a16:creationId xmlns:a16="http://schemas.microsoft.com/office/drawing/2014/main" id="{90E85F4A-8359-47FB-82B4-60C67698C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600" dirty="0"/>
              <a:t>1. Spočítání statistik, které jsou odhadem parametrů, kterými operuje hypotéza.</a:t>
            </a:r>
          </a:p>
          <a:p>
            <a:pPr lvl="1"/>
            <a:r>
              <a:rPr lang="cs-CZ" altLang="cs-CZ" sz="3000" dirty="0"/>
              <a:t>od spočítání průměrů a jejich rozdílu, četností a jejich rozdílu, či korelací po složitější modely</a:t>
            </a:r>
          </a:p>
          <a:p>
            <a:pPr lvl="1"/>
            <a:r>
              <a:rPr lang="cs-CZ" altLang="cs-CZ" sz="3000" dirty="0"/>
              <a:t>vyjádření velikosti účinku</a:t>
            </a:r>
          </a:p>
          <a:p>
            <a:r>
              <a:rPr lang="cs-CZ" altLang="cs-CZ" sz="3600" dirty="0"/>
              <a:t>2. Zohlednění nejistoty dané tím, že máme jen VZOREK</a:t>
            </a:r>
          </a:p>
          <a:p>
            <a:pPr lvl="1"/>
            <a:r>
              <a:rPr lang="cs-CZ" altLang="cs-CZ" sz="3000" dirty="0"/>
              <a:t>vytvoření intervalu spolehlivosti pro rozdíl či korelaci</a:t>
            </a:r>
          </a:p>
          <a:p>
            <a:pPr lvl="1"/>
            <a:r>
              <a:rPr lang="cs-CZ" altLang="cs-CZ" sz="3000" dirty="0"/>
              <a:t>test (nulové) hypotézy </a:t>
            </a:r>
          </a:p>
          <a:p>
            <a:r>
              <a:rPr lang="cs-CZ" altLang="cs-CZ" sz="3600" dirty="0"/>
              <a:t>V SPSS často dostaneme obojí v jednom kroku.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80CBB4-5520-4F83-A84D-7FC897488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Příklad: long2</a:t>
            </a:r>
          </a:p>
        </p:txBody>
      </p:sp>
      <p:sp>
        <p:nvSpPr>
          <p:cNvPr id="49155" name="Zástupný obsah 2">
            <a:extLst>
              <a:ext uri="{FF2B5EF4-FFF2-40B4-BE49-F238E27FC236}">
                <a16:creationId xmlns:a16="http://schemas.microsoft.com/office/drawing/2014/main" id="{0F668DFE-B864-47B7-B756-05D497C78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Analyze &gt; Descriptive statistics &gt; Crosstabs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C9A8EB-A23F-4522-94D9-05279F960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6600" dirty="0"/>
              <a:t>5. Doplňkové analýzy</a:t>
            </a:r>
            <a:br>
              <a:rPr lang="cs-CZ" sz="6600" dirty="0"/>
            </a:br>
            <a:endParaRPr lang="cs-CZ" dirty="0"/>
          </a:p>
        </p:txBody>
      </p:sp>
      <p:sp>
        <p:nvSpPr>
          <p:cNvPr id="50179" name="Zástupný obsah 2">
            <a:extLst>
              <a:ext uri="{FF2B5EF4-FFF2-40B4-BE49-F238E27FC236}">
                <a16:creationId xmlns:a16="http://schemas.microsoft.com/office/drawing/2014/main" id="{F58B847D-0D9A-4028-98B9-3768D2D74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600"/>
              <a:t>Stejně jako konfirmační. Jen je musíme jako reportovat jako doplňkové.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0E26D-2360-4502-BDD5-749141C75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základní postup Analýzy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5C2536-DD15-4FA3-BD93-1E994F063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726862" cy="5632450"/>
          </a:xfrm>
        </p:spPr>
        <p:txBody>
          <a:bodyPr/>
          <a:lstStyle/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600" dirty="0"/>
              <a:t>1. Příprava, čištění a screening dat 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600" dirty="0"/>
              <a:t>2. Transformace, odvozené/vypočítané proměnné, </a:t>
            </a:r>
            <a:r>
              <a:rPr lang="cs-CZ" sz="3600" dirty="0" err="1"/>
              <a:t>rekódování</a:t>
            </a:r>
            <a:endParaRPr lang="cs-CZ" sz="3600" dirty="0"/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600" dirty="0"/>
              <a:t>3. Popisné statistiky, vyjádření se k chybějícím datům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600" dirty="0"/>
              <a:t>4. Plánované (konfirmační) analýzy</a:t>
            </a:r>
          </a:p>
          <a:p>
            <a:pPr marL="179388" lvl="1" indent="0">
              <a:buFont typeface="Wingdings 3" panose="05040102010807070707" pitchFamily="18" charset="2"/>
              <a:buNone/>
              <a:defRPr/>
            </a:pPr>
            <a:r>
              <a:rPr lang="cs-CZ" sz="2800" dirty="0"/>
              <a:t>   a) ověření předpokladů</a:t>
            </a:r>
          </a:p>
          <a:p>
            <a:pPr marL="179388" lvl="1" indent="0">
              <a:buFont typeface="Wingdings 3" panose="05040102010807070707" pitchFamily="18" charset="2"/>
              <a:buNone/>
              <a:defRPr/>
            </a:pPr>
            <a:r>
              <a:rPr lang="cs-CZ" sz="2800" dirty="0"/>
              <a:t>   b) testování plánovaných hypotéz / stanovení velikosti plánovaných efektů</a:t>
            </a:r>
          </a:p>
          <a:p>
            <a:pPr marL="0" indent="-63500">
              <a:buFont typeface="Tw Cen MT" panose="020B0602020104020603" pitchFamily="34" charset="-18"/>
              <a:buNone/>
              <a:defRPr/>
            </a:pPr>
            <a:r>
              <a:rPr lang="cs-CZ" sz="3600" dirty="0"/>
              <a:t>5. Doplňkové, explorační analýzy</a:t>
            </a:r>
          </a:p>
        </p:txBody>
      </p:sp>
    </p:spTree>
    <p:extLst>
      <p:ext uri="{BB962C8B-B14F-4D97-AF65-F5344CB8AC3E}">
        <p14:creationId xmlns:p14="http://schemas.microsoft.com/office/powerpoint/2010/main" val="6066155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08803-3529-413E-BCC9-A9DEBF4C9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analýzy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8AD440-3826-4BE4-B4F1-D0066D36D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dirty="0"/>
              <a:t>Pro </a:t>
            </a:r>
            <a:r>
              <a:rPr lang="cs-CZ" sz="3600" dirty="0" err="1"/>
              <a:t>preregistraci</a:t>
            </a:r>
            <a:r>
              <a:rPr lang="cs-CZ" sz="3600" dirty="0"/>
              <a:t> i bez ní je dobré mít plán výše uvedeného ještě před získáváním dat.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Lépe se o něm mluví se zkušenostmi, a tak </a:t>
            </a:r>
            <a:r>
              <a:rPr lang="cs-CZ" sz="3600"/>
              <a:t>jej necháme </a:t>
            </a:r>
            <a:r>
              <a:rPr lang="cs-CZ" sz="3600" dirty="0"/>
              <a:t>na později.</a:t>
            </a:r>
          </a:p>
        </p:txBody>
      </p:sp>
    </p:spTree>
    <p:extLst>
      <p:ext uri="{BB962C8B-B14F-4D97-AF65-F5344CB8AC3E}">
        <p14:creationId xmlns:p14="http://schemas.microsoft.com/office/powerpoint/2010/main" val="30267776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09BCE9-D868-48F3-9BD5-F77CC51FC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open science desiderata </a:t>
            </a:r>
            <a:r>
              <a:rPr lang="cs-CZ" cap="none" dirty="0"/>
              <a:t>(osf.io)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84BFE3-D210-4253-8635-37E4CE828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447462" cy="5632450"/>
          </a:xfrm>
        </p:spPr>
        <p:txBody>
          <a:bodyPr/>
          <a:lstStyle/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200" dirty="0"/>
              <a:t>TRANSPARENCE, otevřenost 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200" dirty="0"/>
              <a:t>Nad rámec standardního sdělování výsledků analýz ….</a:t>
            </a:r>
          </a:p>
          <a:p>
            <a:pPr marL="252000" indent="-252000">
              <a:buFont typeface="Wingdings" panose="05000000000000000000" pitchFamily="2" charset="2"/>
              <a:buChar char="§"/>
              <a:defRPr/>
            </a:pPr>
            <a:r>
              <a:rPr lang="cs-CZ" sz="3200" dirty="0"/>
              <a:t>Sdílení/komunikování všech kroků výzkumu, zejm. analytického postupu  </a:t>
            </a:r>
            <a:r>
              <a:rPr lang="cs-CZ" sz="3200" dirty="0">
                <a:sym typeface="Wingdings" panose="05000000000000000000" pitchFamily="2" charset="2"/>
              </a:rPr>
              <a:t> analytické skripty, </a:t>
            </a:r>
            <a:r>
              <a:rPr lang="cs-CZ" sz="3200" dirty="0" err="1">
                <a:sym typeface="Wingdings" panose="05000000000000000000" pitchFamily="2" charset="2"/>
              </a:rPr>
              <a:t>SPSS</a:t>
            </a:r>
            <a:r>
              <a:rPr lang="cs-CZ" sz="3200" dirty="0">
                <a:sym typeface="Wingdings" panose="05000000000000000000" pitchFamily="2" charset="2"/>
              </a:rPr>
              <a:t> syntax</a:t>
            </a:r>
            <a:endParaRPr lang="cs-CZ" sz="3200" dirty="0"/>
          </a:p>
          <a:p>
            <a:pPr marL="252000" indent="-252000">
              <a:buFont typeface="Wingdings" panose="05000000000000000000" pitchFamily="2" charset="2"/>
              <a:buChar char="§"/>
              <a:defRPr/>
            </a:pPr>
            <a:r>
              <a:rPr lang="cs-CZ" sz="3200" dirty="0"/>
              <a:t>Sdílení dat</a:t>
            </a:r>
          </a:p>
          <a:p>
            <a:pPr marL="252000" indent="-252000">
              <a:buFont typeface="Wingdings" panose="05000000000000000000" pitchFamily="2" charset="2"/>
              <a:buChar char="§"/>
              <a:defRPr/>
            </a:pPr>
            <a:r>
              <a:rPr lang="cs-CZ" sz="3200" dirty="0" err="1"/>
              <a:t>Preregistrace</a:t>
            </a:r>
            <a:r>
              <a:rPr lang="cs-CZ" sz="3200" dirty="0"/>
              <a:t>  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endParaRPr lang="cs-CZ" sz="3200" dirty="0"/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200" dirty="0">
                <a:sym typeface="Wingdings" panose="05000000000000000000" pitchFamily="2" charset="2"/>
              </a:rPr>
              <a:t></a:t>
            </a:r>
            <a:endParaRPr lang="cs-CZ" sz="3200" dirty="0"/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200" dirty="0"/>
              <a:t>REPRODUKOVATELNOST, DŮVĚRYHODNOST, KUMULATIVNOST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C1E0C99B-D530-4216-BA1A-0A3AD1A68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altLang="cs-CZ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Prezentace statistických analýz</a:t>
            </a:r>
            <a:br>
              <a:rPr lang="cs-CZ" altLang="cs-CZ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altLang="cs-CZ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sekce </a:t>
            </a:r>
            <a:r>
              <a:rPr lang="cs-CZ" altLang="cs-CZ" sz="4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METHOD-Results</a:t>
            </a:r>
            <a:endParaRPr lang="cs-CZ" altLang="cs-CZ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E82A0B-8BB5-48C8-A23A-D548DD4B6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158537" cy="5632450"/>
          </a:xfrm>
        </p:spPr>
        <p:txBody>
          <a:bodyPr rtlCol="0">
            <a:normAutofit lnSpcReduction="10000"/>
          </a:bodyPr>
          <a:lstStyle/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2940" dirty="0"/>
              <a:t>Představení dat (vzorek, metoda) – V </a:t>
            </a:r>
            <a:r>
              <a:rPr lang="cs-CZ" sz="2940" dirty="0" err="1"/>
              <a:t>APA</a:t>
            </a:r>
            <a:r>
              <a:rPr lang="cs-CZ" sz="2940" dirty="0"/>
              <a:t> samostatné sekce.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2940" dirty="0"/>
              <a:t>Popis kroků provedených při čištění a transformaci dat.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2940" dirty="0"/>
              <a:t>Popisné statistiky (popř. zobrazení rozložení, tabulky/grafy dle APA)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2940" dirty="0"/>
              <a:t>Formulace hypotéz.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2940" dirty="0"/>
              <a:t>Zdůvodnění volby testu, popř. analytického postupu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2940" dirty="0"/>
              <a:t>Rekapitulace splnění předpokladů zvoleného testu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2940" dirty="0"/>
              <a:t>Standardní prezentace testových statistik (u jednodušších testů v textu, u složitějších modelů v tabulkách)  vč. velikosti účinku (ideálně i intervalu spolehlivosti)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2940" dirty="0"/>
              <a:t>Interpretace výsledků testu (modelu) vzhledem k hypotéze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C1D9EFDD-3D6B-4B0E-A08D-7392D49F7727}"/>
              </a:ext>
            </a:extLst>
          </p:cNvPr>
          <p:cNvCxnSpPr>
            <a:cxnSpLocks/>
          </p:cNvCxnSpPr>
          <p:nvPr/>
        </p:nvCxnSpPr>
        <p:spPr>
          <a:xfrm>
            <a:off x="712788" y="4295775"/>
            <a:ext cx="113760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6B6C66A2-5E29-4E73-94BE-17AB87D52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altLang="cs-CZ" sz="6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Přehled témat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F8C4A4-593A-4970-8105-814B2EB97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4000" dirty="0"/>
              <a:t>Seznámení se SPSS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4000" dirty="0"/>
              <a:t>Základní analytické postupy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4000" dirty="0"/>
              <a:t>Lineární regrese (x2)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4000" dirty="0"/>
              <a:t>Logistická regrese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4000" dirty="0"/>
              <a:t>Analýza rozptylu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4000" strike="sngStrike" dirty="0"/>
              <a:t>Víceúrovňový lineární model</a:t>
            </a:r>
          </a:p>
          <a:p>
            <a:pPr marL="240030" indent="-240030" algn="r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4000" dirty="0"/>
              <a:t>(Faktorová analýza v PSYb2590)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endParaRPr lang="cs-CZ" sz="294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A599C5-A6F9-4D0B-9AC8-E58ADE59A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654654" cy="2100263"/>
          </a:xfrm>
        </p:spPr>
        <p:txBody>
          <a:bodyPr/>
          <a:lstStyle/>
          <a:p>
            <a:r>
              <a:rPr lang="cs-CZ" dirty="0"/>
              <a:t>Základy </a:t>
            </a:r>
            <a:r>
              <a:rPr lang="cs-CZ" dirty="0" err="1"/>
              <a:t>apa</a:t>
            </a:r>
            <a:r>
              <a:rPr lang="cs-CZ" dirty="0"/>
              <a:t>-stylu prezentace výsledků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52B454-3C7B-4678-912E-7E926EB77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374734" cy="5632450"/>
          </a:xfrm>
        </p:spPr>
        <p:txBody>
          <a:bodyPr/>
          <a:lstStyle/>
          <a:p>
            <a:r>
              <a:rPr lang="cs-CZ" dirty="0"/>
              <a:t>Styl veden principem typografické jednoduchosti.</a:t>
            </a:r>
          </a:p>
          <a:p>
            <a:r>
              <a:rPr lang="cs-CZ" dirty="0"/>
              <a:t>1. Pokud nechceme prezentovat velké množství čísel (&lt;10), uvádíme je v textu jako součást věty. </a:t>
            </a:r>
          </a:p>
          <a:p>
            <a:pPr lvl="1"/>
            <a:r>
              <a:rPr lang="cs-CZ" dirty="0"/>
              <a:t>Věty pro výsledky běžných analýz jsou do značné míry standardizované. Měníme v nich jen názvy proměnných a hodnoty statistik. Tyto věty najdete jak ve </a:t>
            </a:r>
            <a:r>
              <a:rPr lang="cs-CZ" dirty="0" err="1"/>
              <a:t>Fieldovi</a:t>
            </a:r>
            <a:r>
              <a:rPr lang="cs-CZ" dirty="0"/>
              <a:t> (např. kap. 10.10), tak v Morganové. Najdete je také v empirických článcích, které čtete.</a:t>
            </a:r>
          </a:p>
          <a:p>
            <a:r>
              <a:rPr lang="cs-CZ" dirty="0"/>
              <a:t>2. Tabulky jsou jednoduché pouze s vodorovnými oddělujícími čarami.</a:t>
            </a:r>
          </a:p>
          <a:p>
            <a:pPr lvl="1"/>
            <a:r>
              <a:rPr lang="cs-CZ" dirty="0"/>
              <a:t>Tabulky mají titulek, z něhož je patrné, co v tabulce je (nespoléhá se na vysvětlení v textu)</a:t>
            </a:r>
          </a:p>
          <a:p>
            <a:pPr lvl="1"/>
            <a:r>
              <a:rPr lang="cs-CZ" dirty="0"/>
              <a:t>Pod tabulkou bývají poznámky vysvětlující zkratky a další info nutné k porozumění</a:t>
            </a:r>
          </a:p>
          <a:p>
            <a:r>
              <a:rPr lang="cs-CZ" dirty="0"/>
              <a:t>3. Grafy šetříme a počítáme s jejich černobílým zobrazením. </a:t>
            </a:r>
          </a:p>
          <a:p>
            <a:pPr lvl="1"/>
            <a:r>
              <a:rPr lang="cs-CZ" dirty="0"/>
              <a:t>Snažíme se do nich vtěsnat tolik informace, aby to stálo za to.</a:t>
            </a:r>
          </a:p>
          <a:p>
            <a:pPr lvl="1"/>
            <a:r>
              <a:rPr lang="cs-CZ" dirty="0"/>
              <a:t>V PSYb2520 se přimlouvám spíše za jejich větší využívání, když už jsme století ovocného netopýra opustili.</a:t>
            </a:r>
          </a:p>
        </p:txBody>
      </p:sp>
    </p:spTree>
    <p:extLst>
      <p:ext uri="{BB962C8B-B14F-4D97-AF65-F5344CB8AC3E}">
        <p14:creationId xmlns:p14="http://schemas.microsoft.com/office/powerpoint/2010/main" val="20517468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877DFE-3791-4928-9CD6-269312512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389471-62C2-4F3A-AF9C-388599E90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0206037" cy="5992688"/>
          </a:xfrm>
        </p:spPr>
        <p:txBody>
          <a:bodyPr/>
          <a:lstStyle/>
          <a:p>
            <a:r>
              <a:rPr lang="cs-CZ" dirty="0"/>
              <a:t>Uvádění </a:t>
            </a:r>
            <a:r>
              <a:rPr lang="cs-CZ" i="1" dirty="0"/>
              <a:t>p</a:t>
            </a:r>
            <a:r>
              <a:rPr lang="cs-CZ" dirty="0"/>
              <a:t>-hodnot</a:t>
            </a:r>
          </a:p>
          <a:p>
            <a:pPr lvl="1"/>
            <a:r>
              <a:rPr lang="cs-CZ" dirty="0"/>
              <a:t>Preferujeme uvádění přesné hodnoty, např. </a:t>
            </a:r>
            <a:r>
              <a:rPr lang="cs-CZ" i="1" dirty="0"/>
              <a:t>p</a:t>
            </a:r>
            <a:r>
              <a:rPr lang="cs-CZ" dirty="0"/>
              <a:t> = 0,013, spíše než porovnání se zvolenou hladinou alfa (tedy </a:t>
            </a:r>
            <a:r>
              <a:rPr lang="cs-CZ" i="1" dirty="0"/>
              <a:t>p</a:t>
            </a:r>
            <a:r>
              <a:rPr lang="cs-CZ" dirty="0"/>
              <a:t> &lt; 0,05).</a:t>
            </a:r>
          </a:p>
          <a:p>
            <a:r>
              <a:rPr lang="cs-CZ" dirty="0"/>
              <a:t>Uvádění čísel</a:t>
            </a:r>
          </a:p>
          <a:p>
            <a:pPr lvl="1"/>
            <a:r>
              <a:rPr lang="cs-CZ" dirty="0"/>
              <a:t>Požíváme pouze tolik desetinných míst, kolik jich nese nějakou informační hodnotu. Při obvyklé přesnosti měření v psychologii to obvykle znamená 2-3 významné číslice, tj. řády - 1,23; 12,3; 123 apod. Neuvádíme tolik desetinných míst, kolik jich nám </a:t>
            </a:r>
            <a:r>
              <a:rPr lang="cs-CZ" dirty="0" err="1"/>
              <a:t>SPSS</a:t>
            </a:r>
            <a:r>
              <a:rPr lang="cs-CZ" dirty="0"/>
              <a:t> vypíše!  </a:t>
            </a:r>
          </a:p>
          <a:p>
            <a:r>
              <a:rPr lang="cs-CZ" dirty="0"/>
              <a:t>Tuzemské typografické konvence – odlišnosti od angličtiny</a:t>
            </a:r>
          </a:p>
          <a:p>
            <a:pPr lvl="1"/>
            <a:r>
              <a:rPr lang="cs-CZ" dirty="0"/>
              <a:t>desetinná čárka, středník jako oddělovač hodnot v seznamu</a:t>
            </a:r>
          </a:p>
          <a:p>
            <a:pPr lvl="1"/>
            <a:r>
              <a:rPr lang="cs-CZ" dirty="0"/>
              <a:t>nula před desetinnou čárkou u čísel &lt;1</a:t>
            </a:r>
          </a:p>
          <a:p>
            <a:pPr lvl="1"/>
            <a:r>
              <a:rPr lang="cs-CZ" dirty="0"/>
              <a:t>mezera mezi číslem a znakem %, když ho čteme „procent“ – 12 % lidí</a:t>
            </a:r>
          </a:p>
          <a:p>
            <a:pPr lvl="1"/>
            <a:r>
              <a:rPr lang="cs-CZ" dirty="0"/>
              <a:t>absence mezery mezi číslem a znakem %, když ho čteme „procentní“ – 40% líh</a:t>
            </a:r>
          </a:p>
          <a:p>
            <a:pPr marL="179388" lvl="1" indent="0">
              <a:buNone/>
            </a:pPr>
            <a:endParaRPr lang="cs-CZ" dirty="0"/>
          </a:p>
          <a:p>
            <a:br>
              <a:rPr lang="cs-CZ" b="1" dirty="0"/>
            </a:br>
            <a:endParaRPr lang="cs-CZ" dirty="0"/>
          </a:p>
          <a:p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41548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222F5-3D60-411D-9384-3D53ADFB0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sz="616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ÚKOL: Nastartovat</a:t>
            </a:r>
          </a:p>
        </p:txBody>
      </p:sp>
      <p:sp>
        <p:nvSpPr>
          <p:cNvPr id="54275" name="Zástupný symbol pro obsah 2">
            <a:extLst>
              <a:ext uri="{FF2B5EF4-FFF2-40B4-BE49-F238E27FC236}">
                <a16:creationId xmlns:a16="http://schemas.microsoft.com/office/drawing/2014/main" id="{A08B7F87-2B10-4C06-A84C-5FF2B5AC2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>
                <a:latin typeface="Syntax LT CE" pitchFamily="34" charset="0"/>
              </a:rPr>
              <a:t>Nainstalovat si SPSS a sehnat si Fielda, Morganovou a APA manuál</a:t>
            </a:r>
          </a:p>
          <a:p>
            <a:pPr eaLnBrk="1" hangingPunct="1">
              <a:spcBef>
                <a:spcPts val="1200"/>
              </a:spcBef>
              <a:buFontTx/>
              <a:buChar char="•"/>
            </a:pPr>
            <a:r>
              <a:rPr lang="cs-CZ" altLang="cs-CZ" sz="3200">
                <a:latin typeface="Syntax LT CE" pitchFamily="34" charset="0"/>
              </a:rPr>
              <a:t>Zopakovat si obsah PSY117 – nejprve indukci</a:t>
            </a:r>
          </a:p>
          <a:p>
            <a:pPr eaLnBrk="1" hangingPunct="1">
              <a:spcBef>
                <a:spcPts val="1200"/>
              </a:spcBef>
              <a:buFontTx/>
              <a:buChar char="•"/>
            </a:pPr>
            <a:r>
              <a:rPr lang="cs-CZ" altLang="cs-CZ" sz="3200">
                <a:latin typeface="Syntax LT CE" pitchFamily="34" charset="0"/>
              </a:rPr>
              <a:t>Najít si parťáky</a:t>
            </a:r>
          </a:p>
        </p:txBody>
      </p:sp>
    </p:spTree>
  </p:cSld>
  <p:clrMapOvr>
    <a:masterClrMapping/>
  </p:clrMapOvr>
  <p:transition advTm="3094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F447FA-A787-4C0B-9FC4-2F02CB2D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1. seminární Úkol</a:t>
            </a:r>
          </a:p>
        </p:txBody>
      </p:sp>
      <p:sp>
        <p:nvSpPr>
          <p:cNvPr id="56323" name="Zástupný symbol pro obsah 2">
            <a:extLst>
              <a:ext uri="{FF2B5EF4-FFF2-40B4-BE49-F238E27FC236}">
                <a16:creationId xmlns:a16="http://schemas.microsoft.com/office/drawing/2014/main" id="{4A32CFC8-7BC7-436A-A199-7C38A0E74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/>
              <a:t>Ve trojicích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/>
              <a:t>Realizovat 3 analýzy z Long2 dat</a:t>
            </a:r>
          </a:p>
          <a:p>
            <a:pPr lvl="1"/>
            <a:r>
              <a:rPr lang="cs-CZ" altLang="cs-CZ"/>
              <a:t>Důvěřují respondenti stejně rodičům a přátelům?</a:t>
            </a:r>
          </a:p>
          <a:p>
            <a:pPr lvl="2"/>
            <a:r>
              <a:rPr lang="cs-CZ" altLang="cs-CZ"/>
              <a:t>Důvěřování rodičům jsou liché položky dXX_99 a důvěřování přátelům jsou ty sudé.</a:t>
            </a:r>
          </a:p>
          <a:p>
            <a:pPr lvl="1"/>
            <a:r>
              <a:rPr lang="cs-CZ" altLang="cs-CZ"/>
              <a:t>Je rozdíl mezi důvěřování rodičům a přátelům jiný v mladší a ve starší kohortě?</a:t>
            </a:r>
          </a:p>
          <a:p>
            <a:pPr lvl="1"/>
            <a:r>
              <a:rPr lang="cs-CZ" altLang="cs-CZ"/>
              <a:t>Jaký je vztah mezi stavem manželství rodičů a vzděláním rodičů?</a:t>
            </a:r>
          </a:p>
          <a:p>
            <a:pPr lvl="2"/>
            <a:r>
              <a:rPr lang="cs-CZ" altLang="cs-CZ"/>
              <a:t>Využijeme stav_r99 a vzdel_ma a vzdel_ot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/>
              <a:t>Z analýz sepsat zprávu v souladu s konvencemi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/>
              <a:t>Odevzdat do neděle - půlnoci</a:t>
            </a:r>
          </a:p>
        </p:txBody>
      </p:sp>
    </p:spTree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137B29-8B28-43E1-B717-064CC3FA7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sz="616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Děkuji za pozornost</a:t>
            </a:r>
          </a:p>
        </p:txBody>
      </p:sp>
      <p:sp>
        <p:nvSpPr>
          <p:cNvPr id="57347" name="Zástupný symbol pro obsah 2">
            <a:extLst>
              <a:ext uri="{FF2B5EF4-FFF2-40B4-BE49-F238E27FC236}">
                <a16:creationId xmlns:a16="http://schemas.microsoft.com/office/drawing/2014/main" id="{1D703B39-4F51-467E-AD0D-8E6336E6F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  <p:transition advTm="3094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B538E6D1-1BD2-4561-A9C7-7397EE513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960120" eaLnBrk="1" fontAlgn="auto" hangingPunct="1">
              <a:spcAft>
                <a:spcPts val="0"/>
              </a:spcAft>
              <a:defRPr/>
            </a:pPr>
            <a:r>
              <a:rPr lang="cs-CZ" altLang="cs-CZ" sz="6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Příklady zdrojů dat </a:t>
            </a:r>
            <a:r>
              <a:rPr lang="cs-CZ" altLang="cs-CZ" sz="4000" cap="none" dirty="0">
                <a:solidFill>
                  <a:schemeClr val="tx1">
                    <a:lumMod val="95000"/>
                    <a:lumOff val="5000"/>
                  </a:schemeClr>
                </a:solidFill>
              </a:rPr>
              <a:t>(g: „free data </a:t>
            </a:r>
            <a:r>
              <a:rPr lang="cs-CZ" altLang="cs-CZ" sz="4000" cap="none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sets</a:t>
            </a:r>
            <a:r>
              <a:rPr lang="cs-CZ" altLang="cs-CZ" sz="4000" cap="none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“)</a:t>
            </a:r>
            <a:endParaRPr lang="cs-CZ" altLang="cs-CZ" sz="6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3AB6A22A-D35E-499B-A4BD-656B508A9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r>
              <a:rPr lang="cs-CZ" altLang="cs-CZ" sz="3200" b="1" u="sng" dirty="0">
                <a:hlinkClick r:id="rId2"/>
              </a:rPr>
              <a:t>https://toolbox.google.com/datasetsearch</a:t>
            </a:r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r>
              <a:rPr lang="cs-CZ" altLang="cs-CZ" sz="3200" u="sng" dirty="0">
                <a:hlinkClick r:id="rId2"/>
              </a:rPr>
              <a:t>http://lib.stat.cmu.edu/cgi-bin/dasl.cgi?query=Psychology&amp;submit=Search!&amp;metaname=topics&amp;sort=swishrank</a:t>
            </a:r>
            <a:r>
              <a:rPr lang="cs-CZ" altLang="cs-CZ" sz="3200" u="sng" dirty="0"/>
              <a:t> (</a:t>
            </a:r>
            <a:r>
              <a:rPr lang="cs-CZ" altLang="cs-CZ" sz="3200" dirty="0"/>
              <a:t>data v textové podobě v odkazu za </a:t>
            </a:r>
            <a:r>
              <a:rPr lang="cs-CZ" altLang="cs-CZ" sz="3200" b="1" dirty="0" err="1"/>
              <a:t>Datafile</a:t>
            </a:r>
            <a:r>
              <a:rPr lang="cs-CZ" altLang="cs-CZ" sz="3200" b="1" dirty="0"/>
              <a:t> Name</a:t>
            </a:r>
            <a:r>
              <a:rPr lang="cs-CZ" altLang="cs-CZ" sz="3200" dirty="0"/>
              <a:t>:“</a:t>
            </a:r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r>
              <a:rPr lang="cs-CZ" altLang="cs-CZ" sz="3200" u="sng" dirty="0">
                <a:hlinkClick r:id="rId3"/>
              </a:rPr>
              <a:t>http://www.amstat.org/publications/jse/jse_data_archive.htm</a:t>
            </a:r>
            <a:endParaRPr lang="cs-CZ" altLang="cs-CZ" sz="3200" dirty="0"/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r>
              <a:rPr lang="cs-CZ" altLang="cs-CZ" sz="3200" dirty="0"/>
              <a:t>StatSci.org – </a:t>
            </a:r>
            <a:r>
              <a:rPr lang="cs-CZ" altLang="cs-CZ" sz="3200" dirty="0" err="1"/>
              <a:t>metazdroj</a:t>
            </a:r>
            <a:r>
              <a:rPr lang="cs-CZ" altLang="cs-CZ" sz="3200" dirty="0"/>
              <a:t> - </a:t>
            </a:r>
            <a:r>
              <a:rPr lang="cs-CZ" altLang="cs-CZ" sz="3200" u="sng" dirty="0">
                <a:hlinkClick r:id="rId4"/>
              </a:rPr>
              <a:t>http://www.statsci.org/datasets.html</a:t>
            </a:r>
            <a:endParaRPr lang="cs-CZ" altLang="cs-CZ" sz="3200" u="sng" dirty="0"/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r>
              <a:rPr lang="cs-CZ" altLang="cs-CZ" sz="3200" dirty="0">
                <a:hlinkClick r:id="rId5"/>
              </a:rPr>
              <a:t>http://www.kdnuggets.com/datasets/index.html</a:t>
            </a:r>
            <a:r>
              <a:rPr lang="cs-CZ" altLang="cs-CZ" sz="3200" dirty="0"/>
              <a:t> - </a:t>
            </a:r>
            <a:r>
              <a:rPr lang="cs-CZ" altLang="cs-CZ" sz="3200" dirty="0" err="1"/>
              <a:t>metazdroj</a:t>
            </a:r>
            <a:endParaRPr lang="cs-CZ" altLang="cs-CZ" sz="3200" dirty="0"/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endParaRPr lang="cs-CZ" altLang="cs-CZ" sz="3200" dirty="0"/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r>
              <a:rPr lang="cs-CZ" altLang="cs-CZ" sz="3200" u="sng" dirty="0">
                <a:hlinkClick r:id="rId6"/>
              </a:rPr>
              <a:t>http://www.cessda.org/</a:t>
            </a:r>
            <a:r>
              <a:rPr lang="cs-CZ" altLang="cs-CZ" sz="3200" u="sng" dirty="0"/>
              <a:t>  (Některá data na objednávku, jiná přímo ke stažení)</a:t>
            </a:r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r>
              <a:rPr lang="cs-CZ" altLang="cs-CZ" sz="3200" dirty="0">
                <a:hlinkClick r:id="rId7"/>
              </a:rPr>
              <a:t>https://openfmri.org/data-sets</a:t>
            </a:r>
            <a:r>
              <a:rPr lang="cs-CZ" altLang="cs-CZ" sz="3200" dirty="0"/>
              <a:t> - Volná data z funkční magnetické rezonance</a:t>
            </a:r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endParaRPr lang="cs-CZ" altLang="cs-CZ" sz="3200" dirty="0"/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endParaRPr lang="cs-CZ" altLang="cs-CZ" sz="3200" dirty="0"/>
          </a:p>
        </p:txBody>
      </p:sp>
    </p:spTree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402FCC-F59A-40E6-AB2B-61199D4E9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Jsou dívky více monitorovány svými rodiči než kluci?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D357A8-98C7-4BD9-BE97-995DBF976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3200"/>
              <a:t>Škála monitorování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vytvořit + vnitřní konzistence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popsat rozložení i graficky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3200"/>
              <a:t>Pohlaví</a:t>
            </a:r>
            <a:endParaRPr lang="cs-CZ" altLang="cs-CZ" sz="2400"/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3200"/>
              <a:t>Test hypotézy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popis rozložení v porovnávaných skupinách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t-test nebo nějaký neparametrický test?  … předpoklady?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velikost účinku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3200"/>
              <a:t>Formulace závěru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600"/>
              <a:t>V souladu s naším očekáváním udávají kluci (M=2,72, SD=0,56) přibližně o čtvrt směrodatné odchylky nižší míru monitorování než dívky (M=2,86; SD=0,58), </a:t>
            </a:r>
            <a:r>
              <a:rPr lang="cs-CZ" altLang="cs-CZ" sz="2600" i="1"/>
              <a:t>t</a:t>
            </a:r>
            <a:r>
              <a:rPr lang="cs-CZ" altLang="cs-CZ" sz="2600"/>
              <a:t>(759)=3,30; </a:t>
            </a:r>
            <a:r>
              <a:rPr lang="cs-CZ" altLang="cs-CZ" sz="2600" i="1"/>
              <a:t>p</a:t>
            </a:r>
            <a:r>
              <a:rPr lang="en-GB" altLang="cs-CZ" sz="2600"/>
              <a:t>&lt;0,01; </a:t>
            </a:r>
            <a:r>
              <a:rPr lang="cs-CZ" altLang="cs-CZ" sz="2600"/>
              <a:t>Cohen </a:t>
            </a:r>
            <a:r>
              <a:rPr lang="en-GB" altLang="cs-CZ" sz="2600" i="1"/>
              <a:t>d</a:t>
            </a:r>
            <a:r>
              <a:rPr lang="en-GB" altLang="cs-CZ" sz="2600"/>
              <a:t>=</a:t>
            </a:r>
            <a:r>
              <a:rPr lang="cs-CZ" altLang="cs-CZ" sz="2600"/>
              <a:t>0,24; 95% CI (0,06;0,22).  </a:t>
            </a:r>
          </a:p>
          <a:p>
            <a:pPr marL="0" indent="0">
              <a:buFont typeface="Tw Cen MT" panose="020B0602020104020603" pitchFamily="34" charset="-18"/>
              <a:buNone/>
            </a:pPr>
            <a:endParaRPr lang="cs-CZ" altLang="cs-CZ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1E82B0-21B3-49C2-8EF3-FD2D9BAD0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Liší se počet dětí v rodinách různých národností?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7EE336-9191-461E-A2EF-79B07FC5C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200" dirty="0"/>
              <a:t>Národnost a Počet dětí</a:t>
            </a:r>
          </a:p>
          <a:p>
            <a:pPr marL="242888" lvl="1" indent="0">
              <a:buFont typeface="Wingdings 3" panose="05040102010807070707" pitchFamily="18" charset="2"/>
              <a:buNone/>
              <a:defRPr/>
            </a:pPr>
            <a:r>
              <a:rPr lang="cs-CZ" sz="2400" dirty="0"/>
              <a:t>četnosti a překódování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200" dirty="0"/>
              <a:t>Test hypotézy</a:t>
            </a:r>
          </a:p>
          <a:p>
            <a:pPr marL="242888" lvl="1" indent="0">
              <a:buFont typeface="Wingdings 3" panose="05040102010807070707" pitchFamily="18" charset="2"/>
              <a:buNone/>
              <a:defRPr/>
            </a:pPr>
            <a:r>
              <a:rPr lang="cs-CZ" sz="2400" dirty="0"/>
              <a:t>kontingenční tabulka</a:t>
            </a:r>
          </a:p>
          <a:p>
            <a:pPr marL="242888" lvl="1" indent="0">
              <a:buFont typeface="Wingdings 3" panose="05040102010807070707" pitchFamily="18" charset="2"/>
              <a:buNone/>
              <a:defRPr/>
            </a:pPr>
            <a:r>
              <a:rPr lang="cs-CZ" sz="2400" dirty="0"/>
              <a:t>t-test nebo nějaký </a:t>
            </a:r>
            <a:r>
              <a:rPr lang="cs-CZ" sz="2400" dirty="0" err="1"/>
              <a:t>neparametrický</a:t>
            </a:r>
            <a:r>
              <a:rPr lang="cs-CZ" sz="2400" dirty="0"/>
              <a:t> test?  … předpoklady?</a:t>
            </a:r>
          </a:p>
          <a:p>
            <a:pPr marL="242888" lvl="1" indent="0">
              <a:buFont typeface="Wingdings 3" panose="05040102010807070707" pitchFamily="18" charset="2"/>
              <a:buNone/>
              <a:defRPr/>
            </a:pPr>
            <a:r>
              <a:rPr lang="cs-CZ" sz="2400" dirty="0"/>
              <a:t>velikost účinku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200" dirty="0"/>
              <a:t>Formulace závěru</a:t>
            </a:r>
          </a:p>
          <a:p>
            <a:pPr marL="242888" lvl="1" indent="0">
              <a:buFont typeface="Wingdings 3" panose="05040102010807070707" pitchFamily="18" charset="2"/>
              <a:buNone/>
              <a:defRPr/>
            </a:pPr>
            <a:r>
              <a:rPr lang="cs-CZ" sz="2600" dirty="0"/>
              <a:t>Rozložení kategorizovaného počtu dětí v českých rodinách se liší od počtu dětí v rodinách jiných národností (</a:t>
            </a:r>
            <a:r>
              <a:rPr lang="cs-CZ" sz="2600" i="1" dirty="0">
                <a:latin typeface="Symbol" panose="05050102010706020507" pitchFamily="18" charset="2"/>
              </a:rPr>
              <a:t>c</a:t>
            </a:r>
            <a:r>
              <a:rPr lang="cs-CZ" sz="2600" baseline="30000" dirty="0"/>
              <a:t>2</a:t>
            </a:r>
            <a:r>
              <a:rPr lang="cs-CZ" sz="2600" dirty="0"/>
              <a:t>(3, </a:t>
            </a:r>
            <a:r>
              <a:rPr lang="cs-CZ" sz="2600" i="1" dirty="0"/>
              <a:t>N</a:t>
            </a:r>
            <a:r>
              <a:rPr lang="cs-CZ" sz="2600" dirty="0"/>
              <a:t>=768)=9,44; p</a:t>
            </a:r>
            <a:r>
              <a:rPr lang="en-GB" sz="2600" dirty="0"/>
              <a:t>=</a:t>
            </a:r>
            <a:r>
              <a:rPr lang="cs-CZ" sz="2600" dirty="0"/>
              <a:t>0,02; </a:t>
            </a:r>
            <a:r>
              <a:rPr lang="cs-CZ" sz="2600" dirty="0" err="1"/>
              <a:t>Cramér</a:t>
            </a:r>
            <a:r>
              <a:rPr lang="cs-CZ" sz="2600" dirty="0"/>
              <a:t> </a:t>
            </a:r>
            <a:r>
              <a:rPr lang="cs-CZ" sz="2600" i="1" dirty="0"/>
              <a:t>V</a:t>
            </a:r>
            <a:r>
              <a:rPr lang="cs-CZ" sz="2600" dirty="0"/>
              <a:t>=0,11). Adjustovaná rezidua indikují, že rozdíl spočívá především v menší relativní četnosti českých rodin se 3 dětmi a větší </a:t>
            </a:r>
            <a:r>
              <a:rPr lang="cs-CZ" sz="2600" dirty="0" err="1"/>
              <a:t>rel</a:t>
            </a:r>
            <a:r>
              <a:rPr lang="cs-CZ" sz="2600" dirty="0"/>
              <a:t>. četnosti českých rodin s jedináčky.  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6AABF-5703-44A9-B9C8-17C984CF2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Vypovídají respondenti o vřelosti obou rodičů stejně?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F90ABF4B-0BCD-4DEE-8978-193B5C285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3200"/>
              <a:t>Škála vřelosti matky a otce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vytvořit + vnitřní konzistence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popsat rozložení i graficky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vztah mezi vřelostmi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3200"/>
              <a:t>Test hypotézy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t-test nebo nějaký neparametrický test?  … předpoklady?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velikost účinku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3200"/>
              <a:t>Formulace závěru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600"/>
              <a:t>Respondenti v průměru udávají vřelost matky (M=3,23, SD=0,47) přibližně o čtvrt směrodatné odchylky vyšší než vřelost otce (M=3,08; SD=0,58), </a:t>
            </a:r>
            <a:r>
              <a:rPr lang="cs-CZ" altLang="cs-CZ" sz="2600" i="1"/>
              <a:t>t</a:t>
            </a:r>
            <a:r>
              <a:rPr lang="cs-CZ" altLang="cs-CZ" sz="2600"/>
              <a:t>(743)=7,61; </a:t>
            </a:r>
            <a:r>
              <a:rPr lang="cs-CZ" altLang="cs-CZ" sz="2600" i="1"/>
              <a:t>p</a:t>
            </a:r>
            <a:r>
              <a:rPr lang="en-GB" altLang="cs-CZ" sz="2600"/>
              <a:t>&lt;0,01; </a:t>
            </a:r>
            <a:r>
              <a:rPr lang="cs-CZ" altLang="cs-CZ" sz="2600"/>
              <a:t>Cohen </a:t>
            </a:r>
            <a:r>
              <a:rPr lang="en-GB" altLang="cs-CZ" sz="2600" i="1"/>
              <a:t>d</a:t>
            </a:r>
            <a:r>
              <a:rPr lang="en-GB" altLang="cs-CZ" sz="2600"/>
              <a:t>=</a:t>
            </a:r>
            <a:r>
              <a:rPr lang="cs-CZ" altLang="cs-CZ" sz="2600"/>
              <a:t>0,29; 95% CI (0,11;0,19).  </a:t>
            </a:r>
          </a:p>
          <a:p>
            <a:pPr marL="0" indent="0">
              <a:buFont typeface="Tw Cen MT" panose="020B0602020104020603" pitchFamily="34" charset="-18"/>
              <a:buNone/>
            </a:pPr>
            <a:endParaRPr lang="cs-CZ" altLang="cs-CZ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5F3E4A-A6A8-4A4A-89DC-285566E54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sz="616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požadavky a Zkouška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47988D00-470A-4F32-9298-D85CABA54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2640013"/>
            <a:ext cx="10439400" cy="6769100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Zpracování všech průběžných úkolů (trojice)</a:t>
            </a:r>
          </a:p>
          <a:p>
            <a:pPr lvl="1" eaLnBrk="1" hangingPunct="1"/>
            <a:r>
              <a:rPr lang="cs-CZ" altLang="cs-CZ" sz="2800" dirty="0"/>
              <a:t>Na každý seminář, bodováno 0-5</a:t>
            </a:r>
          </a:p>
          <a:p>
            <a:pPr eaLnBrk="1" hangingPunct="1"/>
            <a:r>
              <a:rPr lang="cs-CZ" altLang="cs-CZ" sz="3600" dirty="0"/>
              <a:t>Průběžný test</a:t>
            </a:r>
          </a:p>
          <a:p>
            <a:pPr lvl="1" eaLnBrk="1" hangingPunct="1"/>
            <a:r>
              <a:rPr lang="cs-CZ" altLang="cs-CZ" sz="2800" dirty="0"/>
              <a:t>Opakování, okruh č. 1</a:t>
            </a:r>
          </a:p>
          <a:p>
            <a:pPr lvl="1" eaLnBrk="1" hangingPunct="1"/>
            <a:r>
              <a:rPr lang="cs-CZ" altLang="cs-CZ" sz="2800" dirty="0"/>
              <a:t>Cvičné testy v ISu, budou rozšířeny</a:t>
            </a:r>
            <a:endParaRPr lang="cs-CZ" altLang="cs-CZ" sz="3000" dirty="0"/>
          </a:p>
          <a:p>
            <a:pPr eaLnBrk="1" hangingPunct="1"/>
            <a:r>
              <a:rPr lang="cs-CZ" altLang="cs-CZ" sz="3600" dirty="0"/>
              <a:t>Zkouška</a:t>
            </a:r>
          </a:p>
          <a:p>
            <a:pPr lvl="1" eaLnBrk="1" hangingPunct="1"/>
            <a:r>
              <a:rPr lang="cs-CZ" altLang="cs-CZ" sz="2800" dirty="0"/>
              <a:t>Teoretická část: znalosti, termíny</a:t>
            </a:r>
          </a:p>
          <a:p>
            <a:pPr lvl="1" eaLnBrk="1" hangingPunct="1"/>
            <a:r>
              <a:rPr lang="cs-CZ" altLang="cs-CZ" sz="2800" dirty="0"/>
              <a:t>Praktická část: Během hodiny a půl vypracovat zprávu z analýzy na počítači</a:t>
            </a:r>
          </a:p>
          <a:p>
            <a:pPr lvl="2" eaLnBrk="1" hangingPunct="1"/>
            <a:r>
              <a:rPr lang="cs-CZ" altLang="cs-CZ" sz="2200" dirty="0"/>
              <a:t>Se všemi zdroji, vč. </a:t>
            </a:r>
            <a:r>
              <a:rPr lang="cs-CZ" altLang="cs-CZ" sz="2200" dirty="0" err="1"/>
              <a:t>googlení</a:t>
            </a:r>
            <a:endParaRPr lang="cs-CZ" altLang="cs-CZ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3C0B4-A4A9-41EF-BE8E-CC915F82A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sz="616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učebnice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C68D97-2E23-4A18-990B-8B7D01062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8413" y="3200400"/>
            <a:ext cx="8993187" cy="6208713"/>
          </a:xfrm>
        </p:spPr>
        <p:txBody>
          <a:bodyPr rtlCol="0">
            <a:normAutofit/>
          </a:bodyPr>
          <a:lstStyle/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Field</a:t>
            </a:r>
            <a:r>
              <a:rPr lang="cs-CZ" dirty="0"/>
              <a:t>, A.: </a:t>
            </a:r>
            <a:r>
              <a:rPr lang="cs-CZ" sz="3200" b="1" i="1" dirty="0" err="1"/>
              <a:t>Discovering</a:t>
            </a:r>
            <a:r>
              <a:rPr lang="cs-CZ" sz="3200" b="1" i="1" dirty="0"/>
              <a:t> </a:t>
            </a:r>
            <a:r>
              <a:rPr lang="cs-CZ" sz="3200" b="1" i="1" dirty="0" err="1"/>
              <a:t>statistics</a:t>
            </a:r>
            <a:r>
              <a:rPr lang="cs-CZ" sz="3200" b="1" i="1" dirty="0"/>
              <a:t> </a:t>
            </a:r>
            <a:r>
              <a:rPr lang="cs-CZ" sz="3200" b="1" i="1" dirty="0" err="1"/>
              <a:t>using</a:t>
            </a:r>
            <a:r>
              <a:rPr lang="cs-CZ" sz="3200" b="1" i="1" dirty="0"/>
              <a:t> SPSS</a:t>
            </a:r>
            <a:r>
              <a:rPr lang="cs-CZ" dirty="0"/>
              <a:t>, 4</a:t>
            </a:r>
            <a:r>
              <a:rPr lang="cs-CZ" baseline="30000" dirty="0"/>
              <a:t>th </a:t>
            </a:r>
            <a:r>
              <a:rPr lang="cs-CZ" dirty="0"/>
              <a:t>5</a:t>
            </a:r>
            <a:r>
              <a:rPr lang="cs-CZ" baseline="30000" dirty="0"/>
              <a:t>th</a:t>
            </a:r>
            <a:endParaRPr lang="cs-CZ" dirty="0"/>
          </a:p>
          <a:p>
            <a:pPr marL="371246" lvl="1" indent="-192024" defTabSz="1280160" eaLnBrk="1" fontAlgn="auto" hangingPunct="1">
              <a:spcBef>
                <a:spcPts val="280"/>
              </a:spcBef>
              <a:spcAft>
                <a:spcPts val="560"/>
              </a:spcAft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hlinkClick r:id="rId3"/>
              </a:rPr>
              <a:t>http://www.statisticshell.com/</a:t>
            </a:r>
            <a:endParaRPr lang="cs-CZ" sz="2400" dirty="0"/>
          </a:p>
          <a:p>
            <a:pPr marL="371246" lvl="1" indent="-192024" defTabSz="1280160" eaLnBrk="1" fontAlgn="auto" hangingPunct="1">
              <a:spcBef>
                <a:spcPts val="280"/>
              </a:spcBef>
              <a:spcAft>
                <a:spcPts val="56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hlinkClick r:id="rId4"/>
              </a:rPr>
              <a:t>http://www.uk.sagepub.com/field4e/study/default.htm</a:t>
            </a:r>
            <a:endParaRPr lang="cs-CZ" altLang="cs-CZ" sz="2400" dirty="0"/>
          </a:p>
          <a:p>
            <a:pPr marL="371246" lvl="1" indent="-192024" defTabSz="1280160" eaLnBrk="1" fontAlgn="auto" hangingPunct="1">
              <a:spcBef>
                <a:spcPts val="280"/>
              </a:spcBef>
              <a:spcAft>
                <a:spcPts val="560"/>
              </a:spcAft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hlinkClick r:id="rId5"/>
              </a:rPr>
              <a:t>https://edge.sagepub.com/field5e</a:t>
            </a:r>
            <a:endParaRPr lang="cs-CZ" altLang="cs-CZ" sz="2400" dirty="0"/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Morgan et al (2017). </a:t>
            </a:r>
            <a:r>
              <a:rPr lang="cs-CZ" sz="3200" b="1" i="1" dirty="0" err="1"/>
              <a:t>From</a:t>
            </a:r>
            <a:r>
              <a:rPr lang="cs-CZ" sz="3200" b="1" i="1" dirty="0"/>
              <a:t> </a:t>
            </a:r>
            <a:r>
              <a:rPr lang="cs-CZ" sz="3200" b="1" i="1" dirty="0" err="1"/>
              <a:t>numbers</a:t>
            </a:r>
            <a:r>
              <a:rPr lang="cs-CZ" sz="3200" b="1" i="1" dirty="0"/>
              <a:t> to </a:t>
            </a:r>
            <a:r>
              <a:rPr lang="cs-CZ" sz="3200" b="1" i="1" dirty="0" err="1"/>
              <a:t>words</a:t>
            </a:r>
            <a:r>
              <a:rPr lang="cs-CZ" sz="3200" b="1" i="1" dirty="0"/>
              <a:t>. Reporting </a:t>
            </a:r>
            <a:r>
              <a:rPr lang="cs-CZ" sz="3200" b="1" i="1" dirty="0" err="1"/>
              <a:t>statistical</a:t>
            </a:r>
            <a:r>
              <a:rPr lang="cs-CZ" sz="3200" b="1" i="1" dirty="0"/>
              <a:t> </a:t>
            </a:r>
            <a:r>
              <a:rPr lang="cs-CZ" sz="3200" b="1" i="1" dirty="0" err="1"/>
              <a:t>results</a:t>
            </a:r>
            <a:r>
              <a:rPr lang="cs-CZ" sz="3200" b="1" i="1" dirty="0"/>
              <a:t> </a:t>
            </a:r>
            <a:r>
              <a:rPr lang="cs-CZ" sz="3200" b="1" i="1" dirty="0" err="1"/>
              <a:t>for</a:t>
            </a:r>
            <a:r>
              <a:rPr lang="cs-CZ" sz="3200" b="1" i="1" dirty="0"/>
              <a:t> </a:t>
            </a:r>
            <a:r>
              <a:rPr lang="cs-CZ" sz="3200" b="1" i="1" dirty="0" err="1"/>
              <a:t>the</a:t>
            </a:r>
            <a:r>
              <a:rPr lang="cs-CZ" sz="3200" b="1" i="1" dirty="0"/>
              <a:t> </a:t>
            </a:r>
            <a:r>
              <a:rPr lang="cs-CZ" sz="3200" b="1" i="1" dirty="0" err="1"/>
              <a:t>social</a:t>
            </a:r>
            <a:r>
              <a:rPr lang="cs-CZ" sz="3200" b="1" i="1" dirty="0"/>
              <a:t> </a:t>
            </a:r>
            <a:r>
              <a:rPr lang="cs-CZ" sz="3200" b="1" i="1" dirty="0" err="1"/>
              <a:t>sciences</a:t>
            </a:r>
            <a:r>
              <a:rPr lang="cs-CZ" sz="3200" b="1" dirty="0"/>
              <a:t>.</a:t>
            </a:r>
            <a:r>
              <a:rPr lang="cs-CZ" dirty="0"/>
              <a:t> </a:t>
            </a:r>
            <a:r>
              <a:rPr lang="cs-CZ" dirty="0" err="1"/>
              <a:t>Allyn</a:t>
            </a:r>
            <a:r>
              <a:rPr lang="cs-CZ" dirty="0"/>
              <a:t> &amp; Bacon.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Psychological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. </a:t>
            </a:r>
            <a:r>
              <a:rPr lang="cs-CZ" sz="3200" b="1" i="1" dirty="0" err="1"/>
              <a:t>Publication</a:t>
            </a:r>
            <a:r>
              <a:rPr lang="cs-CZ" sz="3200" b="1" i="1" dirty="0"/>
              <a:t> </a:t>
            </a:r>
            <a:r>
              <a:rPr lang="cs-CZ" sz="3200" b="1" i="1" dirty="0" err="1"/>
              <a:t>manual</a:t>
            </a:r>
            <a:r>
              <a:rPr lang="cs-CZ" sz="3200" b="1" i="1" dirty="0"/>
              <a:t> </a:t>
            </a:r>
            <a:r>
              <a:rPr lang="cs-CZ" sz="3200" b="1" i="1" dirty="0" err="1"/>
              <a:t>of</a:t>
            </a:r>
            <a:r>
              <a:rPr lang="cs-CZ" sz="3200" b="1" i="1" dirty="0"/>
              <a:t> </a:t>
            </a:r>
            <a:r>
              <a:rPr lang="cs-CZ" sz="3200" b="1" i="1" dirty="0" err="1"/>
              <a:t>the</a:t>
            </a:r>
            <a:r>
              <a:rPr lang="cs-CZ" sz="3200" b="1" i="1" dirty="0"/>
              <a:t> </a:t>
            </a:r>
            <a:r>
              <a:rPr lang="cs-CZ" sz="3200" b="1" i="1" dirty="0" err="1"/>
              <a:t>American</a:t>
            </a:r>
            <a:r>
              <a:rPr lang="cs-CZ" sz="3200" b="1" i="1" dirty="0"/>
              <a:t> </a:t>
            </a:r>
            <a:r>
              <a:rPr lang="cs-CZ" sz="3200" b="1" i="1" dirty="0" err="1"/>
              <a:t>Psychological</a:t>
            </a:r>
            <a:r>
              <a:rPr lang="cs-CZ" sz="3200" b="1" i="1" dirty="0"/>
              <a:t> </a:t>
            </a:r>
            <a:r>
              <a:rPr lang="cs-CZ" sz="3200" b="1" i="1" dirty="0" err="1"/>
              <a:t>Association</a:t>
            </a:r>
            <a:r>
              <a:rPr lang="cs-CZ" sz="3200" b="1" i="1" dirty="0"/>
              <a:t> </a:t>
            </a:r>
            <a:r>
              <a:rPr lang="cs-CZ" i="1" dirty="0"/>
              <a:t>(</a:t>
            </a:r>
            <a:r>
              <a:rPr lang="cs-CZ" b="1" i="1" dirty="0"/>
              <a:t>7th</a:t>
            </a:r>
            <a:r>
              <a:rPr lang="cs-CZ" i="1" dirty="0"/>
              <a:t> </a:t>
            </a:r>
            <a:r>
              <a:rPr lang="cs-CZ" i="1" dirty="0" err="1"/>
              <a:t>ed</a:t>
            </a:r>
            <a:r>
              <a:rPr lang="cs-CZ" i="1" dirty="0"/>
              <a:t>.)</a:t>
            </a:r>
            <a:r>
              <a:rPr lang="cs-CZ" dirty="0"/>
              <a:t>. Washington, DC: </a:t>
            </a:r>
            <a:r>
              <a:rPr lang="cs-CZ" dirty="0" err="1"/>
              <a:t>Author</a:t>
            </a:r>
            <a:r>
              <a:rPr lang="cs-CZ" dirty="0"/>
              <a:t>.  </a:t>
            </a:r>
            <a:endParaRPr lang="cs-CZ" b="1" dirty="0">
              <a:solidFill>
                <a:schemeClr val="accent4"/>
              </a:solidFill>
            </a:endParaRPr>
          </a:p>
        </p:txBody>
      </p:sp>
      <p:pic>
        <p:nvPicPr>
          <p:cNvPr id="14340" name="Picture 4" descr="https://scontent-fra3-1.xx.fbcdn.net/hphotos-xpf1/v/t1.0-9/11903886_10204948324809101_2768297236246882883_n.jpg?oh=528e0c3426d56998075b3bdc7c474651&amp;oe=569DC3FD">
            <a:extLst>
              <a:ext uri="{FF2B5EF4-FFF2-40B4-BE49-F238E27FC236}">
                <a16:creationId xmlns:a16="http://schemas.microsoft.com/office/drawing/2014/main" id="{4CCB91D8-FD77-45CC-85ED-25A7230CDA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89275" y="2892425"/>
            <a:ext cx="6178550" cy="573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6ABD8EF9-0F13-4FBE-9240-30B2C0E7D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altLang="cs-CZ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Opáčko s </a:t>
            </a:r>
            <a:r>
              <a:rPr lang="cs-CZ" altLang="cs-CZ" sz="5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Fieldem</a:t>
            </a:r>
            <a:endParaRPr lang="cs-CZ" altLang="cs-CZ" sz="5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9EA241-018F-48D3-ACFE-DF0696BEE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158537" cy="5632450"/>
          </a:xfrm>
        </p:spPr>
        <p:txBody>
          <a:bodyPr rtlCol="0">
            <a:noAutofit/>
          </a:bodyPr>
          <a:lstStyle/>
          <a:p>
            <a:pPr marL="0" indent="0" defTabSz="960120" eaLnBrk="1" fontAlgn="auto" hangingPunct="1">
              <a:spcBef>
                <a:spcPts val="168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Nelze všechno přečíst hned. Interaktivní sylabus se snaží ukázat, co jak číst.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/>
              <a:t>Kap 1 – popisná statistika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>
                <a:solidFill>
                  <a:schemeClr val="accent2"/>
                </a:solidFill>
              </a:rPr>
              <a:t>Kap 2 – statistická indukce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/>
              <a:t>Kap 3 – seznámení se SPSS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/>
              <a:t>Kap 4 – Vyrábíme grafy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/>
              <a:t>Kap 5 – Kontrolujeme předpoklady testů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/>
              <a:t>Kap 6 – </a:t>
            </a:r>
            <a:r>
              <a:rPr lang="cs-CZ" dirty="0" err="1"/>
              <a:t>Neparametrické</a:t>
            </a:r>
            <a:r>
              <a:rPr lang="cs-CZ" dirty="0"/>
              <a:t> testy 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/>
              <a:t>Kap 7 – Korelace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/>
              <a:t>Kap 9 – t-testy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/>
              <a:t>Kap 18 – Chí-kvadrát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8F010-3295-4E85-96A4-236050A32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statistický software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CA5857-A41F-4819-B8F1-F6A071EAC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879262" cy="6280150"/>
          </a:xfrm>
        </p:spPr>
        <p:txBody>
          <a:bodyPr/>
          <a:lstStyle/>
          <a:p>
            <a:pPr lvl="1">
              <a:defRPr/>
            </a:pPr>
            <a:r>
              <a:rPr lang="cs-CZ" sz="2800" dirty="0"/>
              <a:t>Umožňuje provádět analýzy rychle a ve velkém množství</a:t>
            </a:r>
          </a:p>
          <a:p>
            <a:pPr lvl="1">
              <a:defRPr/>
            </a:pPr>
            <a:r>
              <a:rPr lang="cs-CZ" sz="2800" dirty="0"/>
              <a:t>Nabízí možnosti správy dat – metadata, sdílení</a:t>
            </a:r>
          </a:p>
          <a:p>
            <a:pPr lvl="1">
              <a:defRPr/>
            </a:pPr>
            <a:r>
              <a:rPr lang="cs-CZ" sz="2800" dirty="0"/>
              <a:t>Ovlivňuje způsob práce – analýzy i jejich reportování</a:t>
            </a:r>
          </a:p>
          <a:p>
            <a:pPr>
              <a:defRPr/>
            </a:pPr>
            <a:r>
              <a:rPr lang="cs-CZ" sz="3600" b="1" dirty="0">
                <a:solidFill>
                  <a:schemeClr val="accent4"/>
                </a:solidFill>
              </a:rPr>
              <a:t>Excel</a:t>
            </a:r>
            <a:r>
              <a:rPr lang="cs-CZ" sz="3600" dirty="0"/>
              <a:t> – dostupnost, omezené možnosti pokročilejších analýz</a:t>
            </a:r>
          </a:p>
          <a:p>
            <a:pPr>
              <a:defRPr/>
            </a:pPr>
            <a:r>
              <a:rPr lang="cs-CZ" sz="3600" b="1" dirty="0">
                <a:solidFill>
                  <a:schemeClr val="accent4"/>
                </a:solidFill>
              </a:rPr>
              <a:t>IBM </a:t>
            </a:r>
            <a:r>
              <a:rPr lang="cs-CZ" sz="3600" b="1" dirty="0" err="1">
                <a:solidFill>
                  <a:schemeClr val="accent4"/>
                </a:solidFill>
              </a:rPr>
              <a:t>SPSS</a:t>
            </a:r>
            <a:r>
              <a:rPr lang="cs-CZ" sz="3600" dirty="0"/>
              <a:t> – sociální vědy, dinosaurus, garance – licence FSS</a:t>
            </a:r>
          </a:p>
          <a:p>
            <a:pPr>
              <a:defRPr/>
            </a:pPr>
            <a:r>
              <a:rPr lang="cs-CZ" sz="3600" b="1" dirty="0" err="1">
                <a:solidFill>
                  <a:schemeClr val="accent4"/>
                </a:solidFill>
              </a:rPr>
              <a:t>Statistica</a:t>
            </a:r>
            <a:r>
              <a:rPr lang="cs-CZ" sz="3600" dirty="0"/>
              <a:t> – všechny vědy, </a:t>
            </a:r>
            <a:r>
              <a:rPr lang="cs-CZ" sz="3600" b="1" dirty="0">
                <a:solidFill>
                  <a:schemeClr val="accent4"/>
                </a:solidFill>
              </a:rPr>
              <a:t>-</a:t>
            </a:r>
            <a:r>
              <a:rPr lang="cs-CZ" sz="3600" dirty="0"/>
              <a:t>skriptování – licence MU </a:t>
            </a:r>
          </a:p>
          <a:p>
            <a:pPr>
              <a:defRPr/>
            </a:pPr>
            <a:r>
              <a:rPr lang="cs-CZ" sz="3600" b="1" dirty="0" err="1">
                <a:solidFill>
                  <a:schemeClr val="accent4"/>
                </a:solidFill>
              </a:rPr>
              <a:t>Jamovi</a:t>
            </a:r>
            <a:r>
              <a:rPr lang="cs-CZ" sz="3600" b="1" dirty="0">
                <a:solidFill>
                  <a:schemeClr val="accent4"/>
                </a:solidFill>
              </a:rPr>
              <a:t>, JASP</a:t>
            </a:r>
            <a:r>
              <a:rPr lang="cs-CZ" sz="3600" dirty="0"/>
              <a:t> – dynamicky rostoucí jednodušší alternativy</a:t>
            </a:r>
          </a:p>
          <a:p>
            <a:pPr>
              <a:defRPr/>
            </a:pPr>
            <a:r>
              <a:rPr lang="cs-CZ" sz="3600" b="1" dirty="0">
                <a:solidFill>
                  <a:schemeClr val="accent4"/>
                </a:solidFill>
              </a:rPr>
              <a:t>R</a:t>
            </a:r>
            <a:r>
              <a:rPr lang="cs-CZ" sz="3600" dirty="0"/>
              <a:t> – možné je úplně vše, méně je garantováno, masivní komunitní podpora</a:t>
            </a:r>
          </a:p>
          <a:p>
            <a:pPr>
              <a:defRPr/>
            </a:pPr>
            <a:r>
              <a:rPr lang="cs-CZ" sz="3600" dirty="0"/>
              <a:t>…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CF0FF7-44A8-4201-B5A4-9C41C2C94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sz="616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IBM </a:t>
            </a:r>
            <a:r>
              <a:rPr lang="cs-CZ" sz="616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spss</a:t>
            </a:r>
            <a:endParaRPr lang="cs-CZ" sz="616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CC540E08-5AF4-4E9A-AA25-43764CF89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3600"/>
              <a:t>Nainstalovat z inet.muni.cz</a:t>
            </a:r>
          </a:p>
          <a:p>
            <a:pPr eaLnBrk="1" hangingPunct="1"/>
            <a:r>
              <a:rPr lang="cs-CZ" altLang="cs-CZ" sz="3600"/>
              <a:t>Při instalaci je vhodné kývnout na nabídky ohledně python a R</a:t>
            </a:r>
          </a:p>
          <a:p>
            <a:pPr eaLnBrk="1" hangingPunct="1"/>
            <a:endParaRPr lang="cs-CZ" altLang="cs-CZ" sz="3600"/>
          </a:p>
          <a:p>
            <a:pPr eaLnBrk="1" hangingPunct="1"/>
            <a:endParaRPr lang="cs-CZ" altLang="cs-CZ" sz="36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4921</TotalTime>
  <Words>3304</Words>
  <Application>Microsoft Office PowerPoint</Application>
  <PresentationFormat>A3 (297 × 420 mm)</PresentationFormat>
  <Paragraphs>387</Paragraphs>
  <Slides>48</Slides>
  <Notes>15</Notes>
  <HiddenSlides>15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6" baseType="lpstr">
      <vt:lpstr>Arial</vt:lpstr>
      <vt:lpstr>Symbol</vt:lpstr>
      <vt:lpstr>Syntax LT CE</vt:lpstr>
      <vt:lpstr>Tw Cen MT</vt:lpstr>
      <vt:lpstr>Tw Cen MT Condensed</vt:lpstr>
      <vt:lpstr>Wingdings</vt:lpstr>
      <vt:lpstr>Wingdings 3</vt:lpstr>
      <vt:lpstr>Integrál</vt:lpstr>
      <vt:lpstr>ÚVOD od počítání k analýze</vt:lpstr>
      <vt:lpstr>Dnešní program</vt:lpstr>
      <vt:lpstr>Cíle kurzu</vt:lpstr>
      <vt:lpstr>Přehled témat</vt:lpstr>
      <vt:lpstr>požadavky a Zkouška</vt:lpstr>
      <vt:lpstr>učebnice</vt:lpstr>
      <vt:lpstr>Opáčko s Fieldem</vt:lpstr>
      <vt:lpstr>statistický software</vt:lpstr>
      <vt:lpstr>IBM spss</vt:lpstr>
      <vt:lpstr>IBM spss</vt:lpstr>
      <vt:lpstr>spss - import a export dat</vt:lpstr>
      <vt:lpstr>DAta: LonG2</vt:lpstr>
      <vt:lpstr>SPSS – datová matice</vt:lpstr>
      <vt:lpstr>LONG2</vt:lpstr>
      <vt:lpstr>spss – output, syntax</vt:lpstr>
      <vt:lpstr>Od počítání statistik  k analýze dat</vt:lpstr>
      <vt:lpstr>ANalýza VS. Počítání statistik</vt:lpstr>
      <vt:lpstr>základní postup Analýzy dat</vt:lpstr>
      <vt:lpstr>1. Příprava, čištění a screening dat</vt:lpstr>
      <vt:lpstr>příklad: long2 data</vt:lpstr>
      <vt:lpstr>2. transformace proměnných</vt:lpstr>
      <vt:lpstr>příklad: long2 data</vt:lpstr>
      <vt:lpstr>3. Popisné statistiky, vyjádření se k chybějícím datům</vt:lpstr>
      <vt:lpstr>3b. …vyjádření se k chybějícím datům MISSING DATA</vt:lpstr>
      <vt:lpstr>3b. …vyjádření se k chybějícím datům MISSING DATA</vt:lpstr>
      <vt:lpstr>3b. …vyjádření se k chybějícím datům MISSING DATA</vt:lpstr>
      <vt:lpstr>3b. …vyjádření se k chybějícím datům MISSING DATA</vt:lpstr>
      <vt:lpstr>3b. …vyjádření se k chybějícím datům MISSING DATA</vt:lpstr>
      <vt:lpstr>3b. …vyjádření se k chybějícím datům MISSING DATA – co s nimi?</vt:lpstr>
      <vt:lpstr>příklad: long2 data</vt:lpstr>
      <vt:lpstr>4. Plánované (konfirmační) analýzy ověření předpokladů – FIELD 6</vt:lpstr>
      <vt:lpstr>4. Plánované (konfirmační) analýzy ověření předpokladů – FIELD 6</vt:lpstr>
      <vt:lpstr>4. Plánované (konfirmační) analýzy Testování hypotéz, odhad modelu</vt:lpstr>
      <vt:lpstr>Příklad: long2</vt:lpstr>
      <vt:lpstr>5. Doplňkové analýzy </vt:lpstr>
      <vt:lpstr>základní postup Analýzy dat</vt:lpstr>
      <vt:lpstr>plán analýzy</vt:lpstr>
      <vt:lpstr>open science desiderata (osf.io)</vt:lpstr>
      <vt:lpstr>Prezentace statistických analýz sekce METHOD-Results</vt:lpstr>
      <vt:lpstr>Základy apa-stylu prezentace výsledků</vt:lpstr>
      <vt:lpstr>Prezentace aplikace PowerPoint</vt:lpstr>
      <vt:lpstr>ÚKOL: Nastartovat</vt:lpstr>
      <vt:lpstr>1. seminární Úkol</vt:lpstr>
      <vt:lpstr>Děkuji za pozornost</vt:lpstr>
      <vt:lpstr>Příklady zdrojů dat (g: „free data sets“)</vt:lpstr>
      <vt:lpstr>Jsou dívky více monitorovány svými rodiči než kluci?</vt:lpstr>
      <vt:lpstr>Liší se počet dětí v rodinách různých národností?</vt:lpstr>
      <vt:lpstr>Vypovídají respondenti o vřelosti obou rodičů stejně?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Standa Ježek</cp:lastModifiedBy>
  <cp:revision>194</cp:revision>
  <dcterms:created xsi:type="dcterms:W3CDTF">2007-02-27T13:07:47Z</dcterms:created>
  <dcterms:modified xsi:type="dcterms:W3CDTF">2021-09-14T21:11:49Z</dcterms:modified>
</cp:coreProperties>
</file>